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72" r:id="rId7"/>
    <p:sldId id="264" r:id="rId8"/>
    <p:sldId id="268" r:id="rId9"/>
    <p:sldId id="265" r:id="rId10"/>
    <p:sldId id="269" r:id="rId11"/>
    <p:sldId id="273" r:id="rId12"/>
    <p:sldId id="271" r:id="rId13"/>
    <p:sldId id="274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77778" autoAdjust="0"/>
  </p:normalViewPr>
  <p:slideViewPr>
    <p:cSldViewPr>
      <p:cViewPr varScale="1">
        <p:scale>
          <a:sx n="56" d="100"/>
          <a:sy n="56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5E314-7C5C-498A-BC90-E5F0982CC04A}" type="datetimeFigureOut">
              <a:rPr lang="fr-FR" smtClean="0"/>
              <a:pPr/>
              <a:t>16/06/2014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B44B7-6CE3-4B30-A8DD-172DE812D0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</a:t>
            </a:r>
          </a:p>
          <a:p>
            <a:endParaRPr lang="fr-FR" dirty="0" smtClean="0"/>
          </a:p>
          <a:p>
            <a:r>
              <a:rPr lang="fr-FR" dirty="0" smtClean="0"/>
              <a:t>Fin gripper = </a:t>
            </a:r>
            <a:r>
              <a:rPr lang="fr-FR" dirty="0" err="1" smtClean="0"/>
              <a:t>malette</a:t>
            </a:r>
            <a:r>
              <a:rPr lang="fr-FR" dirty="0" smtClean="0"/>
              <a:t> bionique </a:t>
            </a:r>
            <a:r>
              <a:rPr lang="fr-FR" dirty="0" err="1" smtClean="0"/>
              <a:t>festo</a:t>
            </a:r>
            <a:r>
              <a:rPr lang="fr-FR" dirty="0" smtClean="0"/>
              <a:t> (1700 TTC sans le kit alimentation)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44B7-6CE3-4B30-A8DD-172DE812D06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L’idée : les arbres (les os aussi) utilise la matière avec efficacité</a:t>
            </a:r>
            <a:r>
              <a:rPr lang="fr-FR" baseline="0" dirty="0" smtClean="0"/>
              <a:t> sans gaspillage pour résister au mieux aux contraintes – copions les !</a:t>
            </a:r>
          </a:p>
          <a:p>
            <a:endParaRPr lang="fr-FR" dirty="0" smtClean="0"/>
          </a:p>
          <a:p>
            <a:r>
              <a:rPr lang="fr-FR" dirty="0" smtClean="0"/>
              <a:t>Optimisation topologique : Soft </a:t>
            </a:r>
            <a:r>
              <a:rPr lang="fr-FR" dirty="0" err="1" smtClean="0"/>
              <a:t>Kill</a:t>
            </a:r>
            <a:r>
              <a:rPr lang="fr-FR" dirty="0" smtClean="0"/>
              <a:t> Option (SKO), d’après les travaux de Claus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Mattheck</a:t>
            </a:r>
            <a:r>
              <a:rPr lang="fr-FR" baseline="0" dirty="0" smtClean="0"/>
              <a:t>  (</a:t>
            </a:r>
            <a:r>
              <a:rPr lang="fr-FR" baseline="0" dirty="0" err="1" smtClean="0"/>
              <a:t>Karlsruher</a:t>
            </a:r>
            <a:r>
              <a:rPr lang="fr-FR" baseline="0" dirty="0" smtClean="0"/>
              <a:t> Institut fur Technologie)</a:t>
            </a:r>
          </a:p>
          <a:p>
            <a:r>
              <a:rPr lang="fr-FR" dirty="0" smtClean="0"/>
              <a:t>http://arch5541.wordpress.com/2012/11/30/soft-kill-option/  et   http://www.gestaltung.hs-magdeburg.de/index.php?id=553</a:t>
            </a:r>
          </a:p>
          <a:p>
            <a:r>
              <a:rPr lang="fr-FR" dirty="0" smtClean="0"/>
              <a:t>La vidéo : http://vimeo.com/58263689</a:t>
            </a:r>
          </a:p>
          <a:p>
            <a:endParaRPr lang="fr-FR" dirty="0" smtClean="0"/>
          </a:p>
          <a:p>
            <a:r>
              <a:rPr lang="fr-FR" dirty="0" smtClean="0"/>
              <a:t>Existe aussi des algorithmes génétiques : parents</a:t>
            </a:r>
            <a:r>
              <a:rPr lang="fr-FR" baseline="0" dirty="0" smtClean="0"/>
              <a:t> – enfants (</a:t>
            </a:r>
            <a:r>
              <a:rPr lang="fr-FR" baseline="0" dirty="0" err="1" smtClean="0"/>
              <a:t>évol</a:t>
            </a:r>
            <a:r>
              <a:rPr lang="fr-FR" baseline="0" dirty="0" smtClean="0"/>
              <a:t> aléatoire) – tri (sélection) – nouvelle génération </a:t>
            </a:r>
            <a:r>
              <a:rPr lang="fr-FR" baseline="0" dirty="0" err="1" smtClean="0"/>
              <a:t>etc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44B7-6CE3-4B30-A8DD-172DE812D06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Logiciel </a:t>
            </a:r>
            <a:r>
              <a:rPr lang="fr-FR" dirty="0" err="1" smtClean="0"/>
              <a:t>topostruct</a:t>
            </a:r>
            <a:r>
              <a:rPr lang="fr-FR" dirty="0" smtClean="0"/>
              <a:t> (</a:t>
            </a:r>
            <a:r>
              <a:rPr lang="en-GB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Kaijima</a:t>
            </a:r>
            <a:r>
              <a:rPr lang="en-GB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Sawako et </a:t>
            </a:r>
            <a:r>
              <a:rPr lang="en-GB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Michalatos</a:t>
            </a:r>
            <a:r>
              <a:rPr lang="en-GB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Panagiotis</a:t>
            </a: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gratuit</a:t>
            </a: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très</a:t>
            </a: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simple </a:t>
            </a:r>
            <a:r>
              <a:rPr lang="en-GB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d’utilisation</a:t>
            </a: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dirty="0" smtClean="0"/>
              <a:t>: http://www.sawapan.eu/</a:t>
            </a:r>
          </a:p>
          <a:p>
            <a:endParaRPr lang="fr-FR" dirty="0" smtClean="0"/>
          </a:p>
          <a:p>
            <a:r>
              <a:rPr lang="fr-FR" dirty="0" smtClean="0"/>
              <a:t>Autre  source </a:t>
            </a:r>
            <a:r>
              <a:rPr lang="fr-FR" dirty="0" err="1" smtClean="0"/>
              <a:t>interessante</a:t>
            </a:r>
            <a:r>
              <a:rPr lang="fr-FR" dirty="0" smtClean="0"/>
              <a:t> CNRS : http://images.math.cnrs.fr/Design-et-formes-optimales-III.html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44B7-6CE3-4B30-A8DD-172DE812D06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Solution suivant SKO : évider perpendiculairement au plan de flexion suivant motif fourni (forme en treillis)</a:t>
            </a:r>
          </a:p>
          <a:p>
            <a:r>
              <a:rPr lang="fr-FR" dirty="0" smtClean="0"/>
              <a:t>Procédure CAO : importer une image du motif dans</a:t>
            </a:r>
            <a:r>
              <a:rPr lang="fr-FR" baseline="0" dirty="0" smtClean="0"/>
              <a:t> l’esquisse et dessiner par dessus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44B7-6CE3-4B30-A8DD-172DE812D06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Fabrication avec imprimante 3D possible pour clore la séquence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smtClean="0"/>
              <a:t>Autres ressources biomimétisme-CIT </a:t>
            </a:r>
            <a:r>
              <a:rPr lang="fr-FR" dirty="0" smtClean="0"/>
              <a:t>sur le site du lycée</a:t>
            </a:r>
            <a:r>
              <a:rPr lang="fr-FR" baseline="0" dirty="0" smtClean="0"/>
              <a:t> de Morteau </a:t>
            </a:r>
            <a:r>
              <a:rPr lang="fr-FR" baseline="0" smtClean="0"/>
              <a:t>: http://www.lycee-morteau.org/spip.php?article324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44B7-6CE3-4B30-A8DD-172DE812D06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Lien vidéo : http://www.youtube.com/watch?v=9IRNi0W-wdU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Leif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Kniese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Rudolf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Bannasch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dirty="0" smtClean="0"/>
              <a:t>Société </a:t>
            </a:r>
            <a:r>
              <a:rPr lang="fr-FR" dirty="0" err="1" smtClean="0"/>
              <a:t>évologic</a:t>
            </a:r>
            <a:r>
              <a:rPr lang="fr-FR" dirty="0" smtClean="0"/>
              <a:t> : http://www.evologics.de/en/products/glider/index.html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44B7-6CE3-4B30-A8DD-172DE812D06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Gabarit d’après le livre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genialsten Erfindungen der Natur - Sigrid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Belzer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http://www.fischerverlage.de/buch/die_genialsten_erfindungen_der_natur/9783596853892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44B7-6CE3-4B30-A8DD-172DE812D06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EP1040999A2  EP1203640A2  EP1316651A2  EP1850692A1  EP2068692A1  EP2137061A1  EP2241403A1  EP2327623A1  EP2422034A1  US2004183348A1  WO2006089784A1  WO2008037361A1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44B7-6CE3-4B30-A8DD-172DE812D06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Malette bionique </a:t>
            </a:r>
            <a:r>
              <a:rPr lang="fr-FR" dirty="0" err="1" smtClean="0"/>
              <a:t>festo</a:t>
            </a:r>
            <a:r>
              <a:rPr lang="fr-FR" dirty="0" smtClean="0"/>
              <a:t> : http://www.festo-didactic.com/fr-fr/materiel-pedagogique/logiciels-simulation-virtuel-reel/enseignement-d-exploration-en-seconde-c.i.t.-mallette-bionique.htm</a:t>
            </a:r>
          </a:p>
          <a:p>
            <a:endParaRPr lang="fr-FR" dirty="0" smtClean="0"/>
          </a:p>
          <a:p>
            <a:r>
              <a:rPr lang="fr-FR" dirty="0" smtClean="0"/>
              <a:t>Saisir</a:t>
            </a:r>
            <a:r>
              <a:rPr lang="fr-FR" baseline="0" dirty="0" smtClean="0"/>
              <a:t> des objets fragiles et observer le comportement des doigts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44B7-6CE3-4B30-A8DD-172DE812D06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saisir des objets</a:t>
            </a:r>
            <a:r>
              <a:rPr lang="fr-FR" baseline="0" dirty="0" smtClean="0"/>
              <a:t> fragiles plus longs que les doigts fournis avec le Fin Gripper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44B7-6CE3-4B30-A8DD-172DE812D06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Brainstorming : rallonger les doigts (modifie leur comportement élastique) ou garder les doigts d’origine et ajouter une rallonge (rigide)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44B7-6CE3-4B30-A8DD-172DE812D06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Contradiction : baisser la masse</a:t>
            </a:r>
            <a:r>
              <a:rPr lang="fr-FR" baseline="0" dirty="0" smtClean="0"/>
              <a:t> sans diminuer la résistance et la rigidité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44B7-6CE3-4B30-A8DD-172DE812D06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ere</a:t>
            </a:r>
            <a:r>
              <a:rPr lang="fr-FR" dirty="0" smtClean="0"/>
              <a:t> solution</a:t>
            </a:r>
            <a:r>
              <a:rPr lang="fr-FR" baseline="0" dirty="0" smtClean="0"/>
              <a:t> : év</a:t>
            </a:r>
            <a:r>
              <a:rPr lang="fr-FR" dirty="0" smtClean="0"/>
              <a:t>ider suivant le plan de flexion</a:t>
            </a:r>
            <a:r>
              <a:rPr lang="fr-FR" baseline="0" dirty="0" smtClean="0"/>
              <a:t> (I = b.h3/12 -&gt; diminuer b)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B44B7-6CE3-4B30-A8DD-172DE812D06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 userDrawn="1"/>
        </p:nvCxnSpPr>
        <p:spPr>
          <a:xfrm>
            <a:off x="1691680" y="620688"/>
            <a:ext cx="6048672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logo_bio2.png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944212" y="44624"/>
            <a:ext cx="1164292" cy="1069789"/>
          </a:xfrm>
          <a:prstGeom prst="rect">
            <a:avLst/>
          </a:prstGeom>
        </p:spPr>
      </p:pic>
      <p:pic>
        <p:nvPicPr>
          <p:cNvPr id="1027" name="Picture 3" descr="G:\LOGO Charte_graphique\571x520blc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-27384"/>
            <a:ext cx="1691680" cy="1540584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 userDrawn="1"/>
        </p:nvSpPr>
        <p:spPr>
          <a:xfrm>
            <a:off x="1907704" y="-2738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</a:rPr>
              <a:t>Biomimétisme - CIT</a:t>
            </a:r>
            <a:endParaRPr lang="fr-FR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Espace réservé du numéro de diapositive 4"/>
          <p:cNvSpPr txBox="1">
            <a:spLocks/>
          </p:cNvSpPr>
          <p:nvPr userDrawn="1"/>
        </p:nvSpPr>
        <p:spPr>
          <a:xfrm>
            <a:off x="6804248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5BE09-0D97-4C8F-B52B-5695D9F2E0E2}" type="slidenum"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107504" y="63720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M.Viallon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c\Documents\CIT\Biomimetisme\S&#233;minaire_13_juin2014\seminaire13juin2014\SKO.wmv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8280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Objectifs et plan de la séquence </a:t>
            </a:r>
            <a:endParaRPr lang="fr-FR" sz="3200" b="1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170080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solidFill>
                  <a:schemeClr val="accent3">
                    <a:lumMod val="75000"/>
                  </a:schemeClr>
                </a:solidFill>
              </a:rPr>
              <a:t>Découvrir le biomimétisme, </a:t>
            </a:r>
            <a:br>
              <a:rPr lang="fr-FR" sz="32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3200" i="1" dirty="0" smtClean="0">
                <a:solidFill>
                  <a:schemeClr val="accent3">
                    <a:lumMod val="75000"/>
                  </a:schemeClr>
                </a:solidFill>
              </a:rPr>
              <a:t>source d’innovation technologique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4544" y="29969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  <a:t>A1 : 	Découverte du principe, </a:t>
            </a:r>
            <a:b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  <a:t>	expérimentation (carton), </a:t>
            </a:r>
            <a:b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  <a:t>	exploitations possibles - brevets</a:t>
            </a:r>
            <a:endParaRPr lang="fr-FR" sz="28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470598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  <a:t>A2 : Produit Fin Gripper</a:t>
            </a:r>
            <a:endParaRPr lang="fr-FR" sz="28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5642084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  <a:t>A3 : Projet conception</a:t>
            </a:r>
            <a:endParaRPr lang="fr-FR" sz="28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6084168" y="2996952"/>
            <a:ext cx="432048" cy="2376264"/>
          </a:xfrm>
          <a:prstGeom prst="rightBrac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Accolade fermante 8"/>
          <p:cNvSpPr/>
          <p:nvPr/>
        </p:nvSpPr>
        <p:spPr>
          <a:xfrm>
            <a:off x="6084168" y="5589240"/>
            <a:ext cx="432048" cy="864096"/>
          </a:xfrm>
          <a:prstGeom prst="rightBrac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76256" y="364502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chemeClr val="accent3">
                    <a:lumMod val="75000"/>
                  </a:schemeClr>
                </a:solidFill>
              </a:rPr>
              <a:t>2 x 1h30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948264" y="55892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>
                <a:solidFill>
                  <a:schemeClr val="accent3">
                    <a:lumMod val="75000"/>
                  </a:schemeClr>
                </a:solidFill>
              </a:rPr>
              <a:t>2 x 1h30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040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solidFill>
                  <a:schemeClr val="accent3">
                    <a:lumMod val="75000"/>
                  </a:schemeClr>
                </a:solidFill>
              </a:rPr>
              <a:t>Ressources optimisation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SK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91680" y="2097360"/>
            <a:ext cx="6096000" cy="4572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8280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Activité 3 :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Projet 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350171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8280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Activité 3 :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Projet 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4040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solidFill>
                  <a:schemeClr val="accent3">
                    <a:lumMod val="75000"/>
                  </a:schemeClr>
                </a:solidFill>
              </a:rPr>
              <a:t>Ressources optimisation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Image 5" descr="topo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933056"/>
            <a:ext cx="5438775" cy="18192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44008" y="285293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solidFill>
                  <a:schemeClr val="accent3">
                    <a:lumMod val="75000"/>
                  </a:schemeClr>
                </a:solidFill>
              </a:rPr>
              <a:t>Logiciel </a:t>
            </a:r>
            <a:r>
              <a:rPr lang="fr-FR" sz="3200" i="1" dirty="0" err="1" smtClean="0">
                <a:solidFill>
                  <a:schemeClr val="accent3">
                    <a:lumMod val="75000"/>
                  </a:schemeClr>
                </a:solidFill>
              </a:rPr>
              <a:t>Topostruct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49908"/>
          <a:stretch>
            <a:fillRect/>
          </a:stretch>
        </p:blipFill>
        <p:spPr bwMode="auto">
          <a:xfrm>
            <a:off x="2915816" y="1484784"/>
            <a:ext cx="616616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65671"/>
          <a:stretch>
            <a:fillRect/>
          </a:stretch>
        </p:blipFill>
        <p:spPr bwMode="auto">
          <a:xfrm>
            <a:off x="33465" y="1916832"/>
            <a:ext cx="273833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8280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Activité 3 :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Projet 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k3dprinting.co.uk/images/content/Objet24-OpenWithWhiteMo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53136"/>
            <a:ext cx="2016224" cy="1882065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 l="363" t="-466"/>
          <a:stretch>
            <a:fillRect/>
          </a:stretch>
        </p:blipFill>
        <p:spPr bwMode="auto">
          <a:xfrm>
            <a:off x="612576" y="1381448"/>
            <a:ext cx="8063880" cy="313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8280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Activité 3 :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Projet 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2915816" y="5373216"/>
            <a:ext cx="864096" cy="5040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2" descr="C:\Users\Marc\Documents\CIT\4_Festo\images-vidéo-festo\SSA52626.JPG"/>
          <p:cNvPicPr>
            <a:picLocks noChangeAspect="1" noChangeArrowheads="1"/>
          </p:cNvPicPr>
          <p:nvPr/>
        </p:nvPicPr>
        <p:blipFill>
          <a:blip r:embed="rId5" cstate="print"/>
          <a:srcRect t="18750" b="12500"/>
          <a:stretch>
            <a:fillRect/>
          </a:stretch>
        </p:blipFill>
        <p:spPr bwMode="auto">
          <a:xfrm>
            <a:off x="3923928" y="4581128"/>
            <a:ext cx="4248472" cy="2190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82800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Activité 1</a:t>
            </a:r>
            <a:b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découverte du principe (Fin-ray effect</a:t>
            </a:r>
            <a:r>
              <a:rPr lang="fr-FR" sz="3200" baseline="30000" dirty="0" smtClean="0">
                <a:solidFill>
                  <a:schemeClr val="accent3">
                    <a:lumMod val="75000"/>
                  </a:schemeClr>
                </a:solidFill>
              </a:rPr>
              <a:t> ®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132856"/>
            <a:ext cx="36747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1" y="3062454"/>
            <a:ext cx="5292080" cy="339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droite 9"/>
          <p:cNvSpPr/>
          <p:nvPr/>
        </p:nvSpPr>
        <p:spPr>
          <a:xfrm rot="1877449">
            <a:off x="3919974" y="2392602"/>
            <a:ext cx="864096" cy="5040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365104"/>
            <a:ext cx="3707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Biomimétisme Naturellement génial </a:t>
            </a:r>
            <a:b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l’art du déplacement (Arte)</a:t>
            </a:r>
            <a:b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extrait  3’20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1835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852936"/>
            <a:ext cx="3550146" cy="242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996952"/>
            <a:ext cx="255587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droite 10"/>
          <p:cNvSpPr/>
          <p:nvPr/>
        </p:nvSpPr>
        <p:spPr>
          <a:xfrm>
            <a:off x="3635896" y="4005064"/>
            <a:ext cx="864096" cy="5040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3487" y="4581128"/>
            <a:ext cx="234473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0" y="82800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Activité 1</a:t>
            </a:r>
            <a:b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expérimentation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536319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509120"/>
            <a:ext cx="470057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708920"/>
            <a:ext cx="3096344" cy="168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82800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Activité 1</a:t>
            </a:r>
            <a:b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exploitation – recherche de brevets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2016224" cy="374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Marc\Documents\CIT\4_Festo\images-vidéo-festo\festo-ampoules.jpg"/>
          <p:cNvPicPr>
            <a:picLocks noChangeAspect="1" noChangeArrowheads="1"/>
          </p:cNvPicPr>
          <p:nvPr/>
        </p:nvPicPr>
        <p:blipFill>
          <a:blip r:embed="rId4" cstate="print"/>
          <a:srcRect l="35110" t="23851" r="28671" b="11504"/>
          <a:stretch>
            <a:fillRect/>
          </a:stretch>
        </p:blipFill>
        <p:spPr bwMode="auto">
          <a:xfrm>
            <a:off x="6948264" y="2276872"/>
            <a:ext cx="1584176" cy="3913847"/>
          </a:xfrm>
          <a:prstGeom prst="rect">
            <a:avLst/>
          </a:prstGeom>
          <a:noFill/>
        </p:spPr>
      </p:pic>
      <p:pic>
        <p:nvPicPr>
          <p:cNvPr id="12294" name="Picture 6" descr="C:\Users\Marc\Documents\CIT\4_Festo\images-vidéo-festo\Festo_bulb.jpg"/>
          <p:cNvPicPr>
            <a:picLocks noChangeAspect="1" noChangeArrowheads="1"/>
          </p:cNvPicPr>
          <p:nvPr/>
        </p:nvPicPr>
        <p:blipFill>
          <a:blip r:embed="rId5" cstate="print"/>
          <a:srcRect l="14466" t="41106"/>
          <a:stretch>
            <a:fillRect/>
          </a:stretch>
        </p:blipFill>
        <p:spPr bwMode="auto">
          <a:xfrm>
            <a:off x="4788024" y="4221088"/>
            <a:ext cx="2160240" cy="223004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0" y="82800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Activité 2</a:t>
            </a:r>
            <a:b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Produit : pince Fin gripper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197025" y="3355703"/>
            <a:ext cx="29497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Marc\Documents\CIT\4_Festo\images-vidéo-festo\Fingripper egg_1.jpg"/>
          <p:cNvPicPr>
            <a:picLocks noChangeAspect="1" noChangeArrowheads="1"/>
          </p:cNvPicPr>
          <p:nvPr/>
        </p:nvPicPr>
        <p:blipFill>
          <a:blip r:embed="rId7" cstate="print"/>
          <a:srcRect t="31487"/>
          <a:stretch>
            <a:fillRect/>
          </a:stretch>
        </p:blipFill>
        <p:spPr bwMode="auto">
          <a:xfrm>
            <a:off x="4788024" y="2060848"/>
            <a:ext cx="2043307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1416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dunemerveille.com/usermedia/photo-634047934708906250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1872208" cy="2672251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0" y="82800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Activité 2</a:t>
            </a:r>
            <a:b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 Problématique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eoples.ru/art/fashion/brands/baccarat_crystal/baccarat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204864"/>
            <a:ext cx="2160240" cy="1549163"/>
          </a:xfrm>
          <a:prstGeom prst="rect">
            <a:avLst/>
          </a:prstGeom>
          <a:noFill/>
        </p:spPr>
      </p:pic>
      <p:grpSp>
        <p:nvGrpSpPr>
          <p:cNvPr id="25" name="Groupe 24"/>
          <p:cNvGrpSpPr/>
          <p:nvPr/>
        </p:nvGrpSpPr>
        <p:grpSpPr>
          <a:xfrm>
            <a:off x="1547664" y="3645024"/>
            <a:ext cx="936104" cy="1152128"/>
            <a:chOff x="2915816" y="3645024"/>
            <a:chExt cx="936104" cy="1152128"/>
          </a:xfrm>
        </p:grpSpPr>
        <p:cxnSp>
          <p:nvCxnSpPr>
            <p:cNvPr id="14" name="Connecteur droit 13"/>
            <p:cNvCxnSpPr/>
            <p:nvPr/>
          </p:nvCxnSpPr>
          <p:spPr>
            <a:xfrm rot="10800000" flipH="1">
              <a:off x="3019828" y="4797152"/>
              <a:ext cx="8320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rot="10800000">
              <a:off x="3779912" y="3645024"/>
              <a:ext cx="0" cy="115212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10800000" flipH="1">
              <a:off x="2915816" y="3645024"/>
              <a:ext cx="9361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/>
          <p:cNvSpPr txBox="1"/>
          <p:nvPr/>
        </p:nvSpPr>
        <p:spPr>
          <a:xfrm rot="16200000">
            <a:off x="1692327" y="4068425"/>
            <a:ext cx="108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40 à 120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 rot="10800000">
            <a:off x="4572000" y="4221088"/>
            <a:ext cx="936104" cy="1944216"/>
            <a:chOff x="2915816" y="3645024"/>
            <a:chExt cx="936104" cy="1152128"/>
          </a:xfrm>
        </p:grpSpPr>
        <p:cxnSp>
          <p:nvCxnSpPr>
            <p:cNvPr id="27" name="Connecteur droit 26"/>
            <p:cNvCxnSpPr/>
            <p:nvPr/>
          </p:nvCxnSpPr>
          <p:spPr>
            <a:xfrm rot="10800000" flipH="1">
              <a:off x="3019828" y="4797152"/>
              <a:ext cx="8320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rot="10800000">
              <a:off x="3779912" y="3645024"/>
              <a:ext cx="0" cy="115212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10800000" flipH="1">
              <a:off x="2915816" y="3645024"/>
              <a:ext cx="9361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/>
          <p:cNvSpPr txBox="1"/>
          <p:nvPr/>
        </p:nvSpPr>
        <p:spPr>
          <a:xfrm rot="16200000">
            <a:off x="3852566" y="5012530"/>
            <a:ext cx="108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25144"/>
            <a:ext cx="280320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arc\Documents\CIT\4_Festo\images-vidéo-festo\DSC07647.JPG"/>
          <p:cNvPicPr>
            <a:picLocks noChangeAspect="1" noChangeArrowheads="1"/>
          </p:cNvPicPr>
          <p:nvPr/>
        </p:nvPicPr>
        <p:blipFill>
          <a:blip r:embed="rId4" cstate="print"/>
          <a:srcRect t="17647" b="16176"/>
          <a:stretch>
            <a:fillRect/>
          </a:stretch>
        </p:blipFill>
        <p:spPr bwMode="auto">
          <a:xfrm flipV="1">
            <a:off x="6026562" y="4437112"/>
            <a:ext cx="2937926" cy="1296144"/>
          </a:xfrm>
          <a:prstGeom prst="rect">
            <a:avLst/>
          </a:prstGeom>
          <a:noFill/>
        </p:spPr>
      </p:pic>
      <p:pic>
        <p:nvPicPr>
          <p:cNvPr id="1027" name="Picture 3" descr="C:\Users\Marc\Documents\CIT\4_Festo\images-vidéo-festo\DSC07649.JPG"/>
          <p:cNvPicPr>
            <a:picLocks noChangeAspect="1" noChangeArrowheads="1"/>
          </p:cNvPicPr>
          <p:nvPr/>
        </p:nvPicPr>
        <p:blipFill>
          <a:blip r:embed="rId5" cstate="print"/>
          <a:srcRect l="23809" r="9524"/>
          <a:stretch>
            <a:fillRect/>
          </a:stretch>
        </p:blipFill>
        <p:spPr bwMode="auto">
          <a:xfrm rot="10800000" flipV="1">
            <a:off x="323528" y="3068960"/>
            <a:ext cx="3024336" cy="302433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0" y="82800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Activité 2</a:t>
            </a:r>
            <a:b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 Recherche de solution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20888"/>
            <a:ext cx="3254008" cy="117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yummymummyclub.ca/sites/default/files/styles/large/public/field/image/balance.jpg?itok=91egDU82"/>
          <p:cNvPicPr>
            <a:picLocks noChangeAspect="1" noChangeArrowheads="1"/>
          </p:cNvPicPr>
          <p:nvPr/>
        </p:nvPicPr>
        <p:blipFill>
          <a:blip r:embed="rId4" cstate="print"/>
          <a:srcRect l="4762" t="27046" r="4762" b="8043"/>
          <a:stretch>
            <a:fillRect/>
          </a:stretch>
        </p:blipFill>
        <p:spPr bwMode="auto">
          <a:xfrm>
            <a:off x="2267744" y="4725144"/>
            <a:ext cx="4104456" cy="172819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907704" y="41490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3">
                    <a:lumMod val="75000"/>
                  </a:schemeClr>
                </a:solidFill>
              </a:rPr>
              <a:t>Masse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55976" y="414908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Résistance-rigidité</a:t>
            </a:r>
            <a:endParaRPr lang="fr-F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82800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Activité 3 :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Projet </a:t>
            </a:r>
            <a:b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Conception et optimisation d’une rallonge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50092"/>
          <a:stretch>
            <a:fillRect/>
          </a:stretch>
        </p:blipFill>
        <p:spPr bwMode="auto">
          <a:xfrm>
            <a:off x="1475656" y="1772816"/>
            <a:ext cx="6264696" cy="484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8280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Activité 3 :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Projet </a:t>
            </a:r>
            <a:endParaRPr lang="fr-FR" sz="3200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405</Words>
  <Application>Microsoft Office PowerPoint</Application>
  <PresentationFormat>Affichage à l'écran (4:3)</PresentationFormat>
  <Paragraphs>71</Paragraphs>
  <Slides>13</Slides>
  <Notes>13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 Biomimétisme</dc:title>
  <dc:creator>Marc Viallon</dc:creator>
  <cp:keywords>viallma@lycee-morteau.com</cp:keywords>
  <cp:lastModifiedBy>Marc</cp:lastModifiedBy>
  <cp:revision>99</cp:revision>
  <dcterms:created xsi:type="dcterms:W3CDTF">2014-05-27T06:44:42Z</dcterms:created>
  <dcterms:modified xsi:type="dcterms:W3CDTF">2014-06-16T16:49:38Z</dcterms:modified>
</cp:coreProperties>
</file>