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3" r:id="rId3"/>
    <p:sldId id="281" r:id="rId4"/>
    <p:sldId id="283" r:id="rId5"/>
    <p:sldId id="284" r:id="rId6"/>
    <p:sldId id="282" r:id="rId7"/>
    <p:sldId id="285" r:id="rId8"/>
    <p:sldId id="291" r:id="rId9"/>
    <p:sldId id="293" r:id="rId10"/>
    <p:sldId id="29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0" autoAdjust="0"/>
    <p:restoredTop sz="95000" autoAdjust="0"/>
  </p:normalViewPr>
  <p:slideViewPr>
    <p:cSldViewPr>
      <p:cViewPr>
        <p:scale>
          <a:sx n="70" d="100"/>
          <a:sy n="70" d="100"/>
        </p:scale>
        <p:origin x="-122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164B9-FD2C-4A0C-B442-1957EDF449CA}" type="datetimeFigureOut">
              <a:rPr lang="fr-FR" smtClean="0"/>
              <a:pPr/>
              <a:t>12/06/2014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1B1D7-9C68-4293-BD59-0AB8C1A8F6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683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CF6F3-971D-48D1-9BA0-6DBA5C22E0E5}" type="datetimeFigureOut">
              <a:rPr lang="fr-FR" smtClean="0"/>
              <a:pPr/>
              <a:t>12/06/2014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694A9-AF94-48E1-B942-19930CC019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95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9063"/>
            <a:ext cx="6981825" cy="4349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FR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03648" y="781050"/>
            <a:ext cx="7054552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4676623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9063"/>
            <a:ext cx="6981825" cy="4349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5531626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9063"/>
            <a:ext cx="6981825" cy="4349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648" y="781050"/>
            <a:ext cx="7054552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360524" y="6510251"/>
            <a:ext cx="576064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</a:t>
            </a:r>
            <a:r>
              <a:rPr lang="fr-FR" sz="1600" baseline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&amp; CIT </a:t>
            </a:r>
            <a:r>
              <a:rPr lang="fr-F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le 13 JUIN</a:t>
            </a:r>
            <a:r>
              <a:rPr lang="fr-FR" sz="1600" baseline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2014 - DOLE</a:t>
            </a:r>
            <a:endParaRPr lang="fr-F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 rot="-5400000">
            <a:off x="-1976437" y="2654300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2000" dirty="0" smtClean="0">
                <a:solidFill>
                  <a:schemeClr val="folHlink"/>
                </a:solidFill>
                <a:latin typeface="Arial" charset="0"/>
              </a:rPr>
              <a:t>Académie de Besançon</a:t>
            </a: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228600" y="76200"/>
            <a:ext cx="381000" cy="6705600"/>
            <a:chOff x="192" y="192"/>
            <a:chExt cx="240" cy="4224"/>
          </a:xfrm>
        </p:grpSpPr>
        <p:sp>
          <p:nvSpPr>
            <p:cNvPr id="1034" name="Freeform 12"/>
            <p:cNvSpPr>
              <a:spLocks/>
            </p:cNvSpPr>
            <p:nvPr/>
          </p:nvSpPr>
          <p:spPr bwMode="auto">
            <a:xfrm>
              <a:off x="240" y="192"/>
              <a:ext cx="192" cy="4224"/>
            </a:xfrm>
            <a:custGeom>
              <a:avLst/>
              <a:gdLst>
                <a:gd name="T0" fmla="*/ 192 w 192"/>
                <a:gd name="T1" fmla="*/ 0 h 2304"/>
                <a:gd name="T2" fmla="*/ 192 w 192"/>
                <a:gd name="T3" fmla="*/ 4224 h 2304"/>
                <a:gd name="T4" fmla="*/ 0 w 192"/>
                <a:gd name="T5" fmla="*/ 4224 h 2304"/>
                <a:gd name="T6" fmla="*/ 0 w 192"/>
                <a:gd name="T7" fmla="*/ 3784 h 23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2304">
                  <a:moveTo>
                    <a:pt x="192" y="0"/>
                  </a:moveTo>
                  <a:lnTo>
                    <a:pt x="192" y="2304"/>
                  </a:lnTo>
                  <a:lnTo>
                    <a:pt x="0" y="2304"/>
                  </a:lnTo>
                  <a:lnTo>
                    <a:pt x="0" y="2064"/>
                  </a:ln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" name="Line 13"/>
            <p:cNvSpPr>
              <a:spLocks noChangeShapeType="1"/>
            </p:cNvSpPr>
            <p:nvPr/>
          </p:nvSpPr>
          <p:spPr bwMode="auto">
            <a:xfrm flipV="1">
              <a:off x="240" y="3648"/>
              <a:ext cx="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6" name="Rectangle 14"/>
            <p:cNvSpPr>
              <a:spLocks noChangeArrowheads="1"/>
            </p:cNvSpPr>
            <p:nvPr/>
          </p:nvSpPr>
          <p:spPr bwMode="auto">
            <a:xfrm>
              <a:off x="192" y="3552"/>
              <a:ext cx="96" cy="9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</p:grp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5608529"/>
            <a:ext cx="323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A10CFB66-CCF1-4A1A-B872-BE3856B5E27F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" y="88676"/>
            <a:ext cx="1219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49" r:id="rId4"/>
  </p:sldLayoutIdLst>
  <p:transition>
    <p:wipe dir="d"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="1" cap="small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600">
          <a:solidFill>
            <a:srgbClr val="3333C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600">
          <a:solidFill>
            <a:srgbClr val="3333C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600">
          <a:solidFill>
            <a:srgbClr val="3333C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600">
          <a:solidFill>
            <a:srgbClr val="3333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F5F5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70C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70C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70C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70C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CHE%20D'ANALYSE%20DES%20SUPPORTS%20SI%20ET%20CIT%20MARS%202013.pdf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75" y="4077072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34480" y="548680"/>
            <a:ext cx="664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Les équipements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</a:rPr>
              <a:t>en SI et en CIT.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2114"/>
            <a:ext cx="16398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52" y="1844824"/>
            <a:ext cx="24257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1673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7624" y="2564904"/>
            <a:ext cx="7272808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</a:rPr>
              <a:t>MERCI AUX EQUIPES POUR LE TRAVAIL DÉJÀ ENGAGE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67744" y="332656"/>
            <a:ext cx="5545137" cy="576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000" dirty="0" smtClean="0">
                <a:solidFill>
                  <a:srgbClr val="0070C0"/>
                </a:solidFill>
              </a:rPr>
              <a:t>SI / CIT les équipements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66838" y="1196975"/>
            <a:ext cx="7777162" cy="5256213"/>
          </a:xfrm>
        </p:spPr>
        <p:txBody>
          <a:bodyPr>
            <a:noAutofit/>
          </a:bodyPr>
          <a:lstStyle/>
          <a:p>
            <a:pPr marL="800100" lvl="3" indent="-342900">
              <a:buFont typeface="Wingdings" pitchFamily="2" charset="2"/>
              <a:buChar char="q"/>
            </a:pPr>
            <a:endParaRPr lang="fr-FR" sz="1600" dirty="0"/>
          </a:p>
          <a:p>
            <a:r>
              <a:rPr lang="fr-FR" sz="1600" dirty="0" smtClean="0"/>
              <a:t>Les équipements, matériels et logiciels</a:t>
            </a:r>
          </a:p>
          <a:p>
            <a:pPr marL="800100" lvl="3" indent="-342900">
              <a:buFont typeface="Wingdings" pitchFamily="2" charset="2"/>
              <a:buChar char="q"/>
            </a:pPr>
            <a:r>
              <a:rPr lang="fr-FR" sz="1600" dirty="0"/>
              <a:t>Avec des supports :</a:t>
            </a:r>
          </a:p>
          <a:p>
            <a:pPr lvl="3"/>
            <a:r>
              <a:rPr lang="fr-FR" sz="1600" dirty="0"/>
              <a:t>A typologie </a:t>
            </a:r>
            <a:r>
              <a:rPr lang="fr-FR" sz="1600" dirty="0">
                <a:solidFill>
                  <a:srgbClr val="FF0000"/>
                </a:solidFill>
              </a:rPr>
              <a:t>MEI, ou M, ou E, ou I.</a:t>
            </a:r>
          </a:p>
          <a:p>
            <a:pPr lvl="3"/>
            <a:r>
              <a:rPr lang="fr-FR" sz="1600" dirty="0"/>
              <a:t>Permettant de retenir </a:t>
            </a:r>
            <a:r>
              <a:rPr lang="fr-FR" sz="1600" dirty="0">
                <a:solidFill>
                  <a:srgbClr val="FF0000"/>
                </a:solidFill>
              </a:rPr>
              <a:t>3 produits sur une même lignée</a:t>
            </a:r>
          </a:p>
          <a:p>
            <a:pPr lvl="3"/>
            <a:r>
              <a:rPr lang="fr-FR" sz="1600" dirty="0"/>
              <a:t>Répondant à </a:t>
            </a:r>
            <a:r>
              <a:rPr lang="fr-FR" sz="1600" dirty="0">
                <a:solidFill>
                  <a:srgbClr val="FF0000"/>
                </a:solidFill>
              </a:rPr>
              <a:t>des innovations du moment</a:t>
            </a:r>
          </a:p>
          <a:p>
            <a:pPr lvl="3"/>
            <a:r>
              <a:rPr lang="fr-FR" sz="1600" dirty="0"/>
              <a:t>De couts modiques pour assurer un </a:t>
            </a:r>
            <a:r>
              <a:rPr lang="fr-FR" sz="1600" dirty="0">
                <a:solidFill>
                  <a:srgbClr val="FF0000"/>
                </a:solidFill>
              </a:rPr>
              <a:t>renouvellement et une multiplicité des supports</a:t>
            </a:r>
          </a:p>
          <a:p>
            <a:pPr lvl="3"/>
            <a:r>
              <a:rPr lang="fr-FR" sz="1600" dirty="0">
                <a:solidFill>
                  <a:srgbClr val="FF0000"/>
                </a:solidFill>
              </a:rPr>
              <a:t>Motivant</a:t>
            </a:r>
            <a:r>
              <a:rPr lang="fr-FR" sz="1600" dirty="0"/>
              <a:t> pour des élèves de seconde</a:t>
            </a:r>
          </a:p>
          <a:p>
            <a:pPr lvl="3"/>
            <a:r>
              <a:rPr lang="fr-FR" sz="1600" dirty="0"/>
              <a:t>Permettant un </a:t>
            </a:r>
            <a:r>
              <a:rPr lang="fr-FR" sz="1600" dirty="0">
                <a:solidFill>
                  <a:srgbClr val="FF0000"/>
                </a:solidFill>
              </a:rPr>
              <a:t>démontage / remontage, ou éclaté.</a:t>
            </a:r>
          </a:p>
          <a:p>
            <a:pPr lvl="3"/>
            <a:r>
              <a:rPr lang="fr-FR" sz="1600" dirty="0"/>
              <a:t>Associé à des </a:t>
            </a:r>
            <a:r>
              <a:rPr lang="fr-FR" sz="1600" dirty="0">
                <a:solidFill>
                  <a:srgbClr val="FF0000"/>
                </a:solidFill>
              </a:rPr>
              <a:t>maquettes numériques</a:t>
            </a:r>
          </a:p>
          <a:p>
            <a:pPr lvl="3"/>
            <a:r>
              <a:rPr lang="fr-FR" sz="1600" dirty="0"/>
              <a:t>Avec en complément </a:t>
            </a:r>
            <a:r>
              <a:rPr lang="fr-FR" sz="1600" dirty="0">
                <a:solidFill>
                  <a:srgbClr val="FF0000"/>
                </a:solidFill>
              </a:rPr>
              <a:t>des sous-parties </a:t>
            </a:r>
            <a:r>
              <a:rPr lang="fr-FR" sz="1600" dirty="0"/>
              <a:t>exploitables pour des manipulations</a:t>
            </a:r>
          </a:p>
          <a:p>
            <a:pPr lvl="3"/>
            <a:r>
              <a:rPr lang="fr-FR" sz="1600" dirty="0"/>
              <a:t>Permettant des manipulations ou expérimentations sur l’innovation.</a:t>
            </a:r>
          </a:p>
          <a:p>
            <a:pPr lvl="3"/>
            <a:r>
              <a:rPr lang="fr-FR" sz="1600" dirty="0"/>
              <a:t>Couvrant les thèmes sociétaux (transports, santé, loisirs etc…)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544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195736" y="260648"/>
            <a:ext cx="5545137" cy="576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000" dirty="0" smtClean="0">
                <a:solidFill>
                  <a:srgbClr val="0070C0"/>
                </a:solidFill>
              </a:rPr>
              <a:t>SI / CIT les équipements / thèmes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4628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2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67744" y="332656"/>
            <a:ext cx="5545137" cy="576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000" dirty="0">
                <a:solidFill>
                  <a:srgbClr val="0070C0"/>
                </a:solidFill>
              </a:rPr>
              <a:t>SI / CIT La </a:t>
            </a:r>
            <a:r>
              <a:rPr lang="fr-FR" sz="2000" dirty="0" smtClean="0">
                <a:solidFill>
                  <a:srgbClr val="0070C0"/>
                </a:solidFill>
              </a:rPr>
              <a:t>répartition des systèmes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96950" y="1628775"/>
            <a:ext cx="8147050" cy="413702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Les systèmes SI </a:t>
            </a:r>
            <a:r>
              <a:rPr lang="fr-FR" dirty="0"/>
              <a:t>(serrure biométrique, tablette tactile, drone, voiture RC, aspirateur autonome, </a:t>
            </a:r>
            <a:r>
              <a:rPr lang="fr-FR" dirty="0" smtClean="0"/>
              <a:t>agrafeuse électrique</a:t>
            </a:r>
            <a:r>
              <a:rPr lang="fr-FR" dirty="0"/>
              <a:t>, robotique, véhicule électrique etc</a:t>
            </a:r>
            <a:r>
              <a:rPr lang="fr-FR" dirty="0" smtClean="0"/>
              <a:t>…)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Les systèmes CIT </a:t>
            </a:r>
            <a:r>
              <a:rPr lang="fr-FR" dirty="0"/>
              <a:t>(tente </a:t>
            </a:r>
            <a:r>
              <a:rPr lang="fr-FR" dirty="0" err="1"/>
              <a:t>queshua</a:t>
            </a:r>
            <a:r>
              <a:rPr lang="fr-FR" dirty="0"/>
              <a:t>, </a:t>
            </a:r>
            <a:r>
              <a:rPr lang="fr-FR" dirty="0" err="1"/>
              <a:t>wiimote</a:t>
            </a:r>
            <a:r>
              <a:rPr lang="fr-FR" dirty="0"/>
              <a:t>, lampe solaire, </a:t>
            </a:r>
            <a:r>
              <a:rPr lang="fr-FR" dirty="0" smtClean="0"/>
              <a:t>mallette éclairage, </a:t>
            </a:r>
            <a:r>
              <a:rPr lang="fr-FR" dirty="0"/>
              <a:t>ventilateur </a:t>
            </a:r>
            <a:r>
              <a:rPr lang="fr-FR" dirty="0" err="1"/>
              <a:t>dyson</a:t>
            </a:r>
            <a:r>
              <a:rPr lang="fr-FR" dirty="0"/>
              <a:t>, maquette domotique, </a:t>
            </a:r>
            <a:r>
              <a:rPr lang="fr-FR" dirty="0" smtClean="0"/>
              <a:t>appareils </a:t>
            </a:r>
            <a:r>
              <a:rPr lang="fr-FR" dirty="0"/>
              <a:t>de mesurage, voiture à hydrogène, brosse à dent électrique, webcam motorisée, GPS,  </a:t>
            </a:r>
            <a:r>
              <a:rPr lang="fr-FR" dirty="0" err="1" smtClean="0"/>
              <a:t>ec</a:t>
            </a:r>
            <a:r>
              <a:rPr lang="fr-FR" dirty="0" smtClean="0"/>
              <a:t>…)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2531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195736" y="188640"/>
            <a:ext cx="5545137" cy="576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000" dirty="0">
                <a:solidFill>
                  <a:srgbClr val="0070C0"/>
                </a:solidFill>
              </a:rPr>
              <a:t>SI / CIT Les </a:t>
            </a:r>
            <a:r>
              <a:rPr lang="fr-FR" sz="2000" dirty="0" smtClean="0">
                <a:solidFill>
                  <a:srgbClr val="0070C0"/>
                </a:solidFill>
              </a:rPr>
              <a:t>compléments d’équipements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96950" y="1412875"/>
            <a:ext cx="8147050" cy="413702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Permettre une mutualisation académique</a:t>
            </a:r>
          </a:p>
          <a:p>
            <a:pPr lvl="1"/>
            <a:r>
              <a:rPr lang="fr-FR" dirty="0" smtClean="0"/>
              <a:t>Mise en situation</a:t>
            </a:r>
          </a:p>
          <a:p>
            <a:pPr lvl="1"/>
            <a:r>
              <a:rPr lang="fr-FR" dirty="0" smtClean="0"/>
              <a:t>Activités pratiques</a:t>
            </a:r>
          </a:p>
          <a:p>
            <a:pPr lvl="1"/>
            <a:r>
              <a:rPr lang="fr-FR" dirty="0" smtClean="0"/>
              <a:t>Scénarios pédagogiques</a:t>
            </a:r>
          </a:p>
          <a:p>
            <a:pPr lvl="1"/>
            <a:r>
              <a:rPr lang="fr-FR" dirty="0" smtClean="0"/>
              <a:t>Veille technologique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Des supports récents et à courte durée de vie</a:t>
            </a:r>
          </a:p>
          <a:p>
            <a:pPr lvl="1"/>
            <a:r>
              <a:rPr lang="fr-FR" dirty="0" smtClean="0"/>
              <a:t>Pince </a:t>
            </a:r>
            <a:r>
              <a:rPr lang="fr-FR" dirty="0" err="1" smtClean="0"/>
              <a:t>handybag</a:t>
            </a:r>
            <a:endParaRPr lang="fr-FR" dirty="0" smtClean="0"/>
          </a:p>
          <a:p>
            <a:pPr lvl="1"/>
            <a:r>
              <a:rPr lang="fr-FR" dirty="0" smtClean="0"/>
              <a:t>Thermomètre, balance, mètre à ultrasons etc…</a:t>
            </a:r>
          </a:p>
          <a:p>
            <a:pPr lvl="1"/>
            <a:r>
              <a:rPr lang="fr-FR" dirty="0" smtClean="0"/>
              <a:t>Souris volante</a:t>
            </a:r>
          </a:p>
          <a:p>
            <a:pPr lvl="1"/>
            <a:r>
              <a:rPr lang="fr-FR" dirty="0" smtClean="0"/>
              <a:t>Pilotage sans contact</a:t>
            </a:r>
          </a:p>
          <a:p>
            <a:pPr lvl="1"/>
            <a:r>
              <a:rPr lang="fr-FR" dirty="0" smtClean="0"/>
              <a:t>Veilleuse</a:t>
            </a:r>
          </a:p>
          <a:p>
            <a:pPr lvl="1"/>
            <a:r>
              <a:rPr lang="fr-FR" dirty="0" smtClean="0"/>
              <a:t>Expresso </a:t>
            </a:r>
          </a:p>
          <a:p>
            <a:pPr lvl="1"/>
            <a:r>
              <a:rPr lang="fr-FR" dirty="0" smtClean="0"/>
              <a:t>Etc….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8768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411760" y="188640"/>
            <a:ext cx="5545137" cy="576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000" dirty="0" smtClean="0">
                <a:solidFill>
                  <a:srgbClr val="0070C0"/>
                </a:solidFill>
              </a:rPr>
              <a:t>SI / CIT les équipements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331640" y="908720"/>
            <a:ext cx="3313113" cy="5256213"/>
          </a:xfrm>
        </p:spPr>
        <p:txBody>
          <a:bodyPr>
            <a:noAutofit/>
          </a:bodyPr>
          <a:lstStyle/>
          <a:p>
            <a:pPr marL="800100" lvl="3" indent="-342900">
              <a:buFont typeface="Wingdings" pitchFamily="2" charset="2"/>
              <a:buChar char="q"/>
            </a:pPr>
            <a:endParaRPr lang="fr-FR" sz="1600" dirty="0"/>
          </a:p>
          <a:p>
            <a:r>
              <a:rPr lang="fr-FR" sz="1600" dirty="0" smtClean="0"/>
              <a:t>Les logiciels :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Les appareils de mesures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7822"/>
              </p:ext>
            </p:extLst>
          </p:nvPr>
        </p:nvGraphicFramePr>
        <p:xfrm>
          <a:off x="1475656" y="1628800"/>
          <a:ext cx="2448272" cy="1656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</a:tblGrid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Suite  </a:t>
                      </a:r>
                      <a:r>
                        <a:rPr lang="fr-FR" sz="1600" b="1" u="none" strike="noStrike" dirty="0" err="1">
                          <a:effectLst/>
                        </a:rPr>
                        <a:t>oppen</a:t>
                      </a:r>
                      <a:r>
                        <a:rPr lang="fr-FR" sz="1600" b="1" u="none" strike="noStrike" dirty="0">
                          <a:effectLst/>
                        </a:rPr>
                        <a:t> office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SOLIDWORKS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Logiciel  carte </a:t>
                      </a:r>
                      <a:r>
                        <a:rPr lang="fr-FR" sz="1600" b="1" u="none" strike="noStrike" dirty="0" smtClean="0">
                          <a:effectLst/>
                        </a:rPr>
                        <a:t>heuristique</a:t>
                      </a:r>
                    </a:p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 logiciels de simulation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717787"/>
              </p:ext>
            </p:extLst>
          </p:nvPr>
        </p:nvGraphicFramePr>
        <p:xfrm>
          <a:off x="1475656" y="3645024"/>
          <a:ext cx="2376264" cy="2524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Thermomètre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Anémomètre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Luxmètre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Tachymètre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Dynamomètre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Sonomètre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Compteur d'énérgie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>
                          <a:effectLst/>
                        </a:rPr>
                        <a:t>Oscilloscope numérique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Caméra INFRAROUGE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268"/>
              </p:ext>
            </p:extLst>
          </p:nvPr>
        </p:nvGraphicFramePr>
        <p:xfrm>
          <a:off x="5508104" y="1988840"/>
          <a:ext cx="2273300" cy="3727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300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Tablette tactile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Drone (ou équivalent)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28551">
                <a:tc>
                  <a:txBody>
                    <a:bodyPr/>
                    <a:lstStyle/>
                    <a:p>
                      <a:pPr algn="ctr" fontAlgn="b"/>
                      <a:endParaRPr lang="fr-FR" sz="1600" b="1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fr-FR" sz="1600" b="1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fr-FR" sz="16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Petits </a:t>
                      </a:r>
                      <a:r>
                        <a:rPr lang="fr-FR" sz="1600" b="1" u="none" strike="noStrike" dirty="0">
                          <a:effectLst/>
                        </a:rPr>
                        <a:t>systèmes </a:t>
                      </a:r>
                      <a:r>
                        <a:rPr lang="fr-FR" sz="1600" b="1" u="none" strike="noStrike" dirty="0" smtClean="0">
                          <a:effectLst/>
                        </a:rPr>
                        <a:t>divers</a:t>
                      </a:r>
                      <a:r>
                        <a:rPr lang="fr-FR" sz="1600" b="1" u="none" strike="noStrike" baseline="0" dirty="0" smtClean="0">
                          <a:effectLst/>
                        </a:rPr>
                        <a:t> à </a:t>
                      </a:r>
                      <a:r>
                        <a:rPr lang="fr-FR" sz="1600" b="1" u="none" strike="noStrike" dirty="0" smtClean="0">
                          <a:effectLst/>
                        </a:rPr>
                        <a:t>proposer (un</a:t>
                      </a:r>
                      <a:r>
                        <a:rPr lang="fr-FR" sz="1600" b="1" u="none" strike="noStrike" baseline="0" dirty="0" smtClean="0">
                          <a:effectLst/>
                        </a:rPr>
                        <a:t> par établissement – SI et CIT) </a:t>
                      </a:r>
                      <a:endParaRPr lang="fr-FR" sz="1600" b="1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fr-F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Espace réservé du contenu 2"/>
          <p:cNvSpPr txBox="1">
            <a:spLocks/>
          </p:cNvSpPr>
          <p:nvPr/>
        </p:nvSpPr>
        <p:spPr>
          <a:xfrm>
            <a:off x="5076056" y="1315783"/>
            <a:ext cx="3312368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2400" b="1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b="1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b="1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1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3" indent="-342900">
              <a:buFont typeface="Wingdings" pitchFamily="2" charset="2"/>
              <a:buChar char="q"/>
            </a:pPr>
            <a:endParaRPr lang="fr-FR" sz="1600" dirty="0" smtClean="0"/>
          </a:p>
          <a:p>
            <a:r>
              <a:rPr lang="fr-FR" sz="1600" dirty="0" smtClean="0"/>
              <a:t>Compléments: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28484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51720" y="188640"/>
            <a:ext cx="5545137" cy="576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000" dirty="0" smtClean="0">
                <a:solidFill>
                  <a:srgbClr val="0070C0"/>
                </a:solidFill>
              </a:rPr>
              <a:t>SI / CIT les équipements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4294967295"/>
          </p:nvPr>
        </p:nvSpPr>
        <p:spPr>
          <a:xfrm>
            <a:off x="1259632" y="1196975"/>
            <a:ext cx="6085731" cy="5256213"/>
          </a:xfrm>
        </p:spPr>
        <p:txBody>
          <a:bodyPr>
            <a:noAutofit/>
          </a:bodyPr>
          <a:lstStyle/>
          <a:p>
            <a:pPr marL="800100" lvl="3" indent="-342900">
              <a:buFont typeface="Wingdings" pitchFamily="2" charset="2"/>
              <a:buChar char="q"/>
            </a:pPr>
            <a:endParaRPr lang="fr-FR" sz="1600" dirty="0"/>
          </a:p>
          <a:p>
            <a:r>
              <a:rPr lang="fr-FR" sz="1600" dirty="0" smtClean="0"/>
              <a:t>Fiche de pertinence </a:t>
            </a:r>
          </a:p>
          <a:p>
            <a:pPr marL="0" indent="0">
              <a:buNone/>
            </a:pPr>
            <a:r>
              <a:rPr lang="fr-FR" sz="1600" dirty="0" smtClean="0"/>
              <a:t>des systèmes en SI / CIT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</p:txBody>
      </p:sp>
      <p:graphicFrame>
        <p:nvGraphicFramePr>
          <p:cNvPr id="15" name="Objet 14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287985"/>
              </p:ext>
            </p:extLst>
          </p:nvPr>
        </p:nvGraphicFramePr>
        <p:xfrm>
          <a:off x="4932040" y="908720"/>
          <a:ext cx="3744416" cy="529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Acrobat Document" r:id="rId4" imgW="5667139" imgH="8019997" progId="AcroExch.Document.7">
                  <p:embed/>
                </p:oleObj>
              </mc:Choice>
              <mc:Fallback>
                <p:oleObj name="Acrobat Document" r:id="rId4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908720"/>
                        <a:ext cx="3744416" cy="5298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7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896863" y="0"/>
            <a:ext cx="5545137" cy="576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000" dirty="0" smtClean="0">
                <a:solidFill>
                  <a:srgbClr val="0070C0"/>
                </a:solidFill>
              </a:rPr>
              <a:t>le laboratoire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81513" y="1029375"/>
            <a:ext cx="2196342" cy="1477328"/>
          </a:xfrm>
          <a:prstGeom prst="rect">
            <a:avLst/>
          </a:prstGeom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 lieu en continuité avec le laboratoire de Technologie au collège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20196" y="2535695"/>
            <a:ext cx="309634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 lieu d’exposition des objets techniques innovants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12915" y="3835117"/>
            <a:ext cx="3528392" cy="646331"/>
          </a:xfrm>
          <a:prstGeom prst="rect">
            <a:avLst/>
          </a:prstGeom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 lieu identifié en tant que discipline technologique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741534" y="5150764"/>
            <a:ext cx="3123388" cy="923330"/>
          </a:xfrm>
          <a:prstGeom prst="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 lieu ou l’outil informatique est un outil technologique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6786" y="2531613"/>
            <a:ext cx="2636607" cy="646331"/>
          </a:xfrm>
          <a:prstGeom prst="rect">
            <a:avLst/>
          </a:prstGeom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 lieu d’affichage des travaux d’élèves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674" y="3927859"/>
            <a:ext cx="2308150" cy="1754326"/>
          </a:xfrm>
          <a:prstGeom prst="rect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 lieu de communication et de vulgarisation sur les  </a:t>
            </a:r>
            <a:r>
              <a:rPr lang="fr-FR" b="1" dirty="0" smtClean="0">
                <a:solidFill>
                  <a:schemeClr val="bg1"/>
                </a:solidFill>
              </a:rPr>
              <a:t>technologies</a:t>
            </a:r>
            <a:r>
              <a:rPr lang="fr-FR" b="1" dirty="0" smtClean="0"/>
              <a:t> actuelles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906901" y="844709"/>
            <a:ext cx="2952328" cy="923330"/>
          </a:xfrm>
          <a:prstGeom prst="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 lieu pour accompagner l’orientation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4" y="2844542"/>
            <a:ext cx="1353458" cy="10582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02" y="1261778"/>
            <a:ext cx="1184726" cy="110574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96" y="5021516"/>
            <a:ext cx="1531169" cy="125333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97" y="4664375"/>
            <a:ext cx="972778" cy="972778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20" y="4138621"/>
            <a:ext cx="864531" cy="86453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29" y="1346071"/>
            <a:ext cx="1112912" cy="11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598863" y="188913"/>
            <a:ext cx="5545137" cy="5762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SI / CIT et le laboratoire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991506" cy="30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979712" y="119675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Il n’y a pas lieu de mettre en place un espace aménagé en face à face !</a:t>
            </a:r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IAPORAMA STI-3 bis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 STI-3 bis</Template>
  <TotalTime>1461</TotalTime>
  <Words>404</Words>
  <Application>Microsoft Office PowerPoint</Application>
  <PresentationFormat>Affichage à l'écran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DIAPORAMA STI-3 bis</vt:lpstr>
      <vt:lpstr>Acrobat Document</vt:lpstr>
      <vt:lpstr>Présentation PowerPoint</vt:lpstr>
      <vt:lpstr>SI / CIT les équipements</vt:lpstr>
      <vt:lpstr>SI / CIT les équipements / thèmes</vt:lpstr>
      <vt:lpstr>SI / CIT La répartition des systèmes</vt:lpstr>
      <vt:lpstr>SI / CIT Les compléments d’équipements</vt:lpstr>
      <vt:lpstr>SI / CIT les équipements</vt:lpstr>
      <vt:lpstr>SI / CIT les équipements</vt:lpstr>
      <vt:lpstr>le laboratoire</vt:lpstr>
      <vt:lpstr>SI / CIT et le laboratoire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IA-IPR /  JC</dc:creator>
  <cp:lastModifiedBy>rectorat</cp:lastModifiedBy>
  <cp:revision>347</cp:revision>
  <dcterms:created xsi:type="dcterms:W3CDTF">2012-09-05T20:46:50Z</dcterms:created>
  <dcterms:modified xsi:type="dcterms:W3CDTF">2014-06-12T15:25:22Z</dcterms:modified>
</cp:coreProperties>
</file>