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51" r:id="rId2"/>
    <p:sldId id="328" r:id="rId3"/>
    <p:sldId id="260" r:id="rId4"/>
    <p:sldId id="326" r:id="rId5"/>
    <p:sldId id="330" r:id="rId6"/>
    <p:sldId id="352" r:id="rId7"/>
    <p:sldId id="353" r:id="rId8"/>
    <p:sldId id="354" r:id="rId9"/>
    <p:sldId id="355" r:id="rId10"/>
    <p:sldId id="319" r:id="rId11"/>
    <p:sldId id="336" r:id="rId12"/>
    <p:sldId id="350" r:id="rId13"/>
    <p:sldId id="313" r:id="rId14"/>
    <p:sldId id="356" r:id="rId15"/>
  </p:sldIdLst>
  <p:sldSz cx="9144000" cy="6858000" type="screen4x3"/>
  <p:notesSz cx="6662738" cy="9832975"/>
  <p:defaultTextStyle>
    <a:defPPr>
      <a:defRPr lang="fr-FR"/>
    </a:defPPr>
    <a:lvl1pPr algn="ctr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99"/>
    <a:srgbClr val="FF3300"/>
    <a:srgbClr val="E7E648"/>
    <a:srgbClr val="99CC66"/>
    <a:srgbClr val="008000"/>
    <a:srgbClr val="C0C0C0"/>
    <a:srgbClr val="CC0000"/>
    <a:srgbClr val="CC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29" autoAdjust="0"/>
  </p:normalViewPr>
  <p:slideViewPr>
    <p:cSldViewPr snapToGrid="0">
      <p:cViewPr>
        <p:scale>
          <a:sx n="90" d="100"/>
          <a:sy n="90" d="100"/>
        </p:scale>
        <p:origin x="-1002" y="-78"/>
      </p:cViewPr>
      <p:guideLst>
        <p:guide orient="horz" pos="307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39263"/>
            <a:ext cx="2887663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12F2C1E-CD92-4D3F-872C-17C521A4472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50649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6300" y="738188"/>
            <a:ext cx="4910138" cy="36845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68838"/>
            <a:ext cx="5329238" cy="4425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9263"/>
            <a:ext cx="2887663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F575522-D347-4835-A1E2-F7FEF69322D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89231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015B084-FA2A-4F60-AFB7-53F54BC34855}" type="slidenum">
              <a:rPr lang="fr-FR" altLang="fr-FR" sz="1200">
                <a:latin typeface="Times New Roman" pitchFamily="18" charset="0"/>
              </a:rPr>
              <a:pPr/>
              <a:t>3</a:t>
            </a:fld>
            <a:endParaRPr lang="fr-FR" altLang="fr-FR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0A50487-4460-40A3-A5AB-DE123CDB4C8B}" type="slidenum">
              <a:rPr lang="fr-FR" altLang="fr-FR" sz="1200">
                <a:latin typeface="Times New Roman" pitchFamily="18" charset="0"/>
              </a:rPr>
              <a:pPr/>
              <a:t>4</a:t>
            </a:fld>
            <a:endParaRPr lang="fr-FR" altLang="fr-FR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 smtClean="0">
                <a:ea typeface="ＭＳ Ｐゴシック" pitchFamily="34" charset="-128"/>
              </a:rPr>
              <a:t>Termes repris sur le site du MEN pour présenter le DUT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35AFAD9-E368-4D85-815B-20EAC3311932}" type="slidenum">
              <a:rPr lang="fr-FR" altLang="fr-FR" sz="1200">
                <a:latin typeface="Times New Roman" pitchFamily="18" charset="0"/>
              </a:rPr>
              <a:pPr/>
              <a:t>5</a:t>
            </a:fld>
            <a:endParaRPr lang="fr-FR" altLang="fr-FR" sz="120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 smtClean="0">
                <a:ea typeface="ＭＳ Ｐゴシック" pitchFamily="34" charset="-128"/>
              </a:rPr>
              <a:t>Arrêté du 3 août 2005 : paru au JO du 13 août 2005.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73125" y="738188"/>
            <a:ext cx="4916488" cy="3687762"/>
          </a:xfrm>
          <a:ln/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0C8892C-C7B2-4AEE-A1F2-2032091B264D}" type="slidenum">
              <a:rPr lang="fr-FR" altLang="fr-FR" sz="1200">
                <a:latin typeface="Times New Roman" pitchFamily="18" charset="0"/>
              </a:rPr>
              <a:pPr/>
              <a:t>10</a:t>
            </a:fld>
            <a:endParaRPr lang="fr-FR" altLang="fr-FR" sz="1200">
              <a:latin typeface="Times New Roman" pitchFamily="18" charset="0"/>
            </a:endParaRPr>
          </a:p>
        </p:txBody>
      </p:sp>
      <p:sp>
        <p:nvSpPr>
          <p:cNvPr id="19461" name="Espace réservé du pied de page 4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r-FR" altLang="fr-FR" sz="1200" smtClean="0">
                <a:latin typeface="Times New Roman" pitchFamily="18" charset="0"/>
              </a:rPr>
              <a:t>M. ASSOUL                            </a:t>
            </a:r>
          </a:p>
        </p:txBody>
      </p:sp>
      <p:sp>
        <p:nvSpPr>
          <p:cNvPr id="19462" name="Espace réservé de l'en-tête 5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r-FR" altLang="fr-FR" sz="1200" smtClean="0">
                <a:latin typeface="Times New Roman" pitchFamily="18" charset="0"/>
              </a:rPr>
              <a:t>SDM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ea typeface="ＭＳ Ｐゴシック" pitchFamily="34" charset="-128"/>
            </a:endParaRPr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A22045E-F6B0-4FE4-822C-7618CC9E259C}" type="slidenum">
              <a:rPr lang="fr-FR" altLang="fr-FR" sz="1200">
                <a:latin typeface="Times New Roman" pitchFamily="18" charset="0"/>
              </a:rPr>
              <a:pPr/>
              <a:t>11</a:t>
            </a:fld>
            <a:endParaRPr lang="fr-FR" altLang="fr-F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53FA5-EE78-48E9-ACDD-8F2BE231F4B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9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AE6D6-14AF-4FD6-B9C8-DE3C2D9C6E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8976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3557A-1A58-49FC-BA44-4FFF7BB7E5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40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B57C4-FACA-49B7-B3E3-9F1B083E7B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44667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34191-F8B7-4879-8F10-26350B9FD73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6315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D08FE-510A-4453-B47E-5DFA3CA2C45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3393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83310-D68C-4580-96FF-E6E25313EE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67759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3D437-BB4F-4118-923C-5E80DC8367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2534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70B7A-2E75-42DE-8458-29EEDBC66A0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48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6A2FE-38AE-4AF0-BD8F-6C56A2461A2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4228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7A5E8-DA7D-43C6-BED8-743EB6C9AF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13011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DA184-FF06-4E51-972E-188FD14064D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7116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25000">
              <a:srgbClr val="E6E6E6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AFD1937-6B9A-4AA3-AF54-5B10124898E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 rot="-5400000">
            <a:off x="-2105819" y="2658269"/>
            <a:ext cx="53546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fr-FR" sz="2400" b="1">
              <a:solidFill>
                <a:schemeClr val="tx2"/>
              </a:solidFill>
            </a:endParaRPr>
          </a:p>
        </p:txBody>
      </p:sp>
      <p:pic>
        <p:nvPicPr>
          <p:cNvPr id="1032" name="Picture 10" descr="LOGO UFC revu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032500"/>
            <a:ext cx="1500187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3"/>
          <p:cNvSpPr>
            <a:spLocks noChangeArrowheads="1"/>
          </p:cNvSpPr>
          <p:nvPr/>
        </p:nvSpPr>
        <p:spPr bwMode="auto">
          <a:xfrm>
            <a:off x="0" y="0"/>
            <a:ext cx="588963" cy="503238"/>
          </a:xfrm>
          <a:prstGeom prst="rect">
            <a:avLst/>
          </a:prstGeom>
          <a:solidFill>
            <a:srgbClr val="99CC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34" name="Rectangle 14"/>
          <p:cNvSpPr>
            <a:spLocks noChangeArrowheads="1"/>
          </p:cNvSpPr>
          <p:nvPr/>
        </p:nvSpPr>
        <p:spPr bwMode="auto">
          <a:xfrm>
            <a:off x="0" y="6354763"/>
            <a:ext cx="588963" cy="503237"/>
          </a:xfrm>
          <a:prstGeom prst="rect">
            <a:avLst/>
          </a:prstGeom>
          <a:solidFill>
            <a:srgbClr val="E7E64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pic>
        <p:nvPicPr>
          <p:cNvPr id="1035" name="Picture 19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996"/>
          <a:stretch>
            <a:fillRect/>
          </a:stretch>
        </p:blipFill>
        <p:spPr bwMode="auto">
          <a:xfrm>
            <a:off x="0" y="0"/>
            <a:ext cx="57086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73125" indent="-415925" algn="l" rtl="0" eaLnBrk="0" fontAlgn="base" hangingPunct="0">
        <a:spcBef>
          <a:spcPct val="5000"/>
        </a:spcBef>
        <a:spcAft>
          <a:spcPct val="0"/>
        </a:spcAft>
        <a:buClr>
          <a:srgbClr val="FF0000"/>
        </a:buClr>
        <a:buFont typeface="Wingdings" pitchFamily="2" charset="2"/>
        <a:buBlip>
          <a:blip r:embed="rId16"/>
        </a:buBlip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524000" indent="-442913" algn="l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80000"/>
        <a:buBlip>
          <a:blip r:embed="rId17"/>
        </a:buBlip>
        <a:defRPr sz="2800">
          <a:solidFill>
            <a:schemeClr val="tx1"/>
          </a:solidFill>
          <a:latin typeface="+mn-lt"/>
          <a:ea typeface="ＭＳ Ｐゴシック" charset="0"/>
        </a:defRPr>
      </a:lvl3pPr>
      <a:lvl4pPr marL="19319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4pPr>
      <a:lvl5pPr marL="2339975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charset="0"/>
        </a:defRPr>
      </a:lvl5pPr>
      <a:lvl6pPr marL="2797175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3254375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3711575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4168775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5809" y="949874"/>
            <a:ext cx="8101012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b="1" i="1" dirty="0">
                <a:solidFill>
                  <a:srgbClr val="931252"/>
                </a:solidFill>
                <a:ea typeface="+mj-ea"/>
                <a:cs typeface="Arial" panose="020B0604020202020204" pitchFamily="34" charset="0"/>
              </a:rPr>
              <a:t>Bienvenue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fr-FR" sz="4000" b="1" i="1" dirty="0">
                <a:solidFill>
                  <a:srgbClr val="931252"/>
                </a:solidFill>
                <a:ea typeface="+mj-ea"/>
                <a:cs typeface="Arial" panose="020B0604020202020204" pitchFamily="34" charset="0"/>
              </a:rPr>
              <a:t>à l’IUT de </a:t>
            </a:r>
            <a:r>
              <a:rPr lang="fr-FR" sz="4000" b="1" i="1" dirty="0" smtClean="0">
                <a:solidFill>
                  <a:srgbClr val="931252"/>
                </a:solidFill>
                <a:ea typeface="+mj-ea"/>
                <a:cs typeface="Arial" panose="020B0604020202020204" pitchFamily="34" charset="0"/>
              </a:rPr>
              <a:t>Besançon-Vesoul</a:t>
            </a:r>
            <a:endParaRPr lang="fr-FR" sz="4000" b="1" i="1" dirty="0">
              <a:solidFill>
                <a:srgbClr val="931252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itre 4"/>
          <p:cNvSpPr txBox="1">
            <a:spLocks noGrp="1"/>
          </p:cNvSpPr>
          <p:nvPr>
            <p:ph type="ctrTitle"/>
          </p:nvPr>
        </p:nvSpPr>
        <p:spPr>
          <a:xfrm>
            <a:off x="685800" y="2696160"/>
            <a:ext cx="77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931252"/>
                </a:solidFill>
                <a:latin typeface="Trebuchet MS" pitchFamily="34" charset="0"/>
              </a:rPr>
              <a:t>Présentation à destination des professeurs STI2D – jeudi 15 janvier 2015</a:t>
            </a:r>
            <a:endParaRPr lang="fr-FR" sz="1600" b="1" dirty="0">
              <a:solidFill>
                <a:srgbClr val="931252"/>
              </a:solidFill>
              <a:latin typeface="Trebuchet MS" pitchFamily="34" charset="0"/>
            </a:endParaRPr>
          </a:p>
        </p:txBody>
      </p:sp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382" y="3205823"/>
            <a:ext cx="9906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337" y="3188238"/>
            <a:ext cx="9906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537" y="3205823"/>
            <a:ext cx="9906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584" y="3205823"/>
            <a:ext cx="9906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737" y="4253865"/>
            <a:ext cx="9906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937" y="4253865"/>
            <a:ext cx="9906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34830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982" y="4253865"/>
            <a:ext cx="9906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5519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775200" y="1628775"/>
            <a:ext cx="4105275" cy="496887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87325" y="1628775"/>
            <a:ext cx="4456113" cy="49688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43609" y="985710"/>
            <a:ext cx="6743703" cy="40011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spcAft>
                <a:spcPts val="1000"/>
              </a:spcAft>
              <a:defRPr/>
            </a:pPr>
            <a:r>
              <a:rPr lang="fr-FR" sz="2000" b="1">
                <a:solidFill>
                  <a:srgbClr val="C00000"/>
                </a:solidFill>
                <a:latin typeface="Times New Roman" pitchFamily="18" charset="0"/>
                <a:ea typeface="ＭＳ Ｐゴシック" pitchFamily="34" charset="-128"/>
              </a:rPr>
              <a:t>Le Projet Personnel et Professionnel de l</a:t>
            </a:r>
            <a:r>
              <a:rPr lang="fr-FR" altLang="ja-JP" sz="2000" b="1">
                <a:solidFill>
                  <a:srgbClr val="C00000"/>
                </a:solidFill>
                <a:latin typeface="Times New Roman" pitchFamily="18" charset="0"/>
                <a:ea typeface="ＭＳ Ｐゴシック" pitchFamily="34" charset="-128"/>
              </a:rPr>
              <a:t>’étudiant (PPP)</a:t>
            </a:r>
            <a:endParaRPr lang="fr-FR" sz="2000" b="1">
              <a:solidFill>
                <a:srgbClr val="C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175" name="ZoneTexte 1"/>
          <p:cNvSpPr txBox="1">
            <a:spLocks noChangeArrowheads="1"/>
          </p:cNvSpPr>
          <p:nvPr/>
        </p:nvSpPr>
        <p:spPr bwMode="auto">
          <a:xfrm>
            <a:off x="688975" y="1655763"/>
            <a:ext cx="3667125" cy="2460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r-FR" altLang="fr-FR"/>
              <a:t>Le P.P.P. élément structurant du DUT</a:t>
            </a:r>
          </a:p>
        </p:txBody>
      </p:sp>
      <p:sp>
        <p:nvSpPr>
          <p:cNvPr id="7176" name="ZoneTexte 2"/>
          <p:cNvSpPr txBox="1">
            <a:spLocks noChangeArrowheads="1"/>
          </p:cNvSpPr>
          <p:nvPr/>
        </p:nvSpPr>
        <p:spPr bwMode="auto">
          <a:xfrm>
            <a:off x="4932363" y="1655763"/>
            <a:ext cx="3887787" cy="2460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r-FR" altLang="fr-FR"/>
              <a:t>Des parcours différenciés au semestre 4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49250" y="2190750"/>
            <a:ext cx="1008063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400" dirty="0">
                <a:latin typeface="Arial" charset="0"/>
                <a:ea typeface="+mn-ea"/>
              </a:rPr>
              <a:t>Semestre 1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409700" y="2343150"/>
            <a:ext cx="1008063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400" dirty="0">
                <a:latin typeface="Arial" charset="0"/>
                <a:ea typeface="+mn-ea"/>
              </a:rPr>
              <a:t>Semestre 2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484438" y="2463800"/>
            <a:ext cx="1008062" cy="52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400" dirty="0">
                <a:latin typeface="Arial" charset="0"/>
                <a:ea typeface="+mn-ea"/>
              </a:rPr>
              <a:t>Semestre 3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563938" y="2617788"/>
            <a:ext cx="1008062" cy="5222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400" dirty="0">
                <a:latin typeface="Arial" charset="0"/>
                <a:ea typeface="+mn-ea"/>
              </a:rPr>
              <a:t>Semestre 4</a:t>
            </a:r>
          </a:p>
        </p:txBody>
      </p:sp>
      <p:sp>
        <p:nvSpPr>
          <p:cNvPr id="7" name="ZoneTexte 6"/>
          <p:cNvSpPr txBox="1"/>
          <p:nvPr/>
        </p:nvSpPr>
        <p:spPr>
          <a:xfrm rot="5400000">
            <a:off x="242812" y="2772218"/>
            <a:ext cx="1169551" cy="11521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vert="vert270">
            <a:spAutoFit/>
          </a:bodyPr>
          <a:lstStyle/>
          <a:p>
            <a:pPr>
              <a:defRPr/>
            </a:pPr>
            <a:r>
              <a:rPr lang="fr-FR" sz="1500" b="1" dirty="0">
                <a:latin typeface="Arial" charset="0"/>
                <a:ea typeface="+mn-ea"/>
              </a:rPr>
              <a:t>Découverte métiers et démarche de projet</a:t>
            </a:r>
          </a:p>
        </p:txBody>
      </p:sp>
      <p:sp>
        <p:nvSpPr>
          <p:cNvPr id="15" name="ZoneTexte 14"/>
          <p:cNvSpPr txBox="1"/>
          <p:nvPr/>
        </p:nvSpPr>
        <p:spPr>
          <a:xfrm rot="5400000">
            <a:off x="1526323" y="3149680"/>
            <a:ext cx="1338828" cy="14401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vert="vert270">
            <a:spAutoFit/>
          </a:bodyPr>
          <a:lstStyle/>
          <a:p>
            <a:pPr>
              <a:defRPr/>
            </a:pPr>
            <a:r>
              <a:rPr lang="fr-FR" sz="1500" b="1" dirty="0">
                <a:latin typeface="Arial" charset="0"/>
                <a:ea typeface="+mn-ea"/>
              </a:rPr>
              <a:t>Construction formalisation du projet  et capacité à l’argumenter</a:t>
            </a:r>
          </a:p>
        </p:txBody>
      </p:sp>
      <p:sp>
        <p:nvSpPr>
          <p:cNvPr id="16" name="ZoneTexte 15"/>
          <p:cNvSpPr txBox="1"/>
          <p:nvPr/>
        </p:nvSpPr>
        <p:spPr>
          <a:xfrm rot="5400000">
            <a:off x="1553360" y="3673155"/>
            <a:ext cx="1123384" cy="28976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vert="vert270">
            <a:spAutoFit/>
          </a:bodyPr>
          <a:lstStyle/>
          <a:p>
            <a:pPr>
              <a:defRPr/>
            </a:pPr>
            <a:r>
              <a:rPr lang="fr-FR" sz="1500" b="1" dirty="0">
                <a:latin typeface="Arial" charset="0"/>
                <a:ea typeface="+mn-ea"/>
              </a:rPr>
              <a:t>Choix d’un itinéraire :</a:t>
            </a:r>
          </a:p>
          <a:p>
            <a:pPr>
              <a:buFontTx/>
              <a:buChar char="-"/>
              <a:defRPr/>
            </a:pPr>
            <a:r>
              <a:rPr lang="fr-FR" sz="1500" b="1" dirty="0">
                <a:latin typeface="Arial" charset="0"/>
                <a:ea typeface="+mn-ea"/>
              </a:rPr>
              <a:t>insertion pro. directe</a:t>
            </a:r>
          </a:p>
          <a:p>
            <a:pPr>
              <a:defRPr/>
            </a:pPr>
            <a:r>
              <a:rPr lang="fr-FR" sz="1500" b="1" dirty="0">
                <a:latin typeface="Arial" charset="0"/>
                <a:ea typeface="+mn-ea"/>
              </a:rPr>
              <a:t>- licences professionnelles</a:t>
            </a:r>
            <a:br>
              <a:rPr lang="fr-FR" sz="1500" b="1" dirty="0">
                <a:latin typeface="Arial" charset="0"/>
                <a:ea typeface="+mn-ea"/>
              </a:rPr>
            </a:br>
            <a:r>
              <a:rPr lang="fr-FR" sz="1500" b="1" dirty="0">
                <a:latin typeface="Arial" charset="0"/>
                <a:ea typeface="+mn-ea"/>
              </a:rPr>
              <a:t>- autres poursuites d’étude</a:t>
            </a:r>
            <a:r>
              <a:rPr lang="fr-FR" sz="1600" b="1" dirty="0">
                <a:latin typeface="Arial" charset="0"/>
                <a:ea typeface="+mn-ea"/>
              </a:rPr>
              <a:t>s</a:t>
            </a:r>
          </a:p>
        </p:txBody>
      </p:sp>
      <p:sp>
        <p:nvSpPr>
          <p:cNvPr id="17" name="ZoneTexte 16"/>
          <p:cNvSpPr txBox="1"/>
          <p:nvPr/>
        </p:nvSpPr>
        <p:spPr>
          <a:xfrm rot="5400000">
            <a:off x="2776407" y="4678940"/>
            <a:ext cx="661720" cy="29294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vert="vert270">
            <a:spAutoFit/>
          </a:bodyPr>
          <a:lstStyle/>
          <a:p>
            <a:pPr>
              <a:defRPr/>
            </a:pPr>
            <a:r>
              <a:rPr lang="fr-FR" sz="1500" b="1" dirty="0">
                <a:latin typeface="Arial" charset="0"/>
                <a:ea typeface="+mn-ea"/>
              </a:rPr>
              <a:t>Vécu d’une expérience pro.  </a:t>
            </a:r>
          </a:p>
          <a:p>
            <a:pPr>
              <a:defRPr/>
            </a:pPr>
            <a:r>
              <a:rPr lang="fr-FR" sz="1500" b="1" dirty="0">
                <a:latin typeface="Arial" charset="0"/>
                <a:ea typeface="+mn-ea"/>
              </a:rPr>
              <a:t>Préparation de l’après DU</a:t>
            </a:r>
            <a:r>
              <a:rPr lang="fr-FR" sz="1600" b="1" dirty="0">
                <a:latin typeface="Arial" charset="0"/>
                <a:ea typeface="+mn-ea"/>
              </a:rPr>
              <a:t>T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932363" y="2463800"/>
            <a:ext cx="1152525" cy="5222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400" b="1"/>
              <a:t>Insertion</a:t>
            </a:r>
          </a:p>
          <a:p>
            <a:pPr>
              <a:defRPr/>
            </a:pPr>
            <a:r>
              <a:rPr lang="fr-FR" sz="1400" b="1"/>
              <a:t>immédiate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199188" y="2463800"/>
            <a:ext cx="1152525" cy="5222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400" b="1" dirty="0">
                <a:latin typeface="Arial" charset="0"/>
                <a:ea typeface="+mn-ea"/>
              </a:rPr>
              <a:t>Licence</a:t>
            </a:r>
          </a:p>
          <a:p>
            <a:pPr>
              <a:defRPr/>
            </a:pPr>
            <a:r>
              <a:rPr lang="fr-FR" sz="1400" b="1" dirty="0">
                <a:latin typeface="Arial" charset="0"/>
                <a:ea typeface="+mn-ea"/>
              </a:rPr>
              <a:t>pro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534275" y="2463800"/>
            <a:ext cx="1285875" cy="5222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400" b="1"/>
              <a:t>Autres études pro</a:t>
            </a:r>
          </a:p>
        </p:txBody>
      </p:sp>
      <p:cxnSp>
        <p:nvCxnSpPr>
          <p:cNvPr id="26" name="Connecteur droit avec flèche 25"/>
          <p:cNvCxnSpPr/>
          <p:nvPr/>
        </p:nvCxnSpPr>
        <p:spPr>
          <a:xfrm flipV="1">
            <a:off x="4038600" y="2060575"/>
            <a:ext cx="2270125" cy="54133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92" name="Flèche vers le bas 59391"/>
          <p:cNvSpPr/>
          <p:nvPr/>
        </p:nvSpPr>
        <p:spPr>
          <a:xfrm flipH="1">
            <a:off x="644525" y="2498725"/>
            <a:ext cx="44450" cy="282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/>
          </a:p>
        </p:txBody>
      </p:sp>
      <p:sp>
        <p:nvSpPr>
          <p:cNvPr id="34" name="Flèche vers le bas 33"/>
          <p:cNvSpPr/>
          <p:nvPr/>
        </p:nvSpPr>
        <p:spPr>
          <a:xfrm>
            <a:off x="2193925" y="2643188"/>
            <a:ext cx="41275" cy="615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/>
          </a:p>
        </p:txBody>
      </p:sp>
      <p:sp>
        <p:nvSpPr>
          <p:cNvPr id="35" name="Flèche vers le bas 34"/>
          <p:cNvSpPr/>
          <p:nvPr/>
        </p:nvSpPr>
        <p:spPr>
          <a:xfrm flipH="1">
            <a:off x="3251200" y="2782888"/>
            <a:ext cx="44450" cy="177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/>
          </a:p>
        </p:txBody>
      </p:sp>
      <p:sp>
        <p:nvSpPr>
          <p:cNvPr id="36" name="Flèche vers le bas 35"/>
          <p:cNvSpPr/>
          <p:nvPr/>
        </p:nvSpPr>
        <p:spPr>
          <a:xfrm>
            <a:off x="4356100" y="3035300"/>
            <a:ext cx="46038" cy="2746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/>
          </a:p>
        </p:txBody>
      </p:sp>
      <p:sp>
        <p:nvSpPr>
          <p:cNvPr id="37" name="Flèche vers le bas 36"/>
          <p:cNvSpPr/>
          <p:nvPr/>
        </p:nvSpPr>
        <p:spPr>
          <a:xfrm>
            <a:off x="5461000" y="2987675"/>
            <a:ext cx="46038" cy="271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/>
          </a:p>
        </p:txBody>
      </p:sp>
      <p:sp>
        <p:nvSpPr>
          <p:cNvPr id="38" name="Flèche vers le bas 37"/>
          <p:cNvSpPr/>
          <p:nvPr/>
        </p:nvSpPr>
        <p:spPr>
          <a:xfrm>
            <a:off x="6729413" y="2986088"/>
            <a:ext cx="46037" cy="273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/>
          </a:p>
        </p:txBody>
      </p:sp>
      <p:sp>
        <p:nvSpPr>
          <p:cNvPr id="39" name="Flèche vers le bas 38"/>
          <p:cNvSpPr/>
          <p:nvPr/>
        </p:nvSpPr>
        <p:spPr>
          <a:xfrm>
            <a:off x="8131175" y="2987675"/>
            <a:ext cx="46038" cy="271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 rot="5400000">
            <a:off x="4935777" y="3751250"/>
            <a:ext cx="1107996" cy="115571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vert="vert270">
            <a:spAutoFit/>
          </a:bodyPr>
          <a:lstStyle/>
          <a:p>
            <a:pPr>
              <a:defRPr/>
            </a:pPr>
            <a:r>
              <a:rPr lang="fr-FR" sz="1500" b="1" dirty="0">
                <a:latin typeface="Arial" charset="0"/>
                <a:ea typeface="+mn-ea"/>
              </a:rPr>
              <a:t>Préparation du parcours de sortie</a:t>
            </a:r>
          </a:p>
        </p:txBody>
      </p:sp>
      <p:sp>
        <p:nvSpPr>
          <p:cNvPr id="23" name="ZoneTexte 22"/>
          <p:cNvSpPr txBox="1"/>
          <p:nvPr/>
        </p:nvSpPr>
        <p:spPr>
          <a:xfrm rot="5400000">
            <a:off x="6495831" y="3512849"/>
            <a:ext cx="1338828" cy="193269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vert="vert270">
            <a:spAutoFit/>
          </a:bodyPr>
          <a:lstStyle/>
          <a:p>
            <a:pPr>
              <a:defRPr/>
            </a:pPr>
            <a:r>
              <a:rPr lang="fr-FR" sz="1500" b="1" dirty="0">
                <a:latin typeface="Arial" charset="0"/>
                <a:ea typeface="+mn-ea"/>
              </a:rPr>
              <a:t>- Projet de licence</a:t>
            </a:r>
          </a:p>
          <a:p>
            <a:pPr>
              <a:defRPr/>
            </a:pPr>
            <a:r>
              <a:rPr lang="fr-FR" sz="1500" b="1" dirty="0">
                <a:latin typeface="Arial" charset="0"/>
                <a:ea typeface="+mn-ea"/>
              </a:rPr>
              <a:t>- Différence entre </a:t>
            </a:r>
            <a:br>
              <a:rPr lang="fr-FR" sz="1500" b="1" dirty="0">
                <a:latin typeface="Arial" charset="0"/>
                <a:ea typeface="+mn-ea"/>
              </a:rPr>
            </a:br>
            <a:r>
              <a:rPr lang="fr-FR" sz="1500" b="1" dirty="0">
                <a:latin typeface="Arial" charset="0"/>
                <a:ea typeface="+mn-ea"/>
              </a:rPr>
              <a:t>   des postes de niveau II </a:t>
            </a:r>
            <a:br>
              <a:rPr lang="fr-FR" sz="1500" b="1" dirty="0">
                <a:latin typeface="Arial" charset="0"/>
                <a:ea typeface="+mn-ea"/>
              </a:rPr>
            </a:br>
            <a:r>
              <a:rPr lang="fr-FR" sz="1500" b="1" dirty="0">
                <a:latin typeface="Arial" charset="0"/>
                <a:ea typeface="+mn-ea"/>
              </a:rPr>
              <a:t>   et de niveau III</a:t>
            </a:r>
          </a:p>
        </p:txBody>
      </p:sp>
      <p:sp>
        <p:nvSpPr>
          <p:cNvPr id="22" name="ZoneTexte 21"/>
          <p:cNvSpPr txBox="1"/>
          <p:nvPr/>
        </p:nvSpPr>
        <p:spPr>
          <a:xfrm rot="5400000">
            <a:off x="6410730" y="3948330"/>
            <a:ext cx="1138773" cy="361369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vert="vert270">
            <a:spAutoFit/>
          </a:bodyPr>
          <a:lstStyle/>
          <a:p>
            <a:pPr>
              <a:defRPr/>
            </a:pPr>
            <a:r>
              <a:rPr lang="fr-FR" sz="1600" b="1" dirty="0">
                <a:latin typeface="Arial" charset="0"/>
                <a:ea typeface="+mn-ea"/>
              </a:rPr>
              <a:t>- </a:t>
            </a:r>
            <a:r>
              <a:rPr lang="fr-FR" sz="1500" b="1" dirty="0">
                <a:latin typeface="Arial" charset="0"/>
                <a:ea typeface="+mn-ea"/>
              </a:rPr>
              <a:t>Consolidation des connaissances  </a:t>
            </a:r>
            <a:br>
              <a:rPr lang="fr-FR" sz="1500" b="1" dirty="0">
                <a:latin typeface="Arial" charset="0"/>
                <a:ea typeface="+mn-ea"/>
              </a:rPr>
            </a:br>
            <a:r>
              <a:rPr lang="fr-FR" sz="1500" b="1" dirty="0">
                <a:latin typeface="Arial" charset="0"/>
                <a:ea typeface="+mn-ea"/>
              </a:rPr>
              <a:t>   théoriques</a:t>
            </a:r>
          </a:p>
          <a:p>
            <a:pPr>
              <a:defRPr/>
            </a:pPr>
            <a:r>
              <a:rPr lang="fr-FR" sz="1500" b="1" dirty="0">
                <a:latin typeface="Arial" charset="0"/>
                <a:ea typeface="+mn-ea"/>
              </a:rPr>
              <a:t>- Exploitation des différents débouchés</a:t>
            </a:r>
            <a:r>
              <a:rPr lang="fr-FR" sz="1600" b="1" dirty="0">
                <a:latin typeface="Arial" charset="0"/>
                <a:ea typeface="+mn-ea"/>
              </a:rPr>
              <a:t> </a:t>
            </a:r>
          </a:p>
        </p:txBody>
      </p:sp>
      <p:sp>
        <p:nvSpPr>
          <p:cNvPr id="59395" name="ZoneTexte 59394"/>
          <p:cNvSpPr txBox="1"/>
          <p:nvPr/>
        </p:nvSpPr>
        <p:spPr>
          <a:xfrm>
            <a:off x="4932363" y="3259138"/>
            <a:ext cx="3887787" cy="2460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b="1"/>
              <a:t>Retour sur expérience vécue en stage</a:t>
            </a:r>
          </a:p>
        </p:txBody>
      </p:sp>
      <p:sp>
        <p:nvSpPr>
          <p:cNvPr id="42" name="Flèche vers le bas 41"/>
          <p:cNvSpPr/>
          <p:nvPr/>
        </p:nvSpPr>
        <p:spPr>
          <a:xfrm>
            <a:off x="5492750" y="3536950"/>
            <a:ext cx="46038" cy="273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/>
          </a:p>
        </p:txBody>
      </p:sp>
      <p:sp>
        <p:nvSpPr>
          <p:cNvPr id="43" name="Flèche vers le bas 42"/>
          <p:cNvSpPr/>
          <p:nvPr/>
        </p:nvSpPr>
        <p:spPr>
          <a:xfrm>
            <a:off x="7165975" y="3529013"/>
            <a:ext cx="44450" cy="280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/>
          </a:p>
        </p:txBody>
      </p:sp>
      <p:sp>
        <p:nvSpPr>
          <p:cNvPr id="44" name="Flèche vers le bas 43"/>
          <p:cNvSpPr/>
          <p:nvPr/>
        </p:nvSpPr>
        <p:spPr>
          <a:xfrm>
            <a:off x="8456613" y="3529013"/>
            <a:ext cx="44450" cy="1657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72F2C32-353A-4133-B2BC-883D8D99B7A4}" type="slidenum">
              <a:rPr lang="fr-FR" altLang="fr-FR" sz="1400">
                <a:latin typeface="Times New Roman" pitchFamily="18" charset="0"/>
              </a:rPr>
              <a:pPr/>
              <a:t>11</a:t>
            </a:fld>
            <a:endParaRPr lang="fr-FR" altLang="fr-FR" sz="1400">
              <a:latin typeface="Times New Roman" pitchFamily="18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829993" y="919945"/>
            <a:ext cx="7620708" cy="7119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fr-FR" altLang="fr-FR" dirty="0" smtClean="0">
                <a:ea typeface="ＭＳ Ｐゴシック" pitchFamily="34" charset="-128"/>
              </a:rPr>
              <a:t>Délivrance du diplôme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326438" cy="4267200"/>
          </a:xfrm>
        </p:spPr>
        <p:txBody>
          <a:bodyPr/>
          <a:lstStyle/>
          <a:p>
            <a:pPr eaLnBrk="1" hangingPunct="1"/>
            <a:r>
              <a:rPr lang="fr-FR" altLang="fr-FR" sz="2400" dirty="0" smtClean="0">
                <a:ea typeface="ＭＳ Ｐゴシック" pitchFamily="34" charset="-128"/>
              </a:rPr>
              <a:t>Sur la base d</a:t>
            </a:r>
            <a:r>
              <a:rPr lang="fr-FR" altLang="ja-JP" sz="2400" dirty="0" smtClean="0">
                <a:ea typeface="ＭＳ Ｐゴシック" pitchFamily="34" charset="-128"/>
              </a:rPr>
              <a:t>’un contrôle continu</a:t>
            </a:r>
          </a:p>
          <a:p>
            <a:pPr eaLnBrk="1" hangingPunct="1">
              <a:buFont typeface="Wingdings" pitchFamily="2" charset="2"/>
              <a:buNone/>
            </a:pPr>
            <a:endParaRPr lang="fr-FR" altLang="fr-FR" sz="1000" dirty="0" smtClean="0">
              <a:ea typeface="ＭＳ Ｐゴシック" pitchFamily="34" charset="-128"/>
            </a:endParaRPr>
          </a:p>
          <a:p>
            <a:pPr eaLnBrk="1" hangingPunct="1"/>
            <a:r>
              <a:rPr lang="fr-FR" altLang="fr-FR" sz="2400" dirty="0" smtClean="0">
                <a:ea typeface="ＭＳ Ｐゴシック" pitchFamily="34" charset="-128"/>
              </a:rPr>
              <a:t>Attribution de 120 crédits (ECTS) soit 30 par semestre</a:t>
            </a:r>
            <a:br>
              <a:rPr lang="fr-FR" altLang="fr-FR" sz="2400" dirty="0" smtClean="0">
                <a:ea typeface="ＭＳ Ｐゴシック" pitchFamily="34" charset="-128"/>
              </a:rPr>
            </a:br>
            <a:r>
              <a:rPr lang="fr-FR" altLang="fr-FR" sz="2400" dirty="0" smtClean="0">
                <a:ea typeface="ＭＳ Ｐゴシック" pitchFamily="34" charset="-128"/>
              </a:rPr>
              <a:t>validé</a:t>
            </a:r>
          </a:p>
          <a:p>
            <a:pPr eaLnBrk="1" hangingPunct="1">
              <a:buFont typeface="Wingdings" pitchFamily="2" charset="2"/>
              <a:buNone/>
            </a:pPr>
            <a:endParaRPr lang="fr-FR" altLang="fr-FR" sz="1000" dirty="0" smtClean="0">
              <a:ea typeface="ＭＳ Ｐゴシック" pitchFamily="34" charset="-128"/>
            </a:endParaRPr>
          </a:p>
          <a:p>
            <a:pPr eaLnBrk="1" hangingPunct="1"/>
            <a:r>
              <a:rPr lang="fr-FR" altLang="fr-FR" sz="2400" dirty="0" smtClean="0">
                <a:ea typeface="ＭＳ Ｐゴシック" pitchFamily="34" charset="-128"/>
              </a:rPr>
              <a:t>Le semestre est acquis de droit si :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fr-FR" altLang="fr-FR" sz="1900" dirty="0" smtClean="0">
                <a:ea typeface="ＭＳ Ｐゴシック" pitchFamily="34" charset="-128"/>
              </a:rPr>
              <a:t>moyenne générale 10/20 </a:t>
            </a:r>
            <a:endParaRPr lang="fr-FR" altLang="fr-FR" sz="1900" b="1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lvl="2" eaLnBrk="1" hangingPunct="1">
              <a:buFont typeface="Wingdings" pitchFamily="2" charset="2"/>
              <a:buChar char="Ø"/>
            </a:pPr>
            <a:r>
              <a:rPr lang="fr-FR" altLang="fr-FR" sz="1900" dirty="0" smtClean="0">
                <a:ea typeface="ＭＳ Ｐゴシック" pitchFamily="34" charset="-128"/>
              </a:rPr>
              <a:t>moyenne aux unités d</a:t>
            </a:r>
            <a:r>
              <a:rPr lang="fr-FR" altLang="ja-JP" sz="1900" dirty="0" smtClean="0">
                <a:ea typeface="ＭＳ Ｐゴシック" pitchFamily="34" charset="-128"/>
              </a:rPr>
              <a:t>’enseignement 8/20</a:t>
            </a:r>
          </a:p>
          <a:p>
            <a:pPr lvl="2" eaLnBrk="1" hangingPunct="1">
              <a:buFont typeface="Wingdings" pitchFamily="2" charset="2"/>
              <a:buNone/>
            </a:pPr>
            <a:endParaRPr lang="fr-FR" altLang="fr-FR" sz="1000" dirty="0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fr-FR" altLang="fr-FR" sz="2400" dirty="0" smtClean="0">
                <a:ea typeface="ＭＳ Ｐゴシック" pitchFamily="34" charset="-128"/>
              </a:rPr>
              <a:t>Une compensation est prévue entre 2 semestres</a:t>
            </a:r>
          </a:p>
          <a:p>
            <a:pPr eaLnBrk="1" hangingPunct="1">
              <a:buFont typeface="Wingdings" pitchFamily="2" charset="2"/>
              <a:buNone/>
            </a:pPr>
            <a:endParaRPr lang="fr-FR" altLang="fr-FR" sz="1000" dirty="0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fr-FR" altLang="fr-FR" sz="2400" dirty="0" smtClean="0">
                <a:ea typeface="ＭＳ Ｐゴシック" pitchFamily="34" charset="-128"/>
              </a:rPr>
              <a:t>Possibilité de redoubler 2 semestres au plus</a:t>
            </a:r>
          </a:p>
          <a:p>
            <a:pPr lvl="2" eaLnBrk="1" hangingPunct="1">
              <a:buFont typeface="Wingdings" pitchFamily="2" charset="2"/>
              <a:buChar char="Ø"/>
            </a:pPr>
            <a:endParaRPr lang="fr-FR" altLang="fr-FR" sz="19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692834" y="928468"/>
            <a:ext cx="7772400" cy="72448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altLang="fr-FR" sz="3200" dirty="0" smtClean="0">
                <a:ea typeface="ＭＳ Ｐゴシック" pitchFamily="34" charset="-128"/>
              </a:rPr>
              <a:t>Le devenir des diplômés de l</a:t>
            </a:r>
            <a:r>
              <a:rPr lang="ja-JP" altLang="fr-FR" sz="3200" dirty="0" smtClean="0">
                <a:ea typeface="ＭＳ Ｐゴシック" pitchFamily="34" charset="-128"/>
              </a:rPr>
              <a:t>’</a:t>
            </a:r>
            <a:r>
              <a:rPr lang="fr-FR" altLang="ja-JP" sz="3200" dirty="0" smtClean="0">
                <a:ea typeface="ＭＳ Ｐゴシック" pitchFamily="34" charset="-128"/>
              </a:rPr>
              <a:t>IUT</a:t>
            </a:r>
            <a:endParaRPr lang="fr-FR" altLang="fr-FR" sz="3200" dirty="0" smtClean="0">
              <a:ea typeface="ＭＳ Ｐゴシック" pitchFamily="34" charset="-128"/>
            </a:endParaRPr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538" y="1733550"/>
            <a:ext cx="7150100" cy="4305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re 1"/>
          <p:cNvSpPr>
            <a:spLocks noGrp="1"/>
          </p:cNvSpPr>
          <p:nvPr>
            <p:ph type="title"/>
          </p:nvPr>
        </p:nvSpPr>
        <p:spPr>
          <a:xfrm>
            <a:off x="685800" y="921434"/>
            <a:ext cx="7772400" cy="7315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altLang="fr-FR" sz="3200" dirty="0" smtClean="0">
                <a:ea typeface="ＭＳ Ｐゴシック" pitchFamily="34" charset="-128"/>
              </a:rPr>
              <a:t>Le devenir des diplômés de l</a:t>
            </a:r>
            <a:r>
              <a:rPr lang="ja-JP" altLang="fr-FR" sz="3200" dirty="0" smtClean="0">
                <a:ea typeface="ＭＳ Ｐゴシック" pitchFamily="34" charset="-128"/>
              </a:rPr>
              <a:t>’</a:t>
            </a:r>
            <a:r>
              <a:rPr lang="fr-FR" altLang="ja-JP" sz="3200" dirty="0" smtClean="0">
                <a:ea typeface="ＭＳ Ｐゴシック" pitchFamily="34" charset="-128"/>
              </a:rPr>
              <a:t>IUT</a:t>
            </a:r>
            <a:endParaRPr lang="fr-FR" altLang="fr-FR" sz="3200" dirty="0" smtClean="0">
              <a:ea typeface="ＭＳ Ｐゴシック" pitchFamily="34" charset="-128"/>
            </a:endParaRPr>
          </a:p>
        </p:txBody>
      </p:sp>
      <p:pic>
        <p:nvPicPr>
          <p:cNvPr id="1229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76" y="1711373"/>
            <a:ext cx="7324725" cy="4410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46" t="8616" r="15423" b="14974"/>
          <a:stretch/>
        </p:blipFill>
        <p:spPr bwMode="auto">
          <a:xfrm>
            <a:off x="0" y="942764"/>
            <a:ext cx="9144000" cy="591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6107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E361249-A8AF-4570-BFD7-8982B1AD523C}" type="slidenum">
              <a:rPr lang="fr-FR" altLang="fr-FR" sz="1400">
                <a:latin typeface="Times New Roman" pitchFamily="18" charset="0"/>
              </a:rPr>
              <a:pPr/>
              <a:t>2</a:t>
            </a:fld>
            <a:endParaRPr lang="fr-FR" altLang="fr-FR" sz="1400">
              <a:latin typeface="Times New Roman" pitchFamily="18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" y="274638"/>
            <a:ext cx="8229600" cy="1143000"/>
          </a:xfrm>
        </p:spPr>
        <p:txBody>
          <a:bodyPr/>
          <a:lstStyle/>
          <a:p>
            <a:pPr eaLnBrk="1" hangingPunct="1"/>
            <a:endParaRPr lang="fr-FR" altLang="fr-FR" smtClean="0">
              <a:ea typeface="ＭＳ Ｐゴシック" pitchFamily="34" charset="-128"/>
            </a:endParaRPr>
          </a:p>
        </p:txBody>
      </p:sp>
      <p:sp>
        <p:nvSpPr>
          <p:cNvPr id="2052" name="Oval 4"/>
          <p:cNvSpPr>
            <a:spLocks noChangeAspect="1" noChangeArrowheads="1"/>
          </p:cNvSpPr>
          <p:nvPr/>
        </p:nvSpPr>
        <p:spPr bwMode="auto">
          <a:xfrm>
            <a:off x="5607050" y="4103688"/>
            <a:ext cx="460375" cy="46037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053" name="Oval 5"/>
          <p:cNvSpPr>
            <a:spLocks noChangeArrowheads="1"/>
          </p:cNvSpPr>
          <p:nvPr/>
        </p:nvSpPr>
        <p:spPr bwMode="auto">
          <a:xfrm>
            <a:off x="3402013" y="5273675"/>
            <a:ext cx="431800" cy="431800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3176588" y="2663825"/>
            <a:ext cx="314325" cy="315913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055" name="Oval 7"/>
          <p:cNvSpPr>
            <a:spLocks noChangeAspect="1" noChangeArrowheads="1"/>
          </p:cNvSpPr>
          <p:nvPr/>
        </p:nvSpPr>
        <p:spPr bwMode="auto">
          <a:xfrm>
            <a:off x="5741988" y="1673225"/>
            <a:ext cx="352425" cy="35242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6507163" y="1719263"/>
            <a:ext cx="314325" cy="31432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2411413" y="4329113"/>
            <a:ext cx="450850" cy="449262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6416675" y="5184775"/>
            <a:ext cx="314325" cy="31432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059" name="Oval 11"/>
          <p:cNvSpPr>
            <a:spLocks noChangeArrowheads="1"/>
          </p:cNvSpPr>
          <p:nvPr/>
        </p:nvSpPr>
        <p:spPr bwMode="auto">
          <a:xfrm>
            <a:off x="2951163" y="1133475"/>
            <a:ext cx="314325" cy="315913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060" name="Oval 12"/>
          <p:cNvSpPr>
            <a:spLocks noChangeArrowheads="1"/>
          </p:cNvSpPr>
          <p:nvPr/>
        </p:nvSpPr>
        <p:spPr bwMode="auto">
          <a:xfrm>
            <a:off x="3402013" y="1223963"/>
            <a:ext cx="268287" cy="26987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061" name="Oval 13"/>
          <p:cNvSpPr>
            <a:spLocks noChangeArrowheads="1"/>
          </p:cNvSpPr>
          <p:nvPr/>
        </p:nvSpPr>
        <p:spPr bwMode="auto">
          <a:xfrm>
            <a:off x="1781175" y="2663825"/>
            <a:ext cx="223838" cy="22542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062" name="Oval 14"/>
          <p:cNvSpPr>
            <a:spLocks noChangeAspect="1" noChangeArrowheads="1"/>
          </p:cNvSpPr>
          <p:nvPr/>
        </p:nvSpPr>
        <p:spPr bwMode="auto">
          <a:xfrm>
            <a:off x="968375" y="2130425"/>
            <a:ext cx="238125" cy="239713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063" name="Oval 15"/>
          <p:cNvSpPr>
            <a:spLocks noChangeAspect="1" noChangeArrowheads="1"/>
          </p:cNvSpPr>
          <p:nvPr/>
        </p:nvSpPr>
        <p:spPr bwMode="auto">
          <a:xfrm>
            <a:off x="2727325" y="1403350"/>
            <a:ext cx="252413" cy="254000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064" name="Oval 16"/>
          <p:cNvSpPr>
            <a:spLocks noChangeAspect="1" noChangeArrowheads="1"/>
          </p:cNvSpPr>
          <p:nvPr/>
        </p:nvSpPr>
        <p:spPr bwMode="auto">
          <a:xfrm>
            <a:off x="4346575" y="3789363"/>
            <a:ext cx="287338" cy="28892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065" name="Oval 17"/>
          <p:cNvSpPr>
            <a:spLocks noChangeAspect="1" noChangeArrowheads="1"/>
          </p:cNvSpPr>
          <p:nvPr/>
        </p:nvSpPr>
        <p:spPr bwMode="auto">
          <a:xfrm>
            <a:off x="4772025" y="5319713"/>
            <a:ext cx="280988" cy="280987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066" name="Oval 18"/>
          <p:cNvSpPr>
            <a:spLocks noChangeAspect="1" noChangeArrowheads="1"/>
          </p:cNvSpPr>
          <p:nvPr/>
        </p:nvSpPr>
        <p:spPr bwMode="auto">
          <a:xfrm>
            <a:off x="5832475" y="3654425"/>
            <a:ext cx="295275" cy="296863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067" name="Oval 19"/>
          <p:cNvSpPr>
            <a:spLocks noChangeAspect="1" noChangeArrowheads="1"/>
          </p:cNvSpPr>
          <p:nvPr/>
        </p:nvSpPr>
        <p:spPr bwMode="auto">
          <a:xfrm>
            <a:off x="5280025" y="2716213"/>
            <a:ext cx="261938" cy="26352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068" name="Oval 20"/>
          <p:cNvSpPr>
            <a:spLocks noChangeArrowheads="1"/>
          </p:cNvSpPr>
          <p:nvPr/>
        </p:nvSpPr>
        <p:spPr bwMode="auto">
          <a:xfrm>
            <a:off x="4256088" y="279400"/>
            <a:ext cx="431800" cy="431800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069" name="Oval 21"/>
          <p:cNvSpPr>
            <a:spLocks noChangeAspect="1" noChangeArrowheads="1"/>
          </p:cNvSpPr>
          <p:nvPr/>
        </p:nvSpPr>
        <p:spPr bwMode="auto">
          <a:xfrm>
            <a:off x="5111750" y="3698875"/>
            <a:ext cx="496888" cy="496888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070" name="Oval 22"/>
          <p:cNvSpPr>
            <a:spLocks noChangeAspect="1" noChangeArrowheads="1"/>
          </p:cNvSpPr>
          <p:nvPr/>
        </p:nvSpPr>
        <p:spPr bwMode="auto">
          <a:xfrm>
            <a:off x="6359525" y="2105025"/>
            <a:ext cx="233363" cy="234950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071" name="Oval 23"/>
          <p:cNvSpPr>
            <a:spLocks noChangeArrowheads="1"/>
          </p:cNvSpPr>
          <p:nvPr/>
        </p:nvSpPr>
        <p:spPr bwMode="auto">
          <a:xfrm>
            <a:off x="1590675" y="2403475"/>
            <a:ext cx="223838" cy="22542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072" name="Oval 24"/>
          <p:cNvSpPr>
            <a:spLocks noChangeArrowheads="1"/>
          </p:cNvSpPr>
          <p:nvPr/>
        </p:nvSpPr>
        <p:spPr bwMode="auto">
          <a:xfrm>
            <a:off x="5832475" y="5634038"/>
            <a:ext cx="269875" cy="26987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073" name="Oval 25"/>
          <p:cNvSpPr>
            <a:spLocks noChangeAspect="1" noChangeArrowheads="1"/>
          </p:cNvSpPr>
          <p:nvPr/>
        </p:nvSpPr>
        <p:spPr bwMode="auto">
          <a:xfrm>
            <a:off x="5472113" y="5378450"/>
            <a:ext cx="404812" cy="404813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074" name="Oval 26"/>
          <p:cNvSpPr>
            <a:spLocks noChangeArrowheads="1"/>
          </p:cNvSpPr>
          <p:nvPr/>
        </p:nvSpPr>
        <p:spPr bwMode="auto">
          <a:xfrm>
            <a:off x="2051050" y="5454650"/>
            <a:ext cx="179388" cy="18097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075" name="Oval 27"/>
          <p:cNvSpPr>
            <a:spLocks noChangeArrowheads="1"/>
          </p:cNvSpPr>
          <p:nvPr/>
        </p:nvSpPr>
        <p:spPr bwMode="auto">
          <a:xfrm>
            <a:off x="2862263" y="5634038"/>
            <a:ext cx="179387" cy="18097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076" name="Oval 28"/>
          <p:cNvSpPr>
            <a:spLocks noChangeArrowheads="1"/>
          </p:cNvSpPr>
          <p:nvPr/>
        </p:nvSpPr>
        <p:spPr bwMode="auto">
          <a:xfrm>
            <a:off x="2276475" y="3519488"/>
            <a:ext cx="225425" cy="22542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077" name="Oval 29"/>
          <p:cNvSpPr>
            <a:spLocks noChangeAspect="1" noChangeArrowheads="1"/>
          </p:cNvSpPr>
          <p:nvPr/>
        </p:nvSpPr>
        <p:spPr bwMode="auto">
          <a:xfrm>
            <a:off x="828675" y="1854200"/>
            <a:ext cx="190500" cy="192088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078" name="Oval 30"/>
          <p:cNvSpPr>
            <a:spLocks noChangeAspect="1" noChangeArrowheads="1"/>
          </p:cNvSpPr>
          <p:nvPr/>
        </p:nvSpPr>
        <p:spPr bwMode="auto">
          <a:xfrm>
            <a:off x="5797550" y="2767013"/>
            <a:ext cx="190500" cy="192087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079" name="Oval 31"/>
          <p:cNvSpPr>
            <a:spLocks noChangeAspect="1" noChangeArrowheads="1"/>
          </p:cNvSpPr>
          <p:nvPr/>
        </p:nvSpPr>
        <p:spPr bwMode="auto">
          <a:xfrm>
            <a:off x="3041650" y="3213100"/>
            <a:ext cx="223838" cy="22542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080" name="Oval 32"/>
          <p:cNvSpPr>
            <a:spLocks noChangeArrowheads="1"/>
          </p:cNvSpPr>
          <p:nvPr/>
        </p:nvSpPr>
        <p:spPr bwMode="auto">
          <a:xfrm>
            <a:off x="3490913" y="3789363"/>
            <a:ext cx="225425" cy="22542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081" name="Oval 33"/>
          <p:cNvSpPr>
            <a:spLocks noChangeArrowheads="1"/>
          </p:cNvSpPr>
          <p:nvPr/>
        </p:nvSpPr>
        <p:spPr bwMode="auto">
          <a:xfrm>
            <a:off x="2636838" y="2619375"/>
            <a:ext cx="225425" cy="223838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082" name="Oval 34"/>
          <p:cNvSpPr>
            <a:spLocks noChangeAspect="1" noChangeArrowheads="1"/>
          </p:cNvSpPr>
          <p:nvPr/>
        </p:nvSpPr>
        <p:spPr bwMode="auto">
          <a:xfrm>
            <a:off x="5046663" y="5229225"/>
            <a:ext cx="198437" cy="20002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083" name="Oval 35"/>
          <p:cNvSpPr>
            <a:spLocks noChangeAspect="1" noChangeArrowheads="1"/>
          </p:cNvSpPr>
          <p:nvPr/>
        </p:nvSpPr>
        <p:spPr bwMode="auto">
          <a:xfrm>
            <a:off x="4830763" y="2036763"/>
            <a:ext cx="215900" cy="217487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084" name="Oval 36"/>
          <p:cNvSpPr>
            <a:spLocks noChangeArrowheads="1"/>
          </p:cNvSpPr>
          <p:nvPr/>
        </p:nvSpPr>
        <p:spPr bwMode="auto">
          <a:xfrm>
            <a:off x="4302125" y="638175"/>
            <a:ext cx="179388" cy="18097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085" name="Oval 37"/>
          <p:cNvSpPr>
            <a:spLocks noChangeArrowheads="1"/>
          </p:cNvSpPr>
          <p:nvPr/>
        </p:nvSpPr>
        <p:spPr bwMode="auto">
          <a:xfrm>
            <a:off x="4121150" y="503238"/>
            <a:ext cx="223838" cy="22542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086" name="Oval 38"/>
          <p:cNvSpPr>
            <a:spLocks noChangeArrowheads="1"/>
          </p:cNvSpPr>
          <p:nvPr/>
        </p:nvSpPr>
        <p:spPr bwMode="auto">
          <a:xfrm>
            <a:off x="4751388" y="1314450"/>
            <a:ext cx="314325" cy="315913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087" name="Oval 39"/>
          <p:cNvSpPr>
            <a:spLocks noChangeAspect="1" noChangeArrowheads="1"/>
          </p:cNvSpPr>
          <p:nvPr/>
        </p:nvSpPr>
        <p:spPr bwMode="auto">
          <a:xfrm>
            <a:off x="3716338" y="1358900"/>
            <a:ext cx="881062" cy="839788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088" name="Oval 40"/>
          <p:cNvSpPr>
            <a:spLocks noChangeArrowheads="1"/>
          </p:cNvSpPr>
          <p:nvPr/>
        </p:nvSpPr>
        <p:spPr bwMode="auto">
          <a:xfrm>
            <a:off x="4032250" y="188913"/>
            <a:ext cx="134938" cy="134937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089" name="Oval 41"/>
          <p:cNvSpPr>
            <a:spLocks noChangeArrowheads="1"/>
          </p:cNvSpPr>
          <p:nvPr/>
        </p:nvSpPr>
        <p:spPr bwMode="auto">
          <a:xfrm>
            <a:off x="3851275" y="269875"/>
            <a:ext cx="134938" cy="134938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090" name="Oval 42"/>
          <p:cNvSpPr>
            <a:spLocks noChangeArrowheads="1"/>
          </p:cNvSpPr>
          <p:nvPr/>
        </p:nvSpPr>
        <p:spPr bwMode="auto">
          <a:xfrm>
            <a:off x="4481513" y="549275"/>
            <a:ext cx="269875" cy="26987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091" name="Oval 43"/>
          <p:cNvSpPr>
            <a:spLocks noChangeArrowheads="1"/>
          </p:cNvSpPr>
          <p:nvPr/>
        </p:nvSpPr>
        <p:spPr bwMode="auto">
          <a:xfrm>
            <a:off x="4049713" y="384175"/>
            <a:ext cx="90487" cy="90488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092" name="Oval 44"/>
          <p:cNvSpPr>
            <a:spLocks noChangeArrowheads="1"/>
          </p:cNvSpPr>
          <p:nvPr/>
        </p:nvSpPr>
        <p:spPr bwMode="auto">
          <a:xfrm>
            <a:off x="4841875" y="728663"/>
            <a:ext cx="90488" cy="90487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093" name="Oval 45"/>
          <p:cNvSpPr>
            <a:spLocks noChangeArrowheads="1"/>
          </p:cNvSpPr>
          <p:nvPr/>
        </p:nvSpPr>
        <p:spPr bwMode="auto">
          <a:xfrm>
            <a:off x="4437063" y="773113"/>
            <a:ext cx="134937" cy="134937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094" name="Oval 46"/>
          <p:cNvSpPr>
            <a:spLocks noChangeAspect="1" noChangeArrowheads="1"/>
          </p:cNvSpPr>
          <p:nvPr/>
        </p:nvSpPr>
        <p:spPr bwMode="auto">
          <a:xfrm>
            <a:off x="3986213" y="923925"/>
            <a:ext cx="241300" cy="242888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095" name="Oval 47"/>
          <p:cNvSpPr>
            <a:spLocks noChangeArrowheads="1"/>
          </p:cNvSpPr>
          <p:nvPr/>
        </p:nvSpPr>
        <p:spPr bwMode="auto">
          <a:xfrm>
            <a:off x="5156200" y="1060450"/>
            <a:ext cx="90488" cy="90488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096" name="Oval 48"/>
          <p:cNvSpPr>
            <a:spLocks noChangeArrowheads="1"/>
          </p:cNvSpPr>
          <p:nvPr/>
        </p:nvSpPr>
        <p:spPr bwMode="auto">
          <a:xfrm>
            <a:off x="4525963" y="1042988"/>
            <a:ext cx="90487" cy="90487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097" name="Oval 49"/>
          <p:cNvSpPr>
            <a:spLocks noChangeArrowheads="1"/>
          </p:cNvSpPr>
          <p:nvPr/>
        </p:nvSpPr>
        <p:spPr bwMode="auto">
          <a:xfrm>
            <a:off x="4525963" y="1358900"/>
            <a:ext cx="90487" cy="90488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098" name="Oval 50"/>
          <p:cNvSpPr>
            <a:spLocks noChangeAspect="1" noChangeArrowheads="1"/>
          </p:cNvSpPr>
          <p:nvPr/>
        </p:nvSpPr>
        <p:spPr bwMode="auto">
          <a:xfrm>
            <a:off x="4662488" y="1179513"/>
            <a:ext cx="133350" cy="133350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099" name="Oval 51"/>
          <p:cNvSpPr>
            <a:spLocks noChangeArrowheads="1"/>
          </p:cNvSpPr>
          <p:nvPr/>
        </p:nvSpPr>
        <p:spPr bwMode="auto">
          <a:xfrm>
            <a:off x="5021263" y="1628775"/>
            <a:ext cx="90487" cy="90488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00" name="Oval 52"/>
          <p:cNvSpPr>
            <a:spLocks noChangeAspect="1" noChangeArrowheads="1"/>
          </p:cNvSpPr>
          <p:nvPr/>
        </p:nvSpPr>
        <p:spPr bwMode="auto">
          <a:xfrm>
            <a:off x="5607050" y="1179513"/>
            <a:ext cx="133350" cy="133350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01" name="Oval 53"/>
          <p:cNvSpPr>
            <a:spLocks noChangeAspect="1" noChangeArrowheads="1"/>
          </p:cNvSpPr>
          <p:nvPr/>
        </p:nvSpPr>
        <p:spPr bwMode="auto">
          <a:xfrm>
            <a:off x="5765800" y="1384300"/>
            <a:ext cx="255588" cy="255588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02" name="Oval 54"/>
          <p:cNvSpPr>
            <a:spLocks noChangeAspect="1" noChangeArrowheads="1"/>
          </p:cNvSpPr>
          <p:nvPr/>
        </p:nvSpPr>
        <p:spPr bwMode="auto">
          <a:xfrm>
            <a:off x="6102350" y="1493838"/>
            <a:ext cx="96838" cy="96837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03" name="Oval 55"/>
          <p:cNvSpPr>
            <a:spLocks noChangeArrowheads="1"/>
          </p:cNvSpPr>
          <p:nvPr/>
        </p:nvSpPr>
        <p:spPr bwMode="auto">
          <a:xfrm>
            <a:off x="6056313" y="1854200"/>
            <a:ext cx="90487" cy="90488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04" name="Oval 56"/>
          <p:cNvSpPr>
            <a:spLocks noChangeAspect="1" noChangeArrowheads="1"/>
          </p:cNvSpPr>
          <p:nvPr/>
        </p:nvSpPr>
        <p:spPr bwMode="auto">
          <a:xfrm>
            <a:off x="6011863" y="2124075"/>
            <a:ext cx="111125" cy="11112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05" name="Oval 57"/>
          <p:cNvSpPr>
            <a:spLocks noChangeAspect="1" noChangeArrowheads="1"/>
          </p:cNvSpPr>
          <p:nvPr/>
        </p:nvSpPr>
        <p:spPr bwMode="auto">
          <a:xfrm>
            <a:off x="4629150" y="2454275"/>
            <a:ext cx="111125" cy="11112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06" name="Oval 58"/>
          <p:cNvSpPr>
            <a:spLocks noChangeAspect="1" noChangeArrowheads="1"/>
          </p:cNvSpPr>
          <p:nvPr/>
        </p:nvSpPr>
        <p:spPr bwMode="auto">
          <a:xfrm>
            <a:off x="5899150" y="2547938"/>
            <a:ext cx="111125" cy="11112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07" name="Oval 59"/>
          <p:cNvSpPr>
            <a:spLocks noChangeAspect="1" noChangeArrowheads="1"/>
          </p:cNvSpPr>
          <p:nvPr/>
        </p:nvSpPr>
        <p:spPr bwMode="auto">
          <a:xfrm>
            <a:off x="6191250" y="2619375"/>
            <a:ext cx="111125" cy="11112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08" name="Oval 60"/>
          <p:cNvSpPr>
            <a:spLocks noChangeAspect="1" noChangeArrowheads="1"/>
          </p:cNvSpPr>
          <p:nvPr/>
        </p:nvSpPr>
        <p:spPr bwMode="auto">
          <a:xfrm>
            <a:off x="6165850" y="2463800"/>
            <a:ext cx="198438" cy="20002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09" name="Oval 61"/>
          <p:cNvSpPr>
            <a:spLocks noChangeAspect="1" noChangeArrowheads="1"/>
          </p:cNvSpPr>
          <p:nvPr/>
        </p:nvSpPr>
        <p:spPr bwMode="auto">
          <a:xfrm>
            <a:off x="6223000" y="2065338"/>
            <a:ext cx="111125" cy="11112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10" name="Oval 62"/>
          <p:cNvSpPr>
            <a:spLocks noChangeArrowheads="1"/>
          </p:cNvSpPr>
          <p:nvPr/>
        </p:nvSpPr>
        <p:spPr bwMode="auto">
          <a:xfrm>
            <a:off x="6372225" y="2349500"/>
            <a:ext cx="223838" cy="22542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11" name="Oval 63"/>
          <p:cNvSpPr>
            <a:spLocks noChangeArrowheads="1"/>
          </p:cNvSpPr>
          <p:nvPr/>
        </p:nvSpPr>
        <p:spPr bwMode="auto">
          <a:xfrm>
            <a:off x="6626225" y="1639888"/>
            <a:ext cx="90488" cy="90487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12" name="Oval 64"/>
          <p:cNvSpPr>
            <a:spLocks noChangeArrowheads="1"/>
          </p:cNvSpPr>
          <p:nvPr/>
        </p:nvSpPr>
        <p:spPr bwMode="auto">
          <a:xfrm>
            <a:off x="6281738" y="1493838"/>
            <a:ext cx="90487" cy="90487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13" name="Oval 65"/>
          <p:cNvSpPr>
            <a:spLocks noChangeAspect="1" noChangeArrowheads="1"/>
          </p:cNvSpPr>
          <p:nvPr/>
        </p:nvSpPr>
        <p:spPr bwMode="auto">
          <a:xfrm>
            <a:off x="5819775" y="1314450"/>
            <a:ext cx="111125" cy="11112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14" name="Oval 66"/>
          <p:cNvSpPr>
            <a:spLocks noChangeAspect="1" noChangeArrowheads="1"/>
          </p:cNvSpPr>
          <p:nvPr/>
        </p:nvSpPr>
        <p:spPr bwMode="auto">
          <a:xfrm>
            <a:off x="5291138" y="3159125"/>
            <a:ext cx="111125" cy="11112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15" name="Oval 67"/>
          <p:cNvSpPr>
            <a:spLocks noChangeAspect="1" noChangeArrowheads="1"/>
          </p:cNvSpPr>
          <p:nvPr/>
        </p:nvSpPr>
        <p:spPr bwMode="auto">
          <a:xfrm>
            <a:off x="3897313" y="3068638"/>
            <a:ext cx="111125" cy="11112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16" name="Oval 68"/>
          <p:cNvSpPr>
            <a:spLocks noChangeAspect="1" noChangeArrowheads="1"/>
          </p:cNvSpPr>
          <p:nvPr/>
        </p:nvSpPr>
        <p:spPr bwMode="auto">
          <a:xfrm>
            <a:off x="3732213" y="3162300"/>
            <a:ext cx="111125" cy="11112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17" name="Oval 69"/>
          <p:cNvSpPr>
            <a:spLocks noChangeAspect="1" noChangeArrowheads="1"/>
          </p:cNvSpPr>
          <p:nvPr/>
        </p:nvSpPr>
        <p:spPr bwMode="auto">
          <a:xfrm>
            <a:off x="4160838" y="3473450"/>
            <a:ext cx="130175" cy="13017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18" name="Oval 70"/>
          <p:cNvSpPr>
            <a:spLocks noChangeArrowheads="1"/>
          </p:cNvSpPr>
          <p:nvPr/>
        </p:nvSpPr>
        <p:spPr bwMode="auto">
          <a:xfrm>
            <a:off x="4572000" y="3338513"/>
            <a:ext cx="90488" cy="90487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19" name="Oval 71"/>
          <p:cNvSpPr>
            <a:spLocks noChangeArrowheads="1"/>
          </p:cNvSpPr>
          <p:nvPr/>
        </p:nvSpPr>
        <p:spPr bwMode="auto">
          <a:xfrm>
            <a:off x="4076700" y="2933700"/>
            <a:ext cx="179388" cy="18097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20" name="Oval 72"/>
          <p:cNvSpPr>
            <a:spLocks noChangeAspect="1" noChangeArrowheads="1"/>
          </p:cNvSpPr>
          <p:nvPr/>
        </p:nvSpPr>
        <p:spPr bwMode="auto">
          <a:xfrm>
            <a:off x="3221038" y="3159125"/>
            <a:ext cx="111125" cy="11112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21" name="Oval 73"/>
          <p:cNvSpPr>
            <a:spLocks noChangeAspect="1" noChangeArrowheads="1"/>
          </p:cNvSpPr>
          <p:nvPr/>
        </p:nvSpPr>
        <p:spPr bwMode="auto">
          <a:xfrm>
            <a:off x="2703513" y="3497263"/>
            <a:ext cx="119062" cy="119062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22" name="Oval 74"/>
          <p:cNvSpPr>
            <a:spLocks noChangeAspect="1" noChangeArrowheads="1"/>
          </p:cNvSpPr>
          <p:nvPr/>
        </p:nvSpPr>
        <p:spPr bwMode="auto">
          <a:xfrm>
            <a:off x="3595688" y="2590800"/>
            <a:ext cx="150812" cy="150813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23" name="Oval 75"/>
          <p:cNvSpPr>
            <a:spLocks noChangeArrowheads="1"/>
          </p:cNvSpPr>
          <p:nvPr/>
        </p:nvSpPr>
        <p:spPr bwMode="auto">
          <a:xfrm>
            <a:off x="2997200" y="1989138"/>
            <a:ext cx="134938" cy="134937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24" name="Oval 76"/>
          <p:cNvSpPr>
            <a:spLocks noChangeArrowheads="1"/>
          </p:cNvSpPr>
          <p:nvPr/>
        </p:nvSpPr>
        <p:spPr bwMode="auto">
          <a:xfrm>
            <a:off x="3030538" y="2278063"/>
            <a:ext cx="180975" cy="179387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25" name="Oval 77"/>
          <p:cNvSpPr>
            <a:spLocks noChangeAspect="1" noChangeArrowheads="1"/>
          </p:cNvSpPr>
          <p:nvPr/>
        </p:nvSpPr>
        <p:spPr bwMode="auto">
          <a:xfrm>
            <a:off x="3814763" y="2360613"/>
            <a:ext cx="227012" cy="22542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26" name="Oval 78"/>
          <p:cNvSpPr>
            <a:spLocks noChangeArrowheads="1"/>
          </p:cNvSpPr>
          <p:nvPr/>
        </p:nvSpPr>
        <p:spPr bwMode="auto">
          <a:xfrm>
            <a:off x="3851275" y="1854200"/>
            <a:ext cx="134938" cy="134938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27" name="Oval 79"/>
          <p:cNvSpPr>
            <a:spLocks noChangeArrowheads="1"/>
          </p:cNvSpPr>
          <p:nvPr/>
        </p:nvSpPr>
        <p:spPr bwMode="auto">
          <a:xfrm>
            <a:off x="4211638" y="1989138"/>
            <a:ext cx="134937" cy="134937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28" name="Oval 80"/>
          <p:cNvSpPr>
            <a:spLocks noChangeArrowheads="1"/>
          </p:cNvSpPr>
          <p:nvPr/>
        </p:nvSpPr>
        <p:spPr bwMode="auto">
          <a:xfrm>
            <a:off x="4121150" y="1403350"/>
            <a:ext cx="134938" cy="134938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29" name="Oval 81"/>
          <p:cNvSpPr>
            <a:spLocks noChangeArrowheads="1"/>
          </p:cNvSpPr>
          <p:nvPr/>
        </p:nvSpPr>
        <p:spPr bwMode="auto">
          <a:xfrm>
            <a:off x="3941763" y="1268413"/>
            <a:ext cx="134937" cy="134937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30" name="Oval 82"/>
          <p:cNvSpPr>
            <a:spLocks noChangeArrowheads="1"/>
          </p:cNvSpPr>
          <p:nvPr/>
        </p:nvSpPr>
        <p:spPr bwMode="auto">
          <a:xfrm>
            <a:off x="3671888" y="1989138"/>
            <a:ext cx="134937" cy="134937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31" name="Oval 83"/>
          <p:cNvSpPr>
            <a:spLocks noChangeArrowheads="1"/>
          </p:cNvSpPr>
          <p:nvPr/>
        </p:nvSpPr>
        <p:spPr bwMode="auto">
          <a:xfrm>
            <a:off x="3446463" y="1538288"/>
            <a:ext cx="180975" cy="179387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32" name="Oval 84"/>
          <p:cNvSpPr>
            <a:spLocks noChangeArrowheads="1"/>
          </p:cNvSpPr>
          <p:nvPr/>
        </p:nvSpPr>
        <p:spPr bwMode="auto">
          <a:xfrm>
            <a:off x="4302125" y="1584325"/>
            <a:ext cx="180975" cy="179388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33" name="Oval 85"/>
          <p:cNvSpPr>
            <a:spLocks noChangeArrowheads="1"/>
          </p:cNvSpPr>
          <p:nvPr/>
        </p:nvSpPr>
        <p:spPr bwMode="auto">
          <a:xfrm>
            <a:off x="3536950" y="2303463"/>
            <a:ext cx="180975" cy="179387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34" name="Oval 86"/>
          <p:cNvSpPr>
            <a:spLocks noChangeAspect="1" noChangeArrowheads="1"/>
          </p:cNvSpPr>
          <p:nvPr/>
        </p:nvSpPr>
        <p:spPr bwMode="auto">
          <a:xfrm>
            <a:off x="4121150" y="1808163"/>
            <a:ext cx="227013" cy="22542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35" name="Oval 87"/>
          <p:cNvSpPr>
            <a:spLocks noChangeAspect="1" noChangeArrowheads="1"/>
          </p:cNvSpPr>
          <p:nvPr/>
        </p:nvSpPr>
        <p:spPr bwMode="auto">
          <a:xfrm>
            <a:off x="2951163" y="3924300"/>
            <a:ext cx="180975" cy="18097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36" name="Oval 88"/>
          <p:cNvSpPr>
            <a:spLocks noChangeAspect="1" noChangeArrowheads="1"/>
          </p:cNvSpPr>
          <p:nvPr/>
        </p:nvSpPr>
        <p:spPr bwMode="auto">
          <a:xfrm>
            <a:off x="3897313" y="4149725"/>
            <a:ext cx="111125" cy="11112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37" name="Oval 89"/>
          <p:cNvSpPr>
            <a:spLocks noChangeAspect="1" noChangeArrowheads="1"/>
          </p:cNvSpPr>
          <p:nvPr/>
        </p:nvSpPr>
        <p:spPr bwMode="auto">
          <a:xfrm>
            <a:off x="3762375" y="4238625"/>
            <a:ext cx="111125" cy="11112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38" name="Oval 90"/>
          <p:cNvSpPr>
            <a:spLocks noChangeAspect="1" noChangeArrowheads="1"/>
          </p:cNvSpPr>
          <p:nvPr/>
        </p:nvSpPr>
        <p:spPr bwMode="auto">
          <a:xfrm>
            <a:off x="3627438" y="4329113"/>
            <a:ext cx="111125" cy="11112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39" name="Oval 91"/>
          <p:cNvSpPr>
            <a:spLocks noChangeAspect="1" noChangeArrowheads="1"/>
          </p:cNvSpPr>
          <p:nvPr/>
        </p:nvSpPr>
        <p:spPr bwMode="auto">
          <a:xfrm>
            <a:off x="4121150" y="4508500"/>
            <a:ext cx="122238" cy="122238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40" name="Oval 92"/>
          <p:cNvSpPr>
            <a:spLocks noChangeAspect="1" noChangeArrowheads="1"/>
          </p:cNvSpPr>
          <p:nvPr/>
        </p:nvSpPr>
        <p:spPr bwMode="auto">
          <a:xfrm>
            <a:off x="3905250" y="4710113"/>
            <a:ext cx="111125" cy="11112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41" name="Oval 93"/>
          <p:cNvSpPr>
            <a:spLocks noChangeAspect="1" noChangeArrowheads="1"/>
          </p:cNvSpPr>
          <p:nvPr/>
        </p:nvSpPr>
        <p:spPr bwMode="auto">
          <a:xfrm>
            <a:off x="4976813" y="4059238"/>
            <a:ext cx="287337" cy="28892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42" name="Oval 94"/>
          <p:cNvSpPr>
            <a:spLocks noChangeAspect="1" noChangeArrowheads="1"/>
          </p:cNvSpPr>
          <p:nvPr/>
        </p:nvSpPr>
        <p:spPr bwMode="auto">
          <a:xfrm>
            <a:off x="5337175" y="4059238"/>
            <a:ext cx="111125" cy="11112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43" name="Oval 95"/>
          <p:cNvSpPr>
            <a:spLocks noChangeAspect="1" noChangeArrowheads="1"/>
          </p:cNvSpPr>
          <p:nvPr/>
        </p:nvSpPr>
        <p:spPr bwMode="auto">
          <a:xfrm>
            <a:off x="5472113" y="3968750"/>
            <a:ext cx="111125" cy="11112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44" name="Oval 96"/>
          <p:cNvSpPr>
            <a:spLocks noChangeAspect="1" noChangeArrowheads="1"/>
          </p:cNvSpPr>
          <p:nvPr/>
        </p:nvSpPr>
        <p:spPr bwMode="auto">
          <a:xfrm>
            <a:off x="5478463" y="3548063"/>
            <a:ext cx="122237" cy="122237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45" name="Oval 97"/>
          <p:cNvSpPr>
            <a:spLocks noChangeAspect="1" noChangeArrowheads="1"/>
          </p:cNvSpPr>
          <p:nvPr/>
        </p:nvSpPr>
        <p:spPr bwMode="auto">
          <a:xfrm>
            <a:off x="4841875" y="4419600"/>
            <a:ext cx="122238" cy="122238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46" name="Oval 98"/>
          <p:cNvSpPr>
            <a:spLocks noChangeArrowheads="1"/>
          </p:cNvSpPr>
          <p:nvPr/>
        </p:nvSpPr>
        <p:spPr bwMode="auto">
          <a:xfrm>
            <a:off x="4616450" y="3654425"/>
            <a:ext cx="90488" cy="90488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47" name="Oval 99"/>
          <p:cNvSpPr>
            <a:spLocks noChangeAspect="1" noChangeArrowheads="1"/>
          </p:cNvSpPr>
          <p:nvPr/>
        </p:nvSpPr>
        <p:spPr bwMode="auto">
          <a:xfrm>
            <a:off x="4167188" y="4868863"/>
            <a:ext cx="122237" cy="122237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48" name="Oval 100"/>
          <p:cNvSpPr>
            <a:spLocks noChangeArrowheads="1"/>
          </p:cNvSpPr>
          <p:nvPr/>
        </p:nvSpPr>
        <p:spPr bwMode="auto">
          <a:xfrm>
            <a:off x="5291138" y="4419600"/>
            <a:ext cx="223837" cy="22542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49" name="Oval 101"/>
          <p:cNvSpPr>
            <a:spLocks noChangeAspect="1" noChangeArrowheads="1"/>
          </p:cNvSpPr>
          <p:nvPr/>
        </p:nvSpPr>
        <p:spPr bwMode="auto">
          <a:xfrm>
            <a:off x="4014788" y="5408613"/>
            <a:ext cx="122237" cy="122237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50" name="Oval 102"/>
          <p:cNvSpPr>
            <a:spLocks noChangeAspect="1" noChangeArrowheads="1"/>
          </p:cNvSpPr>
          <p:nvPr/>
        </p:nvSpPr>
        <p:spPr bwMode="auto">
          <a:xfrm>
            <a:off x="4525963" y="5589588"/>
            <a:ext cx="122237" cy="122237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51" name="Oval 103"/>
          <p:cNvSpPr>
            <a:spLocks noChangeAspect="1" noChangeArrowheads="1"/>
          </p:cNvSpPr>
          <p:nvPr/>
        </p:nvSpPr>
        <p:spPr bwMode="auto">
          <a:xfrm>
            <a:off x="4437063" y="5724525"/>
            <a:ext cx="115887" cy="115888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52" name="Oval 104"/>
          <p:cNvSpPr>
            <a:spLocks noChangeAspect="1" noChangeArrowheads="1"/>
          </p:cNvSpPr>
          <p:nvPr/>
        </p:nvSpPr>
        <p:spPr bwMode="auto">
          <a:xfrm>
            <a:off x="4076700" y="5678488"/>
            <a:ext cx="111125" cy="11112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53" name="Oval 105"/>
          <p:cNvSpPr>
            <a:spLocks noChangeAspect="1" noChangeArrowheads="1"/>
          </p:cNvSpPr>
          <p:nvPr/>
        </p:nvSpPr>
        <p:spPr bwMode="auto">
          <a:xfrm>
            <a:off x="5381625" y="5138738"/>
            <a:ext cx="122238" cy="122237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54" name="Oval 106"/>
          <p:cNvSpPr>
            <a:spLocks noChangeArrowheads="1"/>
          </p:cNvSpPr>
          <p:nvPr/>
        </p:nvSpPr>
        <p:spPr bwMode="auto">
          <a:xfrm>
            <a:off x="4797425" y="5589588"/>
            <a:ext cx="46038" cy="44450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55" name="Oval 107"/>
          <p:cNvSpPr>
            <a:spLocks noChangeArrowheads="1"/>
          </p:cNvSpPr>
          <p:nvPr/>
        </p:nvSpPr>
        <p:spPr bwMode="auto">
          <a:xfrm>
            <a:off x="5291138" y="5454650"/>
            <a:ext cx="87312" cy="74613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56" name="Oval 108"/>
          <p:cNvSpPr>
            <a:spLocks noChangeArrowheads="1"/>
          </p:cNvSpPr>
          <p:nvPr/>
        </p:nvSpPr>
        <p:spPr bwMode="auto">
          <a:xfrm>
            <a:off x="5516563" y="5408613"/>
            <a:ext cx="46037" cy="44450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57" name="Oval 109"/>
          <p:cNvSpPr>
            <a:spLocks noChangeAspect="1" noChangeArrowheads="1"/>
          </p:cNvSpPr>
          <p:nvPr/>
        </p:nvSpPr>
        <p:spPr bwMode="auto">
          <a:xfrm>
            <a:off x="6056313" y="5003800"/>
            <a:ext cx="122237" cy="122238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58" name="Oval 110"/>
          <p:cNvSpPr>
            <a:spLocks noChangeArrowheads="1"/>
          </p:cNvSpPr>
          <p:nvPr/>
        </p:nvSpPr>
        <p:spPr bwMode="auto">
          <a:xfrm>
            <a:off x="6191250" y="5454650"/>
            <a:ext cx="87313" cy="74613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59" name="Oval 111"/>
          <p:cNvSpPr>
            <a:spLocks noChangeArrowheads="1"/>
          </p:cNvSpPr>
          <p:nvPr/>
        </p:nvSpPr>
        <p:spPr bwMode="auto">
          <a:xfrm>
            <a:off x="6326188" y="5454650"/>
            <a:ext cx="133350" cy="119063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60" name="Oval 112"/>
          <p:cNvSpPr>
            <a:spLocks noChangeAspect="1" noChangeArrowheads="1"/>
          </p:cNvSpPr>
          <p:nvPr/>
        </p:nvSpPr>
        <p:spPr bwMode="auto">
          <a:xfrm>
            <a:off x="5786438" y="3924300"/>
            <a:ext cx="134937" cy="134938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61" name="Oval 113"/>
          <p:cNvSpPr>
            <a:spLocks noChangeAspect="1" noChangeArrowheads="1"/>
          </p:cNvSpPr>
          <p:nvPr/>
        </p:nvSpPr>
        <p:spPr bwMode="auto">
          <a:xfrm>
            <a:off x="4841875" y="3654425"/>
            <a:ext cx="179388" cy="179388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62" name="Oval 114"/>
          <p:cNvSpPr>
            <a:spLocks noChangeArrowheads="1"/>
          </p:cNvSpPr>
          <p:nvPr/>
        </p:nvSpPr>
        <p:spPr bwMode="auto">
          <a:xfrm>
            <a:off x="5967413" y="4689475"/>
            <a:ext cx="87312" cy="119063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63" name="Oval 115"/>
          <p:cNvSpPr>
            <a:spLocks noChangeAspect="1" noChangeArrowheads="1"/>
          </p:cNvSpPr>
          <p:nvPr/>
        </p:nvSpPr>
        <p:spPr bwMode="auto">
          <a:xfrm>
            <a:off x="5067300" y="3114675"/>
            <a:ext cx="179388" cy="179388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64" name="Oval 116"/>
          <p:cNvSpPr>
            <a:spLocks noChangeArrowheads="1"/>
          </p:cNvSpPr>
          <p:nvPr/>
        </p:nvSpPr>
        <p:spPr bwMode="auto">
          <a:xfrm>
            <a:off x="2051050" y="2124075"/>
            <a:ext cx="314325" cy="315913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65" name="Oval 117"/>
          <p:cNvSpPr>
            <a:spLocks noChangeArrowheads="1"/>
          </p:cNvSpPr>
          <p:nvPr/>
        </p:nvSpPr>
        <p:spPr bwMode="auto">
          <a:xfrm>
            <a:off x="2051050" y="2708275"/>
            <a:ext cx="314325" cy="315913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66" name="Oval 118"/>
          <p:cNvSpPr>
            <a:spLocks noChangeAspect="1" noChangeArrowheads="1"/>
          </p:cNvSpPr>
          <p:nvPr/>
        </p:nvSpPr>
        <p:spPr bwMode="auto">
          <a:xfrm>
            <a:off x="3221038" y="4284663"/>
            <a:ext cx="180975" cy="18097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67" name="Oval 119"/>
          <p:cNvSpPr>
            <a:spLocks noChangeAspect="1" noChangeArrowheads="1"/>
          </p:cNvSpPr>
          <p:nvPr/>
        </p:nvSpPr>
        <p:spPr bwMode="auto">
          <a:xfrm>
            <a:off x="1285875" y="2349500"/>
            <a:ext cx="180975" cy="18097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68" name="Oval 120"/>
          <p:cNvSpPr>
            <a:spLocks noChangeAspect="1" noChangeArrowheads="1"/>
          </p:cNvSpPr>
          <p:nvPr/>
        </p:nvSpPr>
        <p:spPr bwMode="auto">
          <a:xfrm>
            <a:off x="1331913" y="1673225"/>
            <a:ext cx="180975" cy="18097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69" name="Oval 121"/>
          <p:cNvSpPr>
            <a:spLocks noChangeArrowheads="1"/>
          </p:cNvSpPr>
          <p:nvPr/>
        </p:nvSpPr>
        <p:spPr bwMode="auto">
          <a:xfrm>
            <a:off x="2006600" y="1763713"/>
            <a:ext cx="180975" cy="179387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70" name="Oval 122"/>
          <p:cNvSpPr>
            <a:spLocks noChangeAspect="1" noChangeArrowheads="1"/>
          </p:cNvSpPr>
          <p:nvPr/>
        </p:nvSpPr>
        <p:spPr bwMode="auto">
          <a:xfrm>
            <a:off x="2232025" y="3203575"/>
            <a:ext cx="119063" cy="119063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71" name="Oval 123"/>
          <p:cNvSpPr>
            <a:spLocks noChangeAspect="1" noChangeArrowheads="1"/>
          </p:cNvSpPr>
          <p:nvPr/>
        </p:nvSpPr>
        <p:spPr bwMode="auto">
          <a:xfrm>
            <a:off x="1690688" y="1854200"/>
            <a:ext cx="119062" cy="119063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72" name="Oval 124"/>
          <p:cNvSpPr>
            <a:spLocks noChangeAspect="1" noChangeArrowheads="1"/>
          </p:cNvSpPr>
          <p:nvPr/>
        </p:nvSpPr>
        <p:spPr bwMode="auto">
          <a:xfrm>
            <a:off x="2546350" y="1719263"/>
            <a:ext cx="111125" cy="11112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73" name="Oval 125"/>
          <p:cNvSpPr>
            <a:spLocks noChangeAspect="1" noChangeArrowheads="1"/>
          </p:cNvSpPr>
          <p:nvPr/>
        </p:nvSpPr>
        <p:spPr bwMode="auto">
          <a:xfrm>
            <a:off x="2455863" y="1493838"/>
            <a:ext cx="111125" cy="11112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74" name="Oval 126"/>
          <p:cNvSpPr>
            <a:spLocks noChangeAspect="1" noChangeArrowheads="1"/>
          </p:cNvSpPr>
          <p:nvPr/>
        </p:nvSpPr>
        <p:spPr bwMode="auto">
          <a:xfrm>
            <a:off x="3086100" y="1493838"/>
            <a:ext cx="111125" cy="11112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75" name="Oval 127"/>
          <p:cNvSpPr>
            <a:spLocks noChangeAspect="1" noChangeArrowheads="1"/>
          </p:cNvSpPr>
          <p:nvPr/>
        </p:nvSpPr>
        <p:spPr bwMode="auto">
          <a:xfrm>
            <a:off x="1150938" y="1808163"/>
            <a:ext cx="111125" cy="11112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76" name="Oval 128"/>
          <p:cNvSpPr>
            <a:spLocks noChangeAspect="1" noChangeArrowheads="1"/>
          </p:cNvSpPr>
          <p:nvPr/>
        </p:nvSpPr>
        <p:spPr bwMode="auto">
          <a:xfrm>
            <a:off x="2546350" y="2214563"/>
            <a:ext cx="150813" cy="150812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77" name="Oval 129"/>
          <p:cNvSpPr>
            <a:spLocks noChangeAspect="1" noChangeArrowheads="1"/>
          </p:cNvSpPr>
          <p:nvPr/>
        </p:nvSpPr>
        <p:spPr bwMode="auto">
          <a:xfrm>
            <a:off x="2501900" y="2979738"/>
            <a:ext cx="111125" cy="11112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78" name="Oval 130"/>
          <p:cNvSpPr>
            <a:spLocks noChangeAspect="1" noChangeArrowheads="1"/>
          </p:cNvSpPr>
          <p:nvPr/>
        </p:nvSpPr>
        <p:spPr bwMode="auto">
          <a:xfrm>
            <a:off x="3221038" y="4959350"/>
            <a:ext cx="111125" cy="11112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79" name="Oval 131"/>
          <p:cNvSpPr>
            <a:spLocks noChangeAspect="1" noChangeArrowheads="1"/>
          </p:cNvSpPr>
          <p:nvPr/>
        </p:nvSpPr>
        <p:spPr bwMode="auto">
          <a:xfrm>
            <a:off x="2590800" y="5184775"/>
            <a:ext cx="111125" cy="11112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80" name="Oval 132"/>
          <p:cNvSpPr>
            <a:spLocks noChangeAspect="1" noChangeArrowheads="1"/>
          </p:cNvSpPr>
          <p:nvPr/>
        </p:nvSpPr>
        <p:spPr bwMode="auto">
          <a:xfrm>
            <a:off x="2681288" y="5634038"/>
            <a:ext cx="111125" cy="11112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81" name="Oval 133"/>
          <p:cNvSpPr>
            <a:spLocks noChangeAspect="1" noChangeArrowheads="1"/>
          </p:cNvSpPr>
          <p:nvPr/>
        </p:nvSpPr>
        <p:spPr bwMode="auto">
          <a:xfrm>
            <a:off x="3132138" y="5364163"/>
            <a:ext cx="111125" cy="11112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82" name="Oval 134"/>
          <p:cNvSpPr>
            <a:spLocks noChangeAspect="1" noChangeArrowheads="1"/>
          </p:cNvSpPr>
          <p:nvPr/>
        </p:nvSpPr>
        <p:spPr bwMode="auto">
          <a:xfrm>
            <a:off x="4302125" y="5994400"/>
            <a:ext cx="180975" cy="18097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83" name="Oval 135"/>
          <p:cNvSpPr>
            <a:spLocks noChangeArrowheads="1"/>
          </p:cNvSpPr>
          <p:nvPr/>
        </p:nvSpPr>
        <p:spPr bwMode="auto">
          <a:xfrm>
            <a:off x="3762375" y="414338"/>
            <a:ext cx="90488" cy="90487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84" name="Oval 136"/>
          <p:cNvSpPr>
            <a:spLocks noChangeArrowheads="1"/>
          </p:cNvSpPr>
          <p:nvPr/>
        </p:nvSpPr>
        <p:spPr bwMode="auto">
          <a:xfrm>
            <a:off x="5472113" y="1493838"/>
            <a:ext cx="90487" cy="90487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85" name="Oval 137"/>
          <p:cNvSpPr>
            <a:spLocks noChangeArrowheads="1"/>
          </p:cNvSpPr>
          <p:nvPr/>
        </p:nvSpPr>
        <p:spPr bwMode="auto">
          <a:xfrm>
            <a:off x="2185988" y="1089025"/>
            <a:ext cx="180975" cy="179388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86" name="Oval 138"/>
          <p:cNvSpPr>
            <a:spLocks noChangeAspect="1" noChangeArrowheads="1"/>
          </p:cNvSpPr>
          <p:nvPr/>
        </p:nvSpPr>
        <p:spPr bwMode="auto">
          <a:xfrm>
            <a:off x="1555750" y="2168525"/>
            <a:ext cx="111125" cy="11112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2187" name="Oval 139"/>
          <p:cNvSpPr>
            <a:spLocks noChangeArrowheads="1"/>
          </p:cNvSpPr>
          <p:nvPr/>
        </p:nvSpPr>
        <p:spPr bwMode="auto">
          <a:xfrm>
            <a:off x="7586663" y="6219825"/>
            <a:ext cx="133350" cy="119063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grpSp>
        <p:nvGrpSpPr>
          <p:cNvPr id="2" name="Group 156"/>
          <p:cNvGrpSpPr>
            <a:grpSpLocks/>
          </p:cNvGrpSpPr>
          <p:nvPr/>
        </p:nvGrpSpPr>
        <p:grpSpPr bwMode="auto">
          <a:xfrm>
            <a:off x="5678488" y="1697038"/>
            <a:ext cx="3241675" cy="1566862"/>
            <a:chOff x="2971" y="1620"/>
            <a:chExt cx="2480" cy="1175"/>
          </a:xfrm>
        </p:grpSpPr>
        <p:sp>
          <p:nvSpPr>
            <p:cNvPr id="2193" name="Oval 143"/>
            <p:cNvSpPr>
              <a:spLocks noChangeArrowheads="1"/>
            </p:cNvSpPr>
            <p:nvPr/>
          </p:nvSpPr>
          <p:spPr bwMode="auto">
            <a:xfrm>
              <a:off x="2971" y="2115"/>
              <a:ext cx="635" cy="680"/>
            </a:xfrm>
            <a:prstGeom prst="ellipse">
              <a:avLst/>
            </a:prstGeom>
            <a:solidFill>
              <a:srgbClr val="FFFF00">
                <a:alpha val="41960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6529" name="Text Box 144"/>
            <p:cNvSpPr txBox="1">
              <a:spLocks noChangeArrowheads="1"/>
            </p:cNvSpPr>
            <p:nvPr/>
          </p:nvSpPr>
          <p:spPr bwMode="auto">
            <a:xfrm>
              <a:off x="4318" y="1620"/>
              <a:ext cx="1133" cy="49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18412194" algn="ctr" rotWithShape="0">
                <a:schemeClr val="bg2">
                  <a:alpha val="50000"/>
                </a:schemeClr>
              </a:outerShdw>
            </a:effectLst>
          </p:spPr>
          <p:txBody>
            <a:bodyPr lIns="18000" tIns="82800" rIns="18000" bIns="82800">
              <a:spAutoFit/>
            </a:bodyPr>
            <a:lstStyle/>
            <a:p>
              <a:pPr>
                <a:spcBef>
                  <a:spcPct val="70000"/>
                </a:spcBef>
                <a:defRPr/>
              </a:pPr>
              <a:r>
                <a:rPr lang="fr-FR" sz="1600">
                  <a:solidFill>
                    <a:srgbClr val="FF0000"/>
                  </a:solidFill>
                </a:rPr>
                <a:t>Académie de Besançon</a:t>
              </a:r>
            </a:p>
          </p:txBody>
        </p:sp>
        <p:sp>
          <p:nvSpPr>
            <p:cNvPr id="570513" name="AutoShape 145"/>
            <p:cNvSpPr>
              <a:spLocks noChangeArrowheads="1"/>
            </p:cNvSpPr>
            <p:nvPr/>
          </p:nvSpPr>
          <p:spPr bwMode="auto">
            <a:xfrm rot="-1453665">
              <a:off x="3569" y="2150"/>
              <a:ext cx="725" cy="55"/>
            </a:xfrm>
            <a:prstGeom prst="leftArrow">
              <a:avLst>
                <a:gd name="adj1" fmla="val 50000"/>
                <a:gd name="adj2" fmla="val 33424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Arial" charset="0"/>
                <a:ea typeface="+mn-ea"/>
              </a:endParaRPr>
            </a:p>
          </p:txBody>
        </p:sp>
      </p:grpSp>
      <p:sp>
        <p:nvSpPr>
          <p:cNvPr id="16524" name="Text Box 154"/>
          <p:cNvSpPr txBox="1">
            <a:spLocks noChangeArrowheads="1"/>
          </p:cNvSpPr>
          <p:nvPr/>
        </p:nvSpPr>
        <p:spPr bwMode="auto">
          <a:xfrm>
            <a:off x="6794500" y="4665663"/>
            <a:ext cx="2160588" cy="788987"/>
          </a:xfrm>
          <a:prstGeom prst="rect">
            <a:avLst/>
          </a:prstGeom>
          <a:solidFill>
            <a:srgbClr val="0000CC"/>
          </a:solidFill>
          <a:ln w="9525">
            <a:solidFill>
              <a:srgbClr val="000066"/>
            </a:solidFill>
            <a:miter lim="800000"/>
            <a:headEnd/>
            <a:tailEnd/>
          </a:ln>
          <a:effectLst>
            <a:outerShdw dist="71842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marL="365125" indent="-365125">
              <a:spcBef>
                <a:spcPct val="50000"/>
              </a:spcBef>
              <a:defRPr/>
            </a:pPr>
            <a:r>
              <a:rPr lang="fr-FR" sz="1800" dirty="0">
                <a:solidFill>
                  <a:schemeClr val="bg1"/>
                </a:solidFill>
              </a:rPr>
              <a:t>113 IUT en France </a:t>
            </a:r>
          </a:p>
          <a:p>
            <a:pPr marL="365125" indent="-365125">
              <a:spcBef>
                <a:spcPct val="50000"/>
              </a:spcBef>
              <a:defRPr/>
            </a:pPr>
            <a:r>
              <a:rPr lang="fr-FR" sz="1800" dirty="0">
                <a:solidFill>
                  <a:schemeClr val="bg1"/>
                </a:solidFill>
              </a:rPr>
              <a:t>130 000 étudiants</a:t>
            </a:r>
          </a:p>
        </p:txBody>
      </p:sp>
      <p:sp>
        <p:nvSpPr>
          <p:cNvPr id="570523" name="Text Box 155"/>
          <p:cNvSpPr txBox="1">
            <a:spLocks noChangeArrowheads="1"/>
          </p:cNvSpPr>
          <p:nvPr/>
        </p:nvSpPr>
        <p:spPr bwMode="auto">
          <a:xfrm>
            <a:off x="6502400" y="3330575"/>
            <a:ext cx="2478088" cy="1200150"/>
          </a:xfrm>
          <a:prstGeom prst="rect">
            <a:avLst/>
          </a:prstGeom>
          <a:solidFill>
            <a:srgbClr val="0000CC"/>
          </a:solidFill>
          <a:ln w="9525">
            <a:solidFill>
              <a:srgbClr val="000066"/>
            </a:solidFill>
            <a:miter lim="800000"/>
            <a:headEnd/>
            <a:tailEnd/>
          </a:ln>
          <a:effectLst>
            <a:outerShdw dist="71842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600">
                <a:solidFill>
                  <a:schemeClr val="bg1"/>
                </a:solidFill>
              </a:rPr>
              <a:t>25 spécialités DUT</a:t>
            </a:r>
          </a:p>
          <a:p>
            <a:pPr>
              <a:spcBef>
                <a:spcPct val="50000"/>
              </a:spcBef>
              <a:defRPr/>
            </a:pPr>
            <a:r>
              <a:rPr lang="fr-FR" sz="1600">
                <a:solidFill>
                  <a:schemeClr val="bg1"/>
                </a:solidFill>
              </a:rPr>
              <a:t>250 spécialités de licences professionnelles (nouvelles appellations)</a:t>
            </a:r>
          </a:p>
        </p:txBody>
      </p:sp>
      <p:pic>
        <p:nvPicPr>
          <p:cNvPr id="219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123" t="9476" r="18346" b="8096"/>
          <a:stretch>
            <a:fillRect/>
          </a:stretch>
        </p:blipFill>
        <p:spPr>
          <a:xfrm>
            <a:off x="0" y="3094038"/>
            <a:ext cx="4537075" cy="36369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5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title"/>
          </p:nvPr>
        </p:nvSpPr>
        <p:spPr>
          <a:xfrm>
            <a:off x="1972677" y="1022350"/>
            <a:ext cx="5110162" cy="5762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altLang="fr-FR" sz="3200" dirty="0" smtClean="0">
                <a:ea typeface="ＭＳ Ｐゴシック" pitchFamily="34" charset="-128"/>
              </a:rPr>
              <a:t>les missions des IUT</a:t>
            </a: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03213" y="1250950"/>
            <a:ext cx="8840787" cy="4960938"/>
          </a:xfrm>
        </p:spPr>
        <p:txBody>
          <a:bodyPr/>
          <a:lstStyle/>
          <a:p>
            <a:r>
              <a:rPr lang="fr-FR" altLang="fr-FR" dirty="0" smtClean="0">
                <a:ea typeface="ＭＳ Ｐゴシック" pitchFamily="34" charset="-128"/>
                <a:sym typeface="Webdings" pitchFamily="18" charset="2"/>
              </a:rPr>
              <a:t>	</a:t>
            </a:r>
          </a:p>
          <a:p>
            <a:pPr>
              <a:spcBef>
                <a:spcPct val="0"/>
              </a:spcBef>
              <a:buClr>
                <a:srgbClr val="008000"/>
              </a:buClr>
              <a:buFont typeface="Monotype Sorts" charset="2"/>
              <a:buChar char="n"/>
            </a:pPr>
            <a:r>
              <a:rPr lang="fr-FR" altLang="fr-FR" dirty="0" smtClean="0">
                <a:ea typeface="ＭＳ Ｐゴシック" pitchFamily="34" charset="-128"/>
                <a:sym typeface="Webdings" pitchFamily="18" charset="2"/>
              </a:rPr>
              <a:t>Formation initiale avec accueil de publics diversifiés</a:t>
            </a:r>
          </a:p>
          <a:p>
            <a:pPr>
              <a:spcBef>
                <a:spcPct val="0"/>
              </a:spcBef>
              <a:buClr>
                <a:srgbClr val="008000"/>
              </a:buClr>
              <a:buFont typeface="Monotype Sorts" charset="2"/>
              <a:buChar char="n"/>
            </a:pPr>
            <a:r>
              <a:rPr lang="fr-FR" altLang="fr-FR" dirty="0" smtClean="0">
                <a:ea typeface="ＭＳ Ｐゴシック" pitchFamily="34" charset="-128"/>
                <a:sym typeface="Webdings" pitchFamily="18" charset="2"/>
              </a:rPr>
              <a:t>Formation continue et apprentissage</a:t>
            </a:r>
            <a:endParaRPr lang="fr-FR" altLang="fr-FR" sz="1400" dirty="0" smtClean="0">
              <a:ea typeface="ＭＳ Ｐゴシック" pitchFamily="34" charset="-128"/>
              <a:sym typeface="Webdings" pitchFamily="18" charset="2"/>
            </a:endParaRPr>
          </a:p>
          <a:p>
            <a:pPr>
              <a:spcBef>
                <a:spcPct val="0"/>
              </a:spcBef>
              <a:buClr>
                <a:srgbClr val="99CC66"/>
              </a:buClr>
              <a:buFont typeface="Monotype Sorts" charset="2"/>
              <a:buChar char="n"/>
            </a:pPr>
            <a:r>
              <a:rPr lang="fr-FR" altLang="fr-FR" dirty="0" smtClean="0">
                <a:ea typeface="ＭＳ Ｐゴシック" pitchFamily="34" charset="-128"/>
                <a:sym typeface="Webdings" pitchFamily="18" charset="2"/>
              </a:rPr>
              <a:t>Recherche appliquée et transfert technologique</a:t>
            </a:r>
            <a:endParaRPr lang="fr-FR" altLang="fr-FR" sz="1400" dirty="0" smtClean="0">
              <a:ea typeface="ＭＳ Ｐゴシック" pitchFamily="34" charset="-128"/>
              <a:sym typeface="Webdings" pitchFamily="18" charset="2"/>
            </a:endParaRPr>
          </a:p>
          <a:p>
            <a:pPr>
              <a:spcBef>
                <a:spcPct val="0"/>
              </a:spcBef>
              <a:buClr>
                <a:srgbClr val="FF9933"/>
              </a:buClr>
              <a:buFont typeface="Monotype Sorts" charset="2"/>
              <a:buChar char="n"/>
            </a:pPr>
            <a:r>
              <a:rPr lang="fr-FR" altLang="fr-FR" dirty="0" smtClean="0">
                <a:ea typeface="ＭＳ Ｐゴシック" pitchFamily="34" charset="-128"/>
                <a:sym typeface="Webdings" pitchFamily="18" charset="2"/>
              </a:rPr>
              <a:t>Diffusion de la culture technologique en tant que support de la pédagogie et moteur de la démarche scientifique</a:t>
            </a:r>
            <a:endParaRPr lang="fr-FR" altLang="fr-FR" sz="1400" dirty="0" smtClean="0">
              <a:ea typeface="ＭＳ Ｐゴシック" pitchFamily="34" charset="-128"/>
              <a:sym typeface="Webdings" pitchFamily="18" charset="2"/>
            </a:endParaRPr>
          </a:p>
          <a:p>
            <a:pPr>
              <a:spcBef>
                <a:spcPct val="0"/>
              </a:spcBef>
              <a:buClr>
                <a:srgbClr val="FFCC66"/>
              </a:buClr>
              <a:buFont typeface="Monotype Sorts" charset="2"/>
              <a:buChar char="n"/>
            </a:pPr>
            <a:r>
              <a:rPr lang="fr-FR" altLang="fr-FR" dirty="0" smtClean="0">
                <a:ea typeface="ＭＳ Ｐゴシック" pitchFamily="34" charset="-128"/>
                <a:sym typeface="Webdings" pitchFamily="18" charset="2"/>
              </a:rPr>
              <a:t>Ouverture internationale</a:t>
            </a:r>
            <a:endParaRPr lang="fr-FR" altLang="fr-FR" sz="1400" dirty="0" smtClean="0">
              <a:ea typeface="ＭＳ Ｐゴシック" pitchFamily="34" charset="-128"/>
              <a:sym typeface="Webdings" pitchFamily="18" charset="2"/>
            </a:endParaRPr>
          </a:p>
          <a:p>
            <a:pPr>
              <a:spcBef>
                <a:spcPct val="0"/>
              </a:spcBef>
              <a:buClr>
                <a:srgbClr val="E7E648"/>
              </a:buClr>
              <a:buFont typeface="Monotype Sorts" charset="2"/>
              <a:buChar char="n"/>
            </a:pPr>
            <a:r>
              <a:rPr lang="fr-FR" altLang="fr-FR" dirty="0" smtClean="0">
                <a:ea typeface="ＭＳ Ｐゴシック" pitchFamily="34" charset="-128"/>
                <a:sym typeface="Webdings" pitchFamily="18" charset="2"/>
              </a:rPr>
              <a:t>Participation à l</a:t>
            </a:r>
            <a:r>
              <a:rPr lang="fr-FR" altLang="ja-JP" dirty="0" smtClean="0">
                <a:ea typeface="ＭＳ Ｐゴシック" pitchFamily="34" charset="-128"/>
                <a:sym typeface="Webdings" pitchFamily="18" charset="2"/>
              </a:rPr>
              <a:t>’aménagement du territoire</a:t>
            </a:r>
            <a:endParaRPr lang="fr-FR" altLang="fr-FR" dirty="0" smtClean="0">
              <a:ea typeface="ＭＳ Ｐゴシック" pitchFamily="34" charset="-128"/>
              <a:sym typeface="Webdings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62F6EB6-37B6-4E0D-A0FA-B4CCC96D528D}" type="slidenum">
              <a:rPr lang="fr-FR" altLang="fr-FR" sz="1400">
                <a:latin typeface="Times New Roman" pitchFamily="18" charset="0"/>
              </a:rPr>
              <a:pPr/>
              <a:t>4</a:t>
            </a:fld>
            <a:endParaRPr lang="fr-FR" altLang="fr-FR" sz="1400">
              <a:latin typeface="Times New Roman" pitchFamily="18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47738"/>
            <a:ext cx="8001000" cy="6127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fr-FR" altLang="fr-FR" sz="3400" dirty="0" smtClean="0">
                <a:ea typeface="ＭＳ Ｐゴシック" pitchFamily="34" charset="-128"/>
              </a:rPr>
              <a:t>Qu</a:t>
            </a:r>
            <a:r>
              <a:rPr lang="fr-FR" altLang="ja-JP" sz="3400" dirty="0" smtClean="0">
                <a:ea typeface="ＭＳ Ｐゴシック" pitchFamily="34" charset="-128"/>
              </a:rPr>
              <a:t>’est-ce qu’un DUT ? </a:t>
            </a:r>
            <a:endParaRPr lang="fr-FR" altLang="fr-FR" sz="3400" dirty="0" smtClean="0">
              <a:ea typeface="ＭＳ Ｐゴシック" pitchFamily="34" charset="-128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73238"/>
            <a:ext cx="8713787" cy="46085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FR" altLang="fr-FR" sz="2400" b="1" dirty="0" smtClean="0">
                <a:solidFill>
                  <a:srgbClr val="CC0000"/>
                </a:solidFill>
                <a:latin typeface="Tahoma" pitchFamily="34" charset="0"/>
                <a:ea typeface="ＭＳ Ｐゴシック" pitchFamily="34" charset="-128"/>
                <a:sym typeface="Wingdings" pitchFamily="2" charset="2"/>
              </a:rPr>
              <a:t></a:t>
            </a:r>
            <a:r>
              <a:rPr lang="fr-FR" altLang="fr-FR" sz="2400" dirty="0" smtClean="0">
                <a:latin typeface="Tahoma" pitchFamily="34" charset="0"/>
                <a:ea typeface="ＭＳ Ｐゴシック" pitchFamily="34" charset="-128"/>
              </a:rPr>
              <a:t> Une formation </a:t>
            </a:r>
            <a:r>
              <a:rPr lang="fr-FR" altLang="fr-FR" sz="2400" dirty="0" err="1" smtClean="0">
                <a:latin typeface="Tahoma" pitchFamily="34" charset="0"/>
                <a:ea typeface="ＭＳ Ｐゴシック" pitchFamily="34" charset="-128"/>
              </a:rPr>
              <a:t>professionnalisante</a:t>
            </a:r>
            <a:r>
              <a:rPr lang="fr-FR" altLang="fr-FR" sz="2400" dirty="0" smtClean="0">
                <a:latin typeface="Tahoma" pitchFamily="34" charset="0"/>
                <a:ea typeface="ＭＳ Ｐゴシック" pitchFamily="34" charset="-128"/>
              </a:rPr>
              <a:t> en 2 ans accessible après le baccalauréat ou équivalent.</a:t>
            </a:r>
          </a:p>
          <a:p>
            <a:pPr eaLnBrk="1" hangingPunct="1">
              <a:buFont typeface="Wingdings" pitchFamily="2" charset="2"/>
              <a:buNone/>
            </a:pPr>
            <a:endParaRPr lang="fr-FR" altLang="fr-FR" sz="1000" dirty="0" smtClean="0">
              <a:latin typeface="Tahoma" pitchFamily="34" charset="0"/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r-FR" altLang="fr-FR" sz="2400" dirty="0" smtClean="0">
                <a:latin typeface="Tahoma" pitchFamily="34" charset="0"/>
                <a:ea typeface="ＭＳ Ｐゴシック" pitchFamily="34" charset="-128"/>
              </a:rPr>
              <a:t> </a:t>
            </a:r>
            <a:r>
              <a:rPr lang="fr-FR" altLang="fr-FR" sz="2400" b="1" dirty="0" smtClean="0">
                <a:solidFill>
                  <a:srgbClr val="CC0000"/>
                </a:solidFill>
                <a:latin typeface="Tahoma" pitchFamily="34" charset="0"/>
                <a:ea typeface="ＭＳ Ｐゴシック" pitchFamily="34" charset="-128"/>
                <a:sym typeface="Wingdings" pitchFamily="2" charset="2"/>
              </a:rPr>
              <a:t></a:t>
            </a:r>
            <a:r>
              <a:rPr lang="fr-FR" altLang="fr-FR" sz="2400" dirty="0" smtClean="0">
                <a:latin typeface="Tahoma" pitchFamily="34" charset="0"/>
                <a:ea typeface="ＭＳ Ｐゴシック" pitchFamily="34" charset="-128"/>
              </a:rPr>
              <a:t> Il prépare aux fonctions d</a:t>
            </a:r>
            <a:r>
              <a:rPr lang="fr-FR" altLang="ja-JP" sz="2400" dirty="0" smtClean="0">
                <a:latin typeface="Tahoma" pitchFamily="34" charset="0"/>
                <a:ea typeface="ＭＳ Ｐゴシック" pitchFamily="34" charset="-128"/>
              </a:rPr>
              <a:t>’encadrement technique et professionnel dans certains secteurs de la production, de la recherche appliquée et des services.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altLang="fr-FR" sz="1000" dirty="0" smtClean="0">
                <a:latin typeface="Tahoma" pitchFamily="34" charset="0"/>
                <a:ea typeface="ＭＳ Ｐゴシック" pitchFamily="34" charset="-128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altLang="fr-FR" sz="2400" b="1" dirty="0" smtClean="0">
                <a:solidFill>
                  <a:srgbClr val="CC0000"/>
                </a:solidFill>
                <a:latin typeface="Tahoma" pitchFamily="34" charset="0"/>
                <a:ea typeface="ＭＳ Ｐゴシック" pitchFamily="34" charset="-128"/>
                <a:sym typeface="Wingdings" pitchFamily="2" charset="2"/>
              </a:rPr>
              <a:t></a:t>
            </a:r>
            <a:r>
              <a:rPr lang="fr-FR" altLang="fr-FR" sz="2400" dirty="0" smtClean="0">
                <a:latin typeface="Tahoma" pitchFamily="34" charset="0"/>
                <a:ea typeface="ＭＳ Ｐゴシック" pitchFamily="34" charset="-128"/>
              </a:rPr>
              <a:t> Le recrutement est sélectif (sur dossier, parfois entretien).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altLang="fr-FR" sz="1000" dirty="0" smtClean="0">
                <a:latin typeface="Tahoma" pitchFamily="34" charset="0"/>
                <a:ea typeface="ＭＳ Ｐゴシック" pitchFamily="34" charset="-128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altLang="fr-FR" sz="2400" b="1" dirty="0" smtClean="0">
                <a:solidFill>
                  <a:srgbClr val="CC0000"/>
                </a:solidFill>
                <a:latin typeface="Tahoma" pitchFamily="34" charset="0"/>
                <a:ea typeface="ＭＳ Ｐゴシック" pitchFamily="34" charset="-128"/>
                <a:sym typeface="Wingdings" pitchFamily="2" charset="2"/>
              </a:rPr>
              <a:t></a:t>
            </a:r>
            <a:r>
              <a:rPr lang="fr-FR" altLang="fr-FR" sz="2400" dirty="0" smtClean="0">
                <a:latin typeface="Tahoma" pitchFamily="34" charset="0"/>
                <a:ea typeface="ＭＳ Ｐゴシック" pitchFamily="34" charset="-128"/>
              </a:rPr>
              <a:t> Il permet une poursuite d</a:t>
            </a:r>
            <a:r>
              <a:rPr lang="fr-FR" altLang="ja-JP" sz="2400" dirty="0" smtClean="0">
                <a:latin typeface="Tahoma" pitchFamily="34" charset="0"/>
                <a:ea typeface="ＭＳ Ｐゴシック" pitchFamily="34" charset="-128"/>
              </a:rPr>
              <a:t>’études qui n’est pas automatique mais soumise à une sélection</a:t>
            </a:r>
            <a:r>
              <a:rPr lang="fr-FR" altLang="ja-JP" sz="1800" dirty="0" smtClean="0">
                <a:latin typeface="Tahoma" pitchFamily="34" charset="0"/>
                <a:ea typeface="ＭＳ Ｐゴシック" pitchFamily="34" charset="-128"/>
              </a:rPr>
              <a:t>.</a:t>
            </a:r>
            <a:endParaRPr lang="fr-FR" altLang="fr-FR" sz="1800" dirty="0" smtClean="0">
              <a:latin typeface="Tahom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31E32A1-8652-48D8-A869-C58F0AD997C8}" type="slidenum">
              <a:rPr lang="fr-FR" altLang="fr-FR" sz="1400">
                <a:latin typeface="Times New Roman" pitchFamily="18" charset="0"/>
              </a:rPr>
              <a:pPr/>
              <a:t>5</a:t>
            </a:fld>
            <a:endParaRPr lang="fr-FR" altLang="fr-FR" sz="140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706901" y="876886"/>
            <a:ext cx="7772400" cy="762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fr-FR" altLang="fr-FR" sz="2800" dirty="0" smtClean="0">
                <a:ea typeface="ＭＳ Ｐゴシック" pitchFamily="34" charset="-128"/>
              </a:rPr>
              <a:t>Organisation de la formation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541" y="1727762"/>
            <a:ext cx="8605837" cy="4510087"/>
          </a:xfrm>
        </p:spPr>
        <p:txBody>
          <a:bodyPr/>
          <a:lstStyle/>
          <a:p>
            <a:pPr eaLnBrk="1" hangingPunct="1"/>
            <a:r>
              <a:rPr lang="fr-FR" altLang="fr-FR" b="1" dirty="0" smtClean="0">
                <a:solidFill>
                  <a:srgbClr val="CC0000"/>
                </a:solidFill>
                <a:ea typeface="ＭＳ Ｐゴシック" pitchFamily="34" charset="-128"/>
                <a:sym typeface="Wingdings 2" pitchFamily="18" charset="2"/>
              </a:rPr>
              <a:t> </a:t>
            </a:r>
            <a:r>
              <a:rPr lang="fr-FR" altLang="fr-FR" sz="1800" dirty="0" smtClean="0">
                <a:ea typeface="ＭＳ Ｐゴシック" pitchFamily="34" charset="-128"/>
              </a:rPr>
              <a:t>Elle est répartie sur 60 semaines avec</a:t>
            </a:r>
            <a:r>
              <a:rPr lang="fr-FR" altLang="fr-FR" sz="1800" dirty="0" smtClean="0">
                <a:solidFill>
                  <a:srgbClr val="0D0D0D"/>
                </a:solidFill>
                <a:ea typeface="ＭＳ Ｐゴシック" pitchFamily="34" charset="-128"/>
              </a:rPr>
              <a:t> des cours magistraux, des travaux dirigés  et des travaux pratiques à raison de 30 à 35 heures par semaine (présence obligatoire)</a:t>
            </a:r>
            <a:endParaRPr lang="fr-FR" altLang="fr-FR" sz="1800" dirty="0" smtClean="0">
              <a:ea typeface="ＭＳ Ｐゴシック" pitchFamily="34" charset="-128"/>
            </a:endParaRPr>
          </a:p>
          <a:p>
            <a:pPr eaLnBrk="1" hangingPunct="1"/>
            <a:r>
              <a:rPr lang="fr-FR" altLang="fr-FR" sz="1800" dirty="0" smtClean="0">
                <a:ea typeface="ＭＳ Ｐゴシック" pitchFamily="34" charset="-128"/>
              </a:rPr>
              <a:t>		1800 heures pour les spécialités industrielles </a:t>
            </a:r>
          </a:p>
          <a:p>
            <a:pPr eaLnBrk="1" hangingPunct="1"/>
            <a:r>
              <a:rPr lang="fr-FR" altLang="fr-FR" sz="1800" dirty="0" smtClean="0">
                <a:ea typeface="ＭＳ Ｐゴシック" pitchFamily="34" charset="-128"/>
              </a:rPr>
              <a:t>		1620 heures pour les spécialités tertiaires</a:t>
            </a:r>
          </a:p>
          <a:p>
            <a:pPr eaLnBrk="1" hangingPunct="1"/>
            <a:r>
              <a:rPr lang="fr-FR" altLang="fr-FR" sz="1800" dirty="0" smtClean="0">
                <a:ea typeface="ＭＳ Ｐゴシック" pitchFamily="34" charset="-128"/>
              </a:rPr>
              <a:t>   		+ 300 heures de projet tuteuré</a:t>
            </a:r>
          </a:p>
          <a:p>
            <a:pPr eaLnBrk="1" hangingPunct="1"/>
            <a:r>
              <a:rPr lang="fr-FR" altLang="fr-FR" sz="1800" dirty="0" smtClean="0">
                <a:ea typeface="ＭＳ Ｐゴシック" pitchFamily="34" charset="-128"/>
              </a:rPr>
              <a:t>	    	+ 10 semaines de stage au moins</a:t>
            </a:r>
          </a:p>
          <a:p>
            <a:pPr eaLnBrk="1" hangingPunct="1"/>
            <a:r>
              <a:rPr lang="fr-FR" altLang="fr-FR" sz="1800" dirty="0" smtClean="0">
                <a:ea typeface="ＭＳ Ｐゴシック" pitchFamily="34" charset="-128"/>
              </a:rPr>
              <a:t>  L</a:t>
            </a:r>
            <a:r>
              <a:rPr lang="fr-FR" altLang="ja-JP" sz="1800" dirty="0" smtClean="0">
                <a:ea typeface="ＭＳ Ｐゴシック" pitchFamily="34" charset="-128"/>
              </a:rPr>
              <a:t>’enseignement est structuré en semestres avec d</a:t>
            </a:r>
            <a:r>
              <a:rPr lang="fr-FR" altLang="fr-FR" sz="1800" dirty="0" smtClean="0">
                <a:ea typeface="ＭＳ Ｐゴシック" pitchFamily="34" charset="-128"/>
              </a:rPr>
              <a:t>élivrance de 30 crédits européens (points ECTS) par semestre et les unités d’</a:t>
            </a:r>
            <a:r>
              <a:rPr lang="fr-FR" altLang="ja-JP" sz="1800" dirty="0" smtClean="0">
                <a:ea typeface="ＭＳ Ｐゴシック" pitchFamily="34" charset="-128"/>
              </a:rPr>
              <a:t>enseignement sont capitalisables</a:t>
            </a:r>
          </a:p>
          <a:p>
            <a:pPr eaLnBrk="1" hangingPunct="1">
              <a:buFont typeface="Wingdings" pitchFamily="2" charset="2"/>
              <a:buChar char="Ø"/>
            </a:pPr>
            <a:endParaRPr lang="fr-FR" altLang="fr-FR" sz="1800" dirty="0" smtClean="0">
              <a:ea typeface="ＭＳ Ｐゴシック" pitchFamily="34" charset="-128"/>
            </a:endParaRPr>
          </a:p>
          <a:p>
            <a:pPr eaLnBrk="1" hangingPunct="1"/>
            <a:r>
              <a:rPr lang="fr-FR" altLang="fr-FR" sz="1800" dirty="0" smtClean="0">
                <a:ea typeface="ＭＳ Ｐゴシック" pitchFamily="34" charset="-128"/>
              </a:rPr>
              <a:t>  Chaque département d</a:t>
            </a:r>
            <a:r>
              <a:rPr lang="fr-FR" altLang="ja-JP" sz="1800" dirty="0" smtClean="0">
                <a:ea typeface="ＭＳ Ｐゴシック" pitchFamily="34" charset="-128"/>
              </a:rPr>
              <a:t>’IUT peut adapter 10 </a:t>
            </a:r>
            <a:r>
              <a:rPr lang="fr-FR" altLang="fr-FR" sz="1800" dirty="0" smtClean="0">
                <a:ea typeface="ＭＳ Ｐゴシック" pitchFamily="34" charset="-128"/>
              </a:rPr>
              <a:t>à 20 % du volume global de la formation aux spécificités de son environnement économique</a:t>
            </a:r>
            <a:endParaRPr lang="fr-FR" altLang="fr-FR" sz="2400" dirty="0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Char char="Ø"/>
            </a:pPr>
            <a:endParaRPr lang="fr-FR" altLang="fr-FR" sz="2400" dirty="0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Char char="Ø"/>
            </a:pPr>
            <a:endParaRPr lang="fr-FR" altLang="fr-FR" sz="2400" dirty="0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fr-FR" altLang="fr-FR" sz="24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1749" y="933157"/>
            <a:ext cx="7735350" cy="78931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Programmes Pédagogiques Nationaux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8003" y="2044505"/>
            <a:ext cx="7772400" cy="41148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rgbClr val="931252"/>
              </a:buClr>
              <a:buNone/>
              <a:defRPr/>
            </a:pPr>
            <a:r>
              <a:rPr lang="fr-FR" sz="2400" dirty="0">
                <a:latin typeface="Trebuchet MS" pitchFamily="34" charset="0"/>
              </a:rPr>
              <a:t>Le D.U.T. adopte une organisation des études décrite</a:t>
            </a:r>
            <a:br>
              <a:rPr lang="fr-FR" sz="2400" dirty="0">
                <a:latin typeface="Trebuchet MS" pitchFamily="34" charset="0"/>
              </a:rPr>
            </a:br>
            <a:r>
              <a:rPr lang="fr-FR" sz="2400" dirty="0">
                <a:latin typeface="Trebuchet MS" pitchFamily="34" charset="0"/>
              </a:rPr>
              <a:t>dans les programmes pédagogiques nationaux (P.P.N.).</a:t>
            </a:r>
          </a:p>
          <a:p>
            <a:pPr>
              <a:buClr>
                <a:srgbClr val="931252"/>
              </a:buClr>
              <a:buNone/>
              <a:defRPr/>
            </a:pPr>
            <a:endParaRPr lang="fr-FR" sz="2400" dirty="0">
              <a:latin typeface="Trebuchet MS" pitchFamily="34" charset="0"/>
            </a:endParaRPr>
          </a:p>
          <a:p>
            <a:pPr>
              <a:buClr>
                <a:srgbClr val="931252"/>
              </a:buClr>
              <a:buFont typeface="Wingdings" pitchFamily="2" charset="2"/>
              <a:buChar char="q"/>
              <a:defRPr/>
            </a:pPr>
            <a:r>
              <a:rPr lang="fr-FR" sz="2400" dirty="0">
                <a:latin typeface="Trebuchet MS" pitchFamily="34" charset="0"/>
              </a:rPr>
              <a:t> Les P.P.N. précisent :</a:t>
            </a:r>
          </a:p>
          <a:p>
            <a:pPr lvl="1">
              <a:buClr>
                <a:srgbClr val="931252"/>
              </a:buClr>
              <a:buFont typeface="Wingdings" pitchFamily="2" charset="2"/>
              <a:buChar char="Ø"/>
              <a:defRPr/>
            </a:pPr>
            <a:r>
              <a:rPr lang="fr-FR" sz="2000" dirty="0">
                <a:latin typeface="Trebuchet MS" pitchFamily="34" charset="0"/>
              </a:rPr>
              <a:t>les objectifs de la formation</a:t>
            </a:r>
          </a:p>
          <a:p>
            <a:pPr lvl="1">
              <a:buClr>
                <a:srgbClr val="931252"/>
              </a:buClr>
              <a:buFont typeface="Wingdings" pitchFamily="2" charset="2"/>
              <a:buChar char="Ø"/>
              <a:defRPr/>
            </a:pPr>
            <a:r>
              <a:rPr lang="fr-FR" sz="2000" dirty="0">
                <a:latin typeface="Trebuchet MS" pitchFamily="34" charset="0"/>
              </a:rPr>
              <a:t>les horaires</a:t>
            </a:r>
          </a:p>
          <a:p>
            <a:pPr lvl="1">
              <a:buClr>
                <a:srgbClr val="931252"/>
              </a:buClr>
              <a:buFont typeface="Wingdings" panose="05000000000000000000" pitchFamily="2" charset="2"/>
              <a:buChar char="§"/>
              <a:defRPr/>
            </a:pPr>
            <a:r>
              <a:rPr lang="fr-FR" sz="2000" dirty="0">
                <a:latin typeface="Trebuchet MS" pitchFamily="34" charset="0"/>
              </a:rPr>
              <a:t>les coefficients</a:t>
            </a:r>
          </a:p>
          <a:p>
            <a:pPr lvl="1">
              <a:buClr>
                <a:srgbClr val="931252"/>
              </a:buClr>
              <a:buFont typeface="Wingdings" pitchFamily="2" charset="2"/>
              <a:buChar char="Ø"/>
              <a:defRPr/>
            </a:pPr>
            <a:r>
              <a:rPr lang="fr-FR" sz="2000" dirty="0">
                <a:latin typeface="Trebuchet MS" pitchFamily="34" charset="0"/>
              </a:rPr>
              <a:t>les modalités pédagogiques</a:t>
            </a:r>
          </a:p>
          <a:p>
            <a:pPr lvl="1">
              <a:buClr>
                <a:srgbClr val="931252"/>
              </a:buClr>
              <a:buFont typeface="Wingdings" pitchFamily="2" charset="2"/>
              <a:buChar char="Ø"/>
              <a:defRPr/>
            </a:pPr>
            <a:r>
              <a:rPr lang="fr-FR" sz="2000" dirty="0">
                <a:latin typeface="Trebuchet MS" pitchFamily="34" charset="0"/>
              </a:rPr>
              <a:t>les modalités de contrôles de connaissances et des aptitudes</a:t>
            </a:r>
          </a:p>
          <a:p>
            <a:pPr marL="0" indent="0">
              <a:buClr>
                <a:srgbClr val="931252"/>
              </a:buClr>
              <a:buNone/>
              <a:defRPr/>
            </a:pPr>
            <a:endParaRPr lang="fr-FR" sz="2400" dirty="0">
              <a:latin typeface="Trebuchet MS" pitchFamily="34" charset="0"/>
              <a:sym typeface="Webdings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6553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50604" y="1024271"/>
            <a:ext cx="7501269" cy="80453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Programmes Pédagogiques Nationaux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85799" y="1981200"/>
            <a:ext cx="7798981" cy="4313274"/>
          </a:xfrm>
        </p:spPr>
        <p:txBody>
          <a:bodyPr/>
          <a:lstStyle/>
          <a:p>
            <a:pPr>
              <a:buClr>
                <a:srgbClr val="931252"/>
              </a:buClr>
              <a:buFont typeface="Wingdings" pitchFamily="2" charset="2"/>
              <a:buChar char="Ø"/>
            </a:pPr>
            <a:r>
              <a:rPr lang="fr-FR" sz="2000" dirty="0" smtClean="0">
                <a:latin typeface="Trebuchet MS" pitchFamily="34" charset="0"/>
              </a:rPr>
              <a:t>L'ensemble des P.P.N. des 24 spécialités de D.U.T a été rénové en 2013.</a:t>
            </a:r>
          </a:p>
          <a:p>
            <a:pPr>
              <a:buClr>
                <a:srgbClr val="931252"/>
              </a:buClr>
              <a:buFont typeface="Wingdings" pitchFamily="2" charset="2"/>
              <a:buChar char="Ø"/>
            </a:pPr>
            <a:r>
              <a:rPr lang="fr-FR" sz="2000" dirty="0" smtClean="0">
                <a:latin typeface="Trebuchet MS" pitchFamily="34" charset="0"/>
              </a:rPr>
              <a:t>Ces P.P.N. ont été conçus afin de permettre d’adapter les formations de D.U.T. aux conséquences induites par la réforme du lycée.</a:t>
            </a:r>
          </a:p>
          <a:p>
            <a:pPr>
              <a:buClr>
                <a:srgbClr val="931252"/>
              </a:buClr>
              <a:buFont typeface="Wingdings" pitchFamily="2" charset="2"/>
              <a:buChar char="Ø"/>
            </a:pPr>
            <a:r>
              <a:rPr lang="fr-FR" sz="2000" dirty="0" smtClean="0">
                <a:latin typeface="Trebuchet MS" pitchFamily="34" charset="0"/>
              </a:rPr>
              <a:t>Le schéma des nouveaux P.P.N. s’appuie sur :</a:t>
            </a:r>
          </a:p>
          <a:p>
            <a:pPr lvl="1">
              <a:buClr>
                <a:srgbClr val="931252"/>
              </a:buClr>
            </a:pPr>
            <a:r>
              <a:rPr lang="fr-FR" sz="2000" b="1" dirty="0" smtClean="0">
                <a:latin typeface="Trebuchet MS" pitchFamily="34" charset="0"/>
              </a:rPr>
              <a:t>le projet personnel et professionnel de l'étudiant</a:t>
            </a:r>
            <a:r>
              <a:rPr lang="fr-FR" sz="2000" dirty="0" smtClean="0">
                <a:latin typeface="Trebuchet MS" pitchFamily="34" charset="0"/>
              </a:rPr>
              <a:t> </a:t>
            </a:r>
          </a:p>
          <a:p>
            <a:pPr lvl="2">
              <a:buClr>
                <a:srgbClr val="931252"/>
              </a:buClr>
            </a:pPr>
            <a:r>
              <a:rPr lang="fr-FR" sz="1600" dirty="0" smtClean="0">
                <a:latin typeface="Trebuchet MS" pitchFamily="34" charset="0"/>
              </a:rPr>
              <a:t>élément commun à l'ensemble des spécialités,</a:t>
            </a:r>
          </a:p>
          <a:p>
            <a:pPr lvl="2">
              <a:buClr>
                <a:srgbClr val="931252"/>
              </a:buClr>
            </a:pPr>
            <a:r>
              <a:rPr lang="fr-FR" sz="1600" dirty="0" smtClean="0">
                <a:latin typeface="Trebuchet MS" pitchFamily="34" charset="0"/>
              </a:rPr>
              <a:t>travail de fond qui doit permettre à l'étudiant de s’approprier les métiers de la spécialité</a:t>
            </a:r>
          </a:p>
          <a:p>
            <a:pPr lvl="1">
              <a:buClr>
                <a:srgbClr val="931252"/>
              </a:buClr>
            </a:pPr>
            <a:r>
              <a:rPr lang="fr-FR" sz="2000" dirty="0" smtClean="0">
                <a:latin typeface="Trebuchet MS" pitchFamily="34" charset="0"/>
              </a:rPr>
              <a:t>la présence d’un référentiel d’activités et de compétences,</a:t>
            </a:r>
          </a:p>
          <a:p>
            <a:pPr lvl="1">
              <a:buClr>
                <a:srgbClr val="931252"/>
              </a:buClr>
            </a:pPr>
            <a:r>
              <a:rPr lang="fr-FR" sz="2000" dirty="0" smtClean="0">
                <a:latin typeface="Trebuchet MS" pitchFamily="34" charset="0"/>
              </a:rPr>
              <a:t>la description du référentiel complet de la formation lequel est ensuite décliné en fiches modules.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91751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59219" y="971107"/>
            <a:ext cx="7798981" cy="82579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Programmes Pédagogiques Nationaux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931252"/>
              </a:buClr>
            </a:pPr>
            <a:r>
              <a:rPr lang="fr-FR" sz="2400" dirty="0" smtClean="0">
                <a:latin typeface="Trebuchet MS" pitchFamily="34" charset="0"/>
              </a:rPr>
              <a:t>Ces nouveaux P.P.N. sont guidés par </a:t>
            </a:r>
            <a:r>
              <a:rPr lang="fr-FR" sz="2400" dirty="0" smtClean="0">
                <a:latin typeface="Trebuchet MS" pitchFamily="34" charset="0"/>
              </a:rPr>
              <a:t>plusieurs principes </a:t>
            </a:r>
            <a:r>
              <a:rPr lang="fr-FR" sz="2400" dirty="0" smtClean="0">
                <a:latin typeface="Trebuchet MS" pitchFamily="34" charset="0"/>
              </a:rPr>
              <a:t>pédagogiques innovants et placés au cœur de la vocation professionnelle du D.U.T. :</a:t>
            </a:r>
          </a:p>
          <a:p>
            <a:pPr lvl="1">
              <a:buClr>
                <a:srgbClr val="931252"/>
              </a:buClr>
            </a:pPr>
            <a:r>
              <a:rPr lang="fr-FR" sz="2000" dirty="0" smtClean="0">
                <a:latin typeface="Trebuchet MS" pitchFamily="34" charset="0"/>
              </a:rPr>
              <a:t>Importance de la pédagogie par la technologie ;</a:t>
            </a:r>
          </a:p>
          <a:p>
            <a:pPr lvl="1">
              <a:buClr>
                <a:srgbClr val="931252"/>
              </a:buClr>
            </a:pPr>
            <a:r>
              <a:rPr lang="fr-FR" sz="2000" dirty="0" smtClean="0">
                <a:latin typeface="Trebuchet MS" pitchFamily="34" charset="0"/>
              </a:rPr>
              <a:t>Positionnement du projet personnel et professionnel de l’étudiant ;</a:t>
            </a:r>
          </a:p>
          <a:p>
            <a:pPr lvl="1">
              <a:buClr>
                <a:srgbClr val="931252"/>
              </a:buClr>
            </a:pPr>
            <a:r>
              <a:rPr lang="fr-FR" sz="2000" dirty="0" smtClean="0">
                <a:latin typeface="Trebuchet MS" pitchFamily="34" charset="0"/>
              </a:rPr>
              <a:t>Projets tuteurés et stages ;</a:t>
            </a:r>
          </a:p>
          <a:p>
            <a:pPr lvl="1">
              <a:buClr>
                <a:srgbClr val="931252"/>
              </a:buClr>
            </a:pPr>
            <a:r>
              <a:rPr lang="fr-FR" sz="2000" dirty="0" smtClean="0">
                <a:latin typeface="Trebuchet MS" pitchFamily="34" charset="0"/>
              </a:rPr>
              <a:t>Prise en compte des enjeux actuels de l’économie (entreprenariat, normalisation, intelligence économique, etc.).</a:t>
            </a:r>
          </a:p>
          <a:p>
            <a:pPr lvl="1">
              <a:buClr>
                <a:srgbClr val="931252"/>
              </a:buClr>
            </a:pPr>
            <a:endParaRPr lang="fr-FR" sz="2400" dirty="0" smtClean="0">
              <a:latin typeface="Trebuchet MS" pitchFamily="34" charset="0"/>
            </a:endParaRPr>
          </a:p>
          <a:p>
            <a:pPr>
              <a:buClr>
                <a:srgbClr val="931252"/>
              </a:buClr>
            </a:pPr>
            <a:r>
              <a:rPr lang="fr-FR" sz="2400" dirty="0" smtClean="0">
                <a:latin typeface="Trebuchet MS" pitchFamily="34" charset="0"/>
              </a:rPr>
              <a:t>Connaissances, </a:t>
            </a:r>
            <a:r>
              <a:rPr lang="fr-FR" sz="2400" dirty="0" smtClean="0">
                <a:latin typeface="Trebuchet MS" pitchFamily="34" charset="0"/>
              </a:rPr>
              <a:t>compétences, mise en pratique.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63716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723013" y="917944"/>
            <a:ext cx="7756451" cy="85769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Programmes Pédagogiques Nationaux</a:t>
            </a:r>
            <a:endParaRPr lang="fr-FR" dirty="0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05" y="1865589"/>
            <a:ext cx="7775944" cy="450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3716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66"/>
      </a:accent1>
      <a:accent2>
        <a:srgbClr val="E7E648"/>
      </a:accent2>
      <a:accent3>
        <a:srgbClr val="FFFFFF"/>
      </a:accent3>
      <a:accent4>
        <a:srgbClr val="000000"/>
      </a:accent4>
      <a:accent5>
        <a:srgbClr val="CAE2B8"/>
      </a:accent5>
      <a:accent6>
        <a:srgbClr val="D1D040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66"/>
        </a:accent1>
        <a:accent2>
          <a:srgbClr val="E7E648"/>
        </a:accent2>
        <a:accent3>
          <a:srgbClr val="FFFFFF"/>
        </a:accent3>
        <a:accent4>
          <a:srgbClr val="000000"/>
        </a:accent4>
        <a:accent5>
          <a:srgbClr val="CAE2B8"/>
        </a:accent5>
        <a:accent6>
          <a:srgbClr val="D1D04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5455</TotalTime>
  <Words>464</Words>
  <Application>Microsoft Office PowerPoint</Application>
  <PresentationFormat>Affichage à l'écran (4:3)</PresentationFormat>
  <Paragraphs>113</Paragraphs>
  <Slides>14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Modèle par défaut</vt:lpstr>
      <vt:lpstr>Présentation à destination des professeurs STI2D – jeudi 15 janvier 2015</vt:lpstr>
      <vt:lpstr>Diapositive 2</vt:lpstr>
      <vt:lpstr>les missions des IUT</vt:lpstr>
      <vt:lpstr>Qu’est-ce qu’un DUT ? </vt:lpstr>
      <vt:lpstr>Organisation de la formation</vt:lpstr>
      <vt:lpstr>Programmes Pédagogiques Nationaux</vt:lpstr>
      <vt:lpstr>Programmes Pédagogiques Nationaux</vt:lpstr>
      <vt:lpstr>Programmes Pédagogiques Nationaux</vt:lpstr>
      <vt:lpstr>Programmes Pédagogiques Nationaux</vt:lpstr>
      <vt:lpstr>Diapositive 10</vt:lpstr>
      <vt:lpstr>Délivrance du diplôme</vt:lpstr>
      <vt:lpstr>Le devenir des diplômés de l’IUT</vt:lpstr>
      <vt:lpstr>Le devenir des diplômés de l’IUT</vt:lpstr>
      <vt:lpstr>Diapositive 14</vt:lpstr>
    </vt:vector>
  </TitlesOfParts>
  <Company>Université de Franche-Comté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Présidence</dc:creator>
  <cp:lastModifiedBy>jpierree</cp:lastModifiedBy>
  <cp:revision>333</cp:revision>
  <cp:lastPrinted>2005-08-31T09:01:59Z</cp:lastPrinted>
  <dcterms:created xsi:type="dcterms:W3CDTF">2005-06-08T09:25:54Z</dcterms:created>
  <dcterms:modified xsi:type="dcterms:W3CDTF">2015-01-14T09:13:15Z</dcterms:modified>
</cp:coreProperties>
</file>