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58" r:id="rId5"/>
    <p:sldId id="262" r:id="rId6"/>
    <p:sldId id="261" r:id="rId7"/>
    <p:sldId id="263" r:id="rId8"/>
    <p:sldId id="259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9" autoAdjust="0"/>
  </p:normalViewPr>
  <p:slideViewPr>
    <p:cSldViewPr>
      <p:cViewPr>
        <p:scale>
          <a:sx n="90" d="100"/>
          <a:sy n="90" d="100"/>
        </p:scale>
        <p:origin x="48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7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08798C-B1CF-4F57-B206-71F7EAD93100}" type="datetimeFigureOut">
              <a:rPr lang="fr-FR"/>
              <a:pPr>
                <a:defRPr/>
              </a:pPr>
              <a:t>02/02/2015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50A402-4C1F-41B3-9097-830E2873B5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15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4CD7EF-0B80-45B6-B5F3-4FE72A7EDEF8}" type="datetimeFigureOut">
              <a:rPr lang="fr-FR"/>
              <a:pPr>
                <a:defRPr/>
              </a:pPr>
              <a:t>02/02/2015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1963DC-FF3D-4B16-BC9E-D805D49C8F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091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19063"/>
            <a:ext cx="6981825" cy="4349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/>
          <a:p>
            <a:pPr lvl="0"/>
            <a:r>
              <a:rPr lang="fr-FR" dirty="0" smtClean="0"/>
              <a:t>Cliquez pour modifier le style du titre du masque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403648" y="781050"/>
            <a:ext cx="7054552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76027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19063"/>
            <a:ext cx="6981825" cy="4349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/>
          <a:p>
            <a:pPr lvl="0"/>
            <a:r>
              <a:rPr lang="fr-FR" dirty="0" smtClean="0"/>
              <a:t>Cliquez pour modifier le style du titre du masque</a:t>
            </a:r>
          </a:p>
        </p:txBody>
      </p:sp>
    </p:spTree>
    <p:extLst>
      <p:ext uri="{BB962C8B-B14F-4D97-AF65-F5344CB8AC3E}">
        <p14:creationId xmlns:p14="http://schemas.microsoft.com/office/powerpoint/2010/main" val="201530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19063"/>
            <a:ext cx="6981825" cy="4349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781050"/>
            <a:ext cx="70548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399213"/>
            <a:ext cx="9144000" cy="4572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fr-FR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1403350" y="6507163"/>
            <a:ext cx="7213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solidFill>
                  <a:schemeClr val="bg1"/>
                </a:solidFill>
                <a:latin typeface="Arial" charset="0"/>
              </a:rPr>
              <a:t>Ingénierie Système – le 30 janvier  2015 – Lycée Jules HAAG Besançon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 rot="-5400000">
            <a:off x="-1976437" y="2654300"/>
            <a:ext cx="4654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folHlink"/>
                </a:solidFill>
                <a:latin typeface="Arial" charset="0"/>
                <a:cs typeface="+mn-cs"/>
              </a:rPr>
              <a:t>Académie de Besançon</a:t>
            </a:r>
          </a:p>
        </p:txBody>
      </p:sp>
      <p:grpSp>
        <p:nvGrpSpPr>
          <p:cNvPr id="1032" name="Group 11"/>
          <p:cNvGrpSpPr>
            <a:grpSpLocks/>
          </p:cNvGrpSpPr>
          <p:nvPr/>
        </p:nvGrpSpPr>
        <p:grpSpPr bwMode="auto">
          <a:xfrm>
            <a:off x="228600" y="76200"/>
            <a:ext cx="381000" cy="6705600"/>
            <a:chOff x="192" y="192"/>
            <a:chExt cx="240" cy="4224"/>
          </a:xfrm>
        </p:grpSpPr>
        <p:sp>
          <p:nvSpPr>
            <p:cNvPr id="1035" name="Freeform 12"/>
            <p:cNvSpPr>
              <a:spLocks/>
            </p:cNvSpPr>
            <p:nvPr/>
          </p:nvSpPr>
          <p:spPr bwMode="auto">
            <a:xfrm>
              <a:off x="240" y="192"/>
              <a:ext cx="192" cy="4224"/>
            </a:xfrm>
            <a:custGeom>
              <a:avLst/>
              <a:gdLst>
                <a:gd name="T0" fmla="*/ 192 w 192"/>
                <a:gd name="T1" fmla="*/ 0 h 2304"/>
                <a:gd name="T2" fmla="*/ 192 w 192"/>
                <a:gd name="T3" fmla="*/ 14197 h 2304"/>
                <a:gd name="T4" fmla="*/ 0 w 192"/>
                <a:gd name="T5" fmla="*/ 14197 h 2304"/>
                <a:gd name="T6" fmla="*/ 0 w 192"/>
                <a:gd name="T7" fmla="*/ 12718 h 230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2304">
                  <a:moveTo>
                    <a:pt x="192" y="0"/>
                  </a:moveTo>
                  <a:lnTo>
                    <a:pt x="192" y="2304"/>
                  </a:lnTo>
                  <a:lnTo>
                    <a:pt x="0" y="2304"/>
                  </a:lnTo>
                  <a:lnTo>
                    <a:pt x="0" y="2064"/>
                  </a:lnTo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6" name="Line 13"/>
            <p:cNvSpPr>
              <a:spLocks noChangeShapeType="1"/>
            </p:cNvSpPr>
            <p:nvPr/>
          </p:nvSpPr>
          <p:spPr bwMode="auto">
            <a:xfrm flipV="1">
              <a:off x="240" y="3648"/>
              <a:ext cx="0" cy="33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7" name="Rectangle 14"/>
            <p:cNvSpPr>
              <a:spLocks noChangeArrowheads="1"/>
            </p:cNvSpPr>
            <p:nvPr/>
          </p:nvSpPr>
          <p:spPr bwMode="auto">
            <a:xfrm>
              <a:off x="192" y="3552"/>
              <a:ext cx="96" cy="9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fr-FR"/>
            </a:p>
          </p:txBody>
        </p:sp>
      </p:grp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5608638"/>
            <a:ext cx="323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A2B70F86-4576-491A-B06A-F460F2B8EC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88900"/>
            <a:ext cx="12192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600" b="1" cap="small">
          <a:solidFill>
            <a:srgbClr val="0070C0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F5F5F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F5F5F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F5F5F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F5F5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70C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70C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70C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70C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>
                <a:solidFill>
                  <a:schemeClr val="accent2"/>
                </a:solidFill>
              </a:rPr>
              <a:t>Stratégie d’entreprise -  Alstom Transport – Marco </a:t>
            </a:r>
            <a:r>
              <a:rPr lang="fr-FR" dirty="0" err="1" smtClean="0">
                <a:solidFill>
                  <a:schemeClr val="accent2"/>
                </a:solidFill>
              </a:rPr>
              <a:t>Férrogalini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5385" y="2132856"/>
            <a:ext cx="624644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accent2"/>
                </a:solidFill>
              </a:rPr>
              <a:t>Evolution des opérateurs de transport, évolution des technologies</a:t>
            </a:r>
          </a:p>
          <a:p>
            <a:endParaRPr lang="fr-FR" sz="1400" dirty="0" smtClean="0">
              <a:solidFill>
                <a:schemeClr val="accent2"/>
              </a:solidFill>
            </a:endParaRPr>
          </a:p>
          <a:p>
            <a:r>
              <a:rPr lang="fr-FR" sz="1400" b="1" dirty="0" smtClean="0">
                <a:solidFill>
                  <a:schemeClr val="accent2"/>
                </a:solidFill>
              </a:rPr>
              <a:t>Période charnière pour les opérateurs du transport ferroviaire </a:t>
            </a:r>
            <a:r>
              <a:rPr lang="fr-FR" sz="1400" dirty="0" smtClean="0">
                <a:solidFill>
                  <a:schemeClr val="accent2"/>
                </a:solidFill>
              </a:rPr>
              <a:t>: pendant longtemps, ce sont des entreprises nationales et les opérateurs se sont occupés de la gestion et de la spécification technique du matériel. </a:t>
            </a:r>
            <a:r>
              <a:rPr lang="fr-FR" sz="1400" b="1" dirty="0" smtClean="0">
                <a:solidFill>
                  <a:schemeClr val="accent2"/>
                </a:solidFill>
              </a:rPr>
              <a:t>Aujourd'hui, le marché s'ouvre à des opérateurs privés</a:t>
            </a:r>
            <a:r>
              <a:rPr lang="fr-FR" sz="1400" dirty="0" smtClean="0">
                <a:solidFill>
                  <a:schemeClr val="accent2"/>
                </a:solidFill>
              </a:rPr>
              <a:t>, sans expérience technique, qui ne s'occuperont que de la partie gestion. Le fabricant de matériel est responsable de l'ensemble de la partie technique. </a:t>
            </a:r>
          </a:p>
          <a:p>
            <a:endParaRPr lang="fr-FR" sz="1400" dirty="0" smtClean="0">
              <a:solidFill>
                <a:schemeClr val="accent2"/>
              </a:solidFill>
            </a:endParaRPr>
          </a:p>
          <a:p>
            <a:r>
              <a:rPr lang="fr-FR" sz="1400" dirty="0" smtClean="0">
                <a:solidFill>
                  <a:schemeClr val="accent2"/>
                </a:solidFill>
              </a:rPr>
              <a:t>Par ailleurs, les trains </a:t>
            </a:r>
            <a:r>
              <a:rPr lang="fr-FR" sz="1400" dirty="0" smtClean="0">
                <a:solidFill>
                  <a:schemeClr val="accent2"/>
                </a:solidFill>
              </a:rPr>
              <a:t>initialement </a:t>
            </a:r>
            <a:r>
              <a:rPr lang="fr-FR" sz="1400" dirty="0" smtClean="0">
                <a:solidFill>
                  <a:schemeClr val="accent2"/>
                </a:solidFill>
              </a:rPr>
              <a:t>totalement mécaniques, se sont </a:t>
            </a:r>
            <a:r>
              <a:rPr lang="fr-FR" sz="1400" b="1" dirty="0" smtClean="0">
                <a:solidFill>
                  <a:schemeClr val="accent2"/>
                </a:solidFill>
              </a:rPr>
              <a:t>progressivement équipés d'électronique et de </a:t>
            </a:r>
            <a:r>
              <a:rPr lang="fr-FR" sz="1400" b="1" dirty="0" smtClean="0">
                <a:solidFill>
                  <a:schemeClr val="accent2"/>
                </a:solidFill>
              </a:rPr>
              <a:t>logiciels</a:t>
            </a:r>
            <a:r>
              <a:rPr lang="fr-FR" sz="1400" dirty="0" smtClean="0">
                <a:solidFill>
                  <a:schemeClr val="accent2"/>
                </a:solidFill>
              </a:rPr>
              <a:t>, </a:t>
            </a:r>
            <a:r>
              <a:rPr lang="fr-FR" sz="1400" dirty="0" smtClean="0">
                <a:solidFill>
                  <a:schemeClr val="accent2"/>
                </a:solidFill>
              </a:rPr>
              <a:t>d'abord pour des fonctions hors sécurité, mais la tendance est d'en introduire aussi maintenant dans les parties sensibles. </a:t>
            </a:r>
            <a:r>
              <a:rPr lang="fr-FR" sz="1400" b="1" dirty="0" smtClean="0">
                <a:solidFill>
                  <a:schemeClr val="accent2"/>
                </a:solidFill>
              </a:rPr>
              <a:t>Il y a donc augmentation de la complexité</a:t>
            </a:r>
            <a:r>
              <a:rPr lang="fr-FR" sz="1400" dirty="0" smtClean="0">
                <a:solidFill>
                  <a:schemeClr val="accent2"/>
                </a:solidFill>
              </a:rPr>
              <a:t>. </a:t>
            </a:r>
            <a:endParaRPr lang="fr-FR" sz="1400" dirty="0">
              <a:solidFill>
                <a:schemeClr val="accent2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836712"/>
            <a:ext cx="26765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rganigramme : Carte perforée 4"/>
          <p:cNvSpPr/>
          <p:nvPr/>
        </p:nvSpPr>
        <p:spPr bwMode="auto">
          <a:xfrm>
            <a:off x="1763688" y="1124744"/>
            <a:ext cx="2304256" cy="792088"/>
          </a:xfrm>
          <a:prstGeom prst="flowChartPunchedCard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 besoin nouveau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L’Ingénierie système – une nécessité </a:t>
            </a:r>
            <a:br>
              <a:rPr lang="fr-FR" dirty="0" smtClean="0">
                <a:solidFill>
                  <a:schemeClr val="accent2"/>
                </a:solidFill>
              </a:rPr>
            </a:b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3283" y="764704"/>
            <a:ext cx="71989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400" dirty="0" smtClean="0">
              <a:solidFill>
                <a:schemeClr val="accent2"/>
              </a:solidFill>
            </a:endParaRPr>
          </a:p>
          <a:p>
            <a:pPr algn="just"/>
            <a:r>
              <a:rPr lang="fr-FR" sz="1400" b="1" dirty="0" smtClean="0">
                <a:solidFill>
                  <a:schemeClr val="accent2"/>
                </a:solidFill>
              </a:rPr>
              <a:t>Pour réduire la complexité du problème</a:t>
            </a:r>
            <a:r>
              <a:rPr lang="fr-FR" sz="1400" dirty="0" smtClean="0">
                <a:solidFill>
                  <a:schemeClr val="accent2"/>
                </a:solidFill>
              </a:rPr>
              <a:t>, Alstom </a:t>
            </a:r>
            <a:r>
              <a:rPr lang="fr-FR" sz="1400" b="1" dirty="0" smtClean="0">
                <a:solidFill>
                  <a:schemeClr val="accent2"/>
                </a:solidFill>
              </a:rPr>
              <a:t>a adopté un programme d'architecture système avancé</a:t>
            </a:r>
            <a:r>
              <a:rPr lang="fr-FR" sz="1400" dirty="0" smtClean="0">
                <a:solidFill>
                  <a:schemeClr val="accent2"/>
                </a:solidFill>
              </a:rPr>
              <a:t>, partant des exigences, et allant vers la vision opérationnelle (</a:t>
            </a:r>
            <a:r>
              <a:rPr lang="fr-FR" sz="1400" b="1" dirty="0" err="1" smtClean="0">
                <a:solidFill>
                  <a:schemeClr val="accent2"/>
                </a:solidFill>
              </a:rPr>
              <a:t>why</a:t>
            </a:r>
            <a:r>
              <a:rPr lang="fr-FR" sz="1400" b="1" dirty="0" smtClean="0">
                <a:solidFill>
                  <a:schemeClr val="accent2"/>
                </a:solidFill>
              </a:rPr>
              <a:t> - pourquoi</a:t>
            </a:r>
            <a:r>
              <a:rPr lang="fr-FR" sz="1400" dirty="0" smtClean="0">
                <a:solidFill>
                  <a:schemeClr val="accent2"/>
                </a:solidFill>
              </a:rPr>
              <a:t>), la vision fonctionnelle (</a:t>
            </a:r>
            <a:r>
              <a:rPr lang="fr-FR" sz="1400" b="1" dirty="0" err="1" smtClean="0">
                <a:solidFill>
                  <a:schemeClr val="accent2"/>
                </a:solidFill>
              </a:rPr>
              <a:t>what</a:t>
            </a:r>
            <a:r>
              <a:rPr lang="fr-FR" sz="1400" b="1" dirty="0" smtClean="0">
                <a:solidFill>
                  <a:schemeClr val="accent2"/>
                </a:solidFill>
              </a:rPr>
              <a:t> - quoi</a:t>
            </a:r>
            <a:r>
              <a:rPr lang="fr-FR" sz="1400" dirty="0" smtClean="0">
                <a:solidFill>
                  <a:schemeClr val="accent2"/>
                </a:solidFill>
              </a:rPr>
              <a:t>) et la vision constructive </a:t>
            </a:r>
            <a:r>
              <a:rPr lang="fr-FR" sz="1400" b="1" dirty="0" smtClean="0">
                <a:solidFill>
                  <a:schemeClr val="accent2"/>
                </a:solidFill>
              </a:rPr>
              <a:t>(how – comment). </a:t>
            </a:r>
            <a:r>
              <a:rPr lang="fr-FR" sz="1400" dirty="0" smtClean="0">
                <a:solidFill>
                  <a:schemeClr val="accent2"/>
                </a:solidFill>
              </a:rPr>
              <a:t>La représentation du système s'appuie sur une démarche “top-down” (descendante). </a:t>
            </a:r>
            <a:endParaRPr lang="fr-FR" sz="14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7934" y="2197306"/>
            <a:ext cx="71989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400" dirty="0" smtClean="0">
              <a:solidFill>
                <a:schemeClr val="accent2"/>
              </a:solidFill>
            </a:endParaRPr>
          </a:p>
          <a:p>
            <a:pPr algn="just"/>
            <a:r>
              <a:rPr lang="fr-FR" sz="1400" b="1" dirty="0" smtClean="0">
                <a:solidFill>
                  <a:schemeClr val="accent2"/>
                </a:solidFill>
              </a:rPr>
              <a:t>Alstom s'est aperçu que le </a:t>
            </a:r>
            <a:r>
              <a:rPr lang="fr-FR" sz="1400" b="1" dirty="0" err="1" smtClean="0">
                <a:solidFill>
                  <a:schemeClr val="accent2"/>
                </a:solidFill>
              </a:rPr>
              <a:t>CdCF</a:t>
            </a:r>
            <a:r>
              <a:rPr lang="fr-FR" sz="1400" b="1" dirty="0" smtClean="0">
                <a:solidFill>
                  <a:schemeClr val="accent2"/>
                </a:solidFill>
              </a:rPr>
              <a:t> ne suffit pas. </a:t>
            </a:r>
            <a:r>
              <a:rPr lang="fr-FR" sz="1400" dirty="0" smtClean="0">
                <a:solidFill>
                  <a:schemeClr val="accent2"/>
                </a:solidFill>
              </a:rPr>
              <a:t>Les </a:t>
            </a:r>
            <a:r>
              <a:rPr lang="fr-FR" sz="1400" dirty="0" err="1" smtClean="0">
                <a:solidFill>
                  <a:schemeClr val="accent2"/>
                </a:solidFill>
              </a:rPr>
              <a:t>CdCF</a:t>
            </a:r>
            <a:r>
              <a:rPr lang="fr-FR" sz="1400" dirty="0" smtClean="0">
                <a:solidFill>
                  <a:schemeClr val="accent2"/>
                </a:solidFill>
              </a:rPr>
              <a:t> peuvent contenir pour certains clients 1000 exigences, pour d'autres 10 000 exigences selon les opérateurs. </a:t>
            </a:r>
            <a:r>
              <a:rPr lang="fr-FR" sz="1400" b="1" dirty="0" smtClean="0">
                <a:solidFill>
                  <a:schemeClr val="accent2"/>
                </a:solidFill>
              </a:rPr>
              <a:t>Bien souvent, tout ce qui est évident pour le client n'est pas dans le cahier des charges, alors que ce n'est pas forcément évident pour les ingénieurs d'Alstom.</a:t>
            </a:r>
            <a:r>
              <a:rPr lang="fr-FR" sz="1400" dirty="0" smtClean="0">
                <a:solidFill>
                  <a:schemeClr val="accent2"/>
                </a:solidFill>
              </a:rPr>
              <a:t> </a:t>
            </a:r>
          </a:p>
          <a:p>
            <a:endParaRPr lang="fr-FR" sz="1400" dirty="0">
              <a:solidFill>
                <a:schemeClr val="accent2"/>
              </a:solidFill>
            </a:endParaRPr>
          </a:p>
          <a:p>
            <a:r>
              <a:rPr lang="fr-FR" sz="1400" b="1" dirty="0" smtClean="0">
                <a:solidFill>
                  <a:schemeClr val="accent2"/>
                </a:solidFill>
              </a:rPr>
              <a:t>Exemple : brise-glace pour caténaires </a:t>
            </a:r>
            <a:r>
              <a:rPr lang="fr-FR" sz="1400" dirty="0" smtClean="0">
                <a:solidFill>
                  <a:schemeClr val="accent2"/>
                </a:solidFill>
              </a:rPr>
              <a:t>sur les locomotives à destination d'un opérateur d'</a:t>
            </a:r>
            <a:r>
              <a:rPr lang="fr-FR" sz="1400" dirty="0" err="1" smtClean="0">
                <a:solidFill>
                  <a:schemeClr val="accent2"/>
                </a:solidFill>
              </a:rPr>
              <a:t>Ouzbekistan</a:t>
            </a:r>
            <a:r>
              <a:rPr lang="fr-FR" sz="1400" dirty="0" smtClean="0">
                <a:solidFill>
                  <a:schemeClr val="accent2"/>
                </a:solidFill>
              </a:rPr>
              <a:t>, </a:t>
            </a:r>
            <a:r>
              <a:rPr lang="fr-FR" sz="1400" b="1" dirty="0" smtClean="0">
                <a:solidFill>
                  <a:schemeClr val="accent2"/>
                </a:solidFill>
              </a:rPr>
              <a:t>évident pour l'opérateur</a:t>
            </a:r>
            <a:r>
              <a:rPr lang="fr-FR" sz="1400" dirty="0" smtClean="0">
                <a:solidFill>
                  <a:schemeClr val="accent2"/>
                </a:solidFill>
              </a:rPr>
              <a:t>, mais qui a été </a:t>
            </a:r>
            <a:r>
              <a:rPr lang="fr-FR" sz="1400" b="1" dirty="0" smtClean="0">
                <a:solidFill>
                  <a:schemeClr val="accent2"/>
                </a:solidFill>
              </a:rPr>
              <a:t>ajouté tardivement au </a:t>
            </a:r>
            <a:r>
              <a:rPr lang="fr-FR" sz="1400" b="1" dirty="0" err="1" smtClean="0">
                <a:solidFill>
                  <a:schemeClr val="accent2"/>
                </a:solidFill>
              </a:rPr>
              <a:t>CdCF</a:t>
            </a:r>
            <a:r>
              <a:rPr lang="fr-FR" sz="1400" b="1" dirty="0" smtClean="0">
                <a:solidFill>
                  <a:schemeClr val="accent2"/>
                </a:solidFill>
              </a:rPr>
              <a:t> durant la phase de conception chez Alstom.</a:t>
            </a:r>
            <a:endParaRPr lang="fr-FR" sz="1400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3283" y="4437465"/>
            <a:ext cx="66247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>
                <a:solidFill>
                  <a:schemeClr val="accent2"/>
                </a:solidFill>
              </a:rPr>
              <a:t>L'approche système permet aussi de spécifier et figer les interfaces </a:t>
            </a:r>
            <a:r>
              <a:rPr lang="fr-FR" sz="1400" dirty="0">
                <a:solidFill>
                  <a:schemeClr val="accent2"/>
                </a:solidFill>
              </a:rPr>
              <a:t>très tôt dans le projet, ce qui </a:t>
            </a:r>
            <a:r>
              <a:rPr lang="fr-FR" sz="1400" dirty="0" smtClean="0">
                <a:solidFill>
                  <a:schemeClr val="accent2"/>
                </a:solidFill>
              </a:rPr>
              <a:t>permet </a:t>
            </a:r>
            <a:r>
              <a:rPr lang="fr-FR" sz="1400" dirty="0">
                <a:solidFill>
                  <a:schemeClr val="accent2"/>
                </a:solidFill>
              </a:rPr>
              <a:t>de passer au niveau sous-système et de travailler avec les différents fournisseurs. </a:t>
            </a:r>
            <a:endParaRPr lang="fr-FR" sz="1400" dirty="0" smtClean="0">
              <a:solidFill>
                <a:schemeClr val="accent2"/>
              </a:solidFill>
            </a:endParaRPr>
          </a:p>
          <a:p>
            <a:r>
              <a:rPr lang="fr-FR" sz="1400" b="1" dirty="0" smtClean="0">
                <a:solidFill>
                  <a:schemeClr val="accent2"/>
                </a:solidFill>
              </a:rPr>
              <a:t>Alstom étant </a:t>
            </a:r>
            <a:r>
              <a:rPr lang="fr-FR" sz="1400" b="1" dirty="0">
                <a:solidFill>
                  <a:schemeClr val="accent2"/>
                </a:solidFill>
              </a:rPr>
              <a:t>un “intégrateur”, </a:t>
            </a:r>
            <a:r>
              <a:rPr lang="fr-FR" sz="1400" dirty="0">
                <a:solidFill>
                  <a:schemeClr val="accent2"/>
                </a:solidFill>
              </a:rPr>
              <a:t>beaucoup de parties sont conçues et fabriquées par des fournisseurs.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895" y="5607016"/>
            <a:ext cx="2274366" cy="600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90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7518796" cy="5726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4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Une nouvelle</a:t>
            </a:r>
            <a:br>
              <a:rPr lang="fr-FR" dirty="0" smtClean="0">
                <a:solidFill>
                  <a:schemeClr val="accent2"/>
                </a:solidFill>
              </a:rPr>
            </a:br>
            <a:r>
              <a:rPr lang="fr-FR" dirty="0" smtClean="0">
                <a:solidFill>
                  <a:schemeClr val="accent2"/>
                </a:solidFill>
              </a:rPr>
              <a:t>stratégie d’entreprise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672" y="1772816"/>
            <a:ext cx="691276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accent2"/>
                </a:solidFill>
              </a:rPr>
              <a:t>Modèle </a:t>
            </a:r>
            <a:r>
              <a:rPr lang="fr-FR" sz="1400" b="1" dirty="0" err="1">
                <a:solidFill>
                  <a:schemeClr val="accent2"/>
                </a:solidFill>
              </a:rPr>
              <a:t>SysML</a:t>
            </a:r>
            <a:r>
              <a:rPr lang="fr-FR" sz="1400" b="1" dirty="0">
                <a:solidFill>
                  <a:schemeClr val="accent2"/>
                </a:solidFill>
              </a:rPr>
              <a:t> </a:t>
            </a:r>
          </a:p>
          <a:p>
            <a:endParaRPr lang="fr-FR" sz="1400" dirty="0">
              <a:solidFill>
                <a:schemeClr val="accent2"/>
              </a:solidFill>
            </a:endParaRPr>
          </a:p>
          <a:p>
            <a:r>
              <a:rPr lang="fr-FR" sz="1400" b="1" dirty="0">
                <a:solidFill>
                  <a:schemeClr val="accent2"/>
                </a:solidFill>
              </a:rPr>
              <a:t>Alstom s'appuie sur deux bases synchronisées</a:t>
            </a:r>
            <a:r>
              <a:rPr lang="fr-FR" sz="1400" dirty="0">
                <a:solidFill>
                  <a:schemeClr val="accent2"/>
                </a:solidFill>
              </a:rPr>
              <a:t>, contenant les objets du modèle du système : </a:t>
            </a:r>
            <a:r>
              <a:rPr lang="fr-FR" sz="1400" b="1" dirty="0">
                <a:solidFill>
                  <a:schemeClr val="accent2"/>
                </a:solidFill>
              </a:rPr>
              <a:t>une </a:t>
            </a:r>
            <a:r>
              <a:rPr lang="fr-FR" sz="1400" b="1" dirty="0" smtClean="0">
                <a:solidFill>
                  <a:schemeClr val="accent2"/>
                </a:solidFill>
              </a:rPr>
              <a:t>base </a:t>
            </a:r>
            <a:r>
              <a:rPr lang="fr-FR" sz="1400" b="1" dirty="0">
                <a:solidFill>
                  <a:schemeClr val="accent2"/>
                </a:solidFill>
              </a:rPr>
              <a:t>d'exigences </a:t>
            </a:r>
            <a:r>
              <a:rPr lang="fr-FR" sz="1400" dirty="0">
                <a:solidFill>
                  <a:schemeClr val="accent2"/>
                </a:solidFill>
              </a:rPr>
              <a:t>(DOORS) et </a:t>
            </a:r>
            <a:r>
              <a:rPr lang="fr-FR" sz="1400" b="1" dirty="0">
                <a:solidFill>
                  <a:schemeClr val="accent2"/>
                </a:solidFill>
              </a:rPr>
              <a:t>une base pour l'architecture </a:t>
            </a:r>
            <a:r>
              <a:rPr lang="fr-FR" sz="1400" dirty="0">
                <a:solidFill>
                  <a:schemeClr val="accent2"/>
                </a:solidFill>
              </a:rPr>
              <a:t>(</a:t>
            </a:r>
            <a:r>
              <a:rPr lang="fr-FR" sz="1400" dirty="0" err="1">
                <a:solidFill>
                  <a:schemeClr val="accent2"/>
                </a:solidFill>
              </a:rPr>
              <a:t>SysML</a:t>
            </a:r>
            <a:r>
              <a:rPr lang="fr-FR" sz="1400" dirty="0">
                <a:solidFill>
                  <a:schemeClr val="accent2"/>
                </a:solidFill>
              </a:rPr>
              <a:t> – Artisan Studio). </a:t>
            </a:r>
            <a:endParaRPr lang="fr-FR" sz="1400" dirty="0" smtClean="0">
              <a:solidFill>
                <a:schemeClr val="accent2"/>
              </a:solidFill>
            </a:endParaRPr>
          </a:p>
          <a:p>
            <a:endParaRPr lang="fr-FR" sz="1400" dirty="0">
              <a:solidFill>
                <a:schemeClr val="accent2"/>
              </a:solidFill>
            </a:endParaRPr>
          </a:p>
          <a:p>
            <a:endParaRPr lang="fr-FR" sz="1400" dirty="0">
              <a:solidFill>
                <a:schemeClr val="accent2"/>
              </a:solidFill>
            </a:endParaRPr>
          </a:p>
          <a:p>
            <a:endParaRPr lang="fr-FR" sz="1400" dirty="0">
              <a:solidFill>
                <a:schemeClr val="accent2"/>
              </a:solidFill>
            </a:endParaRPr>
          </a:p>
          <a:p>
            <a:r>
              <a:rPr lang="fr-FR" sz="1400" b="1" dirty="0">
                <a:solidFill>
                  <a:schemeClr val="accent2"/>
                </a:solidFill>
              </a:rPr>
              <a:t>La documentation du projet </a:t>
            </a:r>
            <a:r>
              <a:rPr lang="fr-FR" sz="1400" dirty="0">
                <a:solidFill>
                  <a:schemeClr val="accent2"/>
                </a:solidFill>
              </a:rPr>
              <a:t>(et en particulier l'archivage des choix techniques) est générée via des </a:t>
            </a:r>
            <a:r>
              <a:rPr lang="fr-FR" sz="1400" dirty="0" smtClean="0">
                <a:solidFill>
                  <a:schemeClr val="accent2"/>
                </a:solidFill>
              </a:rPr>
              <a:t>bases </a:t>
            </a:r>
            <a:r>
              <a:rPr lang="fr-FR" sz="1400" dirty="0">
                <a:solidFill>
                  <a:schemeClr val="accent2"/>
                </a:solidFill>
              </a:rPr>
              <a:t>de données. </a:t>
            </a:r>
            <a:r>
              <a:rPr lang="fr-FR" sz="1400" b="1" dirty="0">
                <a:solidFill>
                  <a:schemeClr val="accent2"/>
                </a:solidFill>
              </a:rPr>
              <a:t>Une </a:t>
            </a:r>
            <a:r>
              <a:rPr lang="fr-FR" sz="1400" b="1" dirty="0" smtClean="0">
                <a:solidFill>
                  <a:schemeClr val="accent2"/>
                </a:solidFill>
              </a:rPr>
              <a:t>traçabilité </a:t>
            </a:r>
            <a:r>
              <a:rPr lang="fr-FR" sz="1400" b="1" dirty="0">
                <a:solidFill>
                  <a:schemeClr val="accent2"/>
                </a:solidFill>
              </a:rPr>
              <a:t>des modifications est assurée par un gestionnaire de version</a:t>
            </a:r>
            <a:r>
              <a:rPr lang="fr-FR" sz="1400" dirty="0">
                <a:solidFill>
                  <a:schemeClr val="accent2"/>
                </a:solidFill>
              </a:rPr>
              <a:t>, ce </a:t>
            </a:r>
            <a:r>
              <a:rPr lang="fr-FR" sz="1400" dirty="0" smtClean="0">
                <a:solidFill>
                  <a:schemeClr val="accent2"/>
                </a:solidFill>
              </a:rPr>
              <a:t>qui </a:t>
            </a:r>
            <a:r>
              <a:rPr lang="fr-FR" sz="1400" dirty="0">
                <a:solidFill>
                  <a:schemeClr val="accent2"/>
                </a:solidFill>
              </a:rPr>
              <a:t>permet d'identifier rapidement une </a:t>
            </a:r>
            <a:r>
              <a:rPr lang="fr-FR" sz="1400" dirty="0" smtClean="0">
                <a:solidFill>
                  <a:schemeClr val="accent2"/>
                </a:solidFill>
              </a:rPr>
              <a:t>modification</a:t>
            </a:r>
            <a:r>
              <a:rPr lang="fr-FR" sz="1400" dirty="0">
                <a:solidFill>
                  <a:schemeClr val="accent2"/>
                </a:solidFill>
              </a:rPr>
              <a:t>, la raison et les conséquences du choix. </a:t>
            </a:r>
          </a:p>
          <a:p>
            <a:endParaRPr lang="fr-FR" sz="1400" dirty="0">
              <a:solidFill>
                <a:schemeClr val="accent2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229200"/>
            <a:ext cx="26765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7522779" cy="575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2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95538" y="116632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accent2"/>
                </a:solidFill>
              </a:rPr>
              <a:t>La description hiérarchique du </a:t>
            </a:r>
            <a:r>
              <a:rPr lang="fr-FR" sz="1400" b="1" dirty="0" err="1" smtClean="0">
                <a:solidFill>
                  <a:schemeClr val="accent2"/>
                </a:solidFill>
              </a:rPr>
              <a:t>SysML</a:t>
            </a:r>
            <a:r>
              <a:rPr lang="fr-FR" sz="1400" b="1" dirty="0" smtClean="0">
                <a:solidFill>
                  <a:schemeClr val="accent2"/>
                </a:solidFill>
              </a:rPr>
              <a:t> </a:t>
            </a:r>
            <a:r>
              <a:rPr lang="fr-FR" sz="1400" dirty="0" smtClean="0">
                <a:solidFill>
                  <a:schemeClr val="accent2"/>
                </a:solidFill>
              </a:rPr>
              <a:t>permet d'une part une vision descendante appropriée pour un intégrateur de systèmes et, d'autre part, </a:t>
            </a:r>
            <a:r>
              <a:rPr lang="fr-FR" sz="1400" b="1" dirty="0" smtClean="0">
                <a:solidFill>
                  <a:schemeClr val="accent2"/>
                </a:solidFill>
              </a:rPr>
              <a:t>permet dans le processus de conception de définir progressivement les détails dans l'outil, qui ne sont pas fixés ou identifiés au début du projet.</a:t>
            </a:r>
            <a:endParaRPr lang="fr-FR" sz="1400" b="1" dirty="0">
              <a:solidFill>
                <a:schemeClr val="accent2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301" y="1044909"/>
            <a:ext cx="7149231" cy="531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32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Les outils de l’ingénierie système mis en place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5292"/>
            <a:ext cx="7632576" cy="5770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0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2636" y="116632"/>
            <a:ext cx="6981825" cy="434975"/>
          </a:xfrm>
        </p:spPr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Bénéfices et retours d'expérience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181121" y="548680"/>
            <a:ext cx="77048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accent2"/>
                </a:solidFill>
              </a:rPr>
              <a:t>Amélioration </a:t>
            </a:r>
            <a:r>
              <a:rPr lang="fr-FR" sz="1400" b="1" dirty="0">
                <a:solidFill>
                  <a:schemeClr val="accent2"/>
                </a:solidFill>
              </a:rPr>
              <a:t>de la qualité : </a:t>
            </a:r>
            <a:r>
              <a:rPr lang="fr-FR" sz="1400" dirty="0" smtClean="0">
                <a:solidFill>
                  <a:schemeClr val="accent2"/>
                </a:solidFill>
              </a:rPr>
              <a:t>traçabilité </a:t>
            </a:r>
            <a:r>
              <a:rPr lang="fr-FR" sz="1400" dirty="0">
                <a:solidFill>
                  <a:schemeClr val="accent2"/>
                </a:solidFill>
              </a:rPr>
              <a:t>rigoureuse, amélioration de la cohérence de la conception et </a:t>
            </a:r>
            <a:r>
              <a:rPr lang="fr-FR" sz="1400" dirty="0" smtClean="0">
                <a:solidFill>
                  <a:schemeClr val="accent2"/>
                </a:solidFill>
              </a:rPr>
              <a:t>de </a:t>
            </a:r>
            <a:r>
              <a:rPr lang="fr-FR" sz="1400" dirty="0">
                <a:solidFill>
                  <a:schemeClr val="accent2"/>
                </a:solidFill>
              </a:rPr>
              <a:t>sa consistance (interfaces) entre sous-systèmes, management rigoureux des évolutions. </a:t>
            </a:r>
          </a:p>
          <a:p>
            <a:pPr algn="just"/>
            <a:r>
              <a:rPr lang="fr-FR" sz="1400" b="1" dirty="0">
                <a:solidFill>
                  <a:schemeClr val="accent2"/>
                </a:solidFill>
              </a:rPr>
              <a:t>Amélioration de la productivité : </a:t>
            </a:r>
            <a:r>
              <a:rPr lang="fr-FR" sz="1400" dirty="0">
                <a:solidFill>
                  <a:schemeClr val="accent2"/>
                </a:solidFill>
              </a:rPr>
              <a:t>réutilisation de modèles existants, moins d'erreurs, permet </a:t>
            </a:r>
            <a:r>
              <a:rPr lang="fr-FR" sz="1400" dirty="0" smtClean="0">
                <a:solidFill>
                  <a:schemeClr val="accent2"/>
                </a:solidFill>
              </a:rPr>
              <a:t>la conception </a:t>
            </a:r>
            <a:r>
              <a:rPr lang="fr-FR" sz="1400" dirty="0">
                <a:solidFill>
                  <a:schemeClr val="accent2"/>
                </a:solidFill>
              </a:rPr>
              <a:t>parallèle, documentation générée automatiquement. </a:t>
            </a:r>
            <a:endParaRPr lang="fr-FR" sz="1400" dirty="0" smtClean="0">
              <a:solidFill>
                <a:schemeClr val="accent2"/>
              </a:solidFill>
            </a:endParaRPr>
          </a:p>
          <a:p>
            <a:pPr algn="just"/>
            <a:endParaRPr lang="fr-FR" sz="1400" dirty="0">
              <a:solidFill>
                <a:schemeClr val="accent2"/>
              </a:solidFill>
            </a:endParaRPr>
          </a:p>
          <a:p>
            <a:pPr algn="just"/>
            <a:r>
              <a:rPr lang="fr-FR" sz="1400" b="1" dirty="0">
                <a:solidFill>
                  <a:schemeClr val="accent2"/>
                </a:solidFill>
              </a:rPr>
              <a:t>Réduction du risque : </a:t>
            </a:r>
            <a:r>
              <a:rPr lang="fr-FR" sz="1400" dirty="0" smtClean="0">
                <a:solidFill>
                  <a:schemeClr val="accent2"/>
                </a:solidFill>
              </a:rPr>
              <a:t>traçabilité </a:t>
            </a:r>
            <a:r>
              <a:rPr lang="fr-FR" sz="1400" dirty="0">
                <a:solidFill>
                  <a:schemeClr val="accent2"/>
                </a:solidFill>
              </a:rPr>
              <a:t>rigoureuse de la validation et des vérifications, estimation précise </a:t>
            </a:r>
            <a:r>
              <a:rPr lang="fr-FR" sz="1400" dirty="0" smtClean="0">
                <a:solidFill>
                  <a:schemeClr val="accent2"/>
                </a:solidFill>
              </a:rPr>
              <a:t>des </a:t>
            </a:r>
            <a:r>
              <a:rPr lang="fr-FR" sz="1400" dirty="0">
                <a:solidFill>
                  <a:schemeClr val="accent2"/>
                </a:solidFill>
              </a:rPr>
              <a:t>coûts, analyse d'impact de l'architecture sur les exigences </a:t>
            </a:r>
            <a:r>
              <a:rPr lang="fr-FR" sz="1400" dirty="0" smtClean="0">
                <a:solidFill>
                  <a:schemeClr val="accent2"/>
                </a:solidFill>
              </a:rPr>
              <a:t>précises. </a:t>
            </a:r>
            <a:r>
              <a:rPr lang="fr-FR" sz="1400" dirty="0" smtClean="0">
                <a:solidFill>
                  <a:schemeClr val="accent2"/>
                </a:solidFill>
              </a:rPr>
              <a:t>Amélioration </a:t>
            </a:r>
            <a:r>
              <a:rPr lang="fr-FR" sz="1400" dirty="0">
                <a:solidFill>
                  <a:schemeClr val="accent2"/>
                </a:solidFill>
              </a:rPr>
              <a:t>de la communication : partage des connaissances au travers de toute l'équipe. </a:t>
            </a:r>
            <a:endParaRPr lang="fr-FR" sz="1400" dirty="0" smtClean="0">
              <a:solidFill>
                <a:schemeClr val="accent2"/>
              </a:solidFill>
            </a:endParaRPr>
          </a:p>
          <a:p>
            <a:pPr algn="just"/>
            <a:endParaRPr lang="fr-FR" sz="1400" dirty="0">
              <a:solidFill>
                <a:schemeClr val="accent2"/>
              </a:solidFill>
            </a:endParaRPr>
          </a:p>
          <a:p>
            <a:pPr algn="just"/>
            <a:r>
              <a:rPr lang="fr-FR" sz="1400" b="1" dirty="0" smtClean="0">
                <a:solidFill>
                  <a:schemeClr val="accent2"/>
                </a:solidFill>
              </a:rPr>
              <a:t>Système roulant : </a:t>
            </a:r>
            <a:r>
              <a:rPr lang="fr-FR" sz="1400" dirty="0" smtClean="0">
                <a:solidFill>
                  <a:schemeClr val="accent2"/>
                </a:solidFill>
              </a:rPr>
              <a:t>le premier projet pilote a impliqué 8 à 10 ingénieurs systèmes pour 6 mois (sept 2011), avec pour objectif de prouver la faisabilité et d'améliorer le processus. Aujourd'hui, plusieurs projets sont lancés, impliquant 30 ingénieurs systèmes. </a:t>
            </a:r>
          </a:p>
          <a:p>
            <a:pPr algn="just"/>
            <a:endParaRPr lang="fr-FR" sz="1400" dirty="0">
              <a:solidFill>
                <a:schemeClr val="accent2"/>
              </a:solidFill>
            </a:endParaRPr>
          </a:p>
          <a:p>
            <a:pPr algn="just"/>
            <a:r>
              <a:rPr lang="fr-FR" sz="1400" b="1" dirty="0">
                <a:solidFill>
                  <a:schemeClr val="accent2"/>
                </a:solidFill>
              </a:rPr>
              <a:t>S</a:t>
            </a:r>
            <a:r>
              <a:rPr lang="fr-FR" sz="1400" b="1" dirty="0" smtClean="0">
                <a:solidFill>
                  <a:schemeClr val="accent2"/>
                </a:solidFill>
              </a:rPr>
              <a:t>ystème d'information : </a:t>
            </a:r>
            <a:r>
              <a:rPr lang="fr-FR" sz="1400" dirty="0" smtClean="0">
                <a:solidFill>
                  <a:schemeClr val="accent2"/>
                </a:solidFill>
              </a:rPr>
              <a:t>Premier projet pilote avec 5 </a:t>
            </a:r>
            <a:r>
              <a:rPr lang="fr-FR" sz="1400" dirty="0" smtClean="0">
                <a:solidFill>
                  <a:schemeClr val="accent2"/>
                </a:solidFill>
              </a:rPr>
              <a:t>ingénieurs </a:t>
            </a:r>
            <a:r>
              <a:rPr lang="fr-FR" sz="1400" dirty="0" smtClean="0">
                <a:solidFill>
                  <a:schemeClr val="accent2"/>
                </a:solidFill>
              </a:rPr>
              <a:t>systèmes (sept 2009). Aujourd'hui, plusieurs </a:t>
            </a:r>
            <a:r>
              <a:rPr lang="fr-FR" sz="1400" dirty="0" smtClean="0">
                <a:solidFill>
                  <a:schemeClr val="accent2"/>
                </a:solidFill>
              </a:rPr>
              <a:t>projets </a:t>
            </a:r>
            <a:r>
              <a:rPr lang="fr-FR" sz="1400" dirty="0" smtClean="0">
                <a:solidFill>
                  <a:schemeClr val="accent2"/>
                </a:solidFill>
              </a:rPr>
              <a:t>avec 40 ingénieurs systèmes.</a:t>
            </a:r>
          </a:p>
          <a:p>
            <a:pPr algn="just"/>
            <a:endParaRPr lang="fr-FR" sz="1400" dirty="0">
              <a:solidFill>
                <a:schemeClr val="accent2"/>
              </a:solidFill>
            </a:endParaRPr>
          </a:p>
          <a:p>
            <a:pPr algn="just"/>
            <a:r>
              <a:rPr lang="fr-FR" sz="1400" b="1" dirty="0" err="1" smtClean="0">
                <a:solidFill>
                  <a:schemeClr val="accent2"/>
                </a:solidFill>
              </a:rPr>
              <a:t>Advance</a:t>
            </a:r>
            <a:r>
              <a:rPr lang="fr-FR" sz="1400" b="1" dirty="0" smtClean="0">
                <a:solidFill>
                  <a:schemeClr val="accent2"/>
                </a:solidFill>
              </a:rPr>
              <a:t> system </a:t>
            </a:r>
            <a:r>
              <a:rPr lang="fr-FR" sz="1400" b="1" dirty="0" err="1" smtClean="0">
                <a:solidFill>
                  <a:schemeClr val="accent2"/>
                </a:solidFill>
              </a:rPr>
              <a:t>architect</a:t>
            </a:r>
            <a:r>
              <a:rPr lang="fr-FR" sz="1400" b="1" dirty="0" smtClean="0">
                <a:solidFill>
                  <a:schemeClr val="accent2"/>
                </a:solidFill>
              </a:rPr>
              <a:t> program </a:t>
            </a:r>
            <a:r>
              <a:rPr lang="fr-FR" sz="1400" dirty="0" smtClean="0">
                <a:solidFill>
                  <a:schemeClr val="accent2"/>
                </a:solidFill>
              </a:rPr>
              <a:t>: 8 formateurs internes certifiés, 250 personnes formées depuis 2009 à aujourd'hui. </a:t>
            </a:r>
            <a:r>
              <a:rPr lang="fr-FR" sz="1400" dirty="0" err="1" smtClean="0">
                <a:solidFill>
                  <a:schemeClr val="accent2"/>
                </a:solidFill>
              </a:rPr>
              <a:t>Requirement</a:t>
            </a:r>
            <a:r>
              <a:rPr lang="fr-FR" sz="1400" dirty="0" smtClean="0">
                <a:solidFill>
                  <a:schemeClr val="accent2"/>
                </a:solidFill>
              </a:rPr>
              <a:t> management and </a:t>
            </a:r>
            <a:r>
              <a:rPr lang="fr-FR" sz="1400" dirty="0" err="1" smtClean="0">
                <a:solidFill>
                  <a:schemeClr val="accent2"/>
                </a:solidFill>
              </a:rPr>
              <a:t>development</a:t>
            </a:r>
            <a:r>
              <a:rPr lang="fr-FR" sz="1400" dirty="0" smtClean="0">
                <a:solidFill>
                  <a:schemeClr val="accent2"/>
                </a:solidFill>
              </a:rPr>
              <a:t> : 4 formateurs et 200 personnes formées depuis 2012. </a:t>
            </a:r>
          </a:p>
          <a:p>
            <a:pPr algn="just"/>
            <a:endParaRPr lang="fr-FR" sz="1400" dirty="0">
              <a:solidFill>
                <a:schemeClr val="accent2"/>
              </a:solidFill>
            </a:endParaRPr>
          </a:p>
          <a:p>
            <a:pPr algn="just"/>
            <a:r>
              <a:rPr lang="fr-FR" sz="1400" b="1" dirty="0" smtClean="0">
                <a:solidFill>
                  <a:schemeClr val="accent2"/>
                </a:solidFill>
              </a:rPr>
              <a:t>Retour d'expériences des ingénieurs systèmes : </a:t>
            </a:r>
            <a:r>
              <a:rPr lang="fr-FR" sz="1400" dirty="0" smtClean="0">
                <a:solidFill>
                  <a:schemeClr val="accent2"/>
                </a:solidFill>
              </a:rPr>
              <a:t>les choix importants sont pris ensemble, avant intégration au modèle. Le point clé pour le déploiement est de communiquer clairement et de gérer le changement. </a:t>
            </a:r>
          </a:p>
          <a:p>
            <a:pPr algn="just"/>
            <a:endParaRPr lang="fr-FR" sz="1400" dirty="0" smtClean="0">
              <a:solidFill>
                <a:schemeClr val="accent2"/>
              </a:solidFill>
            </a:endParaRPr>
          </a:p>
          <a:p>
            <a:pPr algn="just"/>
            <a:r>
              <a:rPr lang="fr-FR" sz="1400" b="1" dirty="0" smtClean="0">
                <a:solidFill>
                  <a:schemeClr val="accent2"/>
                </a:solidFill>
              </a:rPr>
              <a:t>Objectif : </a:t>
            </a:r>
            <a:r>
              <a:rPr lang="fr-FR" sz="1400" dirty="0" smtClean="0">
                <a:solidFill>
                  <a:schemeClr val="accent2"/>
                </a:solidFill>
              </a:rPr>
              <a:t>travailler sur tous les sites Alstom dans le monde sur le même modèle, stocké sur des </a:t>
            </a:r>
            <a:r>
              <a:rPr lang="fr-FR" sz="1400" dirty="0" smtClean="0">
                <a:solidFill>
                  <a:schemeClr val="accent2"/>
                </a:solidFill>
              </a:rPr>
              <a:t>serveurs </a:t>
            </a:r>
            <a:r>
              <a:rPr lang="fr-FR" sz="1400" dirty="0" smtClean="0">
                <a:solidFill>
                  <a:schemeClr val="accent2"/>
                </a:solidFill>
              </a:rPr>
              <a:t>distants et pas en local. </a:t>
            </a:r>
          </a:p>
          <a:p>
            <a:pPr algn="just"/>
            <a:endParaRPr lang="fr-FR" sz="1400" dirty="0">
              <a:solidFill>
                <a:schemeClr val="accent2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716" y="133829"/>
            <a:ext cx="1338261" cy="35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24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OLOGIE BESANCON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TECHNOLOGIE BESANCON</Template>
  <TotalTime>408</TotalTime>
  <Words>745</Words>
  <Application>Microsoft Office PowerPoint</Application>
  <PresentationFormat>Affichage à l'écran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TECHNOLOGIE BESANCON</vt:lpstr>
      <vt:lpstr>Stratégie d’entreprise -  Alstom Transport – Marco Férrogalini</vt:lpstr>
      <vt:lpstr>L’Ingénierie système – une nécessité  </vt:lpstr>
      <vt:lpstr>Présentation PowerPoint</vt:lpstr>
      <vt:lpstr>Une nouvelle stratégie d’entreprise</vt:lpstr>
      <vt:lpstr>Présentation PowerPoint</vt:lpstr>
      <vt:lpstr>Présentation PowerPoint</vt:lpstr>
      <vt:lpstr>Les outils de l’ingénierie système mis en place</vt:lpstr>
      <vt:lpstr>Bénéfices et retours d'expérience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rectorat</cp:lastModifiedBy>
  <cp:revision>53</cp:revision>
  <dcterms:created xsi:type="dcterms:W3CDTF">2014-03-23T13:45:39Z</dcterms:created>
  <dcterms:modified xsi:type="dcterms:W3CDTF">2015-02-02T10:26:38Z</dcterms:modified>
</cp:coreProperties>
</file>