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291" r:id="rId3"/>
    <p:sldId id="292" r:id="rId4"/>
    <p:sldId id="293" r:id="rId5"/>
    <p:sldId id="290" r:id="rId6"/>
    <p:sldId id="288" r:id="rId7"/>
    <p:sldId id="271" r:id="rId8"/>
    <p:sldId id="287" r:id="rId9"/>
    <p:sldId id="289" r:id="rId10"/>
    <p:sldId id="297" r:id="rId11"/>
    <p:sldId id="295" r:id="rId12"/>
    <p:sldId id="268" r:id="rId13"/>
    <p:sldId id="285" r:id="rId14"/>
    <p:sldId id="272" r:id="rId15"/>
    <p:sldId id="276" r:id="rId16"/>
    <p:sldId id="277" r:id="rId17"/>
    <p:sldId id="278" r:id="rId18"/>
    <p:sldId id="279" r:id="rId19"/>
    <p:sldId id="280" r:id="rId20"/>
    <p:sldId id="281" r:id="rId21"/>
    <p:sldId id="298" r:id="rId22"/>
    <p:sldId id="299" r:id="rId23"/>
    <p:sldId id="300" r:id="rId24"/>
    <p:sldId id="301" r:id="rId25"/>
    <p:sldId id="303" r:id="rId26"/>
    <p:sldId id="283"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lie CADEVILLE" initials="NC" lastIdx="2" clrIdx="0"/>
  <p:cmAuthor id="2" name="Administration centrale" initials="RR"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37620-D748-A54D-A445-207CB02399FB}" v="6" dt="2020-10-15T17:21:28.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7" autoAdjust="0"/>
    <p:restoredTop sz="92520" autoAdjust="0"/>
  </p:normalViewPr>
  <p:slideViewPr>
    <p:cSldViewPr snapToGrid="0">
      <p:cViewPr varScale="1">
        <p:scale>
          <a:sx n="92" d="100"/>
          <a:sy n="92" d="100"/>
        </p:scale>
        <p:origin x="90" y="3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C4437620-D748-A54D-A445-207CB02399FB}"/>
    <pc:docChg chg="custSel addSld delSld modSld">
      <pc:chgData name="Pascale COSTA" userId="a9990527-e5a0-4976-9254-72d533a89fe6" providerId="ADAL" clId="{C4437620-D748-A54D-A445-207CB02399FB}" dt="2020-10-15T17:21:28.402" v="23" actId="18331"/>
      <pc:docMkLst>
        <pc:docMk/>
      </pc:docMkLst>
      <pc:sldChg chg="addSp delSp modSp mod">
        <pc:chgData name="Pascale COSTA" userId="a9990527-e5a0-4976-9254-72d533a89fe6" providerId="ADAL" clId="{C4437620-D748-A54D-A445-207CB02399FB}" dt="2020-10-15T17:21:28.402" v="23" actId="18331"/>
        <pc:sldMkLst>
          <pc:docMk/>
          <pc:sldMk cId="3328052673" sldId="286"/>
        </pc:sldMkLst>
        <pc:spChg chg="del">
          <ac:chgData name="Pascale COSTA" userId="a9990527-e5a0-4976-9254-72d533a89fe6" providerId="ADAL" clId="{C4437620-D748-A54D-A445-207CB02399FB}" dt="2020-10-15T11:53:20.302" v="0" actId="478"/>
          <ac:spMkLst>
            <pc:docMk/>
            <pc:sldMk cId="3328052673" sldId="286"/>
            <ac:spMk id="3" creationId="{00000000-0000-0000-0000-000000000000}"/>
          </ac:spMkLst>
        </pc:spChg>
        <pc:spChg chg="add del mod">
          <ac:chgData name="Pascale COSTA" userId="a9990527-e5a0-4976-9254-72d533a89fe6" providerId="ADAL" clId="{C4437620-D748-A54D-A445-207CB02399FB}" dt="2020-10-15T11:54:11.762" v="14"/>
          <ac:spMkLst>
            <pc:docMk/>
            <pc:sldMk cId="3328052673" sldId="286"/>
            <ac:spMk id="6" creationId="{0F5FDBCF-5E12-FD41-9D90-97096ECD9671}"/>
          </ac:spMkLst>
        </pc:spChg>
        <pc:spChg chg="add del mod">
          <ac:chgData name="Pascale COSTA" userId="a9990527-e5a0-4976-9254-72d533a89fe6" providerId="ADAL" clId="{C4437620-D748-A54D-A445-207CB02399FB}" dt="2020-10-15T11:54:23.031" v="16" actId="478"/>
          <ac:spMkLst>
            <pc:docMk/>
            <pc:sldMk cId="3328052673" sldId="286"/>
            <ac:spMk id="7" creationId="{3CFA47FB-6258-5940-89FA-E036D668C733}"/>
          </ac:spMkLst>
        </pc:spChg>
        <pc:spChg chg="add del mod">
          <ac:chgData name="Pascale COSTA" userId="a9990527-e5a0-4976-9254-72d533a89fe6" providerId="ADAL" clId="{C4437620-D748-A54D-A445-207CB02399FB}" dt="2020-10-15T11:56:30.658" v="22" actId="478"/>
          <ac:spMkLst>
            <pc:docMk/>
            <pc:sldMk cId="3328052673" sldId="286"/>
            <ac:spMk id="13" creationId="{1A1786E6-8AE7-5944-8134-AD9A87C3C3C1}"/>
          </ac:spMkLst>
        </pc:spChg>
        <pc:spChg chg="add mod">
          <ac:chgData name="Pascale COSTA" userId="a9990527-e5a0-4976-9254-72d533a89fe6" providerId="ADAL" clId="{C4437620-D748-A54D-A445-207CB02399FB}" dt="2020-10-15T11:56:28.115" v="21" actId="1076"/>
          <ac:spMkLst>
            <pc:docMk/>
            <pc:sldMk cId="3328052673" sldId="286"/>
            <ac:spMk id="14" creationId="{1A2FCB98-EF10-BB4C-A940-5D862E2DEF7D}"/>
          </ac:spMkLst>
        </pc:spChg>
        <pc:picChg chg="mod">
          <ac:chgData name="Pascale COSTA" userId="a9990527-e5a0-4976-9254-72d533a89fe6" providerId="ADAL" clId="{C4437620-D748-A54D-A445-207CB02399FB}" dt="2020-10-15T11:53:47.083" v="12" actId="1076"/>
          <ac:picMkLst>
            <pc:docMk/>
            <pc:sldMk cId="3328052673" sldId="286"/>
            <ac:picMk id="2" creationId="{00000000-0000-0000-0000-000000000000}"/>
          </ac:picMkLst>
        </pc:picChg>
        <pc:picChg chg="mod">
          <ac:chgData name="Pascale COSTA" userId="a9990527-e5a0-4976-9254-72d533a89fe6" providerId="ADAL" clId="{C4437620-D748-A54D-A445-207CB02399FB}" dt="2020-10-15T11:53:28.372" v="3" actId="1076"/>
          <ac:picMkLst>
            <pc:docMk/>
            <pc:sldMk cId="3328052673" sldId="286"/>
            <ac:picMk id="4" creationId="{29ECC011-45AC-421D-BC7F-43DD21923D04}"/>
          </ac:picMkLst>
        </pc:picChg>
        <pc:picChg chg="mod">
          <ac:chgData name="Pascale COSTA" userId="a9990527-e5a0-4976-9254-72d533a89fe6" providerId="ADAL" clId="{C4437620-D748-A54D-A445-207CB02399FB}" dt="2020-10-15T17:21:28.402" v="23" actId="18331"/>
          <ac:picMkLst>
            <pc:docMk/>
            <pc:sldMk cId="3328052673" sldId="286"/>
            <ac:picMk id="20" creationId="{CC5C868B-81D6-41F4-98C2-4F9454BD3A41}"/>
          </ac:picMkLst>
        </pc:picChg>
        <pc:picChg chg="mod">
          <ac:chgData name="Pascale COSTA" userId="a9990527-e5a0-4976-9254-72d533a89fe6" providerId="ADAL" clId="{C4437620-D748-A54D-A445-207CB02399FB}" dt="2020-10-15T11:53:32.115" v="5" actId="1076"/>
          <ac:picMkLst>
            <pc:docMk/>
            <pc:sldMk cId="3328052673" sldId="286"/>
            <ac:picMk id="21" creationId="{27D27802-0182-416A-B356-0E264EEB76AA}"/>
          </ac:picMkLst>
        </pc:picChg>
        <pc:picChg chg="mod">
          <ac:chgData name="Pascale COSTA" userId="a9990527-e5a0-4976-9254-72d533a89fe6" providerId="ADAL" clId="{C4437620-D748-A54D-A445-207CB02399FB}" dt="2020-10-15T11:53:35.378" v="7" actId="1076"/>
          <ac:picMkLst>
            <pc:docMk/>
            <pc:sldMk cId="3328052673" sldId="286"/>
            <ac:picMk id="22" creationId="{8EBD2D7B-176A-4681-9FCA-1774792450BB}"/>
          </ac:picMkLst>
        </pc:picChg>
      </pc:sldChg>
      <pc:sldChg chg="new del">
        <pc:chgData name="Pascale COSTA" userId="a9990527-e5a0-4976-9254-72d533a89fe6" providerId="ADAL" clId="{C4437620-D748-A54D-A445-207CB02399FB}" dt="2020-10-15T11:55:56.949" v="18" actId="2696"/>
        <pc:sldMkLst>
          <pc:docMk/>
          <pc:sldMk cId="381612971" sldId="3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BA2C3-BE03-4C55-BD78-79592CBC20C9}"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fr-FR"/>
        </a:p>
      </dgm:t>
    </dgm:pt>
    <dgm:pt modelId="{1D051AEC-C84D-466A-BF84-7C12F8587573}">
      <dgm:prSet phldrT="[Texte]" custT="1"/>
      <dgm:spPr/>
      <dgm:t>
        <a:bodyPr/>
        <a:lstStyle/>
        <a:p>
          <a:r>
            <a:rPr lang="fr-FR" sz="1400" b="1" dirty="0">
              <a:solidFill>
                <a:schemeClr val="accent1">
                  <a:lumMod val="50000"/>
                </a:schemeClr>
              </a:solidFill>
            </a:rPr>
            <a:t>Calibrer les séquences </a:t>
          </a:r>
        </a:p>
      </dgm:t>
    </dgm:pt>
    <dgm:pt modelId="{571360CC-90F6-43D3-80DB-2F8844547EE7}" type="parTrans" cxnId="{B79D79D6-1F73-4CC2-8D12-DD3C9F00EDBB}">
      <dgm:prSet/>
      <dgm:spPr/>
      <dgm:t>
        <a:bodyPr/>
        <a:lstStyle/>
        <a:p>
          <a:endParaRPr lang="fr-FR" sz="1400" b="1">
            <a:solidFill>
              <a:schemeClr val="accent1">
                <a:lumMod val="50000"/>
              </a:schemeClr>
            </a:solidFill>
          </a:endParaRPr>
        </a:p>
      </dgm:t>
    </dgm:pt>
    <dgm:pt modelId="{2EDC4EAF-F2E5-4DA6-A0DA-F864C42BB340}" type="sibTrans" cxnId="{B79D79D6-1F73-4CC2-8D12-DD3C9F00EDBB}">
      <dgm:prSet/>
      <dgm:spPr/>
      <dgm:t>
        <a:bodyPr/>
        <a:lstStyle/>
        <a:p>
          <a:endParaRPr lang="fr-FR" sz="1400" b="1">
            <a:solidFill>
              <a:schemeClr val="accent1">
                <a:lumMod val="50000"/>
              </a:schemeClr>
            </a:solidFill>
          </a:endParaRPr>
        </a:p>
      </dgm:t>
    </dgm:pt>
    <dgm:pt modelId="{98E4666E-0267-465D-9030-3B1E69142DCC}">
      <dgm:prSet phldrT="[Texte]" custT="1"/>
      <dgm:spPr/>
      <dgm:t>
        <a:bodyPr/>
        <a:lstStyle/>
        <a:p>
          <a:r>
            <a:rPr lang="fr-FR" sz="1400" b="1" dirty="0">
              <a:solidFill>
                <a:schemeClr val="accent1">
                  <a:lumMod val="50000"/>
                </a:schemeClr>
              </a:solidFill>
            </a:rPr>
            <a:t>1 séquence = 3 semaines </a:t>
          </a:r>
        </a:p>
      </dgm:t>
    </dgm:pt>
    <dgm:pt modelId="{21F5D52D-57F4-47C1-8F31-DD424FB6CC80}" type="parTrans" cxnId="{D309F4F9-3963-480E-B053-D4F6E4B026B7}">
      <dgm:prSet/>
      <dgm:spPr/>
      <dgm:t>
        <a:bodyPr/>
        <a:lstStyle/>
        <a:p>
          <a:endParaRPr lang="fr-FR" sz="1400" b="1">
            <a:solidFill>
              <a:schemeClr val="accent1">
                <a:lumMod val="50000"/>
              </a:schemeClr>
            </a:solidFill>
          </a:endParaRPr>
        </a:p>
      </dgm:t>
    </dgm:pt>
    <dgm:pt modelId="{4064DBC0-69C7-4881-BDB2-B3951D7F0A12}" type="sibTrans" cxnId="{D309F4F9-3963-480E-B053-D4F6E4B026B7}">
      <dgm:prSet/>
      <dgm:spPr/>
      <dgm:t>
        <a:bodyPr/>
        <a:lstStyle/>
        <a:p>
          <a:endParaRPr lang="fr-FR" sz="1400" b="1">
            <a:solidFill>
              <a:schemeClr val="accent1">
                <a:lumMod val="50000"/>
              </a:schemeClr>
            </a:solidFill>
          </a:endParaRPr>
        </a:p>
      </dgm:t>
    </dgm:pt>
    <dgm:pt modelId="{790BBB85-DF01-4FE0-AA51-509FD714D141}">
      <dgm:prSet phldrT="[Texte]" custT="1"/>
      <dgm:spPr/>
      <dgm:t>
        <a:bodyPr/>
        <a:lstStyle/>
        <a:p>
          <a:r>
            <a:rPr lang="fr-FR" sz="1400" b="1" dirty="0">
              <a:solidFill>
                <a:schemeClr val="accent1">
                  <a:lumMod val="50000"/>
                </a:schemeClr>
              </a:solidFill>
            </a:rPr>
            <a:t>Déterminer des thèmes </a:t>
          </a:r>
        </a:p>
      </dgm:t>
    </dgm:pt>
    <dgm:pt modelId="{6A95C38E-A61E-4AFF-B75A-44C8AF0F3CB5}" type="parTrans" cxnId="{6CD0AC01-C47E-40F3-9E24-60DBBDC0A5C8}">
      <dgm:prSet/>
      <dgm:spPr/>
      <dgm:t>
        <a:bodyPr/>
        <a:lstStyle/>
        <a:p>
          <a:endParaRPr lang="fr-FR" sz="1400" b="1">
            <a:solidFill>
              <a:schemeClr val="accent1">
                <a:lumMod val="50000"/>
              </a:schemeClr>
            </a:solidFill>
          </a:endParaRPr>
        </a:p>
      </dgm:t>
    </dgm:pt>
    <dgm:pt modelId="{1F745BEB-CEA1-49C4-9B1F-2C902C9C2828}" type="sibTrans" cxnId="{6CD0AC01-C47E-40F3-9E24-60DBBDC0A5C8}">
      <dgm:prSet/>
      <dgm:spPr/>
      <dgm:t>
        <a:bodyPr/>
        <a:lstStyle/>
        <a:p>
          <a:endParaRPr lang="fr-FR" sz="1400" b="1">
            <a:solidFill>
              <a:schemeClr val="accent1">
                <a:lumMod val="50000"/>
              </a:schemeClr>
            </a:solidFill>
          </a:endParaRPr>
        </a:p>
      </dgm:t>
    </dgm:pt>
    <dgm:pt modelId="{0A992549-C29E-4909-981B-3B4A5E7899CA}">
      <dgm:prSet phldrT="[Texte]" custT="1"/>
      <dgm:spPr/>
      <dgm:t>
        <a:bodyPr/>
        <a:lstStyle/>
        <a:p>
          <a:r>
            <a:rPr lang="fr-FR" sz="1400" b="1" dirty="0">
              <a:solidFill>
                <a:schemeClr val="accent1">
                  <a:lumMod val="50000"/>
                </a:schemeClr>
              </a:solidFill>
            </a:rPr>
            <a:t>Choisir l’ordre des compétences</a:t>
          </a:r>
        </a:p>
      </dgm:t>
    </dgm:pt>
    <dgm:pt modelId="{1E6762F3-097A-4A24-867C-10D58B3F5372}" type="parTrans" cxnId="{924346BE-3EF4-4D69-98BE-FB4B7D481318}">
      <dgm:prSet/>
      <dgm:spPr/>
      <dgm:t>
        <a:bodyPr/>
        <a:lstStyle/>
        <a:p>
          <a:endParaRPr lang="fr-FR" sz="1400" b="1">
            <a:solidFill>
              <a:schemeClr val="accent1">
                <a:lumMod val="50000"/>
              </a:schemeClr>
            </a:solidFill>
          </a:endParaRPr>
        </a:p>
      </dgm:t>
    </dgm:pt>
    <dgm:pt modelId="{BB3E85E8-9241-4CDD-887F-68BB560F4911}" type="sibTrans" cxnId="{924346BE-3EF4-4D69-98BE-FB4B7D481318}">
      <dgm:prSet/>
      <dgm:spPr/>
      <dgm:t>
        <a:bodyPr/>
        <a:lstStyle/>
        <a:p>
          <a:endParaRPr lang="fr-FR" sz="1400" b="1">
            <a:solidFill>
              <a:schemeClr val="accent1">
                <a:lumMod val="50000"/>
              </a:schemeClr>
            </a:solidFill>
          </a:endParaRPr>
        </a:p>
      </dgm:t>
    </dgm:pt>
    <dgm:pt modelId="{C9D5575A-94BE-47CA-B112-AB0840F0435C}">
      <dgm:prSet phldrT="[Texte]" custT="1"/>
      <dgm:spPr/>
      <dgm:t>
        <a:bodyPr/>
        <a:lstStyle/>
        <a:p>
          <a:r>
            <a:rPr lang="fr-FR" sz="1400" b="1" dirty="0">
              <a:solidFill>
                <a:schemeClr val="accent1">
                  <a:lumMod val="50000"/>
                </a:schemeClr>
              </a:solidFill>
            </a:rPr>
            <a:t>Thème 1 </a:t>
          </a:r>
        </a:p>
        <a:p>
          <a:r>
            <a:rPr lang="fr-FR" sz="1400" b="1" dirty="0">
              <a:solidFill>
                <a:schemeClr val="accent1">
                  <a:lumMod val="50000"/>
                </a:schemeClr>
              </a:solidFill>
            </a:rPr>
            <a:t>Fil rouge </a:t>
          </a:r>
        </a:p>
      </dgm:t>
    </dgm:pt>
    <dgm:pt modelId="{85AA617A-7D9A-45E1-9C43-AC20210D3011}" type="parTrans" cxnId="{204C6DB3-8D21-4B1A-B515-5D66FD537AA1}">
      <dgm:prSet/>
      <dgm:spPr/>
      <dgm:t>
        <a:bodyPr/>
        <a:lstStyle/>
        <a:p>
          <a:endParaRPr lang="fr-FR" sz="1400" b="1">
            <a:solidFill>
              <a:schemeClr val="accent1">
                <a:lumMod val="50000"/>
              </a:schemeClr>
            </a:solidFill>
          </a:endParaRPr>
        </a:p>
      </dgm:t>
    </dgm:pt>
    <dgm:pt modelId="{F5D4F817-8A67-44CF-A550-B9336B68D14E}" type="sibTrans" cxnId="{204C6DB3-8D21-4B1A-B515-5D66FD537AA1}">
      <dgm:prSet/>
      <dgm:spPr/>
      <dgm:t>
        <a:bodyPr/>
        <a:lstStyle/>
        <a:p>
          <a:endParaRPr lang="fr-FR" sz="1400" b="1">
            <a:solidFill>
              <a:schemeClr val="accent1">
                <a:lumMod val="50000"/>
              </a:schemeClr>
            </a:solidFill>
          </a:endParaRPr>
        </a:p>
      </dgm:t>
    </dgm:pt>
    <dgm:pt modelId="{B3C2F566-638A-4B52-AD61-DB43CFCC8098}">
      <dgm:prSet phldrT="[Texte]" custT="1"/>
      <dgm:spPr/>
      <dgm:t>
        <a:bodyPr/>
        <a:lstStyle/>
        <a:p>
          <a:r>
            <a:rPr lang="fr-FR" sz="1400" b="1" dirty="0">
              <a:solidFill>
                <a:schemeClr val="accent1">
                  <a:lumMod val="50000"/>
                </a:schemeClr>
              </a:solidFill>
            </a:rPr>
            <a:t>le développement durable </a:t>
          </a:r>
        </a:p>
      </dgm:t>
    </dgm:pt>
    <dgm:pt modelId="{E481F410-7333-4FE9-85B7-4D36E80B820F}" type="parTrans" cxnId="{C7DC229E-7BC6-4AED-8432-E6912598E9F2}">
      <dgm:prSet/>
      <dgm:spPr/>
      <dgm:t>
        <a:bodyPr/>
        <a:lstStyle/>
        <a:p>
          <a:endParaRPr lang="fr-FR" sz="1400" b="1">
            <a:solidFill>
              <a:schemeClr val="accent1">
                <a:lumMod val="50000"/>
              </a:schemeClr>
            </a:solidFill>
          </a:endParaRPr>
        </a:p>
      </dgm:t>
    </dgm:pt>
    <dgm:pt modelId="{33C09655-E743-4C81-ACC0-AC3106E2C9E7}" type="sibTrans" cxnId="{C7DC229E-7BC6-4AED-8432-E6912598E9F2}">
      <dgm:prSet/>
      <dgm:spPr/>
      <dgm:t>
        <a:bodyPr/>
        <a:lstStyle/>
        <a:p>
          <a:endParaRPr lang="fr-FR" sz="1400" b="1">
            <a:solidFill>
              <a:schemeClr val="accent1">
                <a:lumMod val="50000"/>
              </a:schemeClr>
            </a:solidFill>
          </a:endParaRPr>
        </a:p>
      </dgm:t>
    </dgm:pt>
    <dgm:pt modelId="{B593A4C3-D092-45D3-8110-E77B4F019DEE}">
      <dgm:prSet phldrT="[Texte]" custT="1"/>
      <dgm:spPr/>
      <dgm:t>
        <a:bodyPr/>
        <a:lstStyle/>
        <a:p>
          <a:r>
            <a:rPr lang="fr-FR" sz="1400" b="1" dirty="0">
              <a:solidFill>
                <a:schemeClr val="accent1">
                  <a:lumMod val="50000"/>
                </a:schemeClr>
              </a:solidFill>
            </a:rPr>
            <a:t>Effet spiralaire </a:t>
          </a:r>
        </a:p>
      </dgm:t>
    </dgm:pt>
    <dgm:pt modelId="{AB45E3D2-3DC9-49F5-8E6B-97AF44B36554}" type="parTrans" cxnId="{0EF1C80C-9B04-4722-A25E-39CDC8011CAE}">
      <dgm:prSet/>
      <dgm:spPr/>
      <dgm:t>
        <a:bodyPr/>
        <a:lstStyle/>
        <a:p>
          <a:endParaRPr lang="fr-FR" sz="1400" b="1">
            <a:solidFill>
              <a:schemeClr val="accent1">
                <a:lumMod val="50000"/>
              </a:schemeClr>
            </a:solidFill>
          </a:endParaRPr>
        </a:p>
      </dgm:t>
    </dgm:pt>
    <dgm:pt modelId="{4C4153A1-BA19-4F4A-A525-6579749F8924}" type="sibTrans" cxnId="{0EF1C80C-9B04-4722-A25E-39CDC8011CAE}">
      <dgm:prSet/>
      <dgm:spPr/>
      <dgm:t>
        <a:bodyPr/>
        <a:lstStyle/>
        <a:p>
          <a:endParaRPr lang="fr-FR" sz="1400" b="1">
            <a:solidFill>
              <a:schemeClr val="accent1">
                <a:lumMod val="50000"/>
              </a:schemeClr>
            </a:solidFill>
          </a:endParaRPr>
        </a:p>
      </dgm:t>
    </dgm:pt>
    <dgm:pt modelId="{BB2B32D4-4B2B-4D5E-B32F-36FB06664539}">
      <dgm:prSet phldrT="[Texte]" custT="1"/>
      <dgm:spPr/>
      <dgm:t>
        <a:bodyPr/>
        <a:lstStyle/>
        <a:p>
          <a:r>
            <a:rPr lang="fr-FR" sz="1400" b="1" dirty="0">
              <a:solidFill>
                <a:schemeClr val="accent1">
                  <a:lumMod val="50000"/>
                </a:schemeClr>
              </a:solidFill>
            </a:rPr>
            <a:t>Réinvestir et progresser</a:t>
          </a:r>
        </a:p>
      </dgm:t>
    </dgm:pt>
    <dgm:pt modelId="{20B288BB-F138-4CD6-ACAC-4D55028B9262}" type="parTrans" cxnId="{FA01AE35-DF7E-4487-953A-6176178184C1}">
      <dgm:prSet/>
      <dgm:spPr/>
      <dgm:t>
        <a:bodyPr/>
        <a:lstStyle/>
        <a:p>
          <a:endParaRPr lang="fr-FR" sz="1400" b="1">
            <a:solidFill>
              <a:schemeClr val="accent1">
                <a:lumMod val="50000"/>
              </a:schemeClr>
            </a:solidFill>
          </a:endParaRPr>
        </a:p>
      </dgm:t>
    </dgm:pt>
    <dgm:pt modelId="{92B97C47-A723-4E46-B06B-575735696487}" type="sibTrans" cxnId="{FA01AE35-DF7E-4487-953A-6176178184C1}">
      <dgm:prSet/>
      <dgm:spPr/>
      <dgm:t>
        <a:bodyPr/>
        <a:lstStyle/>
        <a:p>
          <a:endParaRPr lang="fr-FR" sz="1400" b="1">
            <a:solidFill>
              <a:schemeClr val="accent1">
                <a:lumMod val="50000"/>
              </a:schemeClr>
            </a:solidFill>
          </a:endParaRPr>
        </a:p>
      </dgm:t>
    </dgm:pt>
    <dgm:pt modelId="{E23C14AC-581C-4BE7-A293-AB1342570C60}">
      <dgm:prSet phldrT="[Texte]" custT="1"/>
      <dgm:spPr/>
      <dgm:t>
        <a:bodyPr/>
        <a:lstStyle/>
        <a:p>
          <a:r>
            <a:rPr lang="fr-FR" sz="1400" b="1" dirty="0">
              <a:solidFill>
                <a:schemeClr val="accent1">
                  <a:lumMod val="50000"/>
                </a:schemeClr>
              </a:solidFill>
            </a:rPr>
            <a:t>Projets de fin d’année</a:t>
          </a:r>
        </a:p>
      </dgm:t>
    </dgm:pt>
    <dgm:pt modelId="{1D984BCF-CB10-4620-A9AE-ACE96DF2CA92}" type="parTrans" cxnId="{4B1484C1-6B5A-4206-8AC3-AABE292C9416}">
      <dgm:prSet/>
      <dgm:spPr/>
      <dgm:t>
        <a:bodyPr/>
        <a:lstStyle/>
        <a:p>
          <a:endParaRPr lang="fr-FR" sz="1400" b="1">
            <a:solidFill>
              <a:schemeClr val="accent1">
                <a:lumMod val="50000"/>
              </a:schemeClr>
            </a:solidFill>
          </a:endParaRPr>
        </a:p>
      </dgm:t>
    </dgm:pt>
    <dgm:pt modelId="{D8950B83-E4DB-4E9E-A3CB-2930DC8FC0B8}" type="sibTrans" cxnId="{4B1484C1-6B5A-4206-8AC3-AABE292C9416}">
      <dgm:prSet/>
      <dgm:spPr/>
      <dgm:t>
        <a:bodyPr/>
        <a:lstStyle/>
        <a:p>
          <a:endParaRPr lang="fr-FR" sz="1400" b="1">
            <a:solidFill>
              <a:schemeClr val="accent1">
                <a:lumMod val="50000"/>
              </a:schemeClr>
            </a:solidFill>
          </a:endParaRPr>
        </a:p>
      </dgm:t>
    </dgm:pt>
    <dgm:pt modelId="{FA774377-7DA4-42CB-B8C2-B77F62E26347}">
      <dgm:prSet phldrT="[Texte]" custT="1"/>
      <dgm:spPr/>
      <dgm:t>
        <a:bodyPr/>
        <a:lstStyle/>
        <a:p>
          <a:r>
            <a:rPr lang="fr-FR" sz="1400" b="1" dirty="0">
              <a:solidFill>
                <a:schemeClr val="accent1">
                  <a:lumMod val="50000"/>
                </a:schemeClr>
              </a:solidFill>
            </a:rPr>
            <a:t>E3C en première 36h</a:t>
          </a:r>
        </a:p>
      </dgm:t>
    </dgm:pt>
    <dgm:pt modelId="{9C7E8FE3-2A93-4E77-A6B1-83A71D9A22CA}" type="parTrans" cxnId="{15CC3159-6407-42B0-BB16-BCCBC1AF6AE0}">
      <dgm:prSet/>
      <dgm:spPr/>
      <dgm:t>
        <a:bodyPr/>
        <a:lstStyle/>
        <a:p>
          <a:endParaRPr lang="fr-FR" sz="1400" b="1">
            <a:solidFill>
              <a:schemeClr val="accent1">
                <a:lumMod val="50000"/>
              </a:schemeClr>
            </a:solidFill>
          </a:endParaRPr>
        </a:p>
      </dgm:t>
    </dgm:pt>
    <dgm:pt modelId="{F817EEDF-BA04-4941-9DA8-95A9B441C44F}" type="sibTrans" cxnId="{15CC3159-6407-42B0-BB16-BCCBC1AF6AE0}">
      <dgm:prSet/>
      <dgm:spPr/>
      <dgm:t>
        <a:bodyPr/>
        <a:lstStyle/>
        <a:p>
          <a:endParaRPr lang="fr-FR" sz="1400" b="1">
            <a:solidFill>
              <a:schemeClr val="accent1">
                <a:lumMod val="50000"/>
              </a:schemeClr>
            </a:solidFill>
          </a:endParaRPr>
        </a:p>
      </dgm:t>
    </dgm:pt>
    <dgm:pt modelId="{8389AA8C-A974-4BC2-96A6-825CFD8316BF}">
      <dgm:prSet phldrT="[Texte]" custT="1"/>
      <dgm:spPr/>
      <dgm:t>
        <a:bodyPr/>
        <a:lstStyle/>
        <a:p>
          <a:r>
            <a:rPr lang="fr-FR" sz="1400" b="1" dirty="0">
              <a:solidFill>
                <a:schemeClr val="accent1">
                  <a:lumMod val="50000"/>
                </a:schemeClr>
              </a:solidFill>
            </a:rPr>
            <a:t>MEI</a:t>
          </a:r>
        </a:p>
      </dgm:t>
    </dgm:pt>
    <dgm:pt modelId="{FC61B4C0-0D4D-45DC-88A9-793DD265FC49}" type="parTrans" cxnId="{9D4274A2-1E0E-4770-865D-FA7F789D38AD}">
      <dgm:prSet/>
      <dgm:spPr/>
      <dgm:t>
        <a:bodyPr/>
        <a:lstStyle/>
        <a:p>
          <a:endParaRPr lang="fr-FR"/>
        </a:p>
      </dgm:t>
    </dgm:pt>
    <dgm:pt modelId="{FC80C07C-56AB-491F-A2EB-CEA2B34D4BED}" type="sibTrans" cxnId="{9D4274A2-1E0E-4770-865D-FA7F789D38AD}">
      <dgm:prSet/>
      <dgm:spPr/>
      <dgm:t>
        <a:bodyPr/>
        <a:lstStyle/>
        <a:p>
          <a:endParaRPr lang="fr-FR"/>
        </a:p>
      </dgm:t>
    </dgm:pt>
    <dgm:pt modelId="{0725C727-C1E8-46DC-BBE4-FBD5D1FE7831}">
      <dgm:prSet phldrT="[Texte]" custT="1"/>
      <dgm:spPr/>
      <dgm:t>
        <a:bodyPr/>
        <a:lstStyle/>
        <a:p>
          <a:r>
            <a:rPr lang="fr-FR" sz="1400" b="1" dirty="0">
              <a:solidFill>
                <a:schemeClr val="accent1">
                  <a:lumMod val="50000"/>
                </a:schemeClr>
              </a:solidFill>
            </a:rPr>
            <a:t>IT liée à l’I2D en première</a:t>
          </a:r>
        </a:p>
      </dgm:t>
    </dgm:pt>
    <dgm:pt modelId="{3DFD6BD1-021A-4EA5-8EB3-1B00BC7272D6}" type="parTrans" cxnId="{3761AC9F-E113-47E0-A5D4-9C071F1AF7CE}">
      <dgm:prSet/>
      <dgm:spPr/>
      <dgm:t>
        <a:bodyPr/>
        <a:lstStyle/>
        <a:p>
          <a:endParaRPr lang="fr-FR"/>
        </a:p>
      </dgm:t>
    </dgm:pt>
    <dgm:pt modelId="{A877CADB-C91E-45C7-8F33-62AD8A371B6F}" type="sibTrans" cxnId="{3761AC9F-E113-47E0-A5D4-9C071F1AF7CE}">
      <dgm:prSet/>
      <dgm:spPr/>
      <dgm:t>
        <a:bodyPr/>
        <a:lstStyle/>
        <a:p>
          <a:endParaRPr lang="fr-FR"/>
        </a:p>
      </dgm:t>
    </dgm:pt>
    <dgm:pt modelId="{9A043AC3-718B-4D29-B0DA-D46959011431}">
      <dgm:prSet phldrT="[Texte]" custT="1"/>
      <dgm:spPr/>
      <dgm:t>
        <a:bodyPr/>
        <a:lstStyle/>
        <a:p>
          <a:r>
            <a:rPr lang="fr-FR" sz="1400" b="1" dirty="0">
              <a:solidFill>
                <a:schemeClr val="accent1">
                  <a:lumMod val="50000"/>
                </a:schemeClr>
              </a:solidFill>
            </a:rPr>
            <a:t>Projet fin terminale 72h</a:t>
          </a:r>
        </a:p>
      </dgm:t>
    </dgm:pt>
    <dgm:pt modelId="{D76E2C57-98A1-44FA-B750-04C1F6207700}" type="parTrans" cxnId="{32BFAAF2-E3BB-481B-9ED4-26C96E6F0F2E}">
      <dgm:prSet/>
      <dgm:spPr/>
      <dgm:t>
        <a:bodyPr/>
        <a:lstStyle/>
        <a:p>
          <a:endParaRPr lang="fr-FR"/>
        </a:p>
      </dgm:t>
    </dgm:pt>
    <dgm:pt modelId="{A5B4A80F-216E-4BAF-98FC-C9B0F7A194E8}" type="sibTrans" cxnId="{32BFAAF2-E3BB-481B-9ED4-26C96E6F0F2E}">
      <dgm:prSet/>
      <dgm:spPr/>
      <dgm:t>
        <a:bodyPr/>
        <a:lstStyle/>
        <a:p>
          <a:endParaRPr lang="fr-FR"/>
        </a:p>
      </dgm:t>
    </dgm:pt>
    <dgm:pt modelId="{A51C2A74-BAE3-4838-98D3-9D521BAF1834}">
      <dgm:prSet phldrT="[Texte]" custT="1"/>
      <dgm:spPr/>
      <dgm:t>
        <a:bodyPr/>
        <a:lstStyle/>
        <a:p>
          <a:r>
            <a:rPr lang="fr-FR" sz="1400" b="1" dirty="0">
              <a:solidFill>
                <a:schemeClr val="accent1">
                  <a:lumMod val="50000"/>
                </a:schemeClr>
              </a:solidFill>
            </a:rPr>
            <a:t> Une problématique qui se décline sur les spécialités en terminale</a:t>
          </a:r>
        </a:p>
      </dgm:t>
    </dgm:pt>
    <dgm:pt modelId="{3B84B783-212E-4255-837C-9CB1DE06D1D7}" type="parTrans" cxnId="{6FEE7FEB-5A8D-4704-941C-B24E93D6165D}">
      <dgm:prSet/>
      <dgm:spPr/>
      <dgm:t>
        <a:bodyPr/>
        <a:lstStyle/>
        <a:p>
          <a:endParaRPr lang="fr-FR"/>
        </a:p>
      </dgm:t>
    </dgm:pt>
    <dgm:pt modelId="{01DCAEA6-F8BA-44F8-AF18-E32F1B2AEA3F}" type="sibTrans" cxnId="{6FEE7FEB-5A8D-4704-941C-B24E93D6165D}">
      <dgm:prSet/>
      <dgm:spPr/>
      <dgm:t>
        <a:bodyPr/>
        <a:lstStyle/>
        <a:p>
          <a:endParaRPr lang="fr-FR"/>
        </a:p>
      </dgm:t>
    </dgm:pt>
    <dgm:pt modelId="{E1BA0971-999C-4A56-BEA9-5C111169ADF9}" type="pres">
      <dgm:prSet presAssocID="{EB3BA2C3-BE03-4C55-BD78-79592CBC20C9}" presName="rootnode" presStyleCnt="0">
        <dgm:presLayoutVars>
          <dgm:chMax/>
          <dgm:chPref/>
          <dgm:dir/>
          <dgm:animLvl val="lvl"/>
        </dgm:presLayoutVars>
      </dgm:prSet>
      <dgm:spPr/>
      <dgm:t>
        <a:bodyPr/>
        <a:lstStyle/>
        <a:p>
          <a:endParaRPr lang="fr-FR"/>
        </a:p>
      </dgm:t>
    </dgm:pt>
    <dgm:pt modelId="{C94D51CA-8832-4774-8821-1E9CFED35E1F}" type="pres">
      <dgm:prSet presAssocID="{1D051AEC-C84D-466A-BF84-7C12F8587573}" presName="composite" presStyleCnt="0"/>
      <dgm:spPr/>
    </dgm:pt>
    <dgm:pt modelId="{B46EE9FA-377E-40A5-BFEF-01DAD958A547}" type="pres">
      <dgm:prSet presAssocID="{1D051AEC-C84D-466A-BF84-7C12F8587573}" presName="bentUpArrow1" presStyleLbl="alignImgPlace1" presStyleIdx="0" presStyleCnt="4"/>
      <dgm:spPr/>
    </dgm:pt>
    <dgm:pt modelId="{E2C96703-59D5-45BE-BBF6-3C7F401B18BC}" type="pres">
      <dgm:prSet presAssocID="{1D051AEC-C84D-466A-BF84-7C12F8587573}" presName="ParentText" presStyleLbl="node1" presStyleIdx="0" presStyleCnt="5">
        <dgm:presLayoutVars>
          <dgm:chMax val="1"/>
          <dgm:chPref val="1"/>
          <dgm:bulletEnabled val="1"/>
        </dgm:presLayoutVars>
      </dgm:prSet>
      <dgm:spPr/>
      <dgm:t>
        <a:bodyPr/>
        <a:lstStyle/>
        <a:p>
          <a:endParaRPr lang="fr-FR"/>
        </a:p>
      </dgm:t>
    </dgm:pt>
    <dgm:pt modelId="{EDF578B7-5A57-421C-A99D-A9269347A13B}" type="pres">
      <dgm:prSet presAssocID="{1D051AEC-C84D-466A-BF84-7C12F8587573}" presName="ChildText" presStyleLbl="revTx" presStyleIdx="0" presStyleCnt="5" custScaleX="303561" custLinFactX="12916" custLinFactNeighborX="100000" custLinFactNeighborY="-2428">
        <dgm:presLayoutVars>
          <dgm:chMax val="0"/>
          <dgm:chPref val="0"/>
          <dgm:bulletEnabled val="1"/>
        </dgm:presLayoutVars>
      </dgm:prSet>
      <dgm:spPr/>
      <dgm:t>
        <a:bodyPr/>
        <a:lstStyle/>
        <a:p>
          <a:endParaRPr lang="fr-FR"/>
        </a:p>
      </dgm:t>
    </dgm:pt>
    <dgm:pt modelId="{5B8170AB-3E1A-45B5-B1D9-6776F4C5B806}" type="pres">
      <dgm:prSet presAssocID="{2EDC4EAF-F2E5-4DA6-A0DA-F864C42BB340}" presName="sibTrans" presStyleCnt="0"/>
      <dgm:spPr/>
    </dgm:pt>
    <dgm:pt modelId="{D0F51CE8-4A3F-4DDF-A814-C2586FD08620}" type="pres">
      <dgm:prSet presAssocID="{790BBB85-DF01-4FE0-AA51-509FD714D141}" presName="composite" presStyleCnt="0"/>
      <dgm:spPr/>
    </dgm:pt>
    <dgm:pt modelId="{B1726179-2359-41C0-94AC-5E2A4603E891}" type="pres">
      <dgm:prSet presAssocID="{790BBB85-DF01-4FE0-AA51-509FD714D141}" presName="bentUpArrow1" presStyleLbl="alignImgPlace1" presStyleIdx="1" presStyleCnt="4" custLinFactNeighborX="-91258" custLinFactNeighborY="5112"/>
      <dgm:spPr/>
    </dgm:pt>
    <dgm:pt modelId="{95E14B84-F602-4097-821F-2113DCAB54AF}" type="pres">
      <dgm:prSet presAssocID="{790BBB85-DF01-4FE0-AA51-509FD714D141}" presName="ParentText" presStyleLbl="node1" presStyleIdx="1" presStyleCnt="5" custLinFactNeighborX="-69812" custLinFactNeighborY="2891">
        <dgm:presLayoutVars>
          <dgm:chMax val="1"/>
          <dgm:chPref val="1"/>
          <dgm:bulletEnabled val="1"/>
        </dgm:presLayoutVars>
      </dgm:prSet>
      <dgm:spPr/>
      <dgm:t>
        <a:bodyPr/>
        <a:lstStyle/>
        <a:p>
          <a:endParaRPr lang="fr-FR"/>
        </a:p>
      </dgm:t>
    </dgm:pt>
    <dgm:pt modelId="{179235A6-B05B-4CE0-8CF7-8CF392EC3661}" type="pres">
      <dgm:prSet presAssocID="{790BBB85-DF01-4FE0-AA51-509FD714D141}" presName="ChildText" presStyleLbl="revTx" presStyleIdx="1" presStyleCnt="5" custScaleX="544838" custScaleY="146847" custLinFactX="28306" custLinFactNeighborX="100000" custLinFactNeighborY="7425">
        <dgm:presLayoutVars>
          <dgm:chMax val="0"/>
          <dgm:chPref val="0"/>
          <dgm:bulletEnabled val="1"/>
        </dgm:presLayoutVars>
      </dgm:prSet>
      <dgm:spPr/>
      <dgm:t>
        <a:bodyPr/>
        <a:lstStyle/>
        <a:p>
          <a:endParaRPr lang="fr-FR"/>
        </a:p>
      </dgm:t>
    </dgm:pt>
    <dgm:pt modelId="{831AD09D-83ED-492D-A670-DB8A5C88AAEF}" type="pres">
      <dgm:prSet presAssocID="{1F745BEB-CEA1-49C4-9B1F-2C902C9C2828}" presName="sibTrans" presStyleCnt="0"/>
      <dgm:spPr/>
    </dgm:pt>
    <dgm:pt modelId="{42B37AEF-9CE7-4318-A129-DEA24A5EC45C}" type="pres">
      <dgm:prSet presAssocID="{C9D5575A-94BE-47CA-B112-AB0840F0435C}" presName="composite" presStyleCnt="0"/>
      <dgm:spPr/>
    </dgm:pt>
    <dgm:pt modelId="{AF1586B2-153B-4B43-8A06-FA3C50734ED5}" type="pres">
      <dgm:prSet presAssocID="{C9D5575A-94BE-47CA-B112-AB0840F0435C}" presName="bentUpArrow1" presStyleLbl="alignImgPlace1" presStyleIdx="2" presStyleCnt="4"/>
      <dgm:spPr/>
    </dgm:pt>
    <dgm:pt modelId="{487BE531-61FA-457A-91E1-3322386D0A10}" type="pres">
      <dgm:prSet presAssocID="{C9D5575A-94BE-47CA-B112-AB0840F0435C}" presName="ParentText" presStyleLbl="node1" presStyleIdx="2" presStyleCnt="5">
        <dgm:presLayoutVars>
          <dgm:chMax val="1"/>
          <dgm:chPref val="1"/>
          <dgm:bulletEnabled val="1"/>
        </dgm:presLayoutVars>
      </dgm:prSet>
      <dgm:spPr/>
      <dgm:t>
        <a:bodyPr/>
        <a:lstStyle/>
        <a:p>
          <a:endParaRPr lang="fr-FR"/>
        </a:p>
      </dgm:t>
    </dgm:pt>
    <dgm:pt modelId="{8863A24D-7CED-448F-AB8F-8B11AE1A7F5C}" type="pres">
      <dgm:prSet presAssocID="{C9D5575A-94BE-47CA-B112-AB0840F0435C}" presName="ChildText" presStyleLbl="revTx" presStyleIdx="2" presStyleCnt="5" custScaleX="395139" custLinFactX="47817" custLinFactNeighborX="100000" custLinFactNeighborY="-3959">
        <dgm:presLayoutVars>
          <dgm:chMax val="0"/>
          <dgm:chPref val="0"/>
          <dgm:bulletEnabled val="1"/>
        </dgm:presLayoutVars>
      </dgm:prSet>
      <dgm:spPr/>
      <dgm:t>
        <a:bodyPr/>
        <a:lstStyle/>
        <a:p>
          <a:endParaRPr lang="fr-FR"/>
        </a:p>
      </dgm:t>
    </dgm:pt>
    <dgm:pt modelId="{AA354475-3BA4-4340-A0D3-D53811C27BF3}" type="pres">
      <dgm:prSet presAssocID="{F5D4F817-8A67-44CF-A550-B9336B68D14E}" presName="sibTrans" presStyleCnt="0"/>
      <dgm:spPr/>
    </dgm:pt>
    <dgm:pt modelId="{B16390A2-2C36-4CB7-AE7B-21B2707B4B98}" type="pres">
      <dgm:prSet presAssocID="{B593A4C3-D092-45D3-8110-E77B4F019DEE}" presName="composite" presStyleCnt="0"/>
      <dgm:spPr/>
    </dgm:pt>
    <dgm:pt modelId="{DA65E75B-E409-4D28-8800-023564BE98FC}" type="pres">
      <dgm:prSet presAssocID="{B593A4C3-D092-45D3-8110-E77B4F019DEE}" presName="bentUpArrow1" presStyleLbl="alignImgPlace1" presStyleIdx="3" presStyleCnt="4"/>
      <dgm:spPr/>
    </dgm:pt>
    <dgm:pt modelId="{516BF8EB-AF59-4E2C-94AE-9CF668412CB2}" type="pres">
      <dgm:prSet presAssocID="{B593A4C3-D092-45D3-8110-E77B4F019DEE}" presName="ParentText" presStyleLbl="node1" presStyleIdx="3" presStyleCnt="5">
        <dgm:presLayoutVars>
          <dgm:chMax val="1"/>
          <dgm:chPref val="1"/>
          <dgm:bulletEnabled val="1"/>
        </dgm:presLayoutVars>
      </dgm:prSet>
      <dgm:spPr/>
      <dgm:t>
        <a:bodyPr/>
        <a:lstStyle/>
        <a:p>
          <a:endParaRPr lang="fr-FR"/>
        </a:p>
      </dgm:t>
    </dgm:pt>
    <dgm:pt modelId="{BC37FBFA-A52F-47BE-BFC2-56F383F20921}" type="pres">
      <dgm:prSet presAssocID="{B593A4C3-D092-45D3-8110-E77B4F019DEE}" presName="ChildText" presStyleLbl="revTx" presStyleIdx="3" presStyleCnt="5" custScaleX="285697" custLinFactNeighborX="99221" custLinFactNeighborY="2639">
        <dgm:presLayoutVars>
          <dgm:chMax val="0"/>
          <dgm:chPref val="0"/>
          <dgm:bulletEnabled val="1"/>
        </dgm:presLayoutVars>
      </dgm:prSet>
      <dgm:spPr/>
      <dgm:t>
        <a:bodyPr/>
        <a:lstStyle/>
        <a:p>
          <a:endParaRPr lang="fr-FR"/>
        </a:p>
      </dgm:t>
    </dgm:pt>
    <dgm:pt modelId="{2EDFFDA2-645D-429C-B7B6-76CAF0511D93}" type="pres">
      <dgm:prSet presAssocID="{4C4153A1-BA19-4F4A-A525-6579749F8924}" presName="sibTrans" presStyleCnt="0"/>
      <dgm:spPr/>
    </dgm:pt>
    <dgm:pt modelId="{6DF10B68-F08A-48EA-BAEA-B66BC6706738}" type="pres">
      <dgm:prSet presAssocID="{E23C14AC-581C-4BE7-A293-AB1342570C60}" presName="composite" presStyleCnt="0"/>
      <dgm:spPr/>
    </dgm:pt>
    <dgm:pt modelId="{8AC626A3-272E-44D5-AE1B-41D17AF5586C}" type="pres">
      <dgm:prSet presAssocID="{E23C14AC-581C-4BE7-A293-AB1342570C60}" presName="ParentText" presStyleLbl="node1" presStyleIdx="4" presStyleCnt="5">
        <dgm:presLayoutVars>
          <dgm:chMax val="1"/>
          <dgm:chPref val="1"/>
          <dgm:bulletEnabled val="1"/>
        </dgm:presLayoutVars>
      </dgm:prSet>
      <dgm:spPr/>
      <dgm:t>
        <a:bodyPr/>
        <a:lstStyle/>
        <a:p>
          <a:endParaRPr lang="fr-FR"/>
        </a:p>
      </dgm:t>
    </dgm:pt>
    <dgm:pt modelId="{BD57BB4D-4A34-49E7-8ACF-B4456351ED82}" type="pres">
      <dgm:prSet presAssocID="{E23C14AC-581C-4BE7-A293-AB1342570C60}" presName="FinalChildText" presStyleLbl="revTx" presStyleIdx="4" presStyleCnt="5" custScaleX="241257" custLinFactNeighborX="88470" custLinFactNeighborY="-3960">
        <dgm:presLayoutVars>
          <dgm:chMax val="0"/>
          <dgm:chPref val="0"/>
          <dgm:bulletEnabled val="1"/>
        </dgm:presLayoutVars>
      </dgm:prSet>
      <dgm:spPr/>
      <dgm:t>
        <a:bodyPr/>
        <a:lstStyle/>
        <a:p>
          <a:endParaRPr lang="fr-FR"/>
        </a:p>
      </dgm:t>
    </dgm:pt>
  </dgm:ptLst>
  <dgm:cxnLst>
    <dgm:cxn modelId="{EBBD358A-2811-45E6-B4CC-0D12B29884E8}" type="presOf" srcId="{FA774377-7DA4-42CB-B8C2-B77F62E26347}" destId="{BD57BB4D-4A34-49E7-8ACF-B4456351ED82}" srcOrd="0" destOrd="0" presId="urn:microsoft.com/office/officeart/2005/8/layout/StepDownProcess"/>
    <dgm:cxn modelId="{D309F4F9-3963-480E-B053-D4F6E4B026B7}" srcId="{1D051AEC-C84D-466A-BF84-7C12F8587573}" destId="{98E4666E-0267-465D-9030-3B1E69142DCC}" srcOrd="0" destOrd="0" parTransId="{21F5D52D-57F4-47C1-8F31-DD424FB6CC80}" sibTransId="{4064DBC0-69C7-4881-BDB2-B3951D7F0A12}"/>
    <dgm:cxn modelId="{4C69896F-F34D-4FC3-8DB8-B4DF0ECC6CE4}" type="presOf" srcId="{0A992549-C29E-4909-981B-3B4A5E7899CA}" destId="{179235A6-B05B-4CE0-8CF7-8CF392EC3661}" srcOrd="0" destOrd="0" presId="urn:microsoft.com/office/officeart/2005/8/layout/StepDownProcess"/>
    <dgm:cxn modelId="{924346BE-3EF4-4D69-98BE-FB4B7D481318}" srcId="{790BBB85-DF01-4FE0-AA51-509FD714D141}" destId="{0A992549-C29E-4909-981B-3B4A5E7899CA}" srcOrd="0" destOrd="0" parTransId="{1E6762F3-097A-4A24-867C-10D58B3F5372}" sibTransId="{BB3E85E8-9241-4CDD-887F-68BB560F4911}"/>
    <dgm:cxn modelId="{6CD0AC01-C47E-40F3-9E24-60DBBDC0A5C8}" srcId="{EB3BA2C3-BE03-4C55-BD78-79592CBC20C9}" destId="{790BBB85-DF01-4FE0-AA51-509FD714D141}" srcOrd="1" destOrd="0" parTransId="{6A95C38E-A61E-4AFF-B75A-44C8AF0F3CB5}" sibTransId="{1F745BEB-CEA1-49C4-9B1F-2C902C9C2828}"/>
    <dgm:cxn modelId="{5519BF02-48EC-4384-AA8D-9FCF16E0871E}" type="presOf" srcId="{B593A4C3-D092-45D3-8110-E77B4F019DEE}" destId="{516BF8EB-AF59-4E2C-94AE-9CF668412CB2}" srcOrd="0" destOrd="0" presId="urn:microsoft.com/office/officeart/2005/8/layout/StepDownProcess"/>
    <dgm:cxn modelId="{32BFAAF2-E3BB-481B-9ED4-26C96E6F0F2E}" srcId="{E23C14AC-581C-4BE7-A293-AB1342570C60}" destId="{9A043AC3-718B-4D29-B0DA-D46959011431}" srcOrd="1" destOrd="0" parTransId="{D76E2C57-98A1-44FA-B750-04C1F6207700}" sibTransId="{A5B4A80F-216E-4BAF-98FC-C9B0F7A194E8}"/>
    <dgm:cxn modelId="{2F651A40-75B0-41D5-A313-8E48972488C2}" type="presOf" srcId="{E23C14AC-581C-4BE7-A293-AB1342570C60}" destId="{8AC626A3-272E-44D5-AE1B-41D17AF5586C}" srcOrd="0" destOrd="0" presId="urn:microsoft.com/office/officeart/2005/8/layout/StepDownProcess"/>
    <dgm:cxn modelId="{52F7C0BB-F62D-4ABA-8871-1EDEDA6BB502}" type="presOf" srcId="{B3C2F566-638A-4B52-AD61-DB43CFCC8098}" destId="{8863A24D-7CED-448F-AB8F-8B11AE1A7F5C}" srcOrd="0" destOrd="0" presId="urn:microsoft.com/office/officeart/2005/8/layout/StepDownProcess"/>
    <dgm:cxn modelId="{FA01AE35-DF7E-4487-953A-6176178184C1}" srcId="{B593A4C3-D092-45D3-8110-E77B4F019DEE}" destId="{BB2B32D4-4B2B-4D5E-B32F-36FB06664539}" srcOrd="0" destOrd="0" parTransId="{20B288BB-F138-4CD6-ACAC-4D55028B9262}" sibTransId="{92B97C47-A723-4E46-B06B-575735696487}"/>
    <dgm:cxn modelId="{90438AA7-DD7B-436C-A179-BB7597775053}" type="presOf" srcId="{C9D5575A-94BE-47CA-B112-AB0840F0435C}" destId="{487BE531-61FA-457A-91E1-3322386D0A10}" srcOrd="0" destOrd="0" presId="urn:microsoft.com/office/officeart/2005/8/layout/StepDownProcess"/>
    <dgm:cxn modelId="{B79D79D6-1F73-4CC2-8D12-DD3C9F00EDBB}" srcId="{EB3BA2C3-BE03-4C55-BD78-79592CBC20C9}" destId="{1D051AEC-C84D-466A-BF84-7C12F8587573}" srcOrd="0" destOrd="0" parTransId="{571360CC-90F6-43D3-80DB-2F8844547EE7}" sibTransId="{2EDC4EAF-F2E5-4DA6-A0DA-F864C42BB340}"/>
    <dgm:cxn modelId="{E0E8E851-0353-4F0E-84E5-69D4FD4B424F}" type="presOf" srcId="{98E4666E-0267-465D-9030-3B1E69142DCC}" destId="{EDF578B7-5A57-421C-A99D-A9269347A13B}" srcOrd="0" destOrd="0" presId="urn:microsoft.com/office/officeart/2005/8/layout/StepDownProcess"/>
    <dgm:cxn modelId="{DCFEC693-0DEC-4D6A-912B-3BFC1A342FAB}" type="presOf" srcId="{9A043AC3-718B-4D29-B0DA-D46959011431}" destId="{BD57BB4D-4A34-49E7-8ACF-B4456351ED82}" srcOrd="0" destOrd="1" presId="urn:microsoft.com/office/officeart/2005/8/layout/StepDownProcess"/>
    <dgm:cxn modelId="{3761AC9F-E113-47E0-A5D4-9C071F1AF7CE}" srcId="{790BBB85-DF01-4FE0-AA51-509FD714D141}" destId="{0725C727-C1E8-46DC-BBE4-FBD5D1FE7831}" srcOrd="2" destOrd="0" parTransId="{3DFD6BD1-021A-4EA5-8EB3-1B00BC7272D6}" sibTransId="{A877CADB-C91E-45C7-8F33-62AD8A371B6F}"/>
    <dgm:cxn modelId="{996251E8-FDD2-4134-8D32-B5AA2398DFB2}" type="presOf" srcId="{0725C727-C1E8-46DC-BBE4-FBD5D1FE7831}" destId="{179235A6-B05B-4CE0-8CF7-8CF392EC3661}" srcOrd="0" destOrd="2" presId="urn:microsoft.com/office/officeart/2005/8/layout/StepDownProcess"/>
    <dgm:cxn modelId="{D5000CA1-B510-4395-9C2D-E4EDC4FA96F3}" type="presOf" srcId="{790BBB85-DF01-4FE0-AA51-509FD714D141}" destId="{95E14B84-F602-4097-821F-2113DCAB54AF}" srcOrd="0" destOrd="0" presId="urn:microsoft.com/office/officeart/2005/8/layout/StepDownProcess"/>
    <dgm:cxn modelId="{A97B0294-72B2-4AC8-AB0C-B3405BF8AF1A}" type="presOf" srcId="{BB2B32D4-4B2B-4D5E-B32F-36FB06664539}" destId="{BC37FBFA-A52F-47BE-BFC2-56F383F20921}" srcOrd="0" destOrd="0" presId="urn:microsoft.com/office/officeart/2005/8/layout/StepDownProcess"/>
    <dgm:cxn modelId="{9676CC6A-B2A6-4309-B65F-48F615D62F62}" type="presOf" srcId="{A51C2A74-BAE3-4838-98D3-9D521BAF1834}" destId="{179235A6-B05B-4CE0-8CF7-8CF392EC3661}" srcOrd="0" destOrd="3" presId="urn:microsoft.com/office/officeart/2005/8/layout/StepDownProcess"/>
    <dgm:cxn modelId="{3A6169B1-18F0-420F-B365-898D511B2D14}" type="presOf" srcId="{1D051AEC-C84D-466A-BF84-7C12F8587573}" destId="{E2C96703-59D5-45BE-BBF6-3C7F401B18BC}" srcOrd="0" destOrd="0" presId="urn:microsoft.com/office/officeart/2005/8/layout/StepDownProcess"/>
    <dgm:cxn modelId="{9D4274A2-1E0E-4770-865D-FA7F789D38AD}" srcId="{790BBB85-DF01-4FE0-AA51-509FD714D141}" destId="{8389AA8C-A974-4BC2-96A6-825CFD8316BF}" srcOrd="1" destOrd="0" parTransId="{FC61B4C0-0D4D-45DC-88A9-793DD265FC49}" sibTransId="{FC80C07C-56AB-491F-A2EB-CEA2B34D4BED}"/>
    <dgm:cxn modelId="{18026A33-AE71-4038-AF90-91B31FD7805D}" type="presOf" srcId="{8389AA8C-A974-4BC2-96A6-825CFD8316BF}" destId="{179235A6-B05B-4CE0-8CF7-8CF392EC3661}" srcOrd="0" destOrd="1" presId="urn:microsoft.com/office/officeart/2005/8/layout/StepDownProcess"/>
    <dgm:cxn modelId="{C7DC229E-7BC6-4AED-8432-E6912598E9F2}" srcId="{C9D5575A-94BE-47CA-B112-AB0840F0435C}" destId="{B3C2F566-638A-4B52-AD61-DB43CFCC8098}" srcOrd="0" destOrd="0" parTransId="{E481F410-7333-4FE9-85B7-4D36E80B820F}" sibTransId="{33C09655-E743-4C81-ACC0-AC3106E2C9E7}"/>
    <dgm:cxn modelId="{15CC3159-6407-42B0-BB16-BCCBC1AF6AE0}" srcId="{E23C14AC-581C-4BE7-A293-AB1342570C60}" destId="{FA774377-7DA4-42CB-B8C2-B77F62E26347}" srcOrd="0" destOrd="0" parTransId="{9C7E8FE3-2A93-4E77-A6B1-83A71D9A22CA}" sibTransId="{F817EEDF-BA04-4941-9DA8-95A9B441C44F}"/>
    <dgm:cxn modelId="{4B1484C1-6B5A-4206-8AC3-AABE292C9416}" srcId="{EB3BA2C3-BE03-4C55-BD78-79592CBC20C9}" destId="{E23C14AC-581C-4BE7-A293-AB1342570C60}" srcOrd="4" destOrd="0" parTransId="{1D984BCF-CB10-4620-A9AE-ACE96DF2CA92}" sibTransId="{D8950B83-E4DB-4E9E-A3CB-2930DC8FC0B8}"/>
    <dgm:cxn modelId="{73DB59C1-4CA9-4CF4-84C8-BD4980682BEB}" type="presOf" srcId="{EB3BA2C3-BE03-4C55-BD78-79592CBC20C9}" destId="{E1BA0971-999C-4A56-BEA9-5C111169ADF9}" srcOrd="0" destOrd="0" presId="urn:microsoft.com/office/officeart/2005/8/layout/StepDownProcess"/>
    <dgm:cxn modelId="{204C6DB3-8D21-4B1A-B515-5D66FD537AA1}" srcId="{EB3BA2C3-BE03-4C55-BD78-79592CBC20C9}" destId="{C9D5575A-94BE-47CA-B112-AB0840F0435C}" srcOrd="2" destOrd="0" parTransId="{85AA617A-7D9A-45E1-9C43-AC20210D3011}" sibTransId="{F5D4F817-8A67-44CF-A550-B9336B68D14E}"/>
    <dgm:cxn modelId="{0EF1C80C-9B04-4722-A25E-39CDC8011CAE}" srcId="{EB3BA2C3-BE03-4C55-BD78-79592CBC20C9}" destId="{B593A4C3-D092-45D3-8110-E77B4F019DEE}" srcOrd="3" destOrd="0" parTransId="{AB45E3D2-3DC9-49F5-8E6B-97AF44B36554}" sibTransId="{4C4153A1-BA19-4F4A-A525-6579749F8924}"/>
    <dgm:cxn modelId="{6FEE7FEB-5A8D-4704-941C-B24E93D6165D}" srcId="{790BBB85-DF01-4FE0-AA51-509FD714D141}" destId="{A51C2A74-BAE3-4838-98D3-9D521BAF1834}" srcOrd="3" destOrd="0" parTransId="{3B84B783-212E-4255-837C-9CB1DE06D1D7}" sibTransId="{01DCAEA6-F8BA-44F8-AF18-E32F1B2AEA3F}"/>
    <dgm:cxn modelId="{AED78BEB-41C6-42D7-9B67-0FA5B7C1E68D}" type="presParOf" srcId="{E1BA0971-999C-4A56-BEA9-5C111169ADF9}" destId="{C94D51CA-8832-4774-8821-1E9CFED35E1F}" srcOrd="0" destOrd="0" presId="urn:microsoft.com/office/officeart/2005/8/layout/StepDownProcess"/>
    <dgm:cxn modelId="{41CC2E57-5B60-450C-BDA2-211B7CB5227C}" type="presParOf" srcId="{C94D51CA-8832-4774-8821-1E9CFED35E1F}" destId="{B46EE9FA-377E-40A5-BFEF-01DAD958A547}" srcOrd="0" destOrd="0" presId="urn:microsoft.com/office/officeart/2005/8/layout/StepDownProcess"/>
    <dgm:cxn modelId="{80B32485-E7B2-412E-AA25-1CCAE661983E}" type="presParOf" srcId="{C94D51CA-8832-4774-8821-1E9CFED35E1F}" destId="{E2C96703-59D5-45BE-BBF6-3C7F401B18BC}" srcOrd="1" destOrd="0" presId="urn:microsoft.com/office/officeart/2005/8/layout/StepDownProcess"/>
    <dgm:cxn modelId="{056E174F-DBC0-4A5F-A19F-2E1105144F2C}" type="presParOf" srcId="{C94D51CA-8832-4774-8821-1E9CFED35E1F}" destId="{EDF578B7-5A57-421C-A99D-A9269347A13B}" srcOrd="2" destOrd="0" presId="urn:microsoft.com/office/officeart/2005/8/layout/StepDownProcess"/>
    <dgm:cxn modelId="{1C46D61E-0FE0-4AAC-846F-AA13D05F616E}" type="presParOf" srcId="{E1BA0971-999C-4A56-BEA9-5C111169ADF9}" destId="{5B8170AB-3E1A-45B5-B1D9-6776F4C5B806}" srcOrd="1" destOrd="0" presId="urn:microsoft.com/office/officeart/2005/8/layout/StepDownProcess"/>
    <dgm:cxn modelId="{059AAD3D-2897-43FD-AB7C-F034ECCEC697}" type="presParOf" srcId="{E1BA0971-999C-4A56-BEA9-5C111169ADF9}" destId="{D0F51CE8-4A3F-4DDF-A814-C2586FD08620}" srcOrd="2" destOrd="0" presId="urn:microsoft.com/office/officeart/2005/8/layout/StepDownProcess"/>
    <dgm:cxn modelId="{AB01FAB9-48F9-4C12-BEF5-BACC362E84CC}" type="presParOf" srcId="{D0F51CE8-4A3F-4DDF-A814-C2586FD08620}" destId="{B1726179-2359-41C0-94AC-5E2A4603E891}" srcOrd="0" destOrd="0" presId="urn:microsoft.com/office/officeart/2005/8/layout/StepDownProcess"/>
    <dgm:cxn modelId="{BFA36EE7-0E74-4BAD-A17C-334DF195F82A}" type="presParOf" srcId="{D0F51CE8-4A3F-4DDF-A814-C2586FD08620}" destId="{95E14B84-F602-4097-821F-2113DCAB54AF}" srcOrd="1" destOrd="0" presId="urn:microsoft.com/office/officeart/2005/8/layout/StepDownProcess"/>
    <dgm:cxn modelId="{59DAC2EE-50C8-4695-BB81-0739F99C3A40}" type="presParOf" srcId="{D0F51CE8-4A3F-4DDF-A814-C2586FD08620}" destId="{179235A6-B05B-4CE0-8CF7-8CF392EC3661}" srcOrd="2" destOrd="0" presId="urn:microsoft.com/office/officeart/2005/8/layout/StepDownProcess"/>
    <dgm:cxn modelId="{CEA94502-F862-43CD-8F15-E240389DDF6D}" type="presParOf" srcId="{E1BA0971-999C-4A56-BEA9-5C111169ADF9}" destId="{831AD09D-83ED-492D-A670-DB8A5C88AAEF}" srcOrd="3" destOrd="0" presId="urn:microsoft.com/office/officeart/2005/8/layout/StepDownProcess"/>
    <dgm:cxn modelId="{7B14E12B-1FB9-41F7-9A63-A4CC844141BF}" type="presParOf" srcId="{E1BA0971-999C-4A56-BEA9-5C111169ADF9}" destId="{42B37AEF-9CE7-4318-A129-DEA24A5EC45C}" srcOrd="4" destOrd="0" presId="urn:microsoft.com/office/officeart/2005/8/layout/StepDownProcess"/>
    <dgm:cxn modelId="{F7D25739-7B61-44D1-A714-8FDB50D4A55D}" type="presParOf" srcId="{42B37AEF-9CE7-4318-A129-DEA24A5EC45C}" destId="{AF1586B2-153B-4B43-8A06-FA3C50734ED5}" srcOrd="0" destOrd="0" presId="urn:microsoft.com/office/officeart/2005/8/layout/StepDownProcess"/>
    <dgm:cxn modelId="{94CB4CEA-A110-449D-AEC9-37197D478BB9}" type="presParOf" srcId="{42B37AEF-9CE7-4318-A129-DEA24A5EC45C}" destId="{487BE531-61FA-457A-91E1-3322386D0A10}" srcOrd="1" destOrd="0" presId="urn:microsoft.com/office/officeart/2005/8/layout/StepDownProcess"/>
    <dgm:cxn modelId="{431E014C-D469-4F75-952F-49C905B1C7EA}" type="presParOf" srcId="{42B37AEF-9CE7-4318-A129-DEA24A5EC45C}" destId="{8863A24D-7CED-448F-AB8F-8B11AE1A7F5C}" srcOrd="2" destOrd="0" presId="urn:microsoft.com/office/officeart/2005/8/layout/StepDownProcess"/>
    <dgm:cxn modelId="{7281A137-9A7C-48C8-9C44-6205C22025C3}" type="presParOf" srcId="{E1BA0971-999C-4A56-BEA9-5C111169ADF9}" destId="{AA354475-3BA4-4340-A0D3-D53811C27BF3}" srcOrd="5" destOrd="0" presId="urn:microsoft.com/office/officeart/2005/8/layout/StepDownProcess"/>
    <dgm:cxn modelId="{8B6137BD-DD35-4285-8C70-D6B2545763D2}" type="presParOf" srcId="{E1BA0971-999C-4A56-BEA9-5C111169ADF9}" destId="{B16390A2-2C36-4CB7-AE7B-21B2707B4B98}" srcOrd="6" destOrd="0" presId="urn:microsoft.com/office/officeart/2005/8/layout/StepDownProcess"/>
    <dgm:cxn modelId="{60B97D5D-5132-4E5D-8027-EA34657E0D7E}" type="presParOf" srcId="{B16390A2-2C36-4CB7-AE7B-21B2707B4B98}" destId="{DA65E75B-E409-4D28-8800-023564BE98FC}" srcOrd="0" destOrd="0" presId="urn:microsoft.com/office/officeart/2005/8/layout/StepDownProcess"/>
    <dgm:cxn modelId="{21AF866C-C50D-4704-B07D-8EB86852CA1B}" type="presParOf" srcId="{B16390A2-2C36-4CB7-AE7B-21B2707B4B98}" destId="{516BF8EB-AF59-4E2C-94AE-9CF668412CB2}" srcOrd="1" destOrd="0" presId="urn:microsoft.com/office/officeart/2005/8/layout/StepDownProcess"/>
    <dgm:cxn modelId="{BCB710EB-1CF2-4BD1-9558-803D3CE7FEE0}" type="presParOf" srcId="{B16390A2-2C36-4CB7-AE7B-21B2707B4B98}" destId="{BC37FBFA-A52F-47BE-BFC2-56F383F20921}" srcOrd="2" destOrd="0" presId="urn:microsoft.com/office/officeart/2005/8/layout/StepDownProcess"/>
    <dgm:cxn modelId="{450E8B1B-C9C4-48AE-9668-5998D5D2C439}" type="presParOf" srcId="{E1BA0971-999C-4A56-BEA9-5C111169ADF9}" destId="{2EDFFDA2-645D-429C-B7B6-76CAF0511D93}" srcOrd="7" destOrd="0" presId="urn:microsoft.com/office/officeart/2005/8/layout/StepDownProcess"/>
    <dgm:cxn modelId="{4D8C50D1-0E1B-45AE-8724-4ABFF3BE896A}" type="presParOf" srcId="{E1BA0971-999C-4A56-BEA9-5C111169ADF9}" destId="{6DF10B68-F08A-48EA-BAEA-B66BC6706738}" srcOrd="8" destOrd="0" presId="urn:microsoft.com/office/officeart/2005/8/layout/StepDownProcess"/>
    <dgm:cxn modelId="{A5F3F138-4A2D-4EA8-9C31-3E0E6761EC7E}" type="presParOf" srcId="{6DF10B68-F08A-48EA-BAEA-B66BC6706738}" destId="{8AC626A3-272E-44D5-AE1B-41D17AF5586C}" srcOrd="0" destOrd="0" presId="urn:microsoft.com/office/officeart/2005/8/layout/StepDownProcess"/>
    <dgm:cxn modelId="{24ED2A52-9F84-4D5F-B145-8ED55B3AD896}" type="presParOf" srcId="{6DF10B68-F08A-48EA-BAEA-B66BC6706738}" destId="{BD57BB4D-4A34-49E7-8ACF-B4456351ED82}" srcOrd="1" destOrd="0" presId="urn:microsoft.com/office/officeart/2005/8/layout/StepDownProcess"/>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EE9FA-377E-40A5-BFEF-01DAD958A547}">
      <dsp:nvSpPr>
        <dsp:cNvPr id="0" name=""/>
        <dsp:cNvSpPr/>
      </dsp:nvSpPr>
      <dsp:spPr>
        <a:xfrm rot="5400000">
          <a:off x="1021340" y="933351"/>
          <a:ext cx="813435" cy="926067"/>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C96703-59D5-45BE-BBF6-3C7F401B18BC}">
      <dsp:nvSpPr>
        <dsp:cNvPr id="0" name=""/>
        <dsp:cNvSpPr/>
      </dsp:nvSpPr>
      <dsp:spPr>
        <a:xfrm>
          <a:off x="805830" y="31642"/>
          <a:ext cx="1369345" cy="958497"/>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solidFill>
                <a:schemeClr val="accent1">
                  <a:lumMod val="50000"/>
                </a:schemeClr>
              </a:solidFill>
            </a:rPr>
            <a:t>Calibrer les séquences </a:t>
          </a:r>
        </a:p>
      </dsp:txBody>
      <dsp:txXfrm>
        <a:off x="852628" y="78440"/>
        <a:ext cx="1275749" cy="864901"/>
      </dsp:txXfrm>
    </dsp:sp>
    <dsp:sp modelId="{EDF578B7-5A57-421C-A99D-A9269347A13B}">
      <dsp:nvSpPr>
        <dsp:cNvPr id="0" name=""/>
        <dsp:cNvSpPr/>
      </dsp:nvSpPr>
      <dsp:spPr>
        <a:xfrm>
          <a:off x="2286077" y="104247"/>
          <a:ext cx="3023260" cy="7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1 séquence = 3 semaines </a:t>
          </a:r>
        </a:p>
      </dsp:txBody>
      <dsp:txXfrm>
        <a:off x="2286077" y="104247"/>
        <a:ext cx="3023260" cy="774700"/>
      </dsp:txXfrm>
    </dsp:sp>
    <dsp:sp modelId="{B1726179-2359-41C0-94AC-5E2A4603E891}">
      <dsp:nvSpPr>
        <dsp:cNvPr id="0" name=""/>
        <dsp:cNvSpPr/>
      </dsp:nvSpPr>
      <dsp:spPr>
        <a:xfrm rot="5400000">
          <a:off x="2643918" y="2141691"/>
          <a:ext cx="813435" cy="926067"/>
        </a:xfrm>
        <a:prstGeom prst="bentUpArrow">
          <a:avLst>
            <a:gd name="adj1" fmla="val 32840"/>
            <a:gd name="adj2" fmla="val 25000"/>
            <a:gd name="adj3" fmla="val 35780"/>
          </a:avLst>
        </a:prstGeom>
        <a:solidFill>
          <a:schemeClr val="accent5">
            <a:tint val="50000"/>
            <a:hueOff val="-2228342"/>
            <a:satOff val="-8442"/>
            <a:lumOff val="2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14B84-F602-4097-821F-2113DCAB54AF}">
      <dsp:nvSpPr>
        <dsp:cNvPr id="0" name=""/>
        <dsp:cNvSpPr/>
      </dsp:nvSpPr>
      <dsp:spPr>
        <a:xfrm>
          <a:off x="2317549" y="1226109"/>
          <a:ext cx="1369345" cy="958497"/>
        </a:xfrm>
        <a:prstGeom prst="roundRect">
          <a:avLst>
            <a:gd name="adj" fmla="val 1667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solidFill>
                <a:schemeClr val="accent1">
                  <a:lumMod val="50000"/>
                </a:schemeClr>
              </a:solidFill>
            </a:rPr>
            <a:t>Déterminer des thèmes </a:t>
          </a:r>
        </a:p>
      </dsp:txBody>
      <dsp:txXfrm>
        <a:off x="2364347" y="1272907"/>
        <a:ext cx="1275749" cy="864901"/>
      </dsp:txXfrm>
    </dsp:sp>
    <dsp:sp modelId="{179235A6-B05B-4CE0-8CF7-8CF392EC3661}">
      <dsp:nvSpPr>
        <dsp:cNvPr id="0" name=""/>
        <dsp:cNvSpPr/>
      </dsp:nvSpPr>
      <dsp:spPr>
        <a:xfrm>
          <a:off x="3705562" y="1165873"/>
          <a:ext cx="5426214" cy="113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Choisir l’ordre des compétences</a:t>
          </a:r>
        </a:p>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MEI</a:t>
          </a:r>
        </a:p>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IT liée à l’I2D en première</a:t>
          </a:r>
        </a:p>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 Une problématique qui se décline sur les spécialités en terminale</a:t>
          </a:r>
        </a:p>
      </dsp:txBody>
      <dsp:txXfrm>
        <a:off x="3705562" y="1165873"/>
        <a:ext cx="5426214" cy="1137623"/>
      </dsp:txXfrm>
    </dsp:sp>
    <dsp:sp modelId="{AF1586B2-153B-4B43-8A06-FA3C50734ED5}">
      <dsp:nvSpPr>
        <dsp:cNvPr id="0" name=""/>
        <dsp:cNvSpPr/>
      </dsp:nvSpPr>
      <dsp:spPr>
        <a:xfrm rot="5400000">
          <a:off x="4365470" y="3176817"/>
          <a:ext cx="813435" cy="926067"/>
        </a:xfrm>
        <a:prstGeom prst="bentUpArrow">
          <a:avLst>
            <a:gd name="adj1" fmla="val 32840"/>
            <a:gd name="adj2" fmla="val 25000"/>
            <a:gd name="adj3" fmla="val 35780"/>
          </a:avLst>
        </a:prstGeom>
        <a:solidFill>
          <a:schemeClr val="accent5">
            <a:tint val="50000"/>
            <a:hueOff val="-4456683"/>
            <a:satOff val="-16883"/>
            <a:lumOff val="5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BE531-61FA-457A-91E1-3322386D0A10}">
      <dsp:nvSpPr>
        <dsp:cNvPr id="0" name=""/>
        <dsp:cNvSpPr/>
      </dsp:nvSpPr>
      <dsp:spPr>
        <a:xfrm>
          <a:off x="4149959" y="2275108"/>
          <a:ext cx="1369345" cy="958497"/>
        </a:xfrm>
        <a:prstGeom prst="roundRect">
          <a:avLst>
            <a:gd name="adj" fmla="val 1667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solidFill>
                <a:schemeClr val="accent1">
                  <a:lumMod val="50000"/>
                </a:schemeClr>
              </a:solidFill>
            </a:rPr>
            <a:t>Thème 1 </a:t>
          </a:r>
        </a:p>
        <a:p>
          <a:pPr lvl="0" algn="ctr" defTabSz="622300">
            <a:lnSpc>
              <a:spcPct val="90000"/>
            </a:lnSpc>
            <a:spcBef>
              <a:spcPct val="0"/>
            </a:spcBef>
            <a:spcAft>
              <a:spcPct val="35000"/>
            </a:spcAft>
          </a:pPr>
          <a:r>
            <a:rPr lang="fr-FR" sz="1400" b="1" kern="1200" dirty="0">
              <a:solidFill>
                <a:schemeClr val="accent1">
                  <a:lumMod val="50000"/>
                </a:schemeClr>
              </a:solidFill>
            </a:rPr>
            <a:t>Fil rouge </a:t>
          </a:r>
        </a:p>
      </dsp:txBody>
      <dsp:txXfrm>
        <a:off x="4196757" y="2321906"/>
        <a:ext cx="1275749" cy="864901"/>
      </dsp:txXfrm>
    </dsp:sp>
    <dsp:sp modelId="{8863A24D-7CED-448F-AB8F-8B11AE1A7F5C}">
      <dsp:nvSpPr>
        <dsp:cNvPr id="0" name=""/>
        <dsp:cNvSpPr/>
      </dsp:nvSpPr>
      <dsp:spPr>
        <a:xfrm>
          <a:off x="5521770" y="2335852"/>
          <a:ext cx="3935314" cy="7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le développement durable </a:t>
          </a:r>
        </a:p>
      </dsp:txBody>
      <dsp:txXfrm>
        <a:off x="5521770" y="2335852"/>
        <a:ext cx="3935314" cy="774700"/>
      </dsp:txXfrm>
    </dsp:sp>
    <dsp:sp modelId="{DA65E75B-E409-4D28-8800-023564BE98FC}">
      <dsp:nvSpPr>
        <dsp:cNvPr id="0" name=""/>
        <dsp:cNvSpPr/>
      </dsp:nvSpPr>
      <dsp:spPr>
        <a:xfrm rot="5400000">
          <a:off x="5887016" y="4253526"/>
          <a:ext cx="813435" cy="926067"/>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BF8EB-AF59-4E2C-94AE-9CF668412CB2}">
      <dsp:nvSpPr>
        <dsp:cNvPr id="0" name=""/>
        <dsp:cNvSpPr/>
      </dsp:nvSpPr>
      <dsp:spPr>
        <a:xfrm>
          <a:off x="5671505" y="3351817"/>
          <a:ext cx="1369345" cy="958497"/>
        </a:xfrm>
        <a:prstGeom prst="roundRect">
          <a:avLst>
            <a:gd name="adj" fmla="val 1667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solidFill>
                <a:schemeClr val="accent1">
                  <a:lumMod val="50000"/>
                </a:schemeClr>
              </a:solidFill>
            </a:rPr>
            <a:t>Effet spiralaire </a:t>
          </a:r>
        </a:p>
      </dsp:txBody>
      <dsp:txXfrm>
        <a:off x="5718303" y="3398615"/>
        <a:ext cx="1275749" cy="864901"/>
      </dsp:txXfrm>
    </dsp:sp>
    <dsp:sp modelId="{BC37FBFA-A52F-47BE-BFC2-56F383F20921}">
      <dsp:nvSpPr>
        <dsp:cNvPr id="0" name=""/>
        <dsp:cNvSpPr/>
      </dsp:nvSpPr>
      <dsp:spPr>
        <a:xfrm>
          <a:off x="7104317" y="3463676"/>
          <a:ext cx="2845346" cy="7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Réinvestir et progresser</a:t>
          </a:r>
        </a:p>
      </dsp:txBody>
      <dsp:txXfrm>
        <a:off x="7104317" y="3463676"/>
        <a:ext cx="2845346" cy="774700"/>
      </dsp:txXfrm>
    </dsp:sp>
    <dsp:sp modelId="{8AC626A3-272E-44D5-AE1B-41D17AF5586C}">
      <dsp:nvSpPr>
        <dsp:cNvPr id="0" name=""/>
        <dsp:cNvSpPr/>
      </dsp:nvSpPr>
      <dsp:spPr>
        <a:xfrm>
          <a:off x="7293397" y="4428526"/>
          <a:ext cx="1369345" cy="958497"/>
        </a:xfrm>
        <a:prstGeom prst="roundRect">
          <a:avLst>
            <a:gd name="adj" fmla="val 166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a:solidFill>
                <a:schemeClr val="accent1">
                  <a:lumMod val="50000"/>
                </a:schemeClr>
              </a:solidFill>
            </a:rPr>
            <a:t>Projets de fin d’année</a:t>
          </a:r>
        </a:p>
      </dsp:txBody>
      <dsp:txXfrm>
        <a:off x="7340195" y="4475324"/>
        <a:ext cx="1275749" cy="864901"/>
      </dsp:txXfrm>
    </dsp:sp>
    <dsp:sp modelId="{BD57BB4D-4A34-49E7-8ACF-B4456351ED82}">
      <dsp:nvSpPr>
        <dsp:cNvPr id="0" name=""/>
        <dsp:cNvSpPr/>
      </dsp:nvSpPr>
      <dsp:spPr>
        <a:xfrm>
          <a:off x="8765162" y="4489263"/>
          <a:ext cx="2402754" cy="77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E3C en première 36h</a:t>
          </a:r>
        </a:p>
        <a:p>
          <a:pPr marL="114300" lvl="1" indent="-114300" algn="l" defTabSz="622300">
            <a:lnSpc>
              <a:spcPct val="90000"/>
            </a:lnSpc>
            <a:spcBef>
              <a:spcPct val="0"/>
            </a:spcBef>
            <a:spcAft>
              <a:spcPct val="15000"/>
            </a:spcAft>
            <a:buChar char="••"/>
          </a:pPr>
          <a:r>
            <a:rPr lang="fr-FR" sz="1400" b="1" kern="1200" dirty="0">
              <a:solidFill>
                <a:schemeClr val="accent1">
                  <a:lumMod val="50000"/>
                </a:schemeClr>
              </a:solidFill>
            </a:rPr>
            <a:t>Projet fin terminale 72h</a:t>
          </a:r>
        </a:p>
      </dsp:txBody>
      <dsp:txXfrm>
        <a:off x="8765162" y="4489263"/>
        <a:ext cx="2402754" cy="77470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5F82B-C689-B84B-9AE2-D8B07EC083F4}" type="datetimeFigureOut">
              <a:rPr lang="fr-FR" smtClean="0"/>
              <a:t>02/11/2020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FE508-211F-9E4D-8DEE-32F6B836771D}" type="slidenum">
              <a:rPr lang="fr-FR" smtClean="0"/>
              <a:t>‹N°›</a:t>
            </a:fld>
            <a:endParaRPr lang="fr-FR"/>
          </a:p>
        </p:txBody>
      </p:sp>
    </p:spTree>
    <p:extLst>
      <p:ext uri="{BB962C8B-B14F-4D97-AF65-F5344CB8AC3E}">
        <p14:creationId xmlns:p14="http://schemas.microsoft.com/office/powerpoint/2010/main" val="309485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a:t>
            </a:fld>
            <a:endParaRPr lang="fr-FR"/>
          </a:p>
        </p:txBody>
      </p:sp>
    </p:spTree>
    <p:extLst>
      <p:ext uri="{BB962C8B-B14F-4D97-AF65-F5344CB8AC3E}">
        <p14:creationId xmlns:p14="http://schemas.microsoft.com/office/powerpoint/2010/main" val="145559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16</a:t>
            </a:fld>
            <a:endParaRPr lang="fr-FR"/>
          </a:p>
        </p:txBody>
      </p:sp>
    </p:spTree>
    <p:extLst>
      <p:ext uri="{BB962C8B-B14F-4D97-AF65-F5344CB8AC3E}">
        <p14:creationId xmlns:p14="http://schemas.microsoft.com/office/powerpoint/2010/main" val="363384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17</a:t>
            </a:fld>
            <a:endParaRPr lang="fr-FR"/>
          </a:p>
        </p:txBody>
      </p:sp>
    </p:spTree>
    <p:extLst>
      <p:ext uri="{BB962C8B-B14F-4D97-AF65-F5344CB8AC3E}">
        <p14:creationId xmlns:p14="http://schemas.microsoft.com/office/powerpoint/2010/main" val="3965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18</a:t>
            </a:fld>
            <a:endParaRPr lang="fr-FR"/>
          </a:p>
        </p:txBody>
      </p:sp>
    </p:spTree>
    <p:extLst>
      <p:ext uri="{BB962C8B-B14F-4D97-AF65-F5344CB8AC3E}">
        <p14:creationId xmlns:p14="http://schemas.microsoft.com/office/powerpoint/2010/main" val="268441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19</a:t>
            </a:fld>
            <a:endParaRPr lang="fr-FR"/>
          </a:p>
        </p:txBody>
      </p:sp>
    </p:spTree>
    <p:extLst>
      <p:ext uri="{BB962C8B-B14F-4D97-AF65-F5344CB8AC3E}">
        <p14:creationId xmlns:p14="http://schemas.microsoft.com/office/powerpoint/2010/main" val="360217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2</a:t>
            </a:fld>
            <a:endParaRPr lang="fr-FR"/>
          </a:p>
        </p:txBody>
      </p:sp>
    </p:spTree>
    <p:extLst>
      <p:ext uri="{BB962C8B-B14F-4D97-AF65-F5344CB8AC3E}">
        <p14:creationId xmlns:p14="http://schemas.microsoft.com/office/powerpoint/2010/main" val="744478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4FE508-211F-9E4D-8DEE-32F6B836771D}" type="slidenum">
              <a:rPr lang="fr-FR" smtClean="0"/>
              <a:t>5</a:t>
            </a:fld>
            <a:endParaRPr lang="fr-FR"/>
          </a:p>
        </p:txBody>
      </p:sp>
    </p:spTree>
    <p:extLst>
      <p:ext uri="{BB962C8B-B14F-4D97-AF65-F5344CB8AC3E}">
        <p14:creationId xmlns:p14="http://schemas.microsoft.com/office/powerpoint/2010/main" val="51271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7</a:t>
            </a:fld>
            <a:endParaRPr lang="fr-FR"/>
          </a:p>
        </p:txBody>
      </p:sp>
    </p:spTree>
    <p:extLst>
      <p:ext uri="{BB962C8B-B14F-4D97-AF65-F5344CB8AC3E}">
        <p14:creationId xmlns:p14="http://schemas.microsoft.com/office/powerpoint/2010/main" val="267438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Attention :</a:t>
            </a:r>
            <a:r>
              <a:rPr lang="fr-FR" baseline="0" dirty="0" smtClean="0"/>
              <a:t>  fonctionnement en réseau préférable.</a:t>
            </a:r>
            <a:endParaRPr lang="fr-FR" dirty="0"/>
          </a:p>
        </p:txBody>
      </p:sp>
      <p:sp>
        <p:nvSpPr>
          <p:cNvPr id="4" name="Espace réservé du numéro de diapositive 3"/>
          <p:cNvSpPr>
            <a:spLocks noGrp="1"/>
          </p:cNvSpPr>
          <p:nvPr>
            <p:ph type="sldNum" sz="quarter" idx="10"/>
          </p:nvPr>
        </p:nvSpPr>
        <p:spPr/>
        <p:txBody>
          <a:bodyPr/>
          <a:lstStyle/>
          <a:p>
            <a:fld id="{7E4FE508-211F-9E4D-8DEE-32F6B836771D}" type="slidenum">
              <a:rPr lang="fr-FR" smtClean="0"/>
              <a:t>9</a:t>
            </a:fld>
            <a:endParaRPr lang="fr-FR"/>
          </a:p>
        </p:txBody>
      </p:sp>
    </p:spTree>
    <p:extLst>
      <p:ext uri="{BB962C8B-B14F-4D97-AF65-F5344CB8AC3E}">
        <p14:creationId xmlns:p14="http://schemas.microsoft.com/office/powerpoint/2010/main" val="238497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12</a:t>
            </a:fld>
            <a:endParaRPr lang="fr-FR"/>
          </a:p>
        </p:txBody>
      </p:sp>
    </p:spTree>
    <p:extLst>
      <p:ext uri="{BB962C8B-B14F-4D97-AF65-F5344CB8AC3E}">
        <p14:creationId xmlns:p14="http://schemas.microsoft.com/office/powerpoint/2010/main" val="308480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13</a:t>
            </a:fld>
            <a:endParaRPr lang="fr-FR"/>
          </a:p>
        </p:txBody>
      </p:sp>
    </p:spTree>
    <p:extLst>
      <p:ext uri="{BB962C8B-B14F-4D97-AF65-F5344CB8AC3E}">
        <p14:creationId xmlns:p14="http://schemas.microsoft.com/office/powerpoint/2010/main" val="237132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7E4FE508-211F-9E4D-8DEE-32F6B836771D}" type="slidenum">
              <a:rPr lang="fr-FR" smtClean="0"/>
              <a:t>14</a:t>
            </a:fld>
            <a:endParaRPr lang="fr-FR"/>
          </a:p>
        </p:txBody>
      </p:sp>
    </p:spTree>
    <p:extLst>
      <p:ext uri="{BB962C8B-B14F-4D97-AF65-F5344CB8AC3E}">
        <p14:creationId xmlns:p14="http://schemas.microsoft.com/office/powerpoint/2010/main" val="1580431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E4FE508-211F-9E4D-8DEE-32F6B836771D}" type="slidenum">
              <a:rPr lang="fr-FR" smtClean="0"/>
              <a:t>15</a:t>
            </a:fld>
            <a:endParaRPr lang="fr-FR"/>
          </a:p>
        </p:txBody>
      </p:sp>
    </p:spTree>
    <p:extLst>
      <p:ext uri="{BB962C8B-B14F-4D97-AF65-F5344CB8AC3E}">
        <p14:creationId xmlns:p14="http://schemas.microsoft.com/office/powerpoint/2010/main" val="2340494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25766-0054-4053-8562-5EFA0CED32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9CFA99A-17AB-44D2-A38E-D633549BC7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94A31B-F490-4B9D-82C7-A1D536F0F4D9}"/>
              </a:ext>
            </a:extLst>
          </p:cNvPr>
          <p:cNvSpPr>
            <a:spLocks noGrp="1"/>
          </p:cNvSpPr>
          <p:nvPr>
            <p:ph type="dt" sz="half" idx="10"/>
          </p:nvPr>
        </p:nvSpPr>
        <p:spPr/>
        <p:txBody>
          <a:bodyPr/>
          <a:lstStyle/>
          <a:p>
            <a:fld id="{A6725CA9-FF96-4DB3-A4BA-7CA88AE915D2}" type="datetime1">
              <a:rPr lang="fr-FR" smtClean="0"/>
              <a:t>02/11/2020</a:t>
            </a:fld>
            <a:endParaRPr lang="fr-FR"/>
          </a:p>
        </p:txBody>
      </p:sp>
      <p:sp>
        <p:nvSpPr>
          <p:cNvPr id="5" name="Espace réservé du pied de page 4">
            <a:extLst>
              <a:ext uri="{FF2B5EF4-FFF2-40B4-BE49-F238E27FC236}">
                <a16:creationId xmlns:a16="http://schemas.microsoft.com/office/drawing/2014/main" id="{BBF1B5C5-6EB1-4F47-8613-11AB799A26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122EFA-E734-4C1B-9618-ABD3941AE8BA}"/>
              </a:ext>
            </a:extLst>
          </p:cNvPr>
          <p:cNvSpPr>
            <a:spLocks noGrp="1"/>
          </p:cNvSpPr>
          <p:nvPr>
            <p:ph type="sldNum" sz="quarter" idx="12"/>
          </p:nvPr>
        </p:nvSpPr>
        <p:spPr/>
        <p:txBody>
          <a:bodyPr/>
          <a:lstStyle/>
          <a:p>
            <a:fld id="{35B7F86B-7EEC-4A5F-9AAC-78925FCD35BB}" type="slidenum">
              <a:rPr lang="fr-FR" smtClean="0"/>
              <a:pPr/>
              <a:t>‹N°›</a:t>
            </a:fld>
            <a:endParaRPr lang="fr-FR"/>
          </a:p>
        </p:txBody>
      </p:sp>
      <p:pic>
        <p:nvPicPr>
          <p:cNvPr id="7" name="Image 6">
            <a:extLst>
              <a:ext uri="{FF2B5EF4-FFF2-40B4-BE49-F238E27FC236}">
                <a16:creationId xmlns:a16="http://schemas.microsoft.com/office/drawing/2014/main" id="{052A0ED1-3FEF-0A43-8552-58B203600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4951" y="0"/>
            <a:ext cx="2016224" cy="1248855"/>
          </a:xfrm>
          <a:prstGeom prst="rect">
            <a:avLst/>
          </a:prstGeom>
        </p:spPr>
      </p:pic>
    </p:spTree>
    <p:extLst>
      <p:ext uri="{BB962C8B-B14F-4D97-AF65-F5344CB8AC3E}">
        <p14:creationId xmlns:p14="http://schemas.microsoft.com/office/powerpoint/2010/main" val="296502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261AC9-6DC2-443F-9CC9-ABA9A17ED2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AAD36B-1334-4456-B29D-C8AF1118991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8D2145-0208-445B-BAA9-9DDAE5D2BA6E}"/>
              </a:ext>
            </a:extLst>
          </p:cNvPr>
          <p:cNvSpPr>
            <a:spLocks noGrp="1"/>
          </p:cNvSpPr>
          <p:nvPr>
            <p:ph type="dt" sz="half" idx="10"/>
          </p:nvPr>
        </p:nvSpPr>
        <p:spPr/>
        <p:txBody>
          <a:bodyPr/>
          <a:lstStyle/>
          <a:p>
            <a:fld id="{6623F29D-05DA-411A-A69C-ACD497B3CEB8}" type="datetime1">
              <a:rPr lang="fr-FR" smtClean="0"/>
              <a:t>02/11/2020</a:t>
            </a:fld>
            <a:endParaRPr lang="fr-FR"/>
          </a:p>
        </p:txBody>
      </p:sp>
      <p:sp>
        <p:nvSpPr>
          <p:cNvPr id="5" name="Espace réservé du pied de page 4">
            <a:extLst>
              <a:ext uri="{FF2B5EF4-FFF2-40B4-BE49-F238E27FC236}">
                <a16:creationId xmlns:a16="http://schemas.microsoft.com/office/drawing/2014/main" id="{B1076A7C-A633-482E-8258-8EE4A4AB38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E8BD83-144A-4AE0-B65C-AF0B548F809E}"/>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4260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5F6B8E7-8AAB-4B32-ACE1-5CC70A8A47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65BBECD-26A9-458F-8EF0-3281119CD7F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384FC6-3640-483C-9C38-61DEFB58ECB3}"/>
              </a:ext>
            </a:extLst>
          </p:cNvPr>
          <p:cNvSpPr>
            <a:spLocks noGrp="1"/>
          </p:cNvSpPr>
          <p:nvPr>
            <p:ph type="dt" sz="half" idx="10"/>
          </p:nvPr>
        </p:nvSpPr>
        <p:spPr/>
        <p:txBody>
          <a:bodyPr/>
          <a:lstStyle/>
          <a:p>
            <a:fld id="{82980C43-0417-4172-BC20-78660079AD97}" type="datetime1">
              <a:rPr lang="fr-FR" smtClean="0"/>
              <a:t>02/11/2020</a:t>
            </a:fld>
            <a:endParaRPr lang="fr-FR"/>
          </a:p>
        </p:txBody>
      </p:sp>
      <p:sp>
        <p:nvSpPr>
          <p:cNvPr id="5" name="Espace réservé du pied de page 4">
            <a:extLst>
              <a:ext uri="{FF2B5EF4-FFF2-40B4-BE49-F238E27FC236}">
                <a16:creationId xmlns:a16="http://schemas.microsoft.com/office/drawing/2014/main" id="{E72AB7F6-2377-4D6D-8292-B4CEED4EA0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B7629FE-2B79-4F70-A465-72DB388CC6CA}"/>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240935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B0B6C-D327-4919-8B3B-8D01590F7A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A84E33-FB32-4BBB-997B-E47C8A93713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91F389C-1E29-4715-954B-512267FF8AF8}"/>
              </a:ext>
            </a:extLst>
          </p:cNvPr>
          <p:cNvSpPr>
            <a:spLocks noGrp="1"/>
          </p:cNvSpPr>
          <p:nvPr>
            <p:ph type="dt" sz="half" idx="10"/>
          </p:nvPr>
        </p:nvSpPr>
        <p:spPr/>
        <p:txBody>
          <a:bodyPr/>
          <a:lstStyle/>
          <a:p>
            <a:fld id="{5C2E3FDF-B642-4206-9AD1-C1427EA136DE}" type="datetime1">
              <a:rPr lang="fr-FR" smtClean="0"/>
              <a:t>02/11/2020</a:t>
            </a:fld>
            <a:endParaRPr lang="fr-FR"/>
          </a:p>
        </p:txBody>
      </p:sp>
      <p:sp>
        <p:nvSpPr>
          <p:cNvPr id="5" name="Espace réservé du pied de page 4">
            <a:extLst>
              <a:ext uri="{FF2B5EF4-FFF2-40B4-BE49-F238E27FC236}">
                <a16:creationId xmlns:a16="http://schemas.microsoft.com/office/drawing/2014/main" id="{774504D6-F07F-4613-AD9D-4F8111049A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8598F6-F9A3-41C7-BF73-20F14A293C4A}"/>
              </a:ext>
            </a:extLst>
          </p:cNvPr>
          <p:cNvSpPr>
            <a:spLocks noGrp="1"/>
          </p:cNvSpPr>
          <p:nvPr>
            <p:ph type="sldNum" sz="quarter" idx="12"/>
          </p:nvPr>
        </p:nvSpPr>
        <p:spPr/>
        <p:txBody>
          <a:bodyPr/>
          <a:lstStyle/>
          <a:p>
            <a:fld id="{35B7F86B-7EEC-4A5F-9AAC-78925FCD35BB}" type="slidenum">
              <a:rPr lang="fr-FR" smtClean="0"/>
              <a:pPr/>
              <a:t>‹N°›</a:t>
            </a:fld>
            <a:endParaRPr lang="fr-FR"/>
          </a:p>
        </p:txBody>
      </p:sp>
      <p:pic>
        <p:nvPicPr>
          <p:cNvPr id="7" name="Image 6">
            <a:extLst>
              <a:ext uri="{FF2B5EF4-FFF2-40B4-BE49-F238E27FC236}">
                <a16:creationId xmlns:a16="http://schemas.microsoft.com/office/drawing/2014/main" id="{052A0ED1-3FEF-0A43-8552-58B203600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5297" y="135071"/>
            <a:ext cx="2016224" cy="1248855"/>
          </a:xfrm>
          <a:prstGeom prst="rect">
            <a:avLst/>
          </a:prstGeom>
        </p:spPr>
      </p:pic>
    </p:spTree>
    <p:extLst>
      <p:ext uri="{BB962C8B-B14F-4D97-AF65-F5344CB8AC3E}">
        <p14:creationId xmlns:p14="http://schemas.microsoft.com/office/powerpoint/2010/main" val="166267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DCBF60-4A58-48D5-B7A4-B8CC316CE45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ACCDED7-EBEA-4831-A9F1-C4350C865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224B6D6-F5D0-4CFC-A438-44D4BF86520D}"/>
              </a:ext>
            </a:extLst>
          </p:cNvPr>
          <p:cNvSpPr>
            <a:spLocks noGrp="1"/>
          </p:cNvSpPr>
          <p:nvPr>
            <p:ph type="dt" sz="half" idx="10"/>
          </p:nvPr>
        </p:nvSpPr>
        <p:spPr/>
        <p:txBody>
          <a:bodyPr/>
          <a:lstStyle/>
          <a:p>
            <a:fld id="{903A9662-49CD-4115-B096-87544E28955B}" type="datetime1">
              <a:rPr lang="fr-FR" smtClean="0"/>
              <a:t>02/11/2020</a:t>
            </a:fld>
            <a:endParaRPr lang="fr-FR"/>
          </a:p>
        </p:txBody>
      </p:sp>
      <p:sp>
        <p:nvSpPr>
          <p:cNvPr id="5" name="Espace réservé du pied de page 4">
            <a:extLst>
              <a:ext uri="{FF2B5EF4-FFF2-40B4-BE49-F238E27FC236}">
                <a16:creationId xmlns:a16="http://schemas.microsoft.com/office/drawing/2014/main" id="{7BF8FF96-F27A-46BD-9BD0-D5BBCD7535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CACBFC-2ECB-4034-8BD2-269B9ACDB146}"/>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345298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69B53-8422-4EB3-9DD7-29ADF38034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7CAD771-C016-4008-B637-B7D091DA80B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1A063C-D277-468D-9C98-E05F344DCA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08AAF9-3C91-4226-A84F-979E66CB2C34}"/>
              </a:ext>
            </a:extLst>
          </p:cNvPr>
          <p:cNvSpPr>
            <a:spLocks noGrp="1"/>
          </p:cNvSpPr>
          <p:nvPr>
            <p:ph type="dt" sz="half" idx="10"/>
          </p:nvPr>
        </p:nvSpPr>
        <p:spPr/>
        <p:txBody>
          <a:bodyPr/>
          <a:lstStyle/>
          <a:p>
            <a:fld id="{E95B45AD-6A58-4F2D-9F4A-0A89AD9F51B9}" type="datetime1">
              <a:rPr lang="fr-FR" smtClean="0"/>
              <a:t>02/11/2020</a:t>
            </a:fld>
            <a:endParaRPr lang="fr-FR"/>
          </a:p>
        </p:txBody>
      </p:sp>
      <p:sp>
        <p:nvSpPr>
          <p:cNvPr id="6" name="Espace réservé du pied de page 5">
            <a:extLst>
              <a:ext uri="{FF2B5EF4-FFF2-40B4-BE49-F238E27FC236}">
                <a16:creationId xmlns:a16="http://schemas.microsoft.com/office/drawing/2014/main" id="{13D0ADCC-EE10-4777-BD21-4EA404E98C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D3DF394-560D-4628-9425-B1EEBCD90F84}"/>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82674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DBAED9-B3CD-443E-AD23-A3A1A5F72FB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A5F40EF-B775-4A96-8C0C-DF3332E2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22888E-7C7A-436E-8C56-98AB4E77BF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87AF4A-ACC5-4F42-BD5F-5B857B804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8C637C2-68EF-40E2-B458-182140314D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289474-2B3C-4EA6-ACB8-43636B74CCEC}"/>
              </a:ext>
            </a:extLst>
          </p:cNvPr>
          <p:cNvSpPr>
            <a:spLocks noGrp="1"/>
          </p:cNvSpPr>
          <p:nvPr>
            <p:ph type="dt" sz="half" idx="10"/>
          </p:nvPr>
        </p:nvSpPr>
        <p:spPr/>
        <p:txBody>
          <a:bodyPr/>
          <a:lstStyle/>
          <a:p>
            <a:fld id="{067DF01A-9532-4AE2-B4F4-200328661A2D}" type="datetime1">
              <a:rPr lang="fr-FR" smtClean="0"/>
              <a:t>02/11/2020</a:t>
            </a:fld>
            <a:endParaRPr lang="fr-FR"/>
          </a:p>
        </p:txBody>
      </p:sp>
      <p:sp>
        <p:nvSpPr>
          <p:cNvPr id="8" name="Espace réservé du pied de page 7">
            <a:extLst>
              <a:ext uri="{FF2B5EF4-FFF2-40B4-BE49-F238E27FC236}">
                <a16:creationId xmlns:a16="http://schemas.microsoft.com/office/drawing/2014/main" id="{055CA539-C6BD-4E86-B1DB-41F64CF9688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E12C742-7297-4257-9535-0E53EA68E0BC}"/>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3068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6048C-5FBC-413A-95C7-944AB4EEB8F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8B0E558-48F8-4C03-8E70-1C5CDD99367F}"/>
              </a:ext>
            </a:extLst>
          </p:cNvPr>
          <p:cNvSpPr>
            <a:spLocks noGrp="1"/>
          </p:cNvSpPr>
          <p:nvPr>
            <p:ph type="dt" sz="half" idx="10"/>
          </p:nvPr>
        </p:nvSpPr>
        <p:spPr/>
        <p:txBody>
          <a:bodyPr/>
          <a:lstStyle/>
          <a:p>
            <a:fld id="{A909DB28-1B92-42FC-80F8-E31C423907E4}" type="datetime1">
              <a:rPr lang="fr-FR" smtClean="0"/>
              <a:t>02/11/2020</a:t>
            </a:fld>
            <a:endParaRPr lang="fr-FR"/>
          </a:p>
        </p:txBody>
      </p:sp>
      <p:sp>
        <p:nvSpPr>
          <p:cNvPr id="4" name="Espace réservé du pied de page 3">
            <a:extLst>
              <a:ext uri="{FF2B5EF4-FFF2-40B4-BE49-F238E27FC236}">
                <a16:creationId xmlns:a16="http://schemas.microsoft.com/office/drawing/2014/main" id="{B3D2A4E1-D526-40AC-AB13-198C9DBFD1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543A45-5289-47CF-BEB3-7C4FBF7B94F2}"/>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21562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EDAC15-89AB-47EE-AD3B-EDA6C6737E07}"/>
              </a:ext>
            </a:extLst>
          </p:cNvPr>
          <p:cNvSpPr>
            <a:spLocks noGrp="1"/>
          </p:cNvSpPr>
          <p:nvPr>
            <p:ph type="dt" sz="half" idx="10"/>
          </p:nvPr>
        </p:nvSpPr>
        <p:spPr/>
        <p:txBody>
          <a:bodyPr/>
          <a:lstStyle/>
          <a:p>
            <a:fld id="{E51E7F96-FD90-4897-8772-F8E7D3F05877}" type="datetime1">
              <a:rPr lang="fr-FR" smtClean="0"/>
              <a:t>02/11/2020</a:t>
            </a:fld>
            <a:endParaRPr lang="fr-FR"/>
          </a:p>
        </p:txBody>
      </p:sp>
      <p:sp>
        <p:nvSpPr>
          <p:cNvPr id="3" name="Espace réservé du pied de page 2">
            <a:extLst>
              <a:ext uri="{FF2B5EF4-FFF2-40B4-BE49-F238E27FC236}">
                <a16:creationId xmlns:a16="http://schemas.microsoft.com/office/drawing/2014/main" id="{FDBEC5AD-B27A-42FA-B494-B13D793C8AC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4890874-0024-4C5D-AC3E-A646655329EA}"/>
              </a:ext>
            </a:extLst>
          </p:cNvPr>
          <p:cNvSpPr>
            <a:spLocks noGrp="1"/>
          </p:cNvSpPr>
          <p:nvPr>
            <p:ph type="sldNum" sz="quarter" idx="12"/>
          </p:nvPr>
        </p:nvSpPr>
        <p:spPr/>
        <p:txBody>
          <a:bodyPr/>
          <a:lstStyle/>
          <a:p>
            <a:fld id="{35B7F86B-7EEC-4A5F-9AAC-78925FCD35BB}" type="slidenum">
              <a:rPr lang="fr-FR" smtClean="0"/>
              <a:pPr/>
              <a:t>‹N°›</a:t>
            </a:fld>
            <a:endParaRPr lang="fr-FR"/>
          </a:p>
        </p:txBody>
      </p:sp>
      <p:pic>
        <p:nvPicPr>
          <p:cNvPr id="5" name="Image 4">
            <a:extLst>
              <a:ext uri="{FF2B5EF4-FFF2-40B4-BE49-F238E27FC236}">
                <a16:creationId xmlns:a16="http://schemas.microsoft.com/office/drawing/2014/main" id="{052A0ED1-3FEF-0A43-8552-58B203600D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532" y="0"/>
            <a:ext cx="2016224" cy="1248855"/>
          </a:xfrm>
          <a:prstGeom prst="rect">
            <a:avLst/>
          </a:prstGeom>
        </p:spPr>
      </p:pic>
    </p:spTree>
    <p:extLst>
      <p:ext uri="{BB962C8B-B14F-4D97-AF65-F5344CB8AC3E}">
        <p14:creationId xmlns:p14="http://schemas.microsoft.com/office/powerpoint/2010/main" val="4693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8F370-A7F1-4DAF-8169-EE363CAF7F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C24A4D1-9906-4ED2-BE34-7D878A05F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4F5F37-2EBE-4542-9A39-9AFF56C94B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CDADB1-5C82-4C2F-9930-09B65BD35A7B}"/>
              </a:ext>
            </a:extLst>
          </p:cNvPr>
          <p:cNvSpPr>
            <a:spLocks noGrp="1"/>
          </p:cNvSpPr>
          <p:nvPr>
            <p:ph type="dt" sz="half" idx="10"/>
          </p:nvPr>
        </p:nvSpPr>
        <p:spPr/>
        <p:txBody>
          <a:bodyPr/>
          <a:lstStyle/>
          <a:p>
            <a:fld id="{819F1D2E-77F7-49BD-A9C1-2A9B2B865A57}" type="datetime1">
              <a:rPr lang="fr-FR" smtClean="0"/>
              <a:t>02/11/2020</a:t>
            </a:fld>
            <a:endParaRPr lang="fr-FR"/>
          </a:p>
        </p:txBody>
      </p:sp>
      <p:sp>
        <p:nvSpPr>
          <p:cNvPr id="6" name="Espace réservé du pied de page 5">
            <a:extLst>
              <a:ext uri="{FF2B5EF4-FFF2-40B4-BE49-F238E27FC236}">
                <a16:creationId xmlns:a16="http://schemas.microsoft.com/office/drawing/2014/main" id="{EF4AB922-E37B-4945-B8BF-F9A68E73CE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68B2AE6-0B37-4393-A9EB-1CDE39D15534}"/>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82403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2B052-DB35-4BE5-9116-D102EE8D59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6B83E1E-6380-4FF2-8DCD-5EA4B3627B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D9437EC-9479-4213-86BA-A71E746F8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63BF16-22D5-45F4-9038-DE86A0DEEF34}"/>
              </a:ext>
            </a:extLst>
          </p:cNvPr>
          <p:cNvSpPr>
            <a:spLocks noGrp="1"/>
          </p:cNvSpPr>
          <p:nvPr>
            <p:ph type="dt" sz="half" idx="10"/>
          </p:nvPr>
        </p:nvSpPr>
        <p:spPr/>
        <p:txBody>
          <a:bodyPr/>
          <a:lstStyle/>
          <a:p>
            <a:fld id="{8CFE3AB1-99D2-4CF8-9FE6-A4BE8C9CEC91}" type="datetime1">
              <a:rPr lang="fr-FR" smtClean="0"/>
              <a:t>02/11/2020</a:t>
            </a:fld>
            <a:endParaRPr lang="fr-FR"/>
          </a:p>
        </p:txBody>
      </p:sp>
      <p:sp>
        <p:nvSpPr>
          <p:cNvPr id="6" name="Espace réservé du pied de page 5">
            <a:extLst>
              <a:ext uri="{FF2B5EF4-FFF2-40B4-BE49-F238E27FC236}">
                <a16:creationId xmlns:a16="http://schemas.microsoft.com/office/drawing/2014/main" id="{A43060C0-7B11-4924-AB82-532C6B9A5C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94556F-8CF1-44AA-B345-751F3D4DBAB8}"/>
              </a:ext>
            </a:extLst>
          </p:cNvPr>
          <p:cNvSpPr>
            <a:spLocks noGrp="1"/>
          </p:cNvSpPr>
          <p:nvPr>
            <p:ph type="sldNum" sz="quarter" idx="12"/>
          </p:nvPr>
        </p:nvSpPr>
        <p:spPr/>
        <p:txBody>
          <a:bodyPr/>
          <a:lstStyle/>
          <a:p>
            <a:fld id="{35B7F86B-7EEC-4A5F-9AAC-78925FCD35BB}" type="slidenum">
              <a:rPr lang="fr-FR" smtClean="0"/>
              <a:pPr/>
              <a:t>‹N°›</a:t>
            </a:fld>
            <a:endParaRPr lang="fr-FR"/>
          </a:p>
        </p:txBody>
      </p:sp>
    </p:spTree>
    <p:extLst>
      <p:ext uri="{BB962C8B-B14F-4D97-AF65-F5344CB8AC3E}">
        <p14:creationId xmlns:p14="http://schemas.microsoft.com/office/powerpoint/2010/main" val="89921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F0A7D-476E-4FCB-920A-F0B2C6E50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7FF3A33-9147-49EE-BEFE-B7D97C0D1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368436-C4F2-4BD4-8D09-D8BB3CA00B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84415-AD29-4B1E-81FD-7E0190E69C3A}" type="datetime1">
              <a:rPr lang="fr-FR" smtClean="0"/>
              <a:t>02/11/2020</a:t>
            </a:fld>
            <a:endParaRPr lang="fr-FR"/>
          </a:p>
        </p:txBody>
      </p:sp>
      <p:sp>
        <p:nvSpPr>
          <p:cNvPr id="5" name="Espace réservé du pied de page 4">
            <a:extLst>
              <a:ext uri="{FF2B5EF4-FFF2-40B4-BE49-F238E27FC236}">
                <a16:creationId xmlns:a16="http://schemas.microsoft.com/office/drawing/2014/main" id="{F5258D8E-6A4F-4BE0-B27E-1FB84716A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C46EE72-88F8-475A-9C0E-12BE25863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7F86B-7EEC-4A5F-9AAC-78925FCD35BB}" type="slidenum">
              <a:rPr lang="fr-FR" smtClean="0"/>
              <a:pPr/>
              <a:t>‹N°›</a:t>
            </a:fld>
            <a:endParaRPr lang="fr-FR"/>
          </a:p>
        </p:txBody>
      </p:sp>
    </p:spTree>
    <p:extLst>
      <p:ext uri="{BB962C8B-B14F-4D97-AF65-F5344CB8AC3E}">
        <p14:creationId xmlns:p14="http://schemas.microsoft.com/office/powerpoint/2010/main" val="2948590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27.jpeg"/><Relationship Id="rId4" Type="http://schemas.openxmlformats.org/officeDocument/2006/relationships/image" Target="../media/image20.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5" Type="http://schemas.openxmlformats.org/officeDocument/2006/relationships/image" Target="../media/image51.emf"/><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9ECC011-45AC-421D-BC7F-43DD21923D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9351" y="2745726"/>
            <a:ext cx="3384275" cy="2523703"/>
          </a:xfrm>
          <a:prstGeom prst="rect">
            <a:avLst/>
          </a:prstGeom>
        </p:spPr>
      </p:pic>
      <p:pic>
        <p:nvPicPr>
          <p:cNvPr id="20" name="Image 19">
            <a:extLst>
              <a:ext uri="{FF2B5EF4-FFF2-40B4-BE49-F238E27FC236}">
                <a16:creationId xmlns:a16="http://schemas.microsoft.com/office/drawing/2014/main" id="{CC5C868B-81D6-41F4-98C2-4F9454BD3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82534" y="2532488"/>
            <a:ext cx="2357993" cy="2947492"/>
          </a:xfrm>
          <a:prstGeom prst="rect">
            <a:avLst/>
          </a:prstGeom>
        </p:spPr>
      </p:pic>
      <p:pic>
        <p:nvPicPr>
          <p:cNvPr id="21" name="Image 20">
            <a:extLst>
              <a:ext uri="{FF2B5EF4-FFF2-40B4-BE49-F238E27FC236}">
                <a16:creationId xmlns:a16="http://schemas.microsoft.com/office/drawing/2014/main" id="{27D27802-0182-416A-B356-0E264EEB76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3553" y="3388449"/>
            <a:ext cx="1692184" cy="2115225"/>
          </a:xfrm>
          <a:prstGeom prst="rect">
            <a:avLst/>
          </a:prstGeom>
        </p:spPr>
      </p:pic>
      <p:pic>
        <p:nvPicPr>
          <p:cNvPr id="22" name="Image 21">
            <a:extLst>
              <a:ext uri="{FF2B5EF4-FFF2-40B4-BE49-F238E27FC236}">
                <a16:creationId xmlns:a16="http://schemas.microsoft.com/office/drawing/2014/main" id="{8EBD2D7B-176A-4681-9FCA-1774792450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80957" y="4074045"/>
            <a:ext cx="744028" cy="1538189"/>
          </a:xfrm>
          <a:prstGeom prst="rect">
            <a:avLst/>
          </a:prstGeom>
        </p:spPr>
      </p:pic>
      <p:sp>
        <p:nvSpPr>
          <p:cNvPr id="23" name="ZoneTexte 22"/>
          <p:cNvSpPr txBox="1"/>
          <p:nvPr/>
        </p:nvSpPr>
        <p:spPr>
          <a:xfrm>
            <a:off x="676132" y="1479223"/>
            <a:ext cx="10331116" cy="584775"/>
          </a:xfrm>
          <a:prstGeom prst="rect">
            <a:avLst/>
          </a:prstGeom>
          <a:noFill/>
        </p:spPr>
        <p:txBody>
          <a:bodyPr wrap="square" rtlCol="0">
            <a:spAutoFit/>
          </a:bodyPr>
          <a:lstStyle/>
          <a:p>
            <a:pPr algn="ctr"/>
            <a:r>
              <a:rPr lang="fr-FR" sz="3200" b="1" dirty="0">
                <a:solidFill>
                  <a:schemeClr val="accent5">
                    <a:lumMod val="75000"/>
                  </a:schemeClr>
                </a:solidFill>
                <a:latin typeface="Arial Black" pitchFamily="34" charset="0"/>
              </a:rPr>
              <a:t>ENSEIGNER EN STI2D</a:t>
            </a:r>
          </a:p>
        </p:txBody>
      </p:sp>
      <p:pic>
        <p:nvPicPr>
          <p:cNvPr id="1026" name="Picture 2" descr="H:\TRAVAIL LYCEE\PROGRESSION NATIONALE\Travail clermont Ferrand\Images\image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63882" y="155633"/>
            <a:ext cx="3439246" cy="1229670"/>
          </a:xfrm>
          <a:prstGeom prst="rect">
            <a:avLst/>
          </a:prstGeom>
          <a:noFill/>
        </p:spPr>
      </p:pic>
      <p:pic>
        <p:nvPicPr>
          <p:cNvPr id="2" name="Picture 2" descr="C:\Users\PC_de_Dan\Downloads\11557-logos (1)\Logos\Logo 2I2D.png"/>
          <p:cNvPicPr>
            <a:picLocks noChangeAspect="1" noChangeArrowheads="1"/>
          </p:cNvPicPr>
          <p:nvPr/>
        </p:nvPicPr>
        <p:blipFill>
          <a:blip r:embed="rId8"/>
          <a:srcRect/>
          <a:stretch>
            <a:fillRect/>
          </a:stretch>
        </p:blipFill>
        <p:spPr bwMode="auto">
          <a:xfrm>
            <a:off x="8453938" y="4947360"/>
            <a:ext cx="2553310" cy="1329747"/>
          </a:xfrm>
          <a:prstGeom prst="rect">
            <a:avLst/>
          </a:prstGeom>
          <a:noFill/>
        </p:spPr>
      </p:pic>
      <p:sp>
        <p:nvSpPr>
          <p:cNvPr id="5" name="Espace réservé du numéro de diapositive 4"/>
          <p:cNvSpPr>
            <a:spLocks noGrp="1"/>
          </p:cNvSpPr>
          <p:nvPr>
            <p:ph type="sldNum" sz="quarter" idx="12"/>
          </p:nvPr>
        </p:nvSpPr>
        <p:spPr/>
        <p:txBody>
          <a:bodyPr/>
          <a:lstStyle/>
          <a:p>
            <a:fld id="{35B7F86B-7EEC-4A5F-9AAC-78925FCD35BB}" type="slidenum">
              <a:rPr lang="fr-FR" smtClean="0"/>
              <a:pPr/>
              <a:t>1</a:t>
            </a:fld>
            <a:endParaRPr lang="fr-FR"/>
          </a:p>
        </p:txBody>
      </p:sp>
      <p:sp>
        <p:nvSpPr>
          <p:cNvPr id="14" name="ZoneTexte 13">
            <a:extLst>
              <a:ext uri="{FF2B5EF4-FFF2-40B4-BE49-F238E27FC236}">
                <a16:creationId xmlns:a16="http://schemas.microsoft.com/office/drawing/2014/main" id="{1A2FCB98-EF10-BB4C-A940-5D862E2DEF7D}"/>
              </a:ext>
            </a:extLst>
          </p:cNvPr>
          <p:cNvSpPr txBox="1"/>
          <p:nvPr/>
        </p:nvSpPr>
        <p:spPr>
          <a:xfrm>
            <a:off x="360000" y="6123218"/>
            <a:ext cx="3086101" cy="307777"/>
          </a:xfrm>
          <a:prstGeom prst="rect">
            <a:avLst/>
          </a:prstGeom>
          <a:noFill/>
        </p:spPr>
        <p:txBody>
          <a:bodyPr wrap="none" rtlCol="0">
            <a:spAutoFit/>
          </a:bodyPr>
          <a:lstStyle/>
          <a:p>
            <a:r>
              <a:rPr lang="fr-FR" sz="1400" dirty="0"/>
              <a:t>Visio conférence, le 15 octobre 2020</a:t>
            </a:r>
          </a:p>
        </p:txBody>
      </p:sp>
    </p:spTree>
    <p:extLst>
      <p:ext uri="{BB962C8B-B14F-4D97-AF65-F5344CB8AC3E}">
        <p14:creationId xmlns:p14="http://schemas.microsoft.com/office/powerpoint/2010/main" val="33280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C1C5E7C-8A8E-4194-BE01-BC818B2ABE09}"/>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509275"/>
            <a:ext cx="7667460" cy="6349167"/>
          </a:xfrm>
        </p:spPr>
      </p:pic>
      <p:pic>
        <p:nvPicPr>
          <p:cNvPr id="7" name="Image 6">
            <a:extLst>
              <a:ext uri="{FF2B5EF4-FFF2-40B4-BE49-F238E27FC236}">
                <a16:creationId xmlns:a16="http://schemas.microsoft.com/office/drawing/2014/main" id="{F7974469-E17B-4638-965D-42586DAED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9588" y="1013770"/>
            <a:ext cx="3987425" cy="5030202"/>
          </a:xfrm>
          <a:prstGeom prst="rect">
            <a:avLst/>
          </a:prstGeom>
        </p:spPr>
      </p:pic>
      <p:cxnSp>
        <p:nvCxnSpPr>
          <p:cNvPr id="9" name="Connecteur droit 8">
            <a:extLst>
              <a:ext uri="{FF2B5EF4-FFF2-40B4-BE49-F238E27FC236}">
                <a16:creationId xmlns:a16="http://schemas.microsoft.com/office/drawing/2014/main" id="{D808D21B-511E-4CB0-9436-C1C0D44F6B05}"/>
              </a:ext>
            </a:extLst>
          </p:cNvPr>
          <p:cNvCxnSpPr>
            <a:cxnSpLocks/>
          </p:cNvCxnSpPr>
          <p:nvPr/>
        </p:nvCxnSpPr>
        <p:spPr>
          <a:xfrm>
            <a:off x="7780009" y="3450275"/>
            <a:ext cx="447468" cy="0"/>
          </a:xfrm>
          <a:prstGeom prst="line">
            <a:avLst/>
          </a:prstGeom>
          <a:ln w="38100">
            <a:solidFill>
              <a:srgbClr val="0055B6"/>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 coins arrondis 4">
            <a:extLst>
              <a:ext uri="{FF2B5EF4-FFF2-40B4-BE49-F238E27FC236}">
                <a16:creationId xmlns:a16="http://schemas.microsoft.com/office/drawing/2014/main" id="{B03F917E-6B98-4316-80DB-F91C5D58A849}"/>
              </a:ext>
            </a:extLst>
          </p:cNvPr>
          <p:cNvSpPr/>
          <p:nvPr/>
        </p:nvSpPr>
        <p:spPr>
          <a:xfrm>
            <a:off x="6053285" y="0"/>
            <a:ext cx="6143728" cy="76994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accent1">
                    <a:lumMod val="75000"/>
                  </a:schemeClr>
                </a:solidFill>
                <a:latin typeface="Arial" panose="020B0604020202020204" pitchFamily="34" charset="0"/>
                <a:cs typeface="Arial" panose="020B0604020202020204" pitchFamily="34" charset="0"/>
              </a:rPr>
              <a:t>9 Séquences en première </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10</a:t>
            </a:fld>
            <a:endParaRPr lang="fr-FR"/>
          </a:p>
        </p:txBody>
      </p:sp>
    </p:spTree>
    <p:extLst>
      <p:ext uri="{BB962C8B-B14F-4D97-AF65-F5344CB8AC3E}">
        <p14:creationId xmlns:p14="http://schemas.microsoft.com/office/powerpoint/2010/main" val="98162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159369" y="2092036"/>
            <a:ext cx="11987852" cy="4765964"/>
            <a:chOff x="0" y="1440872"/>
            <a:chExt cx="11987852" cy="4765964"/>
          </a:xfrm>
        </p:grpSpPr>
        <p:pic>
          <p:nvPicPr>
            <p:cNvPr id="10" name="Picture 1"/>
            <p:cNvPicPr>
              <a:picLocks noChangeAspect="1" noChangeArrowheads="1"/>
            </p:cNvPicPr>
            <p:nvPr/>
          </p:nvPicPr>
          <p:blipFill>
            <a:blip r:embed="rId2"/>
            <a:srcRect/>
            <a:stretch>
              <a:fillRect/>
            </a:stretch>
          </p:blipFill>
          <p:spPr bwMode="auto">
            <a:xfrm>
              <a:off x="0" y="1440872"/>
              <a:ext cx="7363414" cy="4765964"/>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8920595" y="2164340"/>
              <a:ext cx="3067257" cy="3238932"/>
            </a:xfrm>
            <a:prstGeom prst="rect">
              <a:avLst/>
            </a:prstGeom>
            <a:noFill/>
            <a:ln w="9525">
              <a:noFill/>
              <a:miter lim="800000"/>
              <a:headEnd/>
              <a:tailEnd/>
            </a:ln>
            <a:effectLst/>
          </p:spPr>
        </p:pic>
        <p:sp>
          <p:nvSpPr>
            <p:cNvPr id="12" name="ZoneTexte 11"/>
            <p:cNvSpPr txBox="1"/>
            <p:nvPr/>
          </p:nvSpPr>
          <p:spPr>
            <a:xfrm>
              <a:off x="7550727" y="3726863"/>
              <a:ext cx="1151277" cy="369332"/>
            </a:xfrm>
            <a:prstGeom prst="rect">
              <a:avLst/>
            </a:prstGeom>
            <a:noFill/>
          </p:spPr>
          <p:txBody>
            <a:bodyPr wrap="none" rtlCol="0">
              <a:spAutoFit/>
            </a:bodyPr>
            <a:lstStyle/>
            <a:p>
              <a:r>
                <a:rPr lang="fr-FR" dirty="0"/>
                <a:t>………………</a:t>
              </a:r>
            </a:p>
          </p:txBody>
        </p:sp>
      </p:grpSp>
      <p:sp>
        <p:nvSpPr>
          <p:cNvPr id="5" name="Rectangle : coins arrondis 4">
            <a:extLst>
              <a:ext uri="{FF2B5EF4-FFF2-40B4-BE49-F238E27FC236}">
                <a16:creationId xmlns:a16="http://schemas.microsoft.com/office/drawing/2014/main" id="{B03F917E-6B98-4316-80DB-F91C5D58A849}"/>
              </a:ext>
            </a:extLst>
          </p:cNvPr>
          <p:cNvSpPr/>
          <p:nvPr/>
        </p:nvSpPr>
        <p:spPr>
          <a:xfrm>
            <a:off x="6024515" y="0"/>
            <a:ext cx="6143728" cy="65432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9 séquences en première</a:t>
            </a:r>
          </a:p>
        </p:txBody>
      </p:sp>
      <p:sp>
        <p:nvSpPr>
          <p:cNvPr id="4" name="Rectangle 3">
            <a:extLst>
              <a:ext uri="{FF2B5EF4-FFF2-40B4-BE49-F238E27FC236}">
                <a16:creationId xmlns:a16="http://schemas.microsoft.com/office/drawing/2014/main" id="{7E4B2B05-5376-466C-ACAF-761D11BD87B9}"/>
              </a:ext>
            </a:extLst>
          </p:cNvPr>
          <p:cNvSpPr/>
          <p:nvPr/>
        </p:nvSpPr>
        <p:spPr>
          <a:xfrm>
            <a:off x="5977217" y="3244334"/>
            <a:ext cx="237566" cy="369332"/>
          </a:xfrm>
          <a:prstGeom prst="rect">
            <a:avLst/>
          </a:prstGeom>
        </p:spPr>
        <p:txBody>
          <a:bodyPr wrap="none">
            <a:spAutoFit/>
          </a:bodyPr>
          <a:lstStyle/>
          <a:p>
            <a:r>
              <a:rPr lang="fr-FR" dirty="0"/>
              <a:t> </a:t>
            </a:r>
          </a:p>
        </p:txBody>
      </p:sp>
      <p:pic>
        <p:nvPicPr>
          <p:cNvPr id="6" name="Image 5">
            <a:extLst>
              <a:ext uri="{FF2B5EF4-FFF2-40B4-BE49-F238E27FC236}">
                <a16:creationId xmlns:a16="http://schemas.microsoft.com/office/drawing/2014/main" id="{1E1A1CDD-42B3-4A91-A0A5-B0832AAB41CC}"/>
              </a:ext>
            </a:extLst>
          </p:cNvPr>
          <p:cNvPicPr>
            <a:picLocks noChangeAspect="1"/>
          </p:cNvPicPr>
          <p:nvPr/>
        </p:nvPicPr>
        <p:blipFill>
          <a:blip r:embed="rId4"/>
          <a:stretch>
            <a:fillRect/>
          </a:stretch>
        </p:blipFill>
        <p:spPr>
          <a:xfrm>
            <a:off x="492590" y="2409200"/>
            <a:ext cx="2354336" cy="2307250"/>
          </a:xfrm>
          <a:prstGeom prst="rect">
            <a:avLst/>
          </a:prstGeom>
        </p:spPr>
      </p:pic>
      <p:sp>
        <p:nvSpPr>
          <p:cNvPr id="13" name="Rectangle 12">
            <a:extLst>
              <a:ext uri="{FF2B5EF4-FFF2-40B4-BE49-F238E27FC236}">
                <a16:creationId xmlns:a16="http://schemas.microsoft.com/office/drawing/2014/main" id="{01C93495-5EE7-4CA9-AC71-DD034EF50B50}"/>
              </a:ext>
            </a:extLst>
          </p:cNvPr>
          <p:cNvSpPr/>
          <p:nvPr/>
        </p:nvSpPr>
        <p:spPr>
          <a:xfrm>
            <a:off x="5726263" y="1224637"/>
            <a:ext cx="6441980" cy="1200329"/>
          </a:xfrm>
          <a:prstGeom prst="rect">
            <a:avLst/>
          </a:prstGeom>
          <a:solidFill>
            <a:schemeClr val="accent4"/>
          </a:solidFill>
        </p:spPr>
        <p:txBody>
          <a:bodyPr wrap="square">
            <a:spAutoFit/>
          </a:bodyPr>
          <a:lstStyle/>
          <a:p>
            <a:r>
              <a:rPr lang="fr-FR" b="1" dirty="0">
                <a:solidFill>
                  <a:schemeClr val="accent1">
                    <a:lumMod val="50000"/>
                  </a:schemeClr>
                </a:solidFill>
              </a:rPr>
              <a:t>Séquence n°1 : Thème : « réduire l'impact environnemental »</a:t>
            </a:r>
          </a:p>
          <a:p>
            <a:endParaRPr lang="fr-FR" b="1" dirty="0">
              <a:solidFill>
                <a:schemeClr val="accent1">
                  <a:lumMod val="50000"/>
                </a:schemeClr>
              </a:solidFill>
            </a:endParaRPr>
          </a:p>
          <a:p>
            <a:pPr lvl="1"/>
            <a:r>
              <a:rPr lang="fr-FR" b="1" dirty="0">
                <a:solidFill>
                  <a:schemeClr val="accent1">
                    <a:lumMod val="50000"/>
                  </a:schemeClr>
                </a:solidFill>
              </a:rPr>
              <a:t>Problématique 1 : Qu'est-ce qu'un produit éco-conçu ? </a:t>
            </a:r>
          </a:p>
          <a:p>
            <a:endParaRPr lang="fr-FR" b="1" dirty="0">
              <a:solidFill>
                <a:schemeClr val="accent1">
                  <a:lumMod val="50000"/>
                </a:schemeClr>
              </a:solidFill>
            </a:endParaRP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11</a:t>
            </a:fld>
            <a:endParaRPr lang="fr-FR"/>
          </a:p>
        </p:txBody>
      </p:sp>
    </p:spTree>
    <p:extLst>
      <p:ext uri="{BB962C8B-B14F-4D97-AF65-F5344CB8AC3E}">
        <p14:creationId xmlns:p14="http://schemas.microsoft.com/office/powerpoint/2010/main" val="115458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dessin&#10;&#10;Description générée automatiquement">
            <a:extLst>
              <a:ext uri="{FF2B5EF4-FFF2-40B4-BE49-F238E27FC236}">
                <a16:creationId xmlns:a16="http://schemas.microsoft.com/office/drawing/2014/main" id="{5A9A8707-665D-428F-970F-0C36AD06F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8380" y="5457958"/>
            <a:ext cx="3158173" cy="1129270"/>
          </a:xfrm>
          <a:prstGeom prst="rect">
            <a:avLst/>
          </a:prstGeom>
        </p:spPr>
      </p:pic>
      <p:pic>
        <p:nvPicPr>
          <p:cNvPr id="11" name="Picture 2" descr="G:\TRAVAIL LYCEE\PROGRESSION NATIONALE\Travail clermont Ferrand\slide\problé.jpg"/>
          <p:cNvPicPr>
            <a:picLocks noChangeAspect="1" noChangeArrowheads="1"/>
          </p:cNvPicPr>
          <p:nvPr/>
        </p:nvPicPr>
        <p:blipFill>
          <a:blip r:embed="rId4" cstate="print"/>
          <a:srcRect/>
          <a:stretch>
            <a:fillRect/>
          </a:stretch>
        </p:blipFill>
        <p:spPr bwMode="auto">
          <a:xfrm>
            <a:off x="0" y="2526710"/>
            <a:ext cx="1928785" cy="1656184"/>
          </a:xfrm>
          <a:prstGeom prst="rect">
            <a:avLst/>
          </a:prstGeom>
          <a:noFill/>
        </p:spPr>
      </p:pic>
      <p:cxnSp>
        <p:nvCxnSpPr>
          <p:cNvPr id="15" name="Connecteur en arc 14"/>
          <p:cNvCxnSpPr/>
          <p:nvPr/>
        </p:nvCxnSpPr>
        <p:spPr>
          <a:xfrm>
            <a:off x="1871531" y="3356992"/>
            <a:ext cx="1844435" cy="203331"/>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2" name="Picture 7" descr="G:\TRAVAIL LYCEE\PROGRESSION NATIONALE\Travail clermont Ferrand\slide\etude dossi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1453" y="2299853"/>
            <a:ext cx="1322175" cy="991631"/>
          </a:xfrm>
          <a:prstGeom prst="rect">
            <a:avLst/>
          </a:prstGeom>
          <a:noFill/>
        </p:spPr>
      </p:pic>
      <p:cxnSp>
        <p:nvCxnSpPr>
          <p:cNvPr id="24" name="Connecteur en arc 23"/>
          <p:cNvCxnSpPr/>
          <p:nvPr/>
        </p:nvCxnSpPr>
        <p:spPr>
          <a:xfrm flipV="1">
            <a:off x="5902036" y="2587558"/>
            <a:ext cx="3650526" cy="612842"/>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a:off x="5915891" y="3685309"/>
            <a:ext cx="1963513" cy="166844"/>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rc 25"/>
          <p:cNvCxnSpPr/>
          <p:nvPr/>
        </p:nvCxnSpPr>
        <p:spPr>
          <a:xfrm>
            <a:off x="5953328" y="4182894"/>
            <a:ext cx="3540868" cy="856034"/>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311237" y="4402021"/>
            <a:ext cx="3051558" cy="1077218"/>
          </a:xfrm>
          <a:prstGeom prst="rect">
            <a:avLst/>
          </a:prstGeom>
          <a:noFill/>
        </p:spPr>
        <p:txBody>
          <a:bodyPr wrap="square" rtlCol="0">
            <a:spAutoFit/>
          </a:bodyPr>
          <a:lstStyle/>
          <a:p>
            <a:pPr algn="ctr"/>
            <a:r>
              <a:rPr lang="fr-FR" sz="1600" b="1" dirty="0">
                <a:latin typeface="Arial" pitchFamily="34" charset="0"/>
                <a:cs typeface="Arial" pitchFamily="34" charset="0"/>
              </a:rPr>
              <a:t>Travaux en commun autour de la problématique  (Étude de dossier, expérimentation…)</a:t>
            </a:r>
          </a:p>
        </p:txBody>
      </p:sp>
      <p:sp>
        <p:nvSpPr>
          <p:cNvPr id="31" name="ZoneTexte 30"/>
          <p:cNvSpPr txBox="1"/>
          <p:nvPr/>
        </p:nvSpPr>
        <p:spPr>
          <a:xfrm>
            <a:off x="8535045" y="4177681"/>
            <a:ext cx="389850" cy="276999"/>
          </a:xfrm>
          <a:prstGeom prst="rect">
            <a:avLst/>
          </a:prstGeom>
          <a:noFill/>
        </p:spPr>
        <p:txBody>
          <a:bodyPr wrap="none" rtlCol="0">
            <a:spAutoFit/>
          </a:bodyPr>
          <a:lstStyle/>
          <a:p>
            <a:r>
              <a:rPr lang="fr-FR" sz="1200" b="1" dirty="0">
                <a:latin typeface="Arial" pitchFamily="34" charset="0"/>
                <a:cs typeface="Arial" pitchFamily="34" charset="0"/>
              </a:rPr>
              <a:t>EE</a:t>
            </a:r>
          </a:p>
        </p:txBody>
      </p:sp>
      <p:cxnSp>
        <p:nvCxnSpPr>
          <p:cNvPr id="33" name="Connecteur en arc 32"/>
          <p:cNvCxnSpPr/>
          <p:nvPr/>
        </p:nvCxnSpPr>
        <p:spPr>
          <a:xfrm flipV="1">
            <a:off x="5874327" y="1284052"/>
            <a:ext cx="1791069" cy="1431439"/>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7140103" y="5919514"/>
            <a:ext cx="4468238" cy="584775"/>
          </a:xfrm>
          <a:prstGeom prst="rect">
            <a:avLst/>
          </a:prstGeom>
          <a:noFill/>
        </p:spPr>
        <p:txBody>
          <a:bodyPr wrap="square" rtlCol="0">
            <a:spAutoFit/>
          </a:bodyPr>
          <a:lstStyle/>
          <a:p>
            <a:pPr algn="ctr"/>
            <a:r>
              <a:rPr lang="fr-FR" sz="1600" b="1" dirty="0">
                <a:latin typeface="Arial" pitchFamily="34" charset="0"/>
                <a:cs typeface="Arial" pitchFamily="34" charset="0"/>
              </a:rPr>
              <a:t>Déclinaison de la problématique dans les enseignements spécifiques</a:t>
            </a:r>
          </a:p>
        </p:txBody>
      </p:sp>
      <p:sp>
        <p:nvSpPr>
          <p:cNvPr id="70" name="ZoneTexte 69"/>
          <p:cNvSpPr txBox="1"/>
          <p:nvPr/>
        </p:nvSpPr>
        <p:spPr>
          <a:xfrm>
            <a:off x="10438424" y="5205571"/>
            <a:ext cx="441146" cy="276999"/>
          </a:xfrm>
          <a:prstGeom prst="rect">
            <a:avLst/>
          </a:prstGeom>
          <a:noFill/>
        </p:spPr>
        <p:txBody>
          <a:bodyPr wrap="none" rtlCol="0">
            <a:spAutoFit/>
          </a:bodyPr>
          <a:lstStyle/>
          <a:p>
            <a:r>
              <a:rPr lang="fr-FR" sz="1200" b="1" dirty="0">
                <a:latin typeface="Arial" pitchFamily="34" charset="0"/>
                <a:cs typeface="Arial" pitchFamily="34" charset="0"/>
              </a:rPr>
              <a:t>SIN</a:t>
            </a:r>
          </a:p>
        </p:txBody>
      </p:sp>
      <p:sp>
        <p:nvSpPr>
          <p:cNvPr id="71" name="ZoneTexte 70"/>
          <p:cNvSpPr txBox="1"/>
          <p:nvPr/>
        </p:nvSpPr>
        <p:spPr>
          <a:xfrm>
            <a:off x="8317799" y="1645250"/>
            <a:ext cx="535724" cy="276999"/>
          </a:xfrm>
          <a:prstGeom prst="rect">
            <a:avLst/>
          </a:prstGeom>
          <a:noFill/>
        </p:spPr>
        <p:txBody>
          <a:bodyPr wrap="none" rtlCol="0">
            <a:spAutoFit/>
          </a:bodyPr>
          <a:lstStyle/>
          <a:p>
            <a:r>
              <a:rPr lang="fr-FR" sz="1200" b="1" dirty="0">
                <a:latin typeface="Arial" pitchFamily="34" charset="0"/>
                <a:cs typeface="Arial" pitchFamily="34" charset="0"/>
              </a:rPr>
              <a:t>ITEC</a:t>
            </a:r>
          </a:p>
        </p:txBody>
      </p:sp>
      <p:sp>
        <p:nvSpPr>
          <p:cNvPr id="72" name="ZoneTexte 71"/>
          <p:cNvSpPr txBox="1"/>
          <p:nvPr/>
        </p:nvSpPr>
        <p:spPr>
          <a:xfrm>
            <a:off x="10201717" y="3276251"/>
            <a:ext cx="405880" cy="276999"/>
          </a:xfrm>
          <a:prstGeom prst="rect">
            <a:avLst/>
          </a:prstGeom>
          <a:noFill/>
        </p:spPr>
        <p:txBody>
          <a:bodyPr wrap="none" rtlCol="0">
            <a:spAutoFit/>
          </a:bodyPr>
          <a:lstStyle/>
          <a:p>
            <a:r>
              <a:rPr lang="fr-FR" sz="1200" b="1" dirty="0">
                <a:latin typeface="Arial" pitchFamily="34" charset="0"/>
                <a:cs typeface="Arial" pitchFamily="34" charset="0"/>
              </a:rPr>
              <a:t>AC</a:t>
            </a:r>
          </a:p>
        </p:txBody>
      </p:sp>
      <p:pic>
        <p:nvPicPr>
          <p:cNvPr id="4098" name="Picture 2" descr="Bac STI2D Spécialité ITEC (Innovation Technologique et Éco ..."/>
          <p:cNvPicPr>
            <a:picLocks noChangeAspect="1" noChangeArrowheads="1"/>
          </p:cNvPicPr>
          <p:nvPr/>
        </p:nvPicPr>
        <p:blipFill>
          <a:blip r:embed="rId6" cstate="print"/>
          <a:srcRect/>
          <a:stretch>
            <a:fillRect/>
          </a:stretch>
        </p:blipFill>
        <p:spPr bwMode="auto">
          <a:xfrm>
            <a:off x="7957158" y="252919"/>
            <a:ext cx="1328570" cy="1308641"/>
          </a:xfrm>
          <a:prstGeom prst="rect">
            <a:avLst/>
          </a:prstGeom>
          <a:noFill/>
        </p:spPr>
      </p:pic>
      <p:pic>
        <p:nvPicPr>
          <p:cNvPr id="4100" name="Picture 4" descr="Architecture et Construction (AC) - Lycée St Nicola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88683" y="1926075"/>
            <a:ext cx="1438051" cy="1342181"/>
          </a:xfrm>
          <a:prstGeom prst="rect">
            <a:avLst/>
          </a:prstGeom>
          <a:noFill/>
        </p:spPr>
      </p:pic>
      <p:pic>
        <p:nvPicPr>
          <p:cNvPr id="4102" name="Picture 6" descr="Bac STI2D - EE - Filières de formations - Lycée Boissy d'Angla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32257" y="3127688"/>
            <a:ext cx="1186842" cy="1066656"/>
          </a:xfrm>
          <a:prstGeom prst="rect">
            <a:avLst/>
          </a:prstGeom>
          <a:noFill/>
        </p:spPr>
      </p:pic>
      <p:pic>
        <p:nvPicPr>
          <p:cNvPr id="4104" name="Picture 8" descr="SIN – STI2D – Système d'Informations et Numérique"/>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747047" y="4066161"/>
            <a:ext cx="1838295" cy="1116621"/>
          </a:xfrm>
          <a:prstGeom prst="rect">
            <a:avLst/>
          </a:prstGeom>
          <a:noFill/>
        </p:spPr>
      </p:pic>
      <p:sp>
        <p:nvSpPr>
          <p:cNvPr id="79" name="ZoneTexte 78"/>
          <p:cNvSpPr txBox="1"/>
          <p:nvPr/>
        </p:nvSpPr>
        <p:spPr>
          <a:xfrm>
            <a:off x="0" y="4284890"/>
            <a:ext cx="2517706" cy="584775"/>
          </a:xfrm>
          <a:prstGeom prst="rect">
            <a:avLst/>
          </a:prstGeom>
          <a:noFill/>
        </p:spPr>
        <p:txBody>
          <a:bodyPr wrap="square" rtlCol="0">
            <a:spAutoFit/>
          </a:bodyPr>
          <a:lstStyle/>
          <a:p>
            <a:pPr algn="ctr"/>
            <a:r>
              <a:rPr lang="fr-FR" sz="1600" b="1" dirty="0">
                <a:latin typeface="Arial" pitchFamily="34" charset="0"/>
                <a:cs typeface="Arial" pitchFamily="34" charset="0"/>
              </a:rPr>
              <a:t>Problématique sur un des thèmes choisis</a:t>
            </a:r>
          </a:p>
        </p:txBody>
      </p:sp>
      <p:pic>
        <p:nvPicPr>
          <p:cNvPr id="1026" name="Picture 2" descr="H:\TRAVAIL LYCEE\PROGRESSION NATIONALE\Travail clermont Ferrand\slide\exper.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189558" y="3397159"/>
            <a:ext cx="1269134" cy="953313"/>
          </a:xfrm>
          <a:prstGeom prst="rect">
            <a:avLst/>
          </a:prstGeom>
          <a:noFill/>
        </p:spPr>
      </p:pic>
      <p:sp>
        <p:nvSpPr>
          <p:cNvPr id="23" name="Rectangle : coins arrondis 4">
            <a:extLst>
              <a:ext uri="{FF2B5EF4-FFF2-40B4-BE49-F238E27FC236}">
                <a16:creationId xmlns:a16="http://schemas.microsoft.com/office/drawing/2014/main" id="{B03F917E-6B98-4316-80DB-F91C5D58A849}"/>
              </a:ext>
            </a:extLst>
          </p:cNvPr>
          <p:cNvSpPr/>
          <p:nvPr/>
        </p:nvSpPr>
        <p:spPr>
          <a:xfrm>
            <a:off x="1862170" y="14984"/>
            <a:ext cx="6017234" cy="9621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Démarche d’élaboration d’une séquence en Terminale</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12</a:t>
            </a:fld>
            <a:endParaRPr lang="fr-FR"/>
          </a:p>
        </p:txBody>
      </p:sp>
    </p:spTree>
    <p:extLst>
      <p:ext uri="{BB962C8B-B14F-4D97-AF65-F5344CB8AC3E}">
        <p14:creationId xmlns:p14="http://schemas.microsoft.com/office/powerpoint/2010/main" val="30609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dessin&#10;&#10;Description générée automatiquement">
            <a:extLst>
              <a:ext uri="{FF2B5EF4-FFF2-40B4-BE49-F238E27FC236}">
                <a16:creationId xmlns:a16="http://schemas.microsoft.com/office/drawing/2014/main" id="{5A9A8707-665D-428F-970F-0C36AD06F7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529479">
            <a:off x="8618781" y="1135339"/>
            <a:ext cx="3158173" cy="1129270"/>
          </a:xfrm>
          <a:prstGeom prst="rect">
            <a:avLst/>
          </a:prstGeom>
        </p:spPr>
      </p:pic>
      <p:sp>
        <p:nvSpPr>
          <p:cNvPr id="23" name="Rectangle : coins arrondis 4">
            <a:extLst>
              <a:ext uri="{FF2B5EF4-FFF2-40B4-BE49-F238E27FC236}">
                <a16:creationId xmlns:a16="http://schemas.microsoft.com/office/drawing/2014/main" id="{B03F917E-6B98-4316-80DB-F91C5D58A849}"/>
              </a:ext>
            </a:extLst>
          </p:cNvPr>
          <p:cNvSpPr/>
          <p:nvPr/>
        </p:nvSpPr>
        <p:spPr>
          <a:xfrm>
            <a:off x="2799350" y="31859"/>
            <a:ext cx="5411121" cy="95769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Répartition hebdomadaire proposée en Terminale</a:t>
            </a:r>
          </a:p>
        </p:txBody>
      </p:sp>
      <p:graphicFrame>
        <p:nvGraphicFramePr>
          <p:cNvPr id="27" name="Tableau 26"/>
          <p:cNvGraphicFramePr>
            <a:graphicFrameLocks noGrp="1"/>
          </p:cNvGraphicFramePr>
          <p:nvPr>
            <p:extLst>
              <p:ext uri="{D42A27DB-BD31-4B8C-83A1-F6EECF244321}">
                <p14:modId xmlns:p14="http://schemas.microsoft.com/office/powerpoint/2010/main" val="3647825844"/>
              </p:ext>
            </p:extLst>
          </p:nvPr>
        </p:nvGraphicFramePr>
        <p:xfrm>
          <a:off x="1536192" y="3404755"/>
          <a:ext cx="8148137" cy="1950720"/>
        </p:xfrm>
        <a:graphic>
          <a:graphicData uri="http://schemas.openxmlformats.org/drawingml/2006/table">
            <a:tbl>
              <a:tblPr/>
              <a:tblGrid>
                <a:gridCol w="4059936">
                  <a:extLst>
                    <a:ext uri="{9D8B030D-6E8A-4147-A177-3AD203B41FA5}">
                      <a16:colId xmlns:a16="http://schemas.microsoft.com/office/drawing/2014/main" val="20000"/>
                    </a:ext>
                  </a:extLst>
                </a:gridCol>
                <a:gridCol w="2023872">
                  <a:extLst>
                    <a:ext uri="{9D8B030D-6E8A-4147-A177-3AD203B41FA5}">
                      <a16:colId xmlns:a16="http://schemas.microsoft.com/office/drawing/2014/main" val="20001"/>
                    </a:ext>
                  </a:extLst>
                </a:gridCol>
                <a:gridCol w="2064329">
                  <a:extLst>
                    <a:ext uri="{9D8B030D-6E8A-4147-A177-3AD203B41FA5}">
                      <a16:colId xmlns:a16="http://schemas.microsoft.com/office/drawing/2014/main" val="20002"/>
                    </a:ext>
                  </a:extLst>
                </a:gridCol>
              </a:tblGrid>
              <a:tr h="0">
                <a:tc>
                  <a:txBody>
                    <a:bodyPr/>
                    <a:lstStyle/>
                    <a:p>
                      <a:pPr>
                        <a:spcAft>
                          <a:spcPts val="0"/>
                        </a:spcAft>
                      </a:pPr>
                      <a:endParaRPr lang="fr-FR" sz="1600" b="1" dirty="0">
                        <a:solidFill>
                          <a:srgbClr val="1F497D"/>
                        </a:solidFill>
                        <a:latin typeface="Arial Black" pitchFamily="34" charset="0"/>
                      </a:endParaRPr>
                    </a:p>
                    <a:p>
                      <a:r>
                        <a:rPr lang="fr-FR" sz="1600" b="1" dirty="0">
                          <a:latin typeface="Arial Black"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solidFill>
                            <a:srgbClr val="1F497D"/>
                          </a:solidFill>
                          <a:latin typeface="Arial Black" pitchFamily="34" charset="0"/>
                        </a:rPr>
                        <a:t>Classe entière</a:t>
                      </a: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a:solidFill>
                            <a:srgbClr val="1F497D"/>
                          </a:solidFill>
                          <a:latin typeface="Arial Black" pitchFamily="34" charset="0"/>
                        </a:rPr>
                        <a:t>Effectif réduit</a:t>
                      </a:r>
                      <a:endParaRPr lang="fr-FR" sz="1600" b="1">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spcAft>
                          <a:spcPts val="0"/>
                        </a:spcAft>
                      </a:pPr>
                      <a:endParaRPr lang="fr-FR" sz="1600" b="1" dirty="0">
                        <a:solidFill>
                          <a:srgbClr val="1F497D"/>
                        </a:solidFill>
                        <a:latin typeface="Arial Black" pitchFamily="34" charset="0"/>
                      </a:endParaRPr>
                    </a:p>
                    <a:p>
                      <a:pPr>
                        <a:spcAft>
                          <a:spcPts val="0"/>
                        </a:spcAft>
                      </a:pPr>
                      <a:r>
                        <a:rPr lang="fr-FR" sz="1600" b="1" dirty="0">
                          <a:solidFill>
                            <a:srgbClr val="1F497D"/>
                          </a:solidFill>
                          <a:latin typeface="Arial Black" pitchFamily="34" charset="0"/>
                        </a:rPr>
                        <a:t>2I2D : Enseignements communs</a:t>
                      </a:r>
                    </a:p>
                    <a:p>
                      <a:pPr>
                        <a:spcAft>
                          <a:spcPts val="0"/>
                        </a:spcAft>
                      </a:pP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a:solidFill>
                            <a:srgbClr val="1F497D"/>
                          </a:solidFill>
                          <a:latin typeface="Arial Black" pitchFamily="34" charset="0"/>
                        </a:rPr>
                        <a:t>1h</a:t>
                      </a: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solidFill>
                            <a:srgbClr val="1F497D"/>
                          </a:solidFill>
                          <a:latin typeface="Arial Black" pitchFamily="34" charset="0"/>
                        </a:rPr>
                        <a:t>3h</a:t>
                      </a: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endParaRPr lang="fr-FR" sz="1600" b="1" dirty="0">
                        <a:solidFill>
                          <a:srgbClr val="1F497D"/>
                        </a:solidFill>
                        <a:latin typeface="Arial Black" pitchFamily="34" charset="0"/>
                      </a:endParaRPr>
                    </a:p>
                    <a:p>
                      <a:pPr>
                        <a:spcAft>
                          <a:spcPts val="0"/>
                        </a:spcAft>
                      </a:pPr>
                      <a:r>
                        <a:rPr lang="fr-FR" sz="1600" b="1" dirty="0">
                          <a:solidFill>
                            <a:srgbClr val="1F497D"/>
                          </a:solidFill>
                          <a:latin typeface="Arial Black" pitchFamily="34" charset="0"/>
                        </a:rPr>
                        <a:t>2I2D : Enseignements</a:t>
                      </a:r>
                      <a:r>
                        <a:rPr lang="fr-FR" sz="1600" b="1" baseline="0" dirty="0">
                          <a:solidFill>
                            <a:srgbClr val="1F497D"/>
                          </a:solidFill>
                          <a:latin typeface="Arial Black" pitchFamily="34" charset="0"/>
                        </a:rPr>
                        <a:t> spécifiques</a:t>
                      </a:r>
                    </a:p>
                    <a:p>
                      <a:pPr>
                        <a:spcAft>
                          <a:spcPts val="0"/>
                        </a:spcAft>
                      </a:pP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a:solidFill>
                            <a:srgbClr val="1F497D"/>
                          </a:solidFill>
                          <a:latin typeface="Arial Black" pitchFamily="34" charset="0"/>
                        </a:rPr>
                        <a:t>2h</a:t>
                      </a: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solidFill>
                            <a:srgbClr val="1F497D"/>
                          </a:solidFill>
                          <a:latin typeface="Arial Black" pitchFamily="34" charset="0"/>
                        </a:rPr>
                        <a:t>6h</a:t>
                      </a:r>
                      <a:endParaRPr lang="fr-FR" sz="1600" b="1" dirty="0">
                        <a:latin typeface="Arial Black"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ZoneTexte 27"/>
          <p:cNvSpPr txBox="1"/>
          <p:nvPr/>
        </p:nvSpPr>
        <p:spPr>
          <a:xfrm>
            <a:off x="290945" y="6061363"/>
            <a:ext cx="11346873" cy="369332"/>
          </a:xfrm>
          <a:prstGeom prst="rect">
            <a:avLst/>
          </a:prstGeom>
          <a:solidFill>
            <a:srgbClr val="FFFF00"/>
          </a:solidFill>
          <a:ln>
            <a:solidFill>
              <a:srgbClr val="FF0000"/>
            </a:solidFill>
          </a:ln>
        </p:spPr>
        <p:txBody>
          <a:bodyPr wrap="square" rtlCol="0">
            <a:spAutoFit/>
          </a:bodyPr>
          <a:lstStyle/>
          <a:p>
            <a:pPr algn="ctr"/>
            <a:r>
              <a:rPr lang="fr-FR" b="1" i="1" dirty="0"/>
              <a:t>Une autre répartition pourrait être : 3h en Enseignement Commun et 9h en Enseignement Spécifique</a:t>
            </a:r>
          </a:p>
        </p:txBody>
      </p:sp>
      <p:pic>
        <p:nvPicPr>
          <p:cNvPr id="2051" name="Picture 3" descr="Rouge D'homme De Calendrier Illustration Stock - Illustration du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231" y="1640734"/>
            <a:ext cx="2061152" cy="1628938"/>
          </a:xfrm>
          <a:prstGeom prst="rect">
            <a:avLst/>
          </a:prstGeom>
          <a:noFill/>
        </p:spPr>
      </p:pic>
      <p:sp>
        <p:nvSpPr>
          <p:cNvPr id="30" name="Pensées 29"/>
          <p:cNvSpPr/>
          <p:nvPr/>
        </p:nvSpPr>
        <p:spPr>
          <a:xfrm>
            <a:off x="2535383" y="1452996"/>
            <a:ext cx="6766560" cy="1745672"/>
          </a:xfrm>
          <a:prstGeom prst="cloudCallout">
            <a:avLst>
              <a:gd name="adj1" fmla="val -18335"/>
              <a:gd name="adj2" fmla="val 79150"/>
            </a:avLst>
          </a:prstGeom>
          <a:solidFill>
            <a:srgbClr val="FFFF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L’enseignement de spécialité 2I2D comporte 30% d’enseignements communs et 70% d’enseignements spécifiques</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13</a:t>
            </a:fld>
            <a:endParaRPr lang="fr-FR"/>
          </a:p>
        </p:txBody>
      </p:sp>
    </p:spTree>
    <p:extLst>
      <p:ext uri="{BB962C8B-B14F-4D97-AF65-F5344CB8AC3E}">
        <p14:creationId xmlns:p14="http://schemas.microsoft.com/office/powerpoint/2010/main" val="30609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AVAIL LYCEE\PROGRESSION NATIONALE\Travail clermont Ferrand\Images\ecrit.png"/>
          <p:cNvPicPr>
            <a:picLocks noChangeAspect="1" noChangeArrowheads="1"/>
          </p:cNvPicPr>
          <p:nvPr/>
        </p:nvPicPr>
        <p:blipFill>
          <a:blip r:embed="rId3" cstate="print"/>
          <a:srcRect/>
          <a:stretch>
            <a:fillRect/>
          </a:stretch>
        </p:blipFill>
        <p:spPr bwMode="auto">
          <a:xfrm>
            <a:off x="8927225" y="2543712"/>
            <a:ext cx="2933700" cy="1562100"/>
          </a:xfrm>
          <a:prstGeom prst="rect">
            <a:avLst/>
          </a:prstGeom>
          <a:noFill/>
        </p:spPr>
      </p:pic>
      <p:pic>
        <p:nvPicPr>
          <p:cNvPr id="25602" name="Picture 2" descr="2019-06-Réunion professeurs STI2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09702" y="608894"/>
            <a:ext cx="1971727" cy="940362"/>
          </a:xfrm>
          <a:prstGeom prst="rect">
            <a:avLst/>
          </a:prstGeom>
          <a:noFill/>
        </p:spPr>
      </p:pic>
      <p:sp>
        <p:nvSpPr>
          <p:cNvPr id="5" name="ZoneTexte 4"/>
          <p:cNvSpPr txBox="1"/>
          <p:nvPr/>
        </p:nvSpPr>
        <p:spPr>
          <a:xfrm>
            <a:off x="1" y="1420428"/>
            <a:ext cx="12192000" cy="4616648"/>
          </a:xfrm>
          <a:prstGeom prst="rect">
            <a:avLst/>
          </a:prstGeom>
          <a:noFill/>
        </p:spPr>
        <p:txBody>
          <a:bodyPr wrap="square" rtlCol="0">
            <a:spAutoFit/>
          </a:bodyPr>
          <a:lstStyle/>
          <a:p>
            <a:pPr>
              <a:lnSpc>
                <a:spcPct val="150000"/>
              </a:lnSpc>
              <a:buFont typeface="Wingdings" pitchFamily="2" charset="2"/>
              <a:buChar char="Ø"/>
            </a:pPr>
            <a:r>
              <a:rPr lang="fr-FR" sz="3600" b="1" dirty="0">
                <a:latin typeface="Arial" panose="020B0604020202020204" pitchFamily="34" charset="0"/>
                <a:cs typeface="Arial" panose="020B0604020202020204" pitchFamily="34" charset="0"/>
              </a:rPr>
              <a:t> </a:t>
            </a:r>
            <a:r>
              <a:rPr lang="fr-FR" sz="3200" b="1" dirty="0">
                <a:latin typeface="Arial" panose="020B0604020202020204" pitchFamily="34" charset="0"/>
                <a:cs typeface="Arial" panose="020B0604020202020204" pitchFamily="34" charset="0"/>
              </a:rPr>
              <a:t>Une épreuve écrite sur l’enseignement de spécialité 2I2D (2H30 enseignement commun + 1H30 enseignement spécifique)</a:t>
            </a:r>
          </a:p>
          <a:p>
            <a:pPr>
              <a:lnSpc>
                <a:spcPct val="150000"/>
              </a:lnSpc>
            </a:pPr>
            <a:endParaRPr lang="fr-FR" sz="3200" b="1"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fr-FR" sz="3200" b="1" dirty="0">
                <a:latin typeface="Arial" panose="020B0604020202020204" pitchFamily="34" charset="0"/>
                <a:cs typeface="Arial" panose="020B0604020202020204" pitchFamily="34" charset="0"/>
              </a:rPr>
              <a:t> Projet collaboratif (MEI) </a:t>
            </a:r>
            <a:br>
              <a:rPr lang="fr-FR" sz="3200" b="1"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en fin de terminale (72h)</a:t>
            </a:r>
          </a:p>
        </p:txBody>
      </p:sp>
      <p:pic>
        <p:nvPicPr>
          <p:cNvPr id="26626" name="Picture 2" descr="H:\TRAVAIL LYCEE\PROGRESSION NATIONALE\Travail clermont Ferrand\Images\projets.png"/>
          <p:cNvPicPr>
            <a:picLocks noChangeAspect="1" noChangeArrowheads="1"/>
          </p:cNvPicPr>
          <p:nvPr/>
        </p:nvPicPr>
        <p:blipFill>
          <a:blip r:embed="rId5" cstate="print"/>
          <a:srcRect/>
          <a:stretch>
            <a:fillRect/>
          </a:stretch>
        </p:blipFill>
        <p:spPr bwMode="auto">
          <a:xfrm>
            <a:off x="6069725" y="4436876"/>
            <a:ext cx="2857500" cy="1600200"/>
          </a:xfrm>
          <a:prstGeom prst="rect">
            <a:avLst/>
          </a:prstGeom>
          <a:noFill/>
        </p:spPr>
      </p:pic>
      <p:sp>
        <p:nvSpPr>
          <p:cNvPr id="7" name="Rectangle : coins arrondis 4">
            <a:extLst>
              <a:ext uri="{FF2B5EF4-FFF2-40B4-BE49-F238E27FC236}">
                <a16:creationId xmlns:a16="http://schemas.microsoft.com/office/drawing/2014/main" id="{B03F917E-6B98-4316-80DB-F91C5D58A849}"/>
              </a:ext>
            </a:extLst>
          </p:cNvPr>
          <p:cNvSpPr/>
          <p:nvPr/>
        </p:nvSpPr>
        <p:spPr>
          <a:xfrm>
            <a:off x="2646593" y="-14331"/>
            <a:ext cx="6280632" cy="75086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accent1">
                    <a:lumMod val="75000"/>
                  </a:schemeClr>
                </a:solidFill>
                <a:latin typeface="Arial" panose="020B0604020202020204" pitchFamily="34" charset="0"/>
                <a:cs typeface="Arial" panose="020B0604020202020204" pitchFamily="34" charset="0"/>
              </a:rPr>
              <a:t>Objectifs finaux</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03F917E-6B98-4316-80DB-F91C5D58A849}"/>
              </a:ext>
            </a:extLst>
          </p:cNvPr>
          <p:cNvSpPr/>
          <p:nvPr/>
        </p:nvSpPr>
        <p:spPr>
          <a:xfrm>
            <a:off x="4272454" y="70227"/>
            <a:ext cx="7753385" cy="100024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Thèmes/problématiques retenus pour la séquence d’entrée en Terminale</a:t>
            </a:r>
          </a:p>
        </p:txBody>
      </p:sp>
      <p:sp>
        <p:nvSpPr>
          <p:cNvPr id="3" name="ZoneTexte 2"/>
          <p:cNvSpPr txBox="1"/>
          <p:nvPr/>
        </p:nvSpPr>
        <p:spPr>
          <a:xfrm>
            <a:off x="782152" y="1335469"/>
            <a:ext cx="9721636" cy="4708981"/>
          </a:xfrm>
          <a:prstGeom prst="rect">
            <a:avLst/>
          </a:prstGeom>
          <a:noFill/>
        </p:spPr>
        <p:txBody>
          <a:bodyPr wrap="none" rtlCol="0">
            <a:spAutoFit/>
          </a:bodyPr>
          <a:lstStyle/>
          <a:p>
            <a:pPr>
              <a:lnSpc>
                <a:spcPct val="150000"/>
              </a:lnSpc>
              <a:buFont typeface="Wingdings" pitchFamily="2" charset="2"/>
              <a:buChar char="Ø"/>
            </a:pPr>
            <a:r>
              <a:rPr lang="fr-FR" sz="2000" dirty="0">
                <a:latin typeface="Arial Black" pitchFamily="34" charset="0"/>
              </a:rPr>
              <a:t> </a:t>
            </a:r>
            <a:r>
              <a:rPr lang="fr-FR" sz="2000" u="sng" dirty="0">
                <a:solidFill>
                  <a:srgbClr val="00B050"/>
                </a:solidFill>
                <a:latin typeface="Arial Black" pitchFamily="34" charset="0"/>
              </a:rPr>
              <a:t>THEME</a:t>
            </a:r>
            <a:r>
              <a:rPr lang="fr-FR" sz="2000" dirty="0">
                <a:solidFill>
                  <a:srgbClr val="00B050"/>
                </a:solidFill>
                <a:latin typeface="Arial Black" pitchFamily="34" charset="0"/>
              </a:rPr>
              <a:t>:  </a:t>
            </a:r>
            <a:r>
              <a:rPr lang="fr-FR" sz="2000" dirty="0">
                <a:solidFill>
                  <a:srgbClr val="00B0F0"/>
                </a:solidFill>
                <a:latin typeface="Arial Black" pitchFamily="34" charset="0"/>
              </a:rPr>
              <a:t>La ville du futur: « Smart City »</a:t>
            </a:r>
          </a:p>
          <a:p>
            <a:pPr>
              <a:lnSpc>
                <a:spcPct val="150000"/>
              </a:lnSpc>
              <a:buFont typeface="Wingdings" pitchFamily="2" charset="2"/>
              <a:buChar char="Ø"/>
            </a:pPr>
            <a:endParaRPr lang="fr-FR" sz="2000" dirty="0">
              <a:solidFill>
                <a:srgbClr val="00B0F0"/>
              </a:solidFill>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endParaRPr lang="fr-FR" sz="2000" dirty="0">
              <a:latin typeface="Arial Black" pitchFamily="34" charset="0"/>
            </a:endParaRPr>
          </a:p>
          <a:p>
            <a:pPr>
              <a:lnSpc>
                <a:spcPct val="150000"/>
              </a:lnSpc>
              <a:buFont typeface="Wingdings" pitchFamily="2" charset="2"/>
              <a:buChar char="Ø"/>
            </a:pPr>
            <a:r>
              <a:rPr lang="fr-FR" sz="2000" u="sng" dirty="0">
                <a:solidFill>
                  <a:schemeClr val="accent2">
                    <a:lumMod val="75000"/>
                  </a:schemeClr>
                </a:solidFill>
                <a:latin typeface="Arial Black" pitchFamily="34" charset="0"/>
              </a:rPr>
              <a:t>PROBLEMATIQUE</a:t>
            </a:r>
            <a:r>
              <a:rPr lang="fr-FR" sz="2000" dirty="0">
                <a:solidFill>
                  <a:schemeClr val="accent2">
                    <a:lumMod val="75000"/>
                  </a:schemeClr>
                </a:solidFill>
                <a:latin typeface="Arial Black" pitchFamily="34" charset="0"/>
              </a:rPr>
              <a:t>: </a:t>
            </a:r>
            <a:r>
              <a:rPr lang="fr-FR" sz="2000" dirty="0">
                <a:solidFill>
                  <a:srgbClr val="00B0F0"/>
                </a:solidFill>
                <a:latin typeface="Arial Black" pitchFamily="34" charset="0"/>
              </a:rPr>
              <a:t>« Comment éclairer une rue de façon autonome</a:t>
            </a:r>
          </a:p>
          <a:p>
            <a:pPr>
              <a:lnSpc>
                <a:spcPct val="150000"/>
              </a:lnSpc>
            </a:pPr>
            <a:r>
              <a:rPr lang="fr-FR" sz="2000" dirty="0">
                <a:solidFill>
                  <a:srgbClr val="00B0F0"/>
                </a:solidFill>
                <a:latin typeface="Arial Black" pitchFamily="34" charset="0"/>
              </a:rPr>
              <a:t> tout en respectant l'environnement ? »</a:t>
            </a:r>
          </a:p>
        </p:txBody>
      </p:sp>
      <p:pic>
        <p:nvPicPr>
          <p:cNvPr id="4" name="Image 3">
            <a:extLst>
              <a:ext uri="{FF2B5EF4-FFF2-40B4-BE49-F238E27FC236}">
                <a16:creationId xmlns:a16="http://schemas.microsoft.com/office/drawing/2014/main" id="{2DF813C1-3946-4AB8-935B-6F653920CC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1367" y="2153469"/>
            <a:ext cx="5860544" cy="26078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ZoneTexte 5"/>
          <p:cNvSpPr txBox="1"/>
          <p:nvPr/>
        </p:nvSpPr>
        <p:spPr>
          <a:xfrm>
            <a:off x="346368" y="6075212"/>
            <a:ext cx="11346873" cy="646331"/>
          </a:xfrm>
          <a:prstGeom prst="rect">
            <a:avLst/>
          </a:prstGeom>
          <a:solidFill>
            <a:srgbClr val="FFFF00"/>
          </a:solidFill>
          <a:ln>
            <a:solidFill>
              <a:srgbClr val="FF0000"/>
            </a:solidFill>
          </a:ln>
        </p:spPr>
        <p:txBody>
          <a:bodyPr wrap="square" rtlCol="0">
            <a:spAutoFit/>
          </a:bodyPr>
          <a:lstStyle/>
          <a:p>
            <a:pPr algn="ctr"/>
            <a:r>
              <a:rPr lang="fr-FR" b="1" i="1" dirty="0"/>
              <a:t>Ce thème était aussi celui de la dernière séquence de première (Séquence 9) et fait donc le lien entre la classe de Première et de Terminale</a:t>
            </a:r>
          </a:p>
        </p:txBody>
      </p:sp>
      <p:sp>
        <p:nvSpPr>
          <p:cNvPr id="2" name="Espace réservé du pied de page 1"/>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B7F86B-7EEC-4A5F-9AAC-78925FCD35BB}" type="slidenum">
              <a:rPr lang="fr-FR" smtClean="0"/>
              <a:pPr/>
              <a:t>15</a:t>
            </a:fld>
            <a:endParaRPr lang="fr-FR"/>
          </a:p>
        </p:txBody>
      </p:sp>
    </p:spTree>
    <p:extLst>
      <p:ext uri="{BB962C8B-B14F-4D97-AF65-F5344CB8AC3E}">
        <p14:creationId xmlns:p14="http://schemas.microsoft.com/office/powerpoint/2010/main" val="224772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capture d’écran&#10;&#10;Description générée automatiquement">
            <a:extLst>
              <a:ext uri="{FF2B5EF4-FFF2-40B4-BE49-F238E27FC236}">
                <a16:creationId xmlns:a16="http://schemas.microsoft.com/office/drawing/2014/main" id="{CB0911BD-029B-494D-894C-224110F24F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7069" y="1399172"/>
            <a:ext cx="10780844" cy="5375734"/>
          </a:xfrm>
          <a:prstGeom prst="rect">
            <a:avLst/>
          </a:prstGeom>
        </p:spPr>
      </p:pic>
      <p:sp>
        <p:nvSpPr>
          <p:cNvPr id="7" name="Rectangle 6"/>
          <p:cNvSpPr/>
          <p:nvPr/>
        </p:nvSpPr>
        <p:spPr>
          <a:xfrm>
            <a:off x="4843272" y="3329541"/>
            <a:ext cx="1676400" cy="387929"/>
          </a:xfrm>
          <a:prstGeom prst="wedgeRectCallout">
            <a:avLst>
              <a:gd name="adj1" fmla="val 40484"/>
              <a:gd name="adj2" fmla="val 12213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1 – Un thème</a:t>
            </a:r>
          </a:p>
        </p:txBody>
      </p:sp>
      <p:sp>
        <p:nvSpPr>
          <p:cNvPr id="5" name="Rectangle 4"/>
          <p:cNvSpPr/>
          <p:nvPr/>
        </p:nvSpPr>
        <p:spPr>
          <a:xfrm>
            <a:off x="6254510" y="416982"/>
            <a:ext cx="3177575" cy="1385454"/>
          </a:xfrm>
          <a:prstGeom prst="wedgeRectCallout">
            <a:avLst>
              <a:gd name="adj1" fmla="val 28469"/>
              <a:gd name="adj2" fmla="val 8688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4 – Des travaux spécifiques  autour de la même problématique</a:t>
            </a:r>
          </a:p>
        </p:txBody>
      </p:sp>
      <p:sp>
        <p:nvSpPr>
          <p:cNvPr id="10" name="Rectangle 9"/>
          <p:cNvSpPr/>
          <p:nvPr/>
        </p:nvSpPr>
        <p:spPr>
          <a:xfrm>
            <a:off x="1086952" y="1641289"/>
            <a:ext cx="3254026" cy="901219"/>
          </a:xfrm>
          <a:prstGeom prst="wedgeRectCallout">
            <a:avLst>
              <a:gd name="adj1" fmla="val 134"/>
              <a:gd name="adj2" fmla="val 10718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3 – Des travaux communs  autour de la problématique</a:t>
            </a:r>
          </a:p>
        </p:txBody>
      </p:sp>
      <p:sp>
        <p:nvSpPr>
          <p:cNvPr id="6" name="Rectangle 5"/>
          <p:cNvSpPr/>
          <p:nvPr/>
        </p:nvSpPr>
        <p:spPr>
          <a:xfrm>
            <a:off x="5294411" y="6035769"/>
            <a:ext cx="2694077" cy="719091"/>
          </a:xfrm>
          <a:prstGeom prst="wedgeRectCallout">
            <a:avLst>
              <a:gd name="adj1" fmla="val -25230"/>
              <a:gd name="adj2" fmla="val -166226"/>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2 – Une problématique commune à tous</a:t>
            </a:r>
          </a:p>
        </p:txBody>
      </p:sp>
      <p:sp>
        <p:nvSpPr>
          <p:cNvPr id="8" name="Rectangle : coins arrondis 4">
            <a:extLst>
              <a:ext uri="{FF2B5EF4-FFF2-40B4-BE49-F238E27FC236}">
                <a16:creationId xmlns:a16="http://schemas.microsoft.com/office/drawing/2014/main" id="{B03F917E-6B98-4316-80DB-F91C5D58A849}"/>
              </a:ext>
            </a:extLst>
          </p:cNvPr>
          <p:cNvSpPr/>
          <p:nvPr/>
        </p:nvSpPr>
        <p:spPr>
          <a:xfrm>
            <a:off x="2184529" y="53418"/>
            <a:ext cx="4069982" cy="117629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rPr>
              <a:t>Exemple de séquence pour l’entrée en </a:t>
            </a:r>
            <a:r>
              <a:rPr lang="fr-FR" sz="2800" b="1" dirty="0">
                <a:solidFill>
                  <a:schemeClr val="accent1">
                    <a:lumMod val="75000"/>
                  </a:schemeClr>
                </a:solidFill>
                <a:latin typeface="Arial" panose="020B0604020202020204" pitchFamily="34" charset="0"/>
                <a:cs typeface="Arial" panose="020B0604020202020204" pitchFamily="34" charset="0"/>
              </a:rPr>
              <a:t>classe</a:t>
            </a:r>
            <a:r>
              <a:rPr lang="fr-FR" sz="2800" b="1" dirty="0">
                <a:solidFill>
                  <a:schemeClr val="accent1">
                    <a:lumMod val="75000"/>
                  </a:schemeClr>
                </a:solidFill>
              </a:rPr>
              <a:t> de Terminale</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Une image contenant capture d’écran&#10;&#10;Description générée automatiquement">
            <a:extLst>
              <a:ext uri="{FF2B5EF4-FFF2-40B4-BE49-F238E27FC236}">
                <a16:creationId xmlns:a16="http://schemas.microsoft.com/office/drawing/2014/main" id="{3409E93C-8004-5F45-9FAF-F64C98D337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7091" y="2584207"/>
            <a:ext cx="12044065" cy="4102100"/>
          </a:xfrm>
          <a:prstGeom prst="rect">
            <a:avLst/>
          </a:prstGeom>
        </p:spPr>
      </p:pic>
      <p:sp>
        <p:nvSpPr>
          <p:cNvPr id="8" name="Rectangle : coins arrondis 4">
            <a:extLst>
              <a:ext uri="{FF2B5EF4-FFF2-40B4-BE49-F238E27FC236}">
                <a16:creationId xmlns:a16="http://schemas.microsoft.com/office/drawing/2014/main" id="{B03F917E-6B98-4316-80DB-F91C5D58A849}"/>
              </a:ext>
            </a:extLst>
          </p:cNvPr>
          <p:cNvSpPr/>
          <p:nvPr/>
        </p:nvSpPr>
        <p:spPr>
          <a:xfrm>
            <a:off x="2459419" y="0"/>
            <a:ext cx="9480533" cy="80628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Séquence pour l’entrée en classe de Terminale  </a:t>
            </a:r>
          </a:p>
          <a:p>
            <a:pPr algn="ctr"/>
            <a:r>
              <a:rPr lang="fr-FR" sz="2800" b="1" i="1" dirty="0">
                <a:solidFill>
                  <a:schemeClr val="accent1">
                    <a:lumMod val="75000"/>
                  </a:schemeClr>
                </a:solidFill>
                <a:latin typeface="Arial" panose="020B0604020202020204" pitchFamily="34" charset="0"/>
                <a:cs typeface="Arial" panose="020B0604020202020204" pitchFamily="34" charset="0"/>
              </a:rPr>
              <a:t>enseignements communs</a:t>
            </a:r>
          </a:p>
        </p:txBody>
      </p:sp>
      <p:sp>
        <p:nvSpPr>
          <p:cNvPr id="6" name="Rectangle 5"/>
          <p:cNvSpPr/>
          <p:nvPr/>
        </p:nvSpPr>
        <p:spPr>
          <a:xfrm>
            <a:off x="406247" y="1586583"/>
            <a:ext cx="3952009" cy="827910"/>
          </a:xfrm>
          <a:prstGeom prst="wedgeRectCallout">
            <a:avLst>
              <a:gd name="adj1" fmla="val 24330"/>
              <a:gd name="adj2" fmla="val 916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4 heures d’apport de connaissances, d’expérimentations et d’étude de dossiers</a:t>
            </a:r>
          </a:p>
        </p:txBody>
      </p:sp>
      <p:sp>
        <p:nvSpPr>
          <p:cNvPr id="10" name="Rectangle 9"/>
          <p:cNvSpPr/>
          <p:nvPr/>
        </p:nvSpPr>
        <p:spPr>
          <a:xfrm>
            <a:off x="6193853" y="2133597"/>
            <a:ext cx="2431270" cy="901219"/>
          </a:xfrm>
          <a:prstGeom prst="wedgeRectCallout">
            <a:avLst>
              <a:gd name="adj1" fmla="val -53589"/>
              <a:gd name="adj2" fmla="val 16529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Des rappels sur les points importants de première</a:t>
            </a:r>
          </a:p>
        </p:txBody>
      </p:sp>
      <p:sp>
        <p:nvSpPr>
          <p:cNvPr id="7" name="Rectangle 6"/>
          <p:cNvSpPr/>
          <p:nvPr/>
        </p:nvSpPr>
        <p:spPr>
          <a:xfrm>
            <a:off x="9110678" y="2993154"/>
            <a:ext cx="2431270" cy="901219"/>
          </a:xfrm>
          <a:prstGeom prst="wedgeRectCallout">
            <a:avLst>
              <a:gd name="adj1" fmla="val -31413"/>
              <a:gd name="adj2" fmla="val 26906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Une synthèse pour répondre à la problématique</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17</a:t>
            </a:fld>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999D2BD-8370-8B44-8D69-CC0794AB8EB2}"/>
              </a:ext>
            </a:extLst>
          </p:cNvPr>
          <p:cNvPicPr/>
          <p:nvPr/>
        </p:nvPicPr>
        <p:blipFill>
          <a:blip r:embed="rId3">
            <a:extLst>
              <a:ext uri="{28A0092B-C50C-407E-A947-70E740481C1C}">
                <a14:useLocalDpi xmlns:a14="http://schemas.microsoft.com/office/drawing/2010/main"/>
              </a:ext>
            </a:extLst>
          </a:blip>
          <a:stretch>
            <a:fillRect/>
          </a:stretch>
        </p:blipFill>
        <p:spPr>
          <a:xfrm>
            <a:off x="6286500" y="270712"/>
            <a:ext cx="5115753" cy="6191883"/>
          </a:xfrm>
          <a:prstGeom prst="rect">
            <a:avLst/>
          </a:prstGeom>
        </p:spPr>
      </p:pic>
      <p:sp>
        <p:nvSpPr>
          <p:cNvPr id="10" name="Rectangle 9"/>
          <p:cNvSpPr/>
          <p:nvPr/>
        </p:nvSpPr>
        <p:spPr>
          <a:xfrm>
            <a:off x="9499915" y="1496291"/>
            <a:ext cx="2431270" cy="1081327"/>
          </a:xfrm>
          <a:prstGeom prst="wedgeRectCallout">
            <a:avLst>
              <a:gd name="adj1" fmla="val -66696"/>
              <a:gd name="adj2" fmla="val 8483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Des approfondissements liés aux enseignements communs</a:t>
            </a:r>
          </a:p>
        </p:txBody>
      </p:sp>
      <p:sp>
        <p:nvSpPr>
          <p:cNvPr id="6" name="Rectangle 5"/>
          <p:cNvSpPr/>
          <p:nvPr/>
        </p:nvSpPr>
        <p:spPr>
          <a:xfrm>
            <a:off x="1939636" y="2244437"/>
            <a:ext cx="3297380" cy="1122217"/>
          </a:xfrm>
          <a:prstGeom prst="wedgeRectCallout">
            <a:avLst>
              <a:gd name="adj1" fmla="val 111050"/>
              <a:gd name="adj2" fmla="val 338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Des enseignements spécifiques en rapport avec la problématique traitée</a:t>
            </a:r>
          </a:p>
        </p:txBody>
      </p:sp>
      <p:sp>
        <p:nvSpPr>
          <p:cNvPr id="7" name="Rectangle 6"/>
          <p:cNvSpPr/>
          <p:nvPr/>
        </p:nvSpPr>
        <p:spPr>
          <a:xfrm>
            <a:off x="1565564" y="4710547"/>
            <a:ext cx="3643745" cy="1482435"/>
          </a:xfrm>
          <a:prstGeom prst="wedgeRectCallout">
            <a:avLst>
              <a:gd name="adj1" fmla="val 75661"/>
              <a:gd name="adj2" fmla="val -10009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8 heures d’apport de connaissances, d’expérimentations, d’étude de dossier et de mini-projets…</a:t>
            </a:r>
          </a:p>
        </p:txBody>
      </p:sp>
      <p:sp>
        <p:nvSpPr>
          <p:cNvPr id="8" name="Rectangle : coins arrondis 4">
            <a:extLst>
              <a:ext uri="{FF2B5EF4-FFF2-40B4-BE49-F238E27FC236}">
                <a16:creationId xmlns:a16="http://schemas.microsoft.com/office/drawing/2014/main" id="{B03F917E-6B98-4316-80DB-F91C5D58A849}"/>
              </a:ext>
            </a:extLst>
          </p:cNvPr>
          <p:cNvSpPr/>
          <p:nvPr/>
        </p:nvSpPr>
        <p:spPr>
          <a:xfrm>
            <a:off x="2251666" y="0"/>
            <a:ext cx="5915285" cy="142476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rPr>
              <a:t>Séquence pour l’entrée en classe de Terminale </a:t>
            </a:r>
          </a:p>
          <a:p>
            <a:pPr algn="ctr"/>
            <a:r>
              <a:rPr lang="fr-FR" sz="2800" b="1" i="1" dirty="0">
                <a:solidFill>
                  <a:schemeClr val="accent1">
                    <a:lumMod val="75000"/>
                  </a:schemeClr>
                </a:solidFill>
              </a:rPr>
              <a:t>enseignements spécifiques</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A5FCB0D-0683-A04B-A744-99C85C04EF27}"/>
              </a:ext>
            </a:extLst>
          </p:cNvPr>
          <p:cNvPicPr/>
          <p:nvPr/>
        </p:nvPicPr>
        <p:blipFill>
          <a:blip r:embed="rId3">
            <a:extLst>
              <a:ext uri="{28A0092B-C50C-407E-A947-70E740481C1C}">
                <a14:useLocalDpi xmlns:a14="http://schemas.microsoft.com/office/drawing/2010/main"/>
              </a:ext>
            </a:extLst>
          </a:blip>
          <a:stretch>
            <a:fillRect/>
          </a:stretch>
        </p:blipFill>
        <p:spPr>
          <a:xfrm>
            <a:off x="2139372" y="2606243"/>
            <a:ext cx="6864927" cy="3200400"/>
          </a:xfrm>
          <a:prstGeom prst="rect">
            <a:avLst/>
          </a:prstGeom>
        </p:spPr>
      </p:pic>
      <p:sp>
        <p:nvSpPr>
          <p:cNvPr id="7" name="Rectangle 6"/>
          <p:cNvSpPr/>
          <p:nvPr/>
        </p:nvSpPr>
        <p:spPr>
          <a:xfrm>
            <a:off x="637309" y="1939636"/>
            <a:ext cx="3699163" cy="1011382"/>
          </a:xfrm>
          <a:prstGeom prst="wedgeRectCallout">
            <a:avLst>
              <a:gd name="adj1" fmla="val 33406"/>
              <a:gd name="adj2" fmla="val 14113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1h30 de questions en rapport avec les enseignements communs</a:t>
            </a:r>
          </a:p>
        </p:txBody>
      </p:sp>
      <p:sp>
        <p:nvSpPr>
          <p:cNvPr id="8" name="Rectangle : coins arrondis 4">
            <a:extLst>
              <a:ext uri="{FF2B5EF4-FFF2-40B4-BE49-F238E27FC236}">
                <a16:creationId xmlns:a16="http://schemas.microsoft.com/office/drawing/2014/main" id="{B03F917E-6B98-4316-80DB-F91C5D58A849}"/>
              </a:ext>
            </a:extLst>
          </p:cNvPr>
          <p:cNvSpPr/>
          <p:nvPr/>
        </p:nvSpPr>
        <p:spPr>
          <a:xfrm>
            <a:off x="2423160" y="15903"/>
            <a:ext cx="9747828" cy="140298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Séquence pour l’entrée en classe de Terminale : </a:t>
            </a:r>
          </a:p>
          <a:p>
            <a:pPr algn="ctr"/>
            <a:r>
              <a:rPr lang="fr-FR" sz="2800" b="1" dirty="0">
                <a:solidFill>
                  <a:schemeClr val="accent1">
                    <a:lumMod val="75000"/>
                  </a:schemeClr>
                </a:solidFill>
                <a:latin typeface="Arial" panose="020B0604020202020204" pitchFamily="34" charset="0"/>
                <a:cs typeface="Arial" panose="020B0604020202020204" pitchFamily="34" charset="0"/>
              </a:rPr>
              <a:t>une évaluation en fin de séquence pour </a:t>
            </a:r>
          </a:p>
          <a:p>
            <a:pPr algn="ctr"/>
            <a:r>
              <a:rPr lang="fr-FR" sz="2800" b="1" dirty="0">
                <a:solidFill>
                  <a:schemeClr val="accent1">
                    <a:lumMod val="75000"/>
                  </a:schemeClr>
                </a:solidFill>
                <a:latin typeface="Arial" panose="020B0604020202020204" pitchFamily="34" charset="0"/>
                <a:cs typeface="Arial" panose="020B0604020202020204" pitchFamily="34" charset="0"/>
              </a:rPr>
              <a:t>préparer les élèves à l’épreuve écrite du baccalauréat</a:t>
            </a:r>
          </a:p>
        </p:txBody>
      </p:sp>
      <p:sp>
        <p:nvSpPr>
          <p:cNvPr id="6" name="Rectangle 5"/>
          <p:cNvSpPr/>
          <p:nvPr/>
        </p:nvSpPr>
        <p:spPr>
          <a:xfrm>
            <a:off x="1330036" y="5541820"/>
            <a:ext cx="3643745" cy="827910"/>
          </a:xfrm>
          <a:prstGeom prst="wedgeRectCallout">
            <a:avLst>
              <a:gd name="adj1" fmla="val 1897"/>
              <a:gd name="adj2" fmla="val -17444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30 minutes de questions en rapport avec les enseignements spécifiques</a:t>
            </a:r>
          </a:p>
        </p:txBody>
      </p:sp>
      <p:sp>
        <p:nvSpPr>
          <p:cNvPr id="10" name="Rectangle 9"/>
          <p:cNvSpPr/>
          <p:nvPr/>
        </p:nvSpPr>
        <p:spPr>
          <a:xfrm>
            <a:off x="8087908" y="5226463"/>
            <a:ext cx="3128224" cy="1458624"/>
          </a:xfrm>
          <a:prstGeom prst="wedgeRectCallout">
            <a:avLst>
              <a:gd name="adj1" fmla="val -81528"/>
              <a:gd name="adj2" fmla="val -56958"/>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Un sujet synthétique dans le même format que celui de l’épreuve écrite de spécialité du baccalauréat mais en temps réduit</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E0CC687-B500-5649-A843-5CE17AB45319}"/>
              </a:ext>
            </a:extLst>
          </p:cNvPr>
          <p:cNvSpPr/>
          <p:nvPr/>
        </p:nvSpPr>
        <p:spPr>
          <a:xfrm>
            <a:off x="306798" y="1753106"/>
            <a:ext cx="2530996" cy="359423"/>
          </a:xfrm>
          <a:prstGeom prst="rect">
            <a:avLst/>
          </a:prstGeom>
          <a:solidFill>
            <a:schemeClr val="accent2">
              <a:lumMod val="60000"/>
              <a:lumOff val="4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p>
        </p:txBody>
      </p:sp>
      <p:sp>
        <p:nvSpPr>
          <p:cNvPr id="16" name="Rectangle 15">
            <a:extLst>
              <a:ext uri="{FF2B5EF4-FFF2-40B4-BE49-F238E27FC236}">
                <a16:creationId xmlns:a16="http://schemas.microsoft.com/office/drawing/2014/main" id="{921136D0-99EA-B945-9522-5F85AB60D607}"/>
              </a:ext>
            </a:extLst>
          </p:cNvPr>
          <p:cNvSpPr/>
          <p:nvPr/>
        </p:nvSpPr>
        <p:spPr>
          <a:xfrm>
            <a:off x="306797" y="1734662"/>
            <a:ext cx="2641355" cy="369332"/>
          </a:xfrm>
          <a:prstGeom prst="rect">
            <a:avLst/>
          </a:prstGeom>
        </p:spPr>
        <p:txBody>
          <a:bodyPr wrap="square">
            <a:spAutoFit/>
          </a:bodyPr>
          <a:lstStyle/>
          <a:p>
            <a:r>
              <a:rPr lang="fr-FR" dirty="0"/>
              <a:t>L’essentiel de la réforme</a:t>
            </a:r>
          </a:p>
        </p:txBody>
      </p:sp>
      <p:grpSp>
        <p:nvGrpSpPr>
          <p:cNvPr id="8" name="Groupe 7"/>
          <p:cNvGrpSpPr/>
          <p:nvPr/>
        </p:nvGrpSpPr>
        <p:grpSpPr>
          <a:xfrm>
            <a:off x="6209248" y="2544121"/>
            <a:ext cx="5776384" cy="4220503"/>
            <a:chOff x="4656936" y="2544120"/>
            <a:chExt cx="4332288" cy="4220503"/>
          </a:xfrm>
        </p:grpSpPr>
        <p:sp>
          <p:nvSpPr>
            <p:cNvPr id="11" name="Rectangle 10">
              <a:extLst>
                <a:ext uri="{FF2B5EF4-FFF2-40B4-BE49-F238E27FC236}">
                  <a16:creationId xmlns:a16="http://schemas.microsoft.com/office/drawing/2014/main" id="{BA4DFDBF-ECDB-E941-9AA3-9055BB6E43D7}"/>
                </a:ext>
              </a:extLst>
            </p:cNvPr>
            <p:cNvSpPr/>
            <p:nvPr/>
          </p:nvSpPr>
          <p:spPr>
            <a:xfrm>
              <a:off x="4656936" y="2544120"/>
              <a:ext cx="4332287" cy="36448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Les évolutions</a:t>
              </a:r>
            </a:p>
          </p:txBody>
        </p:sp>
        <p:sp>
          <p:nvSpPr>
            <p:cNvPr id="19" name="Rectangle 18">
              <a:extLst>
                <a:ext uri="{FF2B5EF4-FFF2-40B4-BE49-F238E27FC236}">
                  <a16:creationId xmlns:a16="http://schemas.microsoft.com/office/drawing/2014/main" id="{A4FFADD0-BD39-2E40-9057-92838F977B5D}"/>
                </a:ext>
              </a:extLst>
            </p:cNvPr>
            <p:cNvSpPr/>
            <p:nvPr/>
          </p:nvSpPr>
          <p:spPr>
            <a:xfrm>
              <a:off x="4656936" y="2950788"/>
              <a:ext cx="4332288" cy="828895"/>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Un enseignement commun dispensé en première avec  deux spécialités (IT et I2D) et les prolongements en terminale (2I2D)</a:t>
              </a:r>
            </a:p>
          </p:txBody>
        </p:sp>
        <p:sp>
          <p:nvSpPr>
            <p:cNvPr id="21" name="Rectangle 20">
              <a:extLst>
                <a:ext uri="{FF2B5EF4-FFF2-40B4-BE49-F238E27FC236}">
                  <a16:creationId xmlns:a16="http://schemas.microsoft.com/office/drawing/2014/main" id="{A4FFADD0-BD39-2E40-9057-92838F977B5D}"/>
                </a:ext>
              </a:extLst>
            </p:cNvPr>
            <p:cNvSpPr/>
            <p:nvPr/>
          </p:nvSpPr>
          <p:spPr>
            <a:xfrm>
              <a:off x="4656936" y="5559837"/>
              <a:ext cx="4332288" cy="540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Les horaires, les modalités d’examens et des coefficients rééquilibrés</a:t>
              </a:r>
            </a:p>
          </p:txBody>
        </p:sp>
        <p:sp>
          <p:nvSpPr>
            <p:cNvPr id="23" name="Rectangle 22">
              <a:extLst>
                <a:ext uri="{FF2B5EF4-FFF2-40B4-BE49-F238E27FC236}">
                  <a16:creationId xmlns:a16="http://schemas.microsoft.com/office/drawing/2014/main" id="{A4FFADD0-BD39-2E40-9057-92838F977B5D}"/>
                </a:ext>
              </a:extLst>
            </p:cNvPr>
            <p:cNvSpPr/>
            <p:nvPr/>
          </p:nvSpPr>
          <p:spPr>
            <a:xfrm>
              <a:off x="4656936" y="4410865"/>
              <a:ext cx="4332288" cy="288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Une démarche d'ingénierie prédominante</a:t>
              </a:r>
            </a:p>
          </p:txBody>
        </p:sp>
        <p:sp>
          <p:nvSpPr>
            <p:cNvPr id="24" name="Rectangle 23">
              <a:extLst>
                <a:ext uri="{FF2B5EF4-FFF2-40B4-BE49-F238E27FC236}">
                  <a16:creationId xmlns:a16="http://schemas.microsoft.com/office/drawing/2014/main" id="{A4FFADD0-BD39-2E40-9057-92838F977B5D}"/>
                </a:ext>
              </a:extLst>
            </p:cNvPr>
            <p:cNvSpPr/>
            <p:nvPr/>
          </p:nvSpPr>
          <p:spPr>
            <a:xfrm>
              <a:off x="4656936" y="4736573"/>
              <a:ext cx="4332288" cy="784579"/>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Un enseignement par projets bien identifié dès la première en IT, en continuité avec les options SI et CIT de seconde</a:t>
              </a:r>
            </a:p>
          </p:txBody>
        </p:sp>
        <p:sp>
          <p:nvSpPr>
            <p:cNvPr id="25" name="Rectangle 24">
              <a:extLst>
                <a:ext uri="{FF2B5EF4-FFF2-40B4-BE49-F238E27FC236}">
                  <a16:creationId xmlns:a16="http://schemas.microsoft.com/office/drawing/2014/main" id="{A4FFADD0-BD39-2E40-9057-92838F977B5D}"/>
                </a:ext>
              </a:extLst>
            </p:cNvPr>
            <p:cNvSpPr/>
            <p:nvPr/>
          </p:nvSpPr>
          <p:spPr>
            <a:xfrm>
              <a:off x="4656936" y="3819788"/>
              <a:ext cx="4332288" cy="540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Des enseignements spécifiques AC, ITEC, EE et SIN abordés uniquement en terminale</a:t>
              </a:r>
            </a:p>
          </p:txBody>
        </p:sp>
        <p:sp>
          <p:nvSpPr>
            <p:cNvPr id="26" name="Rectangle 25">
              <a:extLst>
                <a:ext uri="{FF2B5EF4-FFF2-40B4-BE49-F238E27FC236}">
                  <a16:creationId xmlns:a16="http://schemas.microsoft.com/office/drawing/2014/main" id="{A4FFADD0-BD39-2E40-9057-92838F977B5D}"/>
                </a:ext>
              </a:extLst>
            </p:cNvPr>
            <p:cNvSpPr/>
            <p:nvPr/>
          </p:nvSpPr>
          <p:spPr>
            <a:xfrm>
              <a:off x="4656936" y="6150914"/>
              <a:ext cx="4332288" cy="288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Projet pluri technologique et collaboratif</a:t>
              </a:r>
            </a:p>
          </p:txBody>
        </p:sp>
        <p:sp>
          <p:nvSpPr>
            <p:cNvPr id="27" name="Rectangle 26">
              <a:extLst>
                <a:ext uri="{FF2B5EF4-FFF2-40B4-BE49-F238E27FC236}">
                  <a16:creationId xmlns:a16="http://schemas.microsoft.com/office/drawing/2014/main" id="{A4FFADD0-BD39-2E40-9057-92838F977B5D}"/>
                </a:ext>
              </a:extLst>
            </p:cNvPr>
            <p:cNvSpPr/>
            <p:nvPr/>
          </p:nvSpPr>
          <p:spPr>
            <a:xfrm>
              <a:off x="4656936" y="6476623"/>
              <a:ext cx="4332288" cy="288000"/>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dirty="0"/>
                <a:t>Notion élargie du produit</a:t>
              </a:r>
            </a:p>
          </p:txBody>
        </p:sp>
      </p:grpSp>
      <p:grpSp>
        <p:nvGrpSpPr>
          <p:cNvPr id="4" name="Groupe 3"/>
          <p:cNvGrpSpPr/>
          <p:nvPr/>
        </p:nvGrpSpPr>
        <p:grpSpPr>
          <a:xfrm>
            <a:off x="3288933" y="788172"/>
            <a:ext cx="6336320" cy="1656544"/>
            <a:chOff x="2466701" y="953574"/>
            <a:chExt cx="4432847" cy="1437670"/>
          </a:xfrm>
        </p:grpSpPr>
        <p:sp>
          <p:nvSpPr>
            <p:cNvPr id="2" name="Rectangle 1">
              <a:extLst>
                <a:ext uri="{FF2B5EF4-FFF2-40B4-BE49-F238E27FC236}">
                  <a16:creationId xmlns:a16="http://schemas.microsoft.com/office/drawing/2014/main" id="{A540A02D-26CB-314D-A397-6274A37178FD}"/>
                </a:ext>
              </a:extLst>
            </p:cNvPr>
            <p:cNvSpPr/>
            <p:nvPr/>
          </p:nvSpPr>
          <p:spPr>
            <a:xfrm>
              <a:off x="2466702" y="1318055"/>
              <a:ext cx="4298177" cy="1073189"/>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t"/>
            <a:lstStyle/>
            <a:p>
              <a:r>
                <a:rPr lang="fr-FR" dirty="0"/>
                <a:t>Éducation technologique citoyenne</a:t>
              </a:r>
            </a:p>
            <a:p>
              <a:r>
                <a:rPr lang="fr-FR" dirty="0"/>
                <a:t>Approche pluridisciplinaire STEM</a:t>
              </a:r>
            </a:p>
            <a:p>
              <a:r>
                <a:rPr lang="fr-FR" dirty="0"/>
                <a:t>Modalités d’enseignements actives et variées</a:t>
              </a:r>
            </a:p>
            <a:p>
              <a:r>
                <a:rPr lang="fr-FR" dirty="0"/>
                <a:t>Préparation aux poursuites d’études</a:t>
              </a:r>
            </a:p>
          </p:txBody>
        </p:sp>
        <p:sp>
          <p:nvSpPr>
            <p:cNvPr id="6" name="Rectangle 5">
              <a:extLst>
                <a:ext uri="{FF2B5EF4-FFF2-40B4-BE49-F238E27FC236}">
                  <a16:creationId xmlns:a16="http://schemas.microsoft.com/office/drawing/2014/main" id="{DF5A0203-0D59-3E4C-80A4-FF4F49B5A5F6}"/>
                </a:ext>
              </a:extLst>
            </p:cNvPr>
            <p:cNvSpPr/>
            <p:nvPr/>
          </p:nvSpPr>
          <p:spPr>
            <a:xfrm>
              <a:off x="2466701" y="953574"/>
              <a:ext cx="4307317" cy="36448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Des fondamentaux réaffirmés</a:t>
              </a:r>
            </a:p>
          </p:txBody>
        </p:sp>
        <p:sp>
          <p:nvSpPr>
            <p:cNvPr id="3" name="Rectangle 2"/>
            <p:cNvSpPr/>
            <p:nvPr/>
          </p:nvSpPr>
          <p:spPr>
            <a:xfrm>
              <a:off x="5370293" y="1551222"/>
              <a:ext cx="1529255" cy="293822"/>
            </a:xfrm>
            <a:prstGeom prst="rect">
              <a:avLst/>
            </a:prstGeom>
          </p:spPr>
          <p:txBody>
            <a:bodyPr wrap="square">
              <a:spAutoFit/>
            </a:bodyPr>
            <a:lstStyle/>
            <a:p>
              <a:r>
                <a:rPr lang="fr-FR" sz="800" dirty="0">
                  <a:solidFill>
                    <a:schemeClr val="bg1"/>
                  </a:solidFill>
                </a:rPr>
                <a:t>Science, </a:t>
              </a:r>
              <a:r>
                <a:rPr lang="fr-FR" sz="800" dirty="0" err="1">
                  <a:solidFill>
                    <a:schemeClr val="bg1"/>
                  </a:solidFill>
                </a:rPr>
                <a:t>Technology</a:t>
              </a:r>
              <a:r>
                <a:rPr lang="fr-FR" sz="800" dirty="0">
                  <a:solidFill>
                    <a:schemeClr val="bg1"/>
                  </a:solidFill>
                </a:rPr>
                <a:t>, Engineering and </a:t>
              </a:r>
              <a:r>
                <a:rPr lang="fr-FR" sz="800" dirty="0" err="1">
                  <a:solidFill>
                    <a:schemeClr val="bg1"/>
                  </a:solidFill>
                </a:rPr>
                <a:t>Mathematics</a:t>
              </a:r>
              <a:endParaRPr lang="fr-FR" sz="800" dirty="0">
                <a:solidFill>
                  <a:schemeClr val="bg1"/>
                </a:solidFill>
              </a:endParaRPr>
            </a:p>
          </p:txBody>
        </p:sp>
        <p:cxnSp>
          <p:nvCxnSpPr>
            <p:cNvPr id="5" name="Connecteur droit 4"/>
            <p:cNvCxnSpPr/>
            <p:nvPr/>
          </p:nvCxnSpPr>
          <p:spPr>
            <a:xfrm>
              <a:off x="5442398" y="1614741"/>
              <a:ext cx="0" cy="25200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 name="Groupe 6"/>
          <p:cNvGrpSpPr/>
          <p:nvPr/>
        </p:nvGrpSpPr>
        <p:grpSpPr>
          <a:xfrm>
            <a:off x="339062" y="2544121"/>
            <a:ext cx="5798645" cy="3665143"/>
            <a:chOff x="254296" y="2544120"/>
            <a:chExt cx="4348984" cy="3665143"/>
          </a:xfrm>
        </p:grpSpPr>
        <p:sp>
          <p:nvSpPr>
            <p:cNvPr id="10" name="Rectangle 9">
              <a:extLst>
                <a:ext uri="{FF2B5EF4-FFF2-40B4-BE49-F238E27FC236}">
                  <a16:creationId xmlns:a16="http://schemas.microsoft.com/office/drawing/2014/main" id="{FBB44C79-D56B-E849-A091-DCC5F3396F7C}"/>
                </a:ext>
              </a:extLst>
            </p:cNvPr>
            <p:cNvSpPr/>
            <p:nvPr/>
          </p:nvSpPr>
          <p:spPr>
            <a:xfrm>
              <a:off x="258355" y="2544120"/>
              <a:ext cx="4344925" cy="364481"/>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Ce qui ne change pas</a:t>
              </a:r>
            </a:p>
          </p:txBody>
        </p:sp>
        <p:sp>
          <p:nvSpPr>
            <p:cNvPr id="28" name="Rectangle 27">
              <a:extLst>
                <a:ext uri="{FF2B5EF4-FFF2-40B4-BE49-F238E27FC236}">
                  <a16:creationId xmlns:a16="http://schemas.microsoft.com/office/drawing/2014/main" id="{A4FFADD0-BD39-2E40-9057-92838F977B5D}"/>
                </a:ext>
              </a:extLst>
            </p:cNvPr>
            <p:cNvSpPr/>
            <p:nvPr/>
          </p:nvSpPr>
          <p:spPr>
            <a:xfrm>
              <a:off x="258355" y="2958472"/>
              <a:ext cx="4332288" cy="84440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6700"/>
              <a:r>
                <a:rPr lang="fr-FR" sz="2000" dirty="0"/>
                <a:t>Un enseignement commun et des prolongements dans 4 champs spécifiques</a:t>
              </a:r>
            </a:p>
          </p:txBody>
        </p:sp>
        <p:sp>
          <p:nvSpPr>
            <p:cNvPr id="29" name="Rectangle 28">
              <a:extLst>
                <a:ext uri="{FF2B5EF4-FFF2-40B4-BE49-F238E27FC236}">
                  <a16:creationId xmlns:a16="http://schemas.microsoft.com/office/drawing/2014/main" id="{A4FFADD0-BD39-2E40-9057-92838F977B5D}"/>
                </a:ext>
              </a:extLst>
            </p:cNvPr>
            <p:cNvSpPr/>
            <p:nvPr/>
          </p:nvSpPr>
          <p:spPr>
            <a:xfrm>
              <a:off x="258355" y="3859243"/>
              <a:ext cx="4332288" cy="84440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6700"/>
              <a:r>
                <a:rPr lang="fr-FR" sz="2000" dirty="0"/>
                <a:t>Approche concrète basée sur le triptyque MEI</a:t>
              </a:r>
            </a:p>
          </p:txBody>
        </p:sp>
        <p:sp>
          <p:nvSpPr>
            <p:cNvPr id="30" name="Rectangle 29">
              <a:extLst>
                <a:ext uri="{FF2B5EF4-FFF2-40B4-BE49-F238E27FC236}">
                  <a16:creationId xmlns:a16="http://schemas.microsoft.com/office/drawing/2014/main" id="{A4FFADD0-BD39-2E40-9057-92838F977B5D}"/>
                </a:ext>
              </a:extLst>
            </p:cNvPr>
            <p:cNvSpPr/>
            <p:nvPr/>
          </p:nvSpPr>
          <p:spPr>
            <a:xfrm>
              <a:off x="258355" y="5637110"/>
              <a:ext cx="4332288" cy="57215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6700"/>
              <a:r>
                <a:rPr lang="fr-FR" sz="2000" dirty="0"/>
                <a:t>Un projet en terminale</a:t>
              </a:r>
            </a:p>
          </p:txBody>
        </p:sp>
        <p:sp>
          <p:nvSpPr>
            <p:cNvPr id="34" name="Rectangle 33">
              <a:extLst>
                <a:ext uri="{FF2B5EF4-FFF2-40B4-BE49-F238E27FC236}">
                  <a16:creationId xmlns:a16="http://schemas.microsoft.com/office/drawing/2014/main" id="{8D6E24B9-7F59-7147-A09C-B9F13E75F149}"/>
                </a:ext>
              </a:extLst>
            </p:cNvPr>
            <p:cNvSpPr/>
            <p:nvPr/>
          </p:nvSpPr>
          <p:spPr>
            <a:xfrm>
              <a:off x="258355" y="2969840"/>
              <a:ext cx="144795" cy="331640"/>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sp>
          <p:nvSpPr>
            <p:cNvPr id="35" name="Rectangle 34">
              <a:extLst>
                <a:ext uri="{FF2B5EF4-FFF2-40B4-BE49-F238E27FC236}">
                  <a16:creationId xmlns:a16="http://schemas.microsoft.com/office/drawing/2014/main" id="{8D6E24B9-7F59-7147-A09C-B9F13E75F149}"/>
                </a:ext>
              </a:extLst>
            </p:cNvPr>
            <p:cNvSpPr/>
            <p:nvPr/>
          </p:nvSpPr>
          <p:spPr>
            <a:xfrm>
              <a:off x="258354" y="3920369"/>
              <a:ext cx="144795" cy="331640"/>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sp>
          <p:nvSpPr>
            <p:cNvPr id="36" name="Rectangle 35">
              <a:extLst>
                <a:ext uri="{FF2B5EF4-FFF2-40B4-BE49-F238E27FC236}">
                  <a16:creationId xmlns:a16="http://schemas.microsoft.com/office/drawing/2014/main" id="{8D6E24B9-7F59-7147-A09C-B9F13E75F149}"/>
                </a:ext>
              </a:extLst>
            </p:cNvPr>
            <p:cNvSpPr/>
            <p:nvPr/>
          </p:nvSpPr>
          <p:spPr>
            <a:xfrm>
              <a:off x="258353" y="5877623"/>
              <a:ext cx="144795" cy="331640"/>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sp>
          <p:nvSpPr>
            <p:cNvPr id="31" name="Rectangle 30">
              <a:extLst>
                <a:ext uri="{FF2B5EF4-FFF2-40B4-BE49-F238E27FC236}">
                  <a16:creationId xmlns:a16="http://schemas.microsoft.com/office/drawing/2014/main" id="{A4FFADD0-BD39-2E40-9057-92838F977B5D}"/>
                </a:ext>
              </a:extLst>
            </p:cNvPr>
            <p:cNvSpPr/>
            <p:nvPr/>
          </p:nvSpPr>
          <p:spPr>
            <a:xfrm>
              <a:off x="254296" y="4741726"/>
              <a:ext cx="4332288" cy="844403"/>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266700"/>
              <a:r>
                <a:rPr lang="fr-FR" sz="2000" dirty="0"/>
                <a:t>L’ETLV</a:t>
              </a:r>
            </a:p>
          </p:txBody>
        </p:sp>
        <p:sp>
          <p:nvSpPr>
            <p:cNvPr id="37" name="Rectangle 36">
              <a:extLst>
                <a:ext uri="{FF2B5EF4-FFF2-40B4-BE49-F238E27FC236}">
                  <a16:creationId xmlns:a16="http://schemas.microsoft.com/office/drawing/2014/main" id="{8D6E24B9-7F59-7147-A09C-B9F13E75F149}"/>
                </a:ext>
              </a:extLst>
            </p:cNvPr>
            <p:cNvSpPr/>
            <p:nvPr/>
          </p:nvSpPr>
          <p:spPr>
            <a:xfrm>
              <a:off x="265958" y="4881539"/>
              <a:ext cx="144795" cy="331640"/>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grpSp>
      <p:sp>
        <p:nvSpPr>
          <p:cNvPr id="33" name="Rectangle : coins arrondis 4">
            <a:extLst>
              <a:ext uri="{FF2B5EF4-FFF2-40B4-BE49-F238E27FC236}">
                <a16:creationId xmlns:a16="http://schemas.microsoft.com/office/drawing/2014/main" id="{B03F917E-6B98-4316-80DB-F91C5D58A849}"/>
              </a:ext>
            </a:extLst>
          </p:cNvPr>
          <p:cNvSpPr/>
          <p:nvPr/>
        </p:nvSpPr>
        <p:spPr>
          <a:xfrm>
            <a:off x="3555408" y="12839"/>
            <a:ext cx="6728686" cy="72018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RAPPELS PNF DE JANVIER 2019</a:t>
            </a:r>
          </a:p>
        </p:txBody>
      </p:sp>
      <p:sp>
        <p:nvSpPr>
          <p:cNvPr id="9" name="Espace réservé du pied de page 8"/>
          <p:cNvSpPr>
            <a:spLocks noGrp="1"/>
          </p:cNvSpPr>
          <p:nvPr>
            <p:ph type="ftr" sz="quarter" idx="11"/>
          </p:nvPr>
        </p:nvSpPr>
        <p:spPr/>
        <p:txBody>
          <a:bodyPr/>
          <a:lstStyle/>
          <a:p>
            <a:endParaRPr lang="fr-FR"/>
          </a:p>
        </p:txBody>
      </p:sp>
      <p:sp>
        <p:nvSpPr>
          <p:cNvPr id="12" name="Espace réservé du numéro de diapositive 11"/>
          <p:cNvSpPr>
            <a:spLocks noGrp="1"/>
          </p:cNvSpPr>
          <p:nvPr>
            <p:ph type="sldNum" sz="quarter" idx="12"/>
          </p:nvPr>
        </p:nvSpPr>
        <p:spPr/>
        <p:txBody>
          <a:bodyPr/>
          <a:lstStyle/>
          <a:p>
            <a:fld id="{35B7F86B-7EEC-4A5F-9AAC-78925FCD35BB}" type="slidenum">
              <a:rPr lang="fr-FR" smtClean="0"/>
              <a:pPr/>
              <a:t>2</a:t>
            </a:fld>
            <a:endParaRPr lang="fr-FR"/>
          </a:p>
        </p:txBody>
      </p:sp>
    </p:spTree>
    <p:extLst>
      <p:ext uri="{BB962C8B-B14F-4D97-AF65-F5344CB8AC3E}">
        <p14:creationId xmlns:p14="http://schemas.microsoft.com/office/powerpoint/2010/main" val="269145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 t="-1" r="-1505" b="-1070"/>
          <a:stretch/>
        </p:blipFill>
        <p:spPr bwMode="auto">
          <a:xfrm>
            <a:off x="287857" y="1161061"/>
            <a:ext cx="10928504" cy="5696939"/>
          </a:xfrm>
          <a:prstGeom prst="rect">
            <a:avLst/>
          </a:prstGeom>
          <a:noFill/>
          <a:ln w="9525">
            <a:noFill/>
            <a:miter lim="800000"/>
            <a:headEnd/>
            <a:tailEnd/>
          </a:ln>
          <a:effectLst/>
        </p:spPr>
      </p:pic>
      <p:sp>
        <p:nvSpPr>
          <p:cNvPr id="8" name="Rectangle : coins arrondis 4">
            <a:extLst>
              <a:ext uri="{FF2B5EF4-FFF2-40B4-BE49-F238E27FC236}">
                <a16:creationId xmlns:a16="http://schemas.microsoft.com/office/drawing/2014/main" id="{B03F917E-6B98-4316-80DB-F91C5D58A849}"/>
              </a:ext>
            </a:extLst>
          </p:cNvPr>
          <p:cNvSpPr/>
          <p:nvPr/>
        </p:nvSpPr>
        <p:spPr>
          <a:xfrm>
            <a:off x="3342290" y="0"/>
            <a:ext cx="8849710" cy="167114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accent1">
                    <a:lumMod val="75000"/>
                  </a:schemeClr>
                </a:solidFill>
                <a:latin typeface="Arial" panose="020B0604020202020204" pitchFamily="34" charset="0"/>
                <a:cs typeface="Arial" panose="020B0604020202020204" pitchFamily="34" charset="0"/>
              </a:rPr>
              <a:t>Séquences suivantes, même démarche que </a:t>
            </a:r>
          </a:p>
          <a:p>
            <a:pPr algn="ctr"/>
            <a:r>
              <a:rPr lang="fr-FR" sz="2400" b="1" dirty="0">
                <a:solidFill>
                  <a:schemeClr val="accent1">
                    <a:lumMod val="75000"/>
                  </a:schemeClr>
                </a:solidFill>
                <a:latin typeface="Arial" panose="020B0604020202020204" pitchFamily="34" charset="0"/>
                <a:cs typeface="Arial" panose="020B0604020202020204" pitchFamily="34" charset="0"/>
              </a:rPr>
              <a:t>la séquence d’entrée en Terminale :</a:t>
            </a:r>
          </a:p>
          <a:p>
            <a:pPr algn="ctr"/>
            <a:r>
              <a:rPr lang="fr-FR" sz="2800" b="1" dirty="0">
                <a:solidFill>
                  <a:schemeClr val="accent1">
                    <a:lumMod val="75000"/>
                  </a:schemeClr>
                </a:solidFill>
                <a:latin typeface="Arial" panose="020B0604020202020204" pitchFamily="34" charset="0"/>
                <a:cs typeface="Arial" panose="020B0604020202020204" pitchFamily="34" charset="0"/>
              </a:rPr>
              <a:t>1 thème + 1 problématique communs </a:t>
            </a:r>
          </a:p>
          <a:p>
            <a:pPr algn="ctr"/>
            <a:r>
              <a:rPr lang="fr-FR" sz="2800" b="1" dirty="0">
                <a:solidFill>
                  <a:schemeClr val="accent1">
                    <a:lumMod val="75000"/>
                  </a:schemeClr>
                </a:solidFill>
                <a:latin typeface="Arial" panose="020B0604020202020204" pitchFamily="34" charset="0"/>
                <a:cs typeface="Arial" panose="020B0604020202020204" pitchFamily="34" charset="0"/>
              </a:rPr>
              <a:t>aux enseignements communs et spécifiques</a:t>
            </a:r>
          </a:p>
        </p:txBody>
      </p:sp>
      <p:sp>
        <p:nvSpPr>
          <p:cNvPr id="4" name="ZoneTexte 3">
            <a:extLst>
              <a:ext uri="{FF2B5EF4-FFF2-40B4-BE49-F238E27FC236}">
                <a16:creationId xmlns:a16="http://schemas.microsoft.com/office/drawing/2014/main" id="{F25E16A3-7308-485E-86AB-A14CC8E33F48}"/>
              </a:ext>
            </a:extLst>
          </p:cNvPr>
          <p:cNvSpPr txBox="1"/>
          <p:nvPr/>
        </p:nvSpPr>
        <p:spPr>
          <a:xfrm>
            <a:off x="3972911" y="1821573"/>
            <a:ext cx="8392509" cy="307777"/>
          </a:xfrm>
          <a:prstGeom prst="rect">
            <a:avLst/>
          </a:prstGeom>
          <a:noFill/>
        </p:spPr>
        <p:txBody>
          <a:bodyPr wrap="square" rtlCol="0">
            <a:spAutoFit/>
          </a:bodyPr>
          <a:lstStyle/>
          <a:p>
            <a:r>
              <a:rPr lang="fr-FR" sz="1400" b="1" dirty="0">
                <a:solidFill>
                  <a:srgbClr val="FF0000"/>
                </a:solidFill>
              </a:rPr>
              <a:t>Intégrer le travail personnel nécessaire à la poursuite d’études et les parcours dans les différentes séquences</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20</a:t>
            </a:fld>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4">
            <a:extLst>
              <a:ext uri="{FF2B5EF4-FFF2-40B4-BE49-F238E27FC236}">
                <a16:creationId xmlns:a16="http://schemas.microsoft.com/office/drawing/2014/main" id="{B03F917E-6B98-4316-80DB-F91C5D58A849}"/>
              </a:ext>
            </a:extLst>
          </p:cNvPr>
          <p:cNvSpPr/>
          <p:nvPr/>
        </p:nvSpPr>
        <p:spPr>
          <a:xfrm>
            <a:off x="2664372" y="63200"/>
            <a:ext cx="9345920" cy="11980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Un outil d’aide à l’écriture d’une progression de cycle pour opérationnaliser la démarche</a:t>
            </a:r>
          </a:p>
        </p:txBody>
      </p:sp>
      <p:sp>
        <p:nvSpPr>
          <p:cNvPr id="3" name="ZoneTexte 2">
            <a:extLst>
              <a:ext uri="{FF2B5EF4-FFF2-40B4-BE49-F238E27FC236}">
                <a16:creationId xmlns:a16="http://schemas.microsoft.com/office/drawing/2014/main" id="{F3BC66F3-3ADE-4F57-9A53-7253B3CB873C}"/>
              </a:ext>
            </a:extLst>
          </p:cNvPr>
          <p:cNvSpPr txBox="1"/>
          <p:nvPr/>
        </p:nvSpPr>
        <p:spPr>
          <a:xfrm>
            <a:off x="0" y="1553318"/>
            <a:ext cx="11797284" cy="5262979"/>
          </a:xfrm>
          <a:prstGeom prst="rect">
            <a:avLst/>
          </a:prstGeom>
          <a:noFill/>
        </p:spPr>
        <p:txBody>
          <a:bodyPr wrap="square" rtlCol="0">
            <a:spAutoFit/>
          </a:bodyPr>
          <a:lstStyle/>
          <a:p>
            <a:pPr>
              <a:buFont typeface="Wingdings" pitchFamily="2" charset="2"/>
              <a:buChar char="Ø"/>
            </a:pPr>
            <a:r>
              <a:rPr lang="fr-FR" sz="2400" b="1" dirty="0">
                <a:solidFill>
                  <a:schemeClr val="accent5">
                    <a:lumMod val="75000"/>
                  </a:schemeClr>
                </a:solidFill>
                <a:latin typeface="Arial Black" pitchFamily="34" charset="0"/>
              </a:rPr>
              <a:t> Pour formaliser une progression de cycle et pour écrire les séquences. </a:t>
            </a:r>
            <a:r>
              <a:rPr lang="fr-FR" sz="2400" i="1" dirty="0">
                <a:solidFill>
                  <a:schemeClr val="accent5">
                    <a:lumMod val="75000"/>
                  </a:schemeClr>
                </a:solidFill>
                <a:latin typeface="Arial" panose="020B0604020202020204" pitchFamily="34" charset="0"/>
                <a:cs typeface="Arial" panose="020B0604020202020204" pitchFamily="34" charset="0"/>
              </a:rPr>
              <a:t>(c’est un incontournable pour développer le travail collaboratif des enseignants, pour articuler I2D vers IT en première, les enseignements communs avec les enseignements spécifiques en terminale et pour s’assurer de traiter l’ensemble des compétences du programme).</a:t>
            </a:r>
          </a:p>
          <a:p>
            <a:pPr>
              <a:buFont typeface="Wingdings" pitchFamily="2" charset="2"/>
              <a:buChar char="Ø"/>
            </a:pPr>
            <a:endParaRPr lang="fr-FR" sz="2400" i="1" dirty="0">
              <a:solidFill>
                <a:schemeClr val="accent5">
                  <a:lumMod val="75000"/>
                </a:schemeClr>
              </a:solidFill>
              <a:latin typeface="Arial" panose="020B0604020202020204" pitchFamily="34" charset="0"/>
              <a:cs typeface="Arial" panose="020B0604020202020204" pitchFamily="34" charset="0"/>
            </a:endParaRPr>
          </a:p>
          <a:p>
            <a:pPr>
              <a:buFont typeface="Wingdings" pitchFamily="2" charset="2"/>
              <a:buChar char="Ø"/>
            </a:pPr>
            <a:r>
              <a:rPr lang="fr-FR" sz="2400" b="1" dirty="0">
                <a:solidFill>
                  <a:schemeClr val="accent5">
                    <a:lumMod val="75000"/>
                  </a:schemeClr>
                </a:solidFill>
                <a:latin typeface="Arial Black" pitchFamily="34" charset="0"/>
              </a:rPr>
              <a:t> L’outil regroupe en un même fichier: </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le contexte du lycée;</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le programme avec différents onglets sur les croisements connaissances-compétences;</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la liste des thèmes et des problématiques;</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la progression;</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deux générateurs de séquences pour la première et la terminale; </a:t>
            </a:r>
          </a:p>
          <a:p>
            <a:pPr marL="722313" indent="-342900">
              <a:buFont typeface="Arial" panose="020B0604020202020204" pitchFamily="34" charset="0"/>
              <a:buChar char="•"/>
            </a:pPr>
            <a:r>
              <a:rPr lang="fr-FR" sz="2400" b="1" dirty="0">
                <a:solidFill>
                  <a:schemeClr val="accent5">
                    <a:lumMod val="75000"/>
                  </a:schemeClr>
                </a:solidFill>
                <a:latin typeface="Arial" panose="020B0604020202020204" pitchFamily="34" charset="0"/>
                <a:cs typeface="Arial" panose="020B0604020202020204" pitchFamily="34" charset="0"/>
              </a:rPr>
              <a:t>quelques propositions de séquences.</a:t>
            </a:r>
            <a:endParaRPr lang="fr-FR" sz="2400" dirty="0"/>
          </a:p>
        </p:txBody>
      </p:sp>
      <p:sp>
        <p:nvSpPr>
          <p:cNvPr id="2" name="Espace réservé du pied de page 1"/>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B7F86B-7EEC-4A5F-9AAC-78925FCD35BB}" type="slidenum">
              <a:rPr lang="fr-FR" smtClean="0"/>
              <a:pPr/>
              <a:t>21</a:t>
            </a:fld>
            <a:endParaRPr lang="fr-FR"/>
          </a:p>
        </p:txBody>
      </p:sp>
    </p:spTree>
    <p:extLst>
      <p:ext uri="{BB962C8B-B14F-4D97-AF65-F5344CB8AC3E}">
        <p14:creationId xmlns:p14="http://schemas.microsoft.com/office/powerpoint/2010/main" val="2841094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4">
            <a:extLst>
              <a:ext uri="{FF2B5EF4-FFF2-40B4-BE49-F238E27FC236}">
                <a16:creationId xmlns:a16="http://schemas.microsoft.com/office/drawing/2014/main" id="{B03F917E-6B98-4316-80DB-F91C5D58A849}"/>
              </a:ext>
            </a:extLst>
          </p:cNvPr>
          <p:cNvSpPr/>
          <p:nvPr/>
        </p:nvSpPr>
        <p:spPr>
          <a:xfrm>
            <a:off x="2569778" y="205095"/>
            <a:ext cx="9440513" cy="11980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Un outil d’aide à l’écriture d’une progression de cycle pour opérationnaliser la démarche</a:t>
            </a:r>
          </a:p>
        </p:txBody>
      </p:sp>
      <p:sp>
        <p:nvSpPr>
          <p:cNvPr id="3" name="ZoneTexte 2">
            <a:extLst>
              <a:ext uri="{FF2B5EF4-FFF2-40B4-BE49-F238E27FC236}">
                <a16:creationId xmlns:a16="http://schemas.microsoft.com/office/drawing/2014/main" id="{F3BC66F3-3ADE-4F57-9A53-7253B3CB873C}"/>
              </a:ext>
            </a:extLst>
          </p:cNvPr>
          <p:cNvSpPr txBox="1"/>
          <p:nvPr/>
        </p:nvSpPr>
        <p:spPr>
          <a:xfrm>
            <a:off x="0" y="1742510"/>
            <a:ext cx="12192000" cy="4893647"/>
          </a:xfrm>
          <a:prstGeom prst="rect">
            <a:avLst/>
          </a:prstGeom>
          <a:noFill/>
        </p:spPr>
        <p:txBody>
          <a:bodyPr wrap="square" rtlCol="0">
            <a:spAutoFit/>
          </a:bodyPr>
          <a:lstStyle/>
          <a:p>
            <a:pPr>
              <a:buFont typeface="Wingdings" pitchFamily="2" charset="2"/>
              <a:buChar char="Ø"/>
            </a:pPr>
            <a:r>
              <a:rPr lang="fr-FR" sz="2400" b="1" dirty="0">
                <a:solidFill>
                  <a:schemeClr val="accent5">
                    <a:lumMod val="75000"/>
                  </a:schemeClr>
                </a:solidFill>
                <a:latin typeface="Arial Black" pitchFamily="34" charset="0"/>
              </a:rPr>
              <a:t> </a:t>
            </a:r>
            <a:r>
              <a:rPr lang="fr-FR" sz="2400" b="1" dirty="0">
                <a:solidFill>
                  <a:schemeClr val="accent5">
                    <a:lumMod val="75000"/>
                  </a:schemeClr>
                </a:solidFill>
                <a:latin typeface="Arial" panose="020B0604020202020204" pitchFamily="34" charset="0"/>
                <a:cs typeface="Arial" panose="020B0604020202020204" pitchFamily="34" charset="0"/>
              </a:rPr>
              <a:t>Un fichier architecturé sur le squelette de celui du cycle 4 pour renforcer la cohérence et la continuité collège-lycée en SII.</a:t>
            </a:r>
          </a:p>
          <a:p>
            <a:pPr>
              <a:buFont typeface="Wingdings" pitchFamily="2" charset="2"/>
              <a:buChar char="Ø"/>
            </a:pPr>
            <a:endParaRPr lang="fr-FR" sz="2400" b="1" i="1" dirty="0">
              <a:solidFill>
                <a:schemeClr val="accent5">
                  <a:lumMod val="75000"/>
                </a:schemeClr>
              </a:solidFill>
              <a:latin typeface="Arial Black" pitchFamily="34" charset="0"/>
              <a:cs typeface="Arial" panose="020B0604020202020204" pitchFamily="34" charset="0"/>
            </a:endParaRPr>
          </a:p>
          <a:p>
            <a:pPr>
              <a:buFont typeface="Wingdings" pitchFamily="2" charset="2"/>
              <a:buChar char="Ø"/>
            </a:pPr>
            <a:r>
              <a:rPr lang="fr-FR" sz="2400" b="1" dirty="0">
                <a:solidFill>
                  <a:schemeClr val="accent5">
                    <a:lumMod val="75000"/>
                  </a:schemeClr>
                </a:solidFill>
                <a:latin typeface="Arial Black" pitchFamily="34" charset="0"/>
                <a:cs typeface="Arial" panose="020B0604020202020204" pitchFamily="34" charset="0"/>
              </a:rPr>
              <a:t> </a:t>
            </a:r>
            <a:r>
              <a:rPr lang="fr-FR" sz="2400" b="1" dirty="0">
                <a:solidFill>
                  <a:schemeClr val="accent5">
                    <a:lumMod val="75000"/>
                  </a:schemeClr>
                </a:solidFill>
                <a:latin typeface="Arial" panose="020B0604020202020204" pitchFamily="34" charset="0"/>
                <a:cs typeface="Arial" panose="020B0604020202020204" pitchFamily="34" charset="0"/>
              </a:rPr>
              <a:t>Un outil ouvert facilement modifiable et adaptable </a:t>
            </a:r>
          </a:p>
          <a:p>
            <a:r>
              <a:rPr lang="fr-FR" sz="2400" dirty="0">
                <a:solidFill>
                  <a:schemeClr val="accent5">
                    <a:lumMod val="75000"/>
                  </a:schemeClr>
                </a:solidFill>
                <a:latin typeface="Arial" panose="020B0604020202020204" pitchFamily="34" charset="0"/>
                <a:cs typeface="Arial" panose="020B0604020202020204" pitchFamily="34" charset="0"/>
              </a:rPr>
              <a:t>(sans macro ni programmation, utilisable avec </a:t>
            </a:r>
            <a:r>
              <a:rPr lang="fr-FR" sz="2400" dirty="0" err="1">
                <a:solidFill>
                  <a:schemeClr val="accent5">
                    <a:lumMod val="75000"/>
                  </a:schemeClr>
                </a:solidFill>
                <a:latin typeface="Arial" panose="020B0604020202020204" pitchFamily="34" charset="0"/>
                <a:cs typeface="Arial" panose="020B0604020202020204" pitchFamily="34" charset="0"/>
              </a:rPr>
              <a:t>excel</a:t>
            </a:r>
            <a:r>
              <a:rPr lang="fr-FR" sz="2400" dirty="0">
                <a:solidFill>
                  <a:schemeClr val="accent5">
                    <a:lumMod val="75000"/>
                  </a:schemeClr>
                </a:solidFill>
                <a:latin typeface="Arial" panose="020B0604020202020204" pitchFamily="34" charset="0"/>
                <a:cs typeface="Arial" panose="020B0604020202020204" pitchFamily="34" charset="0"/>
              </a:rPr>
              <a:t>).</a:t>
            </a:r>
          </a:p>
          <a:p>
            <a:pPr>
              <a:buFont typeface="Wingdings" pitchFamily="2" charset="2"/>
              <a:buChar char="Ø"/>
            </a:pPr>
            <a:endParaRPr lang="fr-FR" sz="2400" b="1" dirty="0">
              <a:solidFill>
                <a:schemeClr val="accent5">
                  <a:lumMod val="75000"/>
                </a:schemeClr>
              </a:solidFill>
              <a:latin typeface="Arial Black" pitchFamily="34" charset="0"/>
              <a:cs typeface="Arial" panose="020B0604020202020204" pitchFamily="34" charset="0"/>
            </a:endParaRPr>
          </a:p>
          <a:p>
            <a:pPr>
              <a:buFont typeface="Wingdings" pitchFamily="2" charset="2"/>
              <a:buChar char="Ø"/>
            </a:pPr>
            <a:r>
              <a:rPr lang="fr-FR" sz="2400" b="1" dirty="0">
                <a:solidFill>
                  <a:schemeClr val="accent5">
                    <a:lumMod val="75000"/>
                  </a:schemeClr>
                </a:solidFill>
                <a:latin typeface="Arial Black" pitchFamily="34" charset="0"/>
                <a:cs typeface="Arial" panose="020B0604020202020204" pitchFamily="34" charset="0"/>
              </a:rPr>
              <a:t> </a:t>
            </a:r>
            <a:r>
              <a:rPr lang="fr-FR" sz="2400" b="1" dirty="0">
                <a:solidFill>
                  <a:schemeClr val="accent5">
                    <a:lumMod val="75000"/>
                  </a:schemeClr>
                </a:solidFill>
                <a:latin typeface="Arial" panose="020B0604020202020204" pitchFamily="34" charset="0"/>
                <a:cs typeface="Arial" panose="020B0604020202020204" pitchFamily="34" charset="0"/>
              </a:rPr>
              <a:t>Un support de préparation  pour les professeurs qui regroupe en un unique fichier le programme, la progression et les séquences.</a:t>
            </a:r>
          </a:p>
          <a:p>
            <a:pPr>
              <a:buFont typeface="Wingdings" pitchFamily="2" charset="2"/>
              <a:buChar char="Ø"/>
            </a:pPr>
            <a:endParaRPr lang="fr-FR" sz="2400" b="1" dirty="0">
              <a:solidFill>
                <a:schemeClr val="accent5">
                  <a:lumMod val="75000"/>
                </a:schemeClr>
              </a:solidFill>
              <a:latin typeface="Arial Black" pitchFamily="34" charset="0"/>
              <a:cs typeface="Arial" panose="020B0604020202020204" pitchFamily="34" charset="0"/>
            </a:endParaRPr>
          </a:p>
          <a:p>
            <a:pPr>
              <a:buFont typeface="Wingdings" pitchFamily="2" charset="2"/>
              <a:buChar char="Ø"/>
            </a:pPr>
            <a:r>
              <a:rPr lang="fr-FR" sz="2400" b="1" dirty="0">
                <a:solidFill>
                  <a:schemeClr val="accent5">
                    <a:lumMod val="75000"/>
                  </a:schemeClr>
                </a:solidFill>
                <a:latin typeface="Arial Black" pitchFamily="34" charset="0"/>
                <a:cs typeface="Arial" panose="020B0604020202020204" pitchFamily="34" charset="0"/>
              </a:rPr>
              <a:t> </a:t>
            </a:r>
            <a:r>
              <a:rPr lang="fr-FR" sz="2400" b="1" dirty="0">
                <a:solidFill>
                  <a:schemeClr val="accent5">
                    <a:lumMod val="75000"/>
                  </a:schemeClr>
                </a:solidFill>
                <a:latin typeface="Arial" panose="020B0604020202020204" pitchFamily="34" charset="0"/>
                <a:cs typeface="Arial" panose="020B0604020202020204" pitchFamily="34" charset="0"/>
              </a:rPr>
              <a:t>Un outil pour « augmenter » les compétences professionnelles et favoriser le travail collaboratif des enseignants de SII.</a:t>
            </a:r>
          </a:p>
          <a:p>
            <a:pPr>
              <a:buFont typeface="Wingdings" pitchFamily="2" charset="2"/>
              <a:buChar char="Ø"/>
            </a:pPr>
            <a:endParaRPr lang="fr-FR" sz="2400" i="1" dirty="0">
              <a:solidFill>
                <a:schemeClr val="accent5">
                  <a:lumMod val="75000"/>
                </a:schemeClr>
              </a:solidFill>
              <a:latin typeface="Arial" panose="020B0604020202020204" pitchFamily="34" charset="0"/>
              <a:cs typeface="Arial" panose="020B0604020202020204" pitchFamily="34" charset="0"/>
            </a:endParaRPr>
          </a:p>
          <a:p>
            <a:r>
              <a:rPr lang="fr-FR" sz="2400" b="1" dirty="0">
                <a:solidFill>
                  <a:schemeClr val="accent5">
                    <a:lumMod val="75000"/>
                  </a:schemeClr>
                </a:solidFill>
                <a:latin typeface="Arial Black" pitchFamily="34" charset="0"/>
              </a:rPr>
              <a:t>	Objectif : </a:t>
            </a:r>
            <a:r>
              <a:rPr lang="fr-FR" sz="2400" b="1" dirty="0">
                <a:solidFill>
                  <a:srgbClr val="FF0000"/>
                </a:solidFill>
                <a:latin typeface="Arial Black" pitchFamily="34" charset="0"/>
              </a:rPr>
              <a:t>formaliser une progression et des séquences</a:t>
            </a:r>
            <a:endParaRPr lang="fr-FR" sz="2400" dirty="0"/>
          </a:p>
        </p:txBody>
      </p:sp>
      <p:sp>
        <p:nvSpPr>
          <p:cNvPr id="2" name="Espace réservé du pied de page 1"/>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B7F86B-7EEC-4A5F-9AAC-78925FCD35BB}" type="slidenum">
              <a:rPr lang="fr-FR" smtClean="0"/>
              <a:pPr/>
              <a:t>22</a:t>
            </a:fld>
            <a:endParaRPr lang="fr-FR"/>
          </a:p>
        </p:txBody>
      </p:sp>
    </p:spTree>
    <p:extLst>
      <p:ext uri="{BB962C8B-B14F-4D97-AF65-F5344CB8AC3E}">
        <p14:creationId xmlns:p14="http://schemas.microsoft.com/office/powerpoint/2010/main" val="1590181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42116EC-AA45-49FF-98EF-971522D25E7C}"/>
              </a:ext>
            </a:extLst>
          </p:cNvPr>
          <p:cNvPicPr>
            <a:picLocks noChangeAspect="1"/>
          </p:cNvPicPr>
          <p:nvPr/>
        </p:nvPicPr>
        <p:blipFill>
          <a:blip r:embed="rId2"/>
          <a:stretch>
            <a:fillRect/>
          </a:stretch>
        </p:blipFill>
        <p:spPr>
          <a:xfrm rot="21198591">
            <a:off x="255164" y="1534780"/>
            <a:ext cx="2995886" cy="3192262"/>
          </a:xfrm>
          <a:prstGeom prst="rect">
            <a:avLst/>
          </a:prstGeom>
        </p:spPr>
      </p:pic>
      <p:pic>
        <p:nvPicPr>
          <p:cNvPr id="4" name="Image 3">
            <a:extLst>
              <a:ext uri="{FF2B5EF4-FFF2-40B4-BE49-F238E27FC236}">
                <a16:creationId xmlns:a16="http://schemas.microsoft.com/office/drawing/2014/main" id="{41A39DE9-B48F-4EA1-B273-20768931B7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86753">
            <a:off x="894381" y="2831798"/>
            <a:ext cx="3986068" cy="2919602"/>
          </a:xfrm>
          <a:prstGeom prst="rect">
            <a:avLst/>
          </a:prstGeom>
        </p:spPr>
      </p:pic>
      <p:pic>
        <p:nvPicPr>
          <p:cNvPr id="5" name="Image 4">
            <a:extLst>
              <a:ext uri="{FF2B5EF4-FFF2-40B4-BE49-F238E27FC236}">
                <a16:creationId xmlns:a16="http://schemas.microsoft.com/office/drawing/2014/main" id="{E720D340-3850-4610-950A-3D72BE9E7C11}"/>
              </a:ext>
            </a:extLst>
          </p:cNvPr>
          <p:cNvPicPr>
            <a:picLocks noChangeAspect="1"/>
          </p:cNvPicPr>
          <p:nvPr/>
        </p:nvPicPr>
        <p:blipFill>
          <a:blip r:embed="rId4"/>
          <a:stretch>
            <a:fillRect/>
          </a:stretch>
        </p:blipFill>
        <p:spPr>
          <a:xfrm>
            <a:off x="5439283" y="1062484"/>
            <a:ext cx="6201029" cy="2964887"/>
          </a:xfrm>
          <a:prstGeom prst="rect">
            <a:avLst/>
          </a:prstGeom>
        </p:spPr>
      </p:pic>
      <p:pic>
        <p:nvPicPr>
          <p:cNvPr id="7" name="Image 6">
            <a:extLst>
              <a:ext uri="{FF2B5EF4-FFF2-40B4-BE49-F238E27FC236}">
                <a16:creationId xmlns:a16="http://schemas.microsoft.com/office/drawing/2014/main" id="{0B3F87DC-652E-408B-9441-BD3B7EBC6B10}"/>
              </a:ext>
            </a:extLst>
          </p:cNvPr>
          <p:cNvPicPr>
            <a:picLocks noChangeAspect="1"/>
          </p:cNvPicPr>
          <p:nvPr/>
        </p:nvPicPr>
        <p:blipFill>
          <a:blip r:embed="rId5"/>
          <a:stretch>
            <a:fillRect/>
          </a:stretch>
        </p:blipFill>
        <p:spPr>
          <a:xfrm>
            <a:off x="3646263" y="3751312"/>
            <a:ext cx="7499873" cy="2983164"/>
          </a:xfrm>
          <a:prstGeom prst="rect">
            <a:avLst/>
          </a:prstGeom>
        </p:spPr>
      </p:pic>
      <p:sp>
        <p:nvSpPr>
          <p:cNvPr id="10" name="Rectangle 5">
            <a:extLst>
              <a:ext uri="{FF2B5EF4-FFF2-40B4-BE49-F238E27FC236}">
                <a16:creationId xmlns:a16="http://schemas.microsoft.com/office/drawing/2014/main" id="{013660F0-C537-43CB-92C5-D72A81E8B7CE}"/>
              </a:ext>
            </a:extLst>
          </p:cNvPr>
          <p:cNvSpPr/>
          <p:nvPr/>
        </p:nvSpPr>
        <p:spPr>
          <a:xfrm>
            <a:off x="537493" y="1100694"/>
            <a:ext cx="1977107" cy="431708"/>
          </a:xfrm>
          <a:prstGeom prst="wedgeRectCallout">
            <a:avLst>
              <a:gd name="adj1" fmla="val 24330"/>
              <a:gd name="adj2" fmla="val 916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Contexte du lycée</a:t>
            </a:r>
          </a:p>
        </p:txBody>
      </p:sp>
      <p:sp>
        <p:nvSpPr>
          <p:cNvPr id="12" name="Rectangle 5">
            <a:extLst>
              <a:ext uri="{FF2B5EF4-FFF2-40B4-BE49-F238E27FC236}">
                <a16:creationId xmlns:a16="http://schemas.microsoft.com/office/drawing/2014/main" id="{95820494-5411-437B-8B19-4ABC451DEEFC}"/>
              </a:ext>
            </a:extLst>
          </p:cNvPr>
          <p:cNvSpPr/>
          <p:nvPr/>
        </p:nvSpPr>
        <p:spPr>
          <a:xfrm>
            <a:off x="2276583" y="2116434"/>
            <a:ext cx="2300434" cy="431708"/>
          </a:xfrm>
          <a:prstGeom prst="wedgeRectCallout">
            <a:avLst>
              <a:gd name="adj1" fmla="val 24330"/>
              <a:gd name="adj2" fmla="val 916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Programme de STI2D</a:t>
            </a:r>
          </a:p>
        </p:txBody>
      </p:sp>
      <p:sp>
        <p:nvSpPr>
          <p:cNvPr id="14" name="Rectangle 5">
            <a:extLst>
              <a:ext uri="{FF2B5EF4-FFF2-40B4-BE49-F238E27FC236}">
                <a16:creationId xmlns:a16="http://schemas.microsoft.com/office/drawing/2014/main" id="{758798A5-7323-4B7A-87F6-5844DF6111F3}"/>
              </a:ext>
            </a:extLst>
          </p:cNvPr>
          <p:cNvSpPr/>
          <p:nvPr/>
        </p:nvSpPr>
        <p:spPr>
          <a:xfrm>
            <a:off x="76821" y="5722130"/>
            <a:ext cx="3943946" cy="850903"/>
          </a:xfrm>
          <a:prstGeom prst="wedgeRectCallout">
            <a:avLst>
              <a:gd name="adj1" fmla="val 209937"/>
              <a:gd name="adj2" fmla="val -124492"/>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Objectif atteint : écriture automatisée d’une progression de cycle </a:t>
            </a:r>
          </a:p>
        </p:txBody>
      </p:sp>
      <p:sp>
        <p:nvSpPr>
          <p:cNvPr id="16" name="Rectangle 5">
            <a:extLst>
              <a:ext uri="{FF2B5EF4-FFF2-40B4-BE49-F238E27FC236}">
                <a16:creationId xmlns:a16="http://schemas.microsoft.com/office/drawing/2014/main" id="{2400E747-1AD4-436A-B5DC-E0228FDAE562}"/>
              </a:ext>
            </a:extLst>
          </p:cNvPr>
          <p:cNvSpPr/>
          <p:nvPr/>
        </p:nvSpPr>
        <p:spPr>
          <a:xfrm>
            <a:off x="3137500" y="945648"/>
            <a:ext cx="3213983" cy="826235"/>
          </a:xfrm>
          <a:prstGeom prst="wedgeRectCallout">
            <a:avLst>
              <a:gd name="adj1" fmla="val 161408"/>
              <a:gd name="adj2" fmla="val 23690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Choix des thèmes, des problématiques et sélection des compétences travaillées</a:t>
            </a:r>
          </a:p>
        </p:txBody>
      </p:sp>
      <p:sp>
        <p:nvSpPr>
          <p:cNvPr id="11" name="Rectangle : coins arrondis 4">
            <a:extLst>
              <a:ext uri="{FF2B5EF4-FFF2-40B4-BE49-F238E27FC236}">
                <a16:creationId xmlns:a16="http://schemas.microsoft.com/office/drawing/2014/main" id="{B03F917E-6B98-4316-80DB-F91C5D58A849}"/>
              </a:ext>
            </a:extLst>
          </p:cNvPr>
          <p:cNvSpPr/>
          <p:nvPr/>
        </p:nvSpPr>
        <p:spPr>
          <a:xfrm>
            <a:off x="2569778" y="0"/>
            <a:ext cx="9440513" cy="11980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Un outil d’aide à l’écriture d’une progression de cycle pour opérationnaliser la démarche</a:t>
            </a:r>
          </a:p>
        </p:txBody>
      </p:sp>
      <p:sp>
        <p:nvSpPr>
          <p:cNvPr id="3" name="Espace réservé du pied de page 2"/>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7F86B-7EEC-4A5F-9AAC-78925FCD35BB}" type="slidenum">
              <a:rPr lang="fr-FR" smtClean="0"/>
              <a:pPr/>
              <a:t>23</a:t>
            </a:fld>
            <a:endParaRPr lang="fr-FR"/>
          </a:p>
        </p:txBody>
      </p:sp>
    </p:spTree>
    <p:extLst>
      <p:ext uri="{BB962C8B-B14F-4D97-AF65-F5344CB8AC3E}">
        <p14:creationId xmlns:p14="http://schemas.microsoft.com/office/powerpoint/2010/main" val="311229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BEF53EB-77A3-4F19-813E-1F4C4E3C9A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08183">
            <a:off x="534753" y="1692092"/>
            <a:ext cx="3615620" cy="3273552"/>
          </a:xfrm>
          <a:prstGeom prst="rect">
            <a:avLst/>
          </a:prstGeom>
        </p:spPr>
      </p:pic>
      <p:pic>
        <p:nvPicPr>
          <p:cNvPr id="9" name="Image 8">
            <a:extLst>
              <a:ext uri="{FF2B5EF4-FFF2-40B4-BE49-F238E27FC236}">
                <a16:creationId xmlns:a16="http://schemas.microsoft.com/office/drawing/2014/main" id="{BAB9B686-1E32-44FA-B46C-D1BFAA83E244}"/>
              </a:ext>
            </a:extLst>
          </p:cNvPr>
          <p:cNvPicPr>
            <a:picLocks noChangeAspect="1"/>
          </p:cNvPicPr>
          <p:nvPr/>
        </p:nvPicPr>
        <p:blipFill>
          <a:blip r:embed="rId3"/>
          <a:stretch>
            <a:fillRect/>
          </a:stretch>
        </p:blipFill>
        <p:spPr>
          <a:xfrm rot="21101826">
            <a:off x="2124815" y="2904710"/>
            <a:ext cx="4224876" cy="3123574"/>
          </a:xfrm>
          <a:prstGeom prst="rect">
            <a:avLst/>
          </a:prstGeom>
        </p:spPr>
      </p:pic>
      <p:pic>
        <p:nvPicPr>
          <p:cNvPr id="3" name="Image 2">
            <a:extLst>
              <a:ext uri="{FF2B5EF4-FFF2-40B4-BE49-F238E27FC236}">
                <a16:creationId xmlns:a16="http://schemas.microsoft.com/office/drawing/2014/main" id="{EF94A75E-C366-4EC8-8F57-10037A39525D}"/>
              </a:ext>
            </a:extLst>
          </p:cNvPr>
          <p:cNvPicPr>
            <a:picLocks noChangeAspect="1"/>
          </p:cNvPicPr>
          <p:nvPr/>
        </p:nvPicPr>
        <p:blipFill>
          <a:blip r:embed="rId4"/>
          <a:stretch>
            <a:fillRect/>
          </a:stretch>
        </p:blipFill>
        <p:spPr>
          <a:xfrm>
            <a:off x="5568606" y="1712312"/>
            <a:ext cx="5932444" cy="5129784"/>
          </a:xfrm>
          <a:prstGeom prst="rect">
            <a:avLst/>
          </a:prstGeom>
        </p:spPr>
      </p:pic>
      <p:sp>
        <p:nvSpPr>
          <p:cNvPr id="11" name="Rectangle 5">
            <a:extLst>
              <a:ext uri="{FF2B5EF4-FFF2-40B4-BE49-F238E27FC236}">
                <a16:creationId xmlns:a16="http://schemas.microsoft.com/office/drawing/2014/main" id="{77C67541-D825-4054-AF6F-F9ADF465D2B6}"/>
              </a:ext>
            </a:extLst>
          </p:cNvPr>
          <p:cNvSpPr/>
          <p:nvPr/>
        </p:nvSpPr>
        <p:spPr>
          <a:xfrm>
            <a:off x="537493" y="1289886"/>
            <a:ext cx="4299683" cy="431708"/>
          </a:xfrm>
          <a:prstGeom prst="wedgeRectCallout">
            <a:avLst>
              <a:gd name="adj1" fmla="val 24330"/>
              <a:gd name="adj2" fmla="val 916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Générateurs de séquences de première</a:t>
            </a:r>
          </a:p>
        </p:txBody>
      </p:sp>
      <p:sp>
        <p:nvSpPr>
          <p:cNvPr id="13" name="Rectangle 5">
            <a:extLst>
              <a:ext uri="{FF2B5EF4-FFF2-40B4-BE49-F238E27FC236}">
                <a16:creationId xmlns:a16="http://schemas.microsoft.com/office/drawing/2014/main" id="{A56058A0-04E5-42D3-828C-B99CBB8C7A11}"/>
              </a:ext>
            </a:extLst>
          </p:cNvPr>
          <p:cNvSpPr/>
          <p:nvPr/>
        </p:nvSpPr>
        <p:spPr>
          <a:xfrm>
            <a:off x="566109" y="6219985"/>
            <a:ext cx="4089371" cy="457843"/>
          </a:xfrm>
          <a:prstGeom prst="wedgeRectCallout">
            <a:avLst>
              <a:gd name="adj1" fmla="val 17245"/>
              <a:gd name="adj2" fmla="val -12007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Générateurs de séquences de terminale</a:t>
            </a:r>
          </a:p>
        </p:txBody>
      </p:sp>
      <p:sp>
        <p:nvSpPr>
          <p:cNvPr id="15" name="Rectangle 5">
            <a:extLst>
              <a:ext uri="{FF2B5EF4-FFF2-40B4-BE49-F238E27FC236}">
                <a16:creationId xmlns:a16="http://schemas.microsoft.com/office/drawing/2014/main" id="{A830A654-BA74-4D14-ADA4-58871EBBAED1}"/>
              </a:ext>
            </a:extLst>
          </p:cNvPr>
          <p:cNvSpPr/>
          <p:nvPr/>
        </p:nvSpPr>
        <p:spPr>
          <a:xfrm>
            <a:off x="6384986" y="1187180"/>
            <a:ext cx="4299683" cy="431708"/>
          </a:xfrm>
          <a:prstGeom prst="wedgeRectCallout">
            <a:avLst>
              <a:gd name="adj1" fmla="val 24330"/>
              <a:gd name="adj2" fmla="val 9162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B050"/>
                </a:solidFill>
              </a:rPr>
              <a:t>Exemple de séquences de première</a:t>
            </a:r>
          </a:p>
        </p:txBody>
      </p:sp>
      <p:sp>
        <p:nvSpPr>
          <p:cNvPr id="10" name="Rectangle : coins arrondis 4">
            <a:extLst>
              <a:ext uri="{FF2B5EF4-FFF2-40B4-BE49-F238E27FC236}">
                <a16:creationId xmlns:a16="http://schemas.microsoft.com/office/drawing/2014/main" id="{B03F917E-6B98-4316-80DB-F91C5D58A849}"/>
              </a:ext>
            </a:extLst>
          </p:cNvPr>
          <p:cNvSpPr/>
          <p:nvPr/>
        </p:nvSpPr>
        <p:spPr>
          <a:xfrm>
            <a:off x="2569778" y="0"/>
            <a:ext cx="9440513" cy="11980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Un outil d’aide à l’écriture d’une progression de cycle pour opérationnaliser la démarche</a:t>
            </a:r>
          </a:p>
        </p:txBody>
      </p:sp>
      <p:sp>
        <p:nvSpPr>
          <p:cNvPr id="2" name="Espace réservé du pied de page 1"/>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B7F86B-7EEC-4A5F-9AAC-78925FCD35BB}" type="slidenum">
              <a:rPr lang="fr-FR" smtClean="0"/>
              <a:pPr/>
              <a:t>24</a:t>
            </a:fld>
            <a:endParaRPr lang="fr-FR"/>
          </a:p>
        </p:txBody>
      </p:sp>
    </p:spTree>
    <p:extLst>
      <p:ext uri="{BB962C8B-B14F-4D97-AF65-F5344CB8AC3E}">
        <p14:creationId xmlns:p14="http://schemas.microsoft.com/office/powerpoint/2010/main" val="1243575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3BC66F3-3ADE-4F57-9A53-7253B3CB873C}"/>
              </a:ext>
            </a:extLst>
          </p:cNvPr>
          <p:cNvSpPr txBox="1"/>
          <p:nvPr/>
        </p:nvSpPr>
        <p:spPr>
          <a:xfrm>
            <a:off x="157655" y="1538472"/>
            <a:ext cx="12034345" cy="5262979"/>
          </a:xfrm>
          <a:prstGeom prst="rect">
            <a:avLst/>
          </a:prstGeom>
          <a:noFill/>
        </p:spPr>
        <p:txBody>
          <a:bodyPr wrap="square" rtlCol="0">
            <a:spAutoFit/>
          </a:bodyPr>
          <a:lstStyle/>
          <a:p>
            <a:pPr algn="just">
              <a:buFont typeface="Wingdings" pitchFamily="2" charset="2"/>
              <a:buChar char="Ø"/>
            </a:pPr>
            <a:r>
              <a:rPr lang="fr-FR" sz="2400" b="1" dirty="0">
                <a:solidFill>
                  <a:schemeClr val="accent5">
                    <a:lumMod val="75000"/>
                  </a:schemeClr>
                </a:solidFill>
                <a:latin typeface="Arial" panose="020B0604020202020204" pitchFamily="34" charset="0"/>
                <a:cs typeface="Arial" panose="020B0604020202020204" pitchFamily="34" charset="0"/>
              </a:rPr>
              <a:t> Des enjeux et un fichier qui nécessitent d’être présentés et expliqués aux équipes pédagogiques en séminaire ou en formation de réseau.</a:t>
            </a:r>
          </a:p>
          <a:p>
            <a:pPr algn="just">
              <a:buFont typeface="Wingdings" pitchFamily="2" charset="2"/>
              <a:buChar char="Ø"/>
            </a:pPr>
            <a:endParaRPr lang="fr-FR" sz="24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itchFamily="2" charset="2"/>
              <a:buChar char="Ø"/>
            </a:pPr>
            <a:r>
              <a:rPr lang="fr-FR" sz="2400" b="1" dirty="0">
                <a:solidFill>
                  <a:schemeClr val="accent5">
                    <a:lumMod val="75000"/>
                  </a:schemeClr>
                </a:solidFill>
                <a:latin typeface="Arial" panose="020B0604020202020204" pitchFamily="34" charset="0"/>
                <a:cs typeface="Arial" panose="020B0604020202020204" pitchFamily="34" charset="0"/>
              </a:rPr>
              <a:t> L’enseignement reste bien sur la finalité et non l’outil d’aide à l’écriture d’une progression du cycle terminal de STI2D.</a:t>
            </a:r>
          </a:p>
          <a:p>
            <a:pPr algn="just">
              <a:buFont typeface="Wingdings" pitchFamily="2" charset="2"/>
              <a:buChar char="Ø"/>
            </a:pPr>
            <a:endParaRPr lang="fr-FR" sz="24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itchFamily="2" charset="2"/>
              <a:buChar char="Ø"/>
            </a:pPr>
            <a:r>
              <a:rPr lang="fr-FR" sz="2400" b="1" dirty="0">
                <a:solidFill>
                  <a:schemeClr val="accent5">
                    <a:lumMod val="75000"/>
                  </a:schemeClr>
                </a:solidFill>
                <a:latin typeface="Arial" panose="020B0604020202020204" pitchFamily="34" charset="0"/>
                <a:cs typeface="Arial" panose="020B0604020202020204" pitchFamily="34" charset="0"/>
              </a:rPr>
              <a:t> Un cheminement de la présentation qui peut s’appuyer sur un rapide balayage des titres et finalités des onglets puis montrer l’onglet problématiques – compétences </a:t>
            </a:r>
            <a:r>
              <a:rPr lang="fr-FR" sz="2400" b="1" i="1" dirty="0">
                <a:solidFill>
                  <a:schemeClr val="accent5">
                    <a:lumMod val="75000"/>
                  </a:schemeClr>
                </a:solidFill>
                <a:latin typeface="Arial" panose="020B0604020202020204" pitchFamily="34" charset="0"/>
                <a:cs typeface="Arial" panose="020B0604020202020204" pitchFamily="34" charset="0"/>
              </a:rPr>
              <a:t>(noyau du fichier), </a:t>
            </a:r>
            <a:r>
              <a:rPr lang="fr-FR" sz="2400" b="1" dirty="0">
                <a:solidFill>
                  <a:schemeClr val="accent5">
                    <a:lumMod val="75000"/>
                  </a:schemeClr>
                </a:solidFill>
                <a:latin typeface="Arial" panose="020B0604020202020204" pitchFamily="34" charset="0"/>
                <a:cs typeface="Arial" panose="020B0604020202020204" pitchFamily="34" charset="0"/>
              </a:rPr>
              <a:t>le renseignement automatique de la progression et une présentation détaillée du générateur de séquence en première et en terminale </a:t>
            </a:r>
            <a:r>
              <a:rPr lang="fr-FR" sz="2400" b="1" i="1" dirty="0">
                <a:solidFill>
                  <a:schemeClr val="accent5">
                    <a:lumMod val="75000"/>
                  </a:schemeClr>
                </a:solidFill>
                <a:latin typeface="Arial" panose="020B0604020202020204" pitchFamily="34" charset="0"/>
                <a:cs typeface="Arial" panose="020B0604020202020204" pitchFamily="34" charset="0"/>
              </a:rPr>
              <a:t>(cœur de l’évolution des pratiques pédagogiques attendues). </a:t>
            </a:r>
            <a:r>
              <a:rPr lang="fr-FR" sz="2400" b="1" dirty="0">
                <a:solidFill>
                  <a:schemeClr val="accent5">
                    <a:lumMod val="75000"/>
                  </a:schemeClr>
                </a:solidFill>
                <a:latin typeface="Arial" panose="020B0604020202020204" pitchFamily="34" charset="0"/>
                <a:cs typeface="Arial" panose="020B0604020202020204" pitchFamily="34" charset="0"/>
              </a:rPr>
              <a:t>Ce qui permet de reboucler avec la démarche en STI2D.</a:t>
            </a:r>
          </a:p>
          <a:p>
            <a:pPr algn="just">
              <a:buFont typeface="Wingdings" pitchFamily="2" charset="2"/>
              <a:buChar char="Ø"/>
            </a:pPr>
            <a:endParaRPr lang="fr-FR" sz="2400" b="1" dirty="0">
              <a:solidFill>
                <a:schemeClr val="accent5">
                  <a:lumMod val="75000"/>
                </a:schemeClr>
              </a:solidFill>
              <a:latin typeface="Arial" panose="020B0604020202020204" pitchFamily="34" charset="0"/>
              <a:cs typeface="Arial" panose="020B0604020202020204" pitchFamily="34" charset="0"/>
            </a:endParaRPr>
          </a:p>
          <a:p>
            <a:pPr algn="just">
              <a:buFont typeface="Wingdings" pitchFamily="2" charset="2"/>
              <a:buChar char="Ø"/>
            </a:pPr>
            <a:r>
              <a:rPr lang="fr-FR" sz="2400" b="1" dirty="0">
                <a:solidFill>
                  <a:schemeClr val="accent5">
                    <a:lumMod val="75000"/>
                  </a:schemeClr>
                </a:solidFill>
                <a:latin typeface="Arial" panose="020B0604020202020204" pitchFamily="34" charset="0"/>
                <a:cs typeface="Arial" panose="020B0604020202020204" pitchFamily="34" charset="0"/>
              </a:rPr>
              <a:t>Deux tutos vidéos sont disponibles pour les professeurs.</a:t>
            </a:r>
            <a:endParaRPr lang="fr-FR" sz="24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FC1C4AD2-EAB0-4754-866A-56BB190E16D2}"/>
              </a:ext>
            </a:extLst>
          </p:cNvPr>
          <p:cNvSpPr>
            <a:spLocks noGrp="1"/>
          </p:cNvSpPr>
          <p:nvPr>
            <p:ph type="sldNum" sz="quarter" idx="12"/>
          </p:nvPr>
        </p:nvSpPr>
        <p:spPr/>
        <p:txBody>
          <a:bodyPr/>
          <a:lstStyle/>
          <a:p>
            <a:fld id="{35B7F86B-7EEC-4A5F-9AAC-78925FCD35BB}" type="slidenum">
              <a:rPr lang="fr-FR" smtClean="0"/>
              <a:pPr/>
              <a:t>25</a:t>
            </a:fld>
            <a:endParaRPr lang="fr-FR" dirty="0"/>
          </a:p>
        </p:txBody>
      </p:sp>
      <p:sp>
        <p:nvSpPr>
          <p:cNvPr id="5" name="Rectangle : coins arrondis 4">
            <a:extLst>
              <a:ext uri="{FF2B5EF4-FFF2-40B4-BE49-F238E27FC236}">
                <a16:creationId xmlns:a16="http://schemas.microsoft.com/office/drawing/2014/main" id="{B03F917E-6B98-4316-80DB-F91C5D58A849}"/>
              </a:ext>
            </a:extLst>
          </p:cNvPr>
          <p:cNvSpPr/>
          <p:nvPr/>
        </p:nvSpPr>
        <p:spPr>
          <a:xfrm>
            <a:off x="2568529" y="0"/>
            <a:ext cx="9440513" cy="119803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Un outil d’aide à l’écriture d’une progression de cycle pour opérationnaliser la démarche</a:t>
            </a:r>
          </a:p>
        </p:txBody>
      </p:sp>
      <p:sp>
        <p:nvSpPr>
          <p:cNvPr id="4" name="Espace réservé du pied de page 3"/>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663470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7146" y="1321090"/>
            <a:ext cx="10515600" cy="1325563"/>
          </a:xfrm>
        </p:spPr>
        <p:txBody>
          <a:bodyPr>
            <a:normAutofit/>
          </a:bodyPr>
          <a:lstStyle/>
          <a:p>
            <a:pPr algn="ctr"/>
            <a:r>
              <a:rPr lang="fr-FR" sz="7200" b="1" dirty="0"/>
              <a:t>FIN du diaporama</a:t>
            </a:r>
          </a:p>
        </p:txBody>
      </p:sp>
      <p:pic>
        <p:nvPicPr>
          <p:cNvPr id="7170" name="Picture 2" descr="Réussir son business de vente en ligne avec un planning | Question ..."/>
          <p:cNvPicPr>
            <a:picLocks noChangeAspect="1" noChangeArrowheads="1"/>
          </p:cNvPicPr>
          <p:nvPr/>
        </p:nvPicPr>
        <p:blipFill>
          <a:blip r:embed="rId2" cstate="print"/>
          <a:srcRect/>
          <a:stretch>
            <a:fillRect/>
          </a:stretch>
        </p:blipFill>
        <p:spPr bwMode="auto">
          <a:xfrm>
            <a:off x="5388539" y="2597890"/>
            <a:ext cx="6286500" cy="3143250"/>
          </a:xfrm>
          <a:prstGeom prst="rect">
            <a:avLst/>
          </a:prstGeom>
          <a:noFill/>
        </p:spPr>
      </p:pic>
      <p:pic>
        <p:nvPicPr>
          <p:cNvPr id="2050" name="Picture 2" descr="C:\Users\PC_de_Dan\Downloads\11557-logos (1)\Logos\Logo 2I2D.png"/>
          <p:cNvPicPr>
            <a:picLocks noChangeAspect="1" noChangeArrowheads="1"/>
          </p:cNvPicPr>
          <p:nvPr/>
        </p:nvPicPr>
        <p:blipFill>
          <a:blip r:embed="rId3"/>
          <a:srcRect/>
          <a:stretch>
            <a:fillRect/>
          </a:stretch>
        </p:blipFill>
        <p:spPr bwMode="auto">
          <a:xfrm>
            <a:off x="0" y="4918540"/>
            <a:ext cx="3724050" cy="1939460"/>
          </a:xfrm>
          <a:prstGeom prst="rect">
            <a:avLst/>
          </a:prstGeom>
          <a:noFill/>
        </p:spPr>
      </p:pic>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B7F86B-7EEC-4A5F-9AAC-78925FCD35BB}" type="slidenum">
              <a:rPr lang="fr-FR" smtClean="0"/>
              <a:pPr/>
              <a:t>26</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89AFB3-2A21-484E-B204-F60F59940420}"/>
              </a:ext>
            </a:extLst>
          </p:cNvPr>
          <p:cNvSpPr/>
          <p:nvPr/>
        </p:nvSpPr>
        <p:spPr>
          <a:xfrm>
            <a:off x="4464934" y="1372123"/>
            <a:ext cx="3814381" cy="774884"/>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600" dirty="0">
                <a:solidFill>
                  <a:schemeClr val="bg1"/>
                </a:solidFill>
                <a:latin typeface="Calibri" panose="020F0502020204030204" pitchFamily="34" charset="0"/>
                <a:ea typeface="Calibri" panose="020F0502020204030204" pitchFamily="34" charset="0"/>
                <a:cs typeface="ArialMT"/>
              </a:rPr>
              <a:t>Une écriture des connaissances répartie en 6 chapitres</a:t>
            </a:r>
            <a:endParaRPr lang="fr-FR" sz="1600" dirty="0">
              <a:solidFill>
                <a:schemeClr val="bg1"/>
              </a:solidFill>
            </a:endParaRPr>
          </a:p>
        </p:txBody>
      </p:sp>
      <p:sp>
        <p:nvSpPr>
          <p:cNvPr id="11" name="Rectangle 10">
            <a:extLst>
              <a:ext uri="{FF2B5EF4-FFF2-40B4-BE49-F238E27FC236}">
                <a16:creationId xmlns:a16="http://schemas.microsoft.com/office/drawing/2014/main" id="{FBB44C79-D56B-E849-A091-DCC5F3396F7C}"/>
              </a:ext>
            </a:extLst>
          </p:cNvPr>
          <p:cNvSpPr/>
          <p:nvPr/>
        </p:nvSpPr>
        <p:spPr>
          <a:xfrm>
            <a:off x="4098869" y="1372122"/>
            <a:ext cx="376273" cy="776055"/>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sp>
        <p:nvSpPr>
          <p:cNvPr id="17" name="Rectangle 16">
            <a:extLst>
              <a:ext uri="{FF2B5EF4-FFF2-40B4-BE49-F238E27FC236}">
                <a16:creationId xmlns:a16="http://schemas.microsoft.com/office/drawing/2014/main" id="{C2E70F5F-98E0-BC4B-AF4C-6B6B917566E0}"/>
              </a:ext>
            </a:extLst>
          </p:cNvPr>
          <p:cNvSpPr/>
          <p:nvPr/>
        </p:nvSpPr>
        <p:spPr>
          <a:xfrm>
            <a:off x="2311001" y="2205224"/>
            <a:ext cx="7873524" cy="437673"/>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dirty="0">
                <a:solidFill>
                  <a:schemeClr val="bg1"/>
                </a:solidFill>
              </a:rPr>
              <a:t>Connaissances</a:t>
            </a:r>
          </a:p>
        </p:txBody>
      </p:sp>
      <p:sp>
        <p:nvSpPr>
          <p:cNvPr id="18" name="Rectangle 17">
            <a:extLst>
              <a:ext uri="{FF2B5EF4-FFF2-40B4-BE49-F238E27FC236}">
                <a16:creationId xmlns:a16="http://schemas.microsoft.com/office/drawing/2014/main" id="{C2E70F5F-98E0-BC4B-AF4C-6B6B917566E0}"/>
              </a:ext>
            </a:extLst>
          </p:cNvPr>
          <p:cNvSpPr/>
          <p:nvPr/>
        </p:nvSpPr>
        <p:spPr>
          <a:xfrm>
            <a:off x="2311001" y="2644053"/>
            <a:ext cx="7873523" cy="4075358"/>
          </a:xfrm>
          <a:prstGeom prst="rect">
            <a:avLst/>
          </a:prstGeom>
          <a:solidFill>
            <a:schemeClr val="accent6">
              <a:alpha val="33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268288" lvl="0" indent="-268288">
              <a:spcAft>
                <a:spcPts val="600"/>
              </a:spcAft>
              <a:buFont typeface="+mj-lt"/>
              <a:buAutoNum type="arabicPeriod"/>
            </a:pPr>
            <a:r>
              <a:rPr lang="fr-FR" sz="2000" dirty="0">
                <a:solidFill>
                  <a:schemeClr val="tx1"/>
                </a:solidFill>
              </a:rPr>
              <a:t>Principes de conception des produits et développement durable</a:t>
            </a:r>
          </a:p>
          <a:p>
            <a:pPr marL="268288" indent="-268288">
              <a:spcAft>
                <a:spcPts val="600"/>
              </a:spcAft>
              <a:buFont typeface="+mj-lt"/>
              <a:buAutoNum type="arabicPeriod"/>
            </a:pPr>
            <a:r>
              <a:rPr lang="fr-FR" sz="2000" dirty="0">
                <a:solidFill>
                  <a:schemeClr val="tx1"/>
                </a:solidFill>
              </a:rPr>
              <a:t>Approche fonctionnelle et structurelle des produits</a:t>
            </a:r>
            <a:br>
              <a:rPr lang="fr-FR" sz="2000" dirty="0">
                <a:solidFill>
                  <a:schemeClr val="tx1"/>
                </a:solidFill>
              </a:rPr>
            </a:br>
            <a:r>
              <a:rPr lang="fr-FR" sz="1600" dirty="0">
                <a:solidFill>
                  <a:schemeClr val="accent1">
                    <a:lumMod val="75000"/>
                  </a:schemeClr>
                </a:solidFill>
              </a:rPr>
              <a:t>Approche des flux MEI, chaîne de puissance, application logicielle</a:t>
            </a:r>
          </a:p>
          <a:p>
            <a:pPr marL="268288" indent="-268288">
              <a:spcAft>
                <a:spcPts val="600"/>
              </a:spcAft>
              <a:buFont typeface="+mj-lt"/>
              <a:buAutoNum type="arabicPeriod"/>
            </a:pPr>
            <a:r>
              <a:rPr lang="fr-FR" sz="2000" dirty="0">
                <a:solidFill>
                  <a:schemeClr val="tx1"/>
                </a:solidFill>
              </a:rPr>
              <a:t>Approche comportementale des produits</a:t>
            </a:r>
            <a:br>
              <a:rPr lang="fr-FR" sz="2000" dirty="0">
                <a:solidFill>
                  <a:schemeClr val="tx1"/>
                </a:solidFill>
              </a:rPr>
            </a:br>
            <a:r>
              <a:rPr lang="fr-FR" sz="1600" dirty="0">
                <a:solidFill>
                  <a:schemeClr val="accent1">
                    <a:lumMod val="75000"/>
                  </a:schemeClr>
                </a:solidFill>
              </a:rPr>
              <a:t>Paramétrage et traitement des résultats, concept de mouvement </a:t>
            </a:r>
          </a:p>
          <a:p>
            <a:pPr marL="268288" indent="-268288">
              <a:spcAft>
                <a:spcPts val="600"/>
              </a:spcAft>
              <a:buFont typeface="+mj-lt"/>
              <a:buAutoNum type="arabicPeriod"/>
            </a:pPr>
            <a:r>
              <a:rPr lang="fr-FR" sz="2000" dirty="0">
                <a:solidFill>
                  <a:schemeClr val="tx1"/>
                </a:solidFill>
              </a:rPr>
              <a:t>Eco-conception des produits</a:t>
            </a:r>
            <a:br>
              <a:rPr lang="fr-FR" sz="2000" dirty="0">
                <a:solidFill>
                  <a:schemeClr val="tx1"/>
                </a:solidFill>
              </a:rPr>
            </a:br>
            <a:r>
              <a:rPr lang="fr-FR" sz="1600" dirty="0">
                <a:solidFill>
                  <a:schemeClr val="accent1">
                    <a:lumMod val="75000"/>
                  </a:schemeClr>
                </a:solidFill>
              </a:rPr>
              <a:t>Accentuation de la représentation numérique (BIM, jumeaux numérique…), réseaux intelligents</a:t>
            </a:r>
          </a:p>
          <a:p>
            <a:pPr marL="268288" indent="-268288">
              <a:spcAft>
                <a:spcPts val="600"/>
              </a:spcAft>
              <a:buFont typeface="+mj-lt"/>
              <a:buAutoNum type="arabicPeriod"/>
            </a:pPr>
            <a:r>
              <a:rPr lang="fr-FR" sz="2000" dirty="0">
                <a:solidFill>
                  <a:schemeClr val="tx1"/>
                </a:solidFill>
              </a:rPr>
              <a:t>Solutions constructives</a:t>
            </a:r>
            <a:br>
              <a:rPr lang="fr-FR" sz="2000" dirty="0">
                <a:solidFill>
                  <a:schemeClr val="tx1"/>
                </a:solidFill>
              </a:rPr>
            </a:br>
            <a:r>
              <a:rPr lang="fr-FR" sz="1600" dirty="0">
                <a:solidFill>
                  <a:schemeClr val="accent1">
                    <a:lumMod val="75000"/>
                  </a:schemeClr>
                </a:solidFill>
              </a:rPr>
              <a:t>Études approfondies en terminale par enseignement spécifique et allègement en enseignement commun</a:t>
            </a:r>
          </a:p>
          <a:p>
            <a:pPr marL="268288" indent="-268288">
              <a:spcAft>
                <a:spcPts val="600"/>
              </a:spcAft>
              <a:buFont typeface="+mj-lt"/>
              <a:buAutoNum type="arabicPeriod"/>
            </a:pPr>
            <a:r>
              <a:rPr lang="fr-FR" sz="2000" dirty="0">
                <a:solidFill>
                  <a:schemeClr val="tx1"/>
                </a:solidFill>
              </a:rPr>
              <a:t>Prototypage et expérimentations </a:t>
            </a:r>
          </a:p>
          <a:p>
            <a:pPr marL="268288" indent="-268288" algn="ctr"/>
            <a:endParaRPr lang="fr-FR" sz="1600" b="1" dirty="0">
              <a:solidFill>
                <a:schemeClr val="tx1"/>
              </a:solidFill>
            </a:endParaRPr>
          </a:p>
        </p:txBody>
      </p:sp>
      <p:sp>
        <p:nvSpPr>
          <p:cNvPr id="20" name="Rectangle : coins arrondis 4">
            <a:extLst>
              <a:ext uri="{FF2B5EF4-FFF2-40B4-BE49-F238E27FC236}">
                <a16:creationId xmlns:a16="http://schemas.microsoft.com/office/drawing/2014/main" id="{B03F917E-6B98-4316-80DB-F91C5D58A849}"/>
              </a:ext>
            </a:extLst>
          </p:cNvPr>
          <p:cNvSpPr/>
          <p:nvPr/>
        </p:nvSpPr>
        <p:spPr>
          <a:xfrm>
            <a:off x="3555408" y="44371"/>
            <a:ext cx="6728686" cy="72018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RAPPELS PNF DE JANVIER 2019</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3</a:t>
            </a:fld>
            <a:endParaRPr lang="fr-FR"/>
          </a:p>
        </p:txBody>
      </p:sp>
    </p:spTree>
    <p:extLst>
      <p:ext uri="{BB962C8B-B14F-4D97-AF65-F5344CB8AC3E}">
        <p14:creationId xmlns:p14="http://schemas.microsoft.com/office/powerpoint/2010/main" val="96488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Ellipse 49">
            <a:extLst>
              <a:ext uri="{FF2B5EF4-FFF2-40B4-BE49-F238E27FC236}">
                <a16:creationId xmlns:a16="http://schemas.microsoft.com/office/drawing/2014/main" id="{6405F818-6C27-4A4D-9210-3ABFE2D02292}"/>
              </a:ext>
            </a:extLst>
          </p:cNvPr>
          <p:cNvSpPr/>
          <p:nvPr/>
        </p:nvSpPr>
        <p:spPr>
          <a:xfrm>
            <a:off x="4576765" y="2105991"/>
            <a:ext cx="3928707" cy="2946530"/>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Ellipse 37">
            <a:extLst>
              <a:ext uri="{FF2B5EF4-FFF2-40B4-BE49-F238E27FC236}">
                <a16:creationId xmlns:a16="http://schemas.microsoft.com/office/drawing/2014/main" id="{2C04B7E9-42AB-4DA0-980E-89AFA7676C95}"/>
              </a:ext>
            </a:extLst>
          </p:cNvPr>
          <p:cNvSpPr/>
          <p:nvPr/>
        </p:nvSpPr>
        <p:spPr>
          <a:xfrm>
            <a:off x="5054341" y="2405097"/>
            <a:ext cx="2973556" cy="2230167"/>
          </a:xfrm>
          <a:prstGeom prst="ellipse">
            <a:avLst/>
          </a:prstGeom>
          <a:solidFill>
            <a:schemeClr val="accent3">
              <a:lumMod val="75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9">
            <a:extLst>
              <a:ext uri="{FF2B5EF4-FFF2-40B4-BE49-F238E27FC236}">
                <a16:creationId xmlns:a16="http://schemas.microsoft.com/office/drawing/2014/main" id="{F0A0F4EB-9F88-4973-BAF2-54B3F6659502}"/>
              </a:ext>
            </a:extLst>
          </p:cNvPr>
          <p:cNvSpPr/>
          <p:nvPr/>
        </p:nvSpPr>
        <p:spPr>
          <a:xfrm>
            <a:off x="3348639" y="2537957"/>
            <a:ext cx="2592372" cy="1944279"/>
          </a:xfrm>
          <a:prstGeom prst="rect">
            <a:avLst/>
          </a:prstGeom>
          <a:solidFill>
            <a:schemeClr val="bg2">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llipse 10">
            <a:extLst>
              <a:ext uri="{FF2B5EF4-FFF2-40B4-BE49-F238E27FC236}">
                <a16:creationId xmlns:a16="http://schemas.microsoft.com/office/drawing/2014/main" id="{4863EA4D-790A-4A4C-99E6-6A73BA33AB5E}"/>
              </a:ext>
            </a:extLst>
          </p:cNvPr>
          <p:cNvSpPr/>
          <p:nvPr/>
        </p:nvSpPr>
        <p:spPr>
          <a:xfrm>
            <a:off x="3704942" y="3223756"/>
            <a:ext cx="1707381" cy="5726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r>
              <a:rPr lang="fr-FR" sz="1050" b="1" dirty="0">
                <a:solidFill>
                  <a:schemeClr val="tx1"/>
                </a:solidFill>
              </a:rPr>
              <a:t>Comportement attendu</a:t>
            </a:r>
          </a:p>
        </p:txBody>
      </p:sp>
      <p:sp>
        <p:nvSpPr>
          <p:cNvPr id="16" name="Rectangle 15">
            <a:extLst>
              <a:ext uri="{FF2B5EF4-FFF2-40B4-BE49-F238E27FC236}">
                <a16:creationId xmlns:a16="http://schemas.microsoft.com/office/drawing/2014/main" id="{A978AC24-D046-4DF3-B379-3185C887A232}"/>
              </a:ext>
            </a:extLst>
          </p:cNvPr>
          <p:cNvSpPr/>
          <p:nvPr/>
        </p:nvSpPr>
        <p:spPr>
          <a:xfrm>
            <a:off x="3348639" y="2537957"/>
            <a:ext cx="1251656" cy="2035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solidFill>
                  <a:schemeClr val="tx1"/>
                </a:solidFill>
              </a:rPr>
              <a:t>UC</a:t>
            </a:r>
          </a:p>
        </p:txBody>
      </p:sp>
      <p:pic>
        <p:nvPicPr>
          <p:cNvPr id="18" name="Image 17">
            <a:extLst>
              <a:ext uri="{FF2B5EF4-FFF2-40B4-BE49-F238E27FC236}">
                <a16:creationId xmlns:a16="http://schemas.microsoft.com/office/drawing/2014/main" id="{9C54109F-64E8-4B8B-BC31-E210B9170F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26195" y="2898679"/>
            <a:ext cx="829167" cy="1126319"/>
          </a:xfrm>
          <a:prstGeom prst="rect">
            <a:avLst/>
          </a:prstGeom>
        </p:spPr>
      </p:pic>
      <p:cxnSp>
        <p:nvCxnSpPr>
          <p:cNvPr id="22" name="Connecteur droit 21">
            <a:extLst>
              <a:ext uri="{FF2B5EF4-FFF2-40B4-BE49-F238E27FC236}">
                <a16:creationId xmlns:a16="http://schemas.microsoft.com/office/drawing/2014/main" id="{3B6D2590-674E-49D9-B0C2-A368F074E293}"/>
              </a:ext>
            </a:extLst>
          </p:cNvPr>
          <p:cNvCxnSpPr>
            <a:cxnSpLocks/>
            <a:stCxn id="18" idx="3"/>
            <a:endCxn id="11" idx="2"/>
          </p:cNvCxnSpPr>
          <p:nvPr/>
        </p:nvCxnSpPr>
        <p:spPr>
          <a:xfrm>
            <a:off x="2555362" y="3461840"/>
            <a:ext cx="1149580" cy="48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E6DCE81-30A0-45D6-9976-C1B3FE65722A}"/>
              </a:ext>
            </a:extLst>
          </p:cNvPr>
          <p:cNvSpPr/>
          <p:nvPr/>
        </p:nvSpPr>
        <p:spPr>
          <a:xfrm>
            <a:off x="4167599" y="4943391"/>
            <a:ext cx="1527196" cy="461665"/>
          </a:xfrm>
          <a:prstGeom prst="rect">
            <a:avLst/>
          </a:prstGeom>
        </p:spPr>
        <p:txBody>
          <a:bodyPr wrap="square">
            <a:spAutoFit/>
          </a:bodyPr>
          <a:lstStyle/>
          <a:p>
            <a:pPr algn="ctr"/>
            <a:r>
              <a:rPr lang="fr-FR" sz="1200" b="1" dirty="0"/>
              <a:t>Scénario de comportement</a:t>
            </a:r>
          </a:p>
        </p:txBody>
      </p:sp>
      <p:sp>
        <p:nvSpPr>
          <p:cNvPr id="24" name="Rectangle 23">
            <a:extLst>
              <a:ext uri="{FF2B5EF4-FFF2-40B4-BE49-F238E27FC236}">
                <a16:creationId xmlns:a16="http://schemas.microsoft.com/office/drawing/2014/main" id="{77FA2DFC-9A79-4F0D-8524-EFD03C7A9F00}"/>
              </a:ext>
            </a:extLst>
          </p:cNvPr>
          <p:cNvSpPr/>
          <p:nvPr/>
        </p:nvSpPr>
        <p:spPr>
          <a:xfrm>
            <a:off x="8694469" y="4880101"/>
            <a:ext cx="1360028" cy="461665"/>
          </a:xfrm>
          <a:prstGeom prst="rect">
            <a:avLst/>
          </a:prstGeom>
        </p:spPr>
        <p:txBody>
          <a:bodyPr wrap="square">
            <a:spAutoFit/>
          </a:bodyPr>
          <a:lstStyle/>
          <a:p>
            <a:pPr algn="ctr"/>
            <a:r>
              <a:rPr lang="fr-FR" sz="1200" b="1" dirty="0"/>
              <a:t>Solutions constructives</a:t>
            </a:r>
          </a:p>
        </p:txBody>
      </p:sp>
      <p:sp>
        <p:nvSpPr>
          <p:cNvPr id="25" name="Rectangle 24">
            <a:extLst>
              <a:ext uri="{FF2B5EF4-FFF2-40B4-BE49-F238E27FC236}">
                <a16:creationId xmlns:a16="http://schemas.microsoft.com/office/drawing/2014/main" id="{87FFBAE9-087C-4C04-B15B-435EF9D6289B}"/>
              </a:ext>
            </a:extLst>
          </p:cNvPr>
          <p:cNvSpPr/>
          <p:nvPr/>
        </p:nvSpPr>
        <p:spPr>
          <a:xfrm>
            <a:off x="8717290" y="1897318"/>
            <a:ext cx="1812997" cy="276999"/>
          </a:xfrm>
          <a:prstGeom prst="rect">
            <a:avLst/>
          </a:prstGeom>
        </p:spPr>
        <p:txBody>
          <a:bodyPr wrap="square">
            <a:spAutoFit/>
          </a:bodyPr>
          <a:lstStyle/>
          <a:p>
            <a:pPr algn="ctr"/>
            <a:r>
              <a:rPr lang="fr-FR" sz="1200" b="1" dirty="0"/>
              <a:t>Expérimentations</a:t>
            </a:r>
          </a:p>
        </p:txBody>
      </p:sp>
      <p:sp>
        <p:nvSpPr>
          <p:cNvPr id="26" name="Rectangle 25">
            <a:extLst>
              <a:ext uri="{FF2B5EF4-FFF2-40B4-BE49-F238E27FC236}">
                <a16:creationId xmlns:a16="http://schemas.microsoft.com/office/drawing/2014/main" id="{85738661-A796-46DF-8673-026018A3AF5B}"/>
              </a:ext>
            </a:extLst>
          </p:cNvPr>
          <p:cNvSpPr/>
          <p:nvPr/>
        </p:nvSpPr>
        <p:spPr>
          <a:xfrm>
            <a:off x="4430421" y="1574154"/>
            <a:ext cx="2613875" cy="461665"/>
          </a:xfrm>
          <a:prstGeom prst="rect">
            <a:avLst/>
          </a:prstGeom>
        </p:spPr>
        <p:txBody>
          <a:bodyPr wrap="square">
            <a:spAutoFit/>
          </a:bodyPr>
          <a:lstStyle/>
          <a:p>
            <a:pPr algn="ctr"/>
            <a:r>
              <a:rPr lang="fr-FR" sz="1200" b="1" dirty="0"/>
              <a:t>Comportements observés et performances mesurées</a:t>
            </a:r>
          </a:p>
        </p:txBody>
      </p:sp>
      <p:sp>
        <p:nvSpPr>
          <p:cNvPr id="31" name="Forme libre : forme 30">
            <a:extLst>
              <a:ext uri="{FF2B5EF4-FFF2-40B4-BE49-F238E27FC236}">
                <a16:creationId xmlns:a16="http://schemas.microsoft.com/office/drawing/2014/main" id="{BB96BBBF-B343-4A1D-9BC3-A7C56477DACE}"/>
              </a:ext>
            </a:extLst>
          </p:cNvPr>
          <p:cNvSpPr/>
          <p:nvPr/>
        </p:nvSpPr>
        <p:spPr>
          <a:xfrm>
            <a:off x="2837329" y="1717860"/>
            <a:ext cx="1671919" cy="1492625"/>
          </a:xfrm>
          <a:custGeom>
            <a:avLst/>
            <a:gdLst>
              <a:gd name="connsiteX0" fmla="*/ 0 w 2369336"/>
              <a:gd name="connsiteY0" fmla="*/ 0 h 1667988"/>
              <a:gd name="connsiteX1" fmla="*/ 1317811 w 2369336"/>
              <a:gd name="connsiteY1" fmla="*/ 874059 h 1667988"/>
              <a:gd name="connsiteX2" fmla="*/ 2277035 w 2369336"/>
              <a:gd name="connsiteY2" fmla="*/ 1591236 h 1667988"/>
              <a:gd name="connsiteX3" fmla="*/ 2277035 w 2369336"/>
              <a:gd name="connsiteY3" fmla="*/ 1613647 h 1667988"/>
              <a:gd name="connsiteX0" fmla="*/ 0 w 1804560"/>
              <a:gd name="connsiteY0" fmla="*/ 0 h 2057953"/>
              <a:gd name="connsiteX1" fmla="*/ 753035 w 1804560"/>
              <a:gd name="connsiteY1" fmla="*/ 1264024 h 2057953"/>
              <a:gd name="connsiteX2" fmla="*/ 1712259 w 1804560"/>
              <a:gd name="connsiteY2" fmla="*/ 1981201 h 2057953"/>
              <a:gd name="connsiteX3" fmla="*/ 1712259 w 1804560"/>
              <a:gd name="connsiteY3" fmla="*/ 2003612 h 2057953"/>
              <a:gd name="connsiteX0" fmla="*/ 0 w 1971065"/>
              <a:gd name="connsiteY0" fmla="*/ 0 h 2342474"/>
              <a:gd name="connsiteX1" fmla="*/ 753035 w 1971065"/>
              <a:gd name="connsiteY1" fmla="*/ 1264024 h 2342474"/>
              <a:gd name="connsiteX2" fmla="*/ 1712259 w 1971065"/>
              <a:gd name="connsiteY2" fmla="*/ 1981201 h 2342474"/>
              <a:gd name="connsiteX3" fmla="*/ 1945342 w 1971065"/>
              <a:gd name="connsiteY3" fmla="*/ 2335307 h 2342474"/>
              <a:gd name="connsiteX0" fmla="*/ 0 w 1712259"/>
              <a:gd name="connsiteY0" fmla="*/ 0 h 1981201"/>
              <a:gd name="connsiteX1" fmla="*/ 753035 w 1712259"/>
              <a:gd name="connsiteY1" fmla="*/ 1264024 h 1981201"/>
              <a:gd name="connsiteX2" fmla="*/ 1712259 w 1712259"/>
              <a:gd name="connsiteY2" fmla="*/ 1981201 h 1981201"/>
              <a:gd name="connsiteX0" fmla="*/ 0 w 1671918"/>
              <a:gd name="connsiteY0" fmla="*/ 0 h 1990166"/>
              <a:gd name="connsiteX1" fmla="*/ 753035 w 1671918"/>
              <a:gd name="connsiteY1" fmla="*/ 126402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Lst>
            <a:ahLst/>
            <a:cxnLst>
              <a:cxn ang="0">
                <a:pos x="connsiteX0" y="connsiteY0"/>
              </a:cxn>
              <a:cxn ang="0">
                <a:pos x="connsiteX1" y="connsiteY1"/>
              </a:cxn>
              <a:cxn ang="0">
                <a:pos x="connsiteX2" y="connsiteY2"/>
              </a:cxn>
            </a:cxnLst>
            <a:rect l="l" t="t" r="r" b="b"/>
            <a:pathLst>
              <a:path w="1671918" h="1990166">
                <a:moveTo>
                  <a:pt x="0" y="0"/>
                </a:moveTo>
                <a:cubicBezTo>
                  <a:pt x="469152" y="304426"/>
                  <a:pt x="1007782" y="569260"/>
                  <a:pt x="1286435" y="900954"/>
                </a:cubicBezTo>
                <a:cubicBezTo>
                  <a:pt x="1565088" y="1232648"/>
                  <a:pt x="1643529" y="1515783"/>
                  <a:pt x="1671918" y="1990166"/>
                </a:cubicBezTo>
              </a:path>
            </a:pathLst>
          </a:custGeom>
          <a:no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32" name="Rectangle 31">
            <a:extLst>
              <a:ext uri="{FF2B5EF4-FFF2-40B4-BE49-F238E27FC236}">
                <a16:creationId xmlns:a16="http://schemas.microsoft.com/office/drawing/2014/main" id="{FEECE9A9-E5AF-400F-809D-4144BC461BB5}"/>
              </a:ext>
            </a:extLst>
          </p:cNvPr>
          <p:cNvSpPr/>
          <p:nvPr/>
        </p:nvSpPr>
        <p:spPr>
          <a:xfrm>
            <a:off x="1406770" y="1394362"/>
            <a:ext cx="1538217" cy="461665"/>
          </a:xfrm>
          <a:prstGeom prst="rect">
            <a:avLst/>
          </a:prstGeom>
        </p:spPr>
        <p:txBody>
          <a:bodyPr wrap="square">
            <a:spAutoFit/>
          </a:bodyPr>
          <a:lstStyle/>
          <a:p>
            <a:pPr algn="ctr"/>
            <a:r>
              <a:rPr lang="fr-FR" sz="1200" b="1" dirty="0"/>
              <a:t>Besoin initial et contraintes</a:t>
            </a:r>
          </a:p>
        </p:txBody>
      </p:sp>
      <p:sp>
        <p:nvSpPr>
          <p:cNvPr id="46" name="Ellipse 45">
            <a:extLst>
              <a:ext uri="{FF2B5EF4-FFF2-40B4-BE49-F238E27FC236}">
                <a16:creationId xmlns:a16="http://schemas.microsoft.com/office/drawing/2014/main" id="{7012852A-20C0-466A-BBD7-43F4E1C5D787}"/>
              </a:ext>
            </a:extLst>
          </p:cNvPr>
          <p:cNvSpPr/>
          <p:nvPr/>
        </p:nvSpPr>
        <p:spPr>
          <a:xfrm>
            <a:off x="5980999" y="2427184"/>
            <a:ext cx="1096636" cy="822477"/>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b="1" dirty="0">
              <a:solidFill>
                <a:schemeClr val="tx1"/>
              </a:solidFill>
            </a:endParaRPr>
          </a:p>
        </p:txBody>
      </p:sp>
      <p:sp>
        <p:nvSpPr>
          <p:cNvPr id="47" name="Rectangle 46">
            <a:extLst>
              <a:ext uri="{FF2B5EF4-FFF2-40B4-BE49-F238E27FC236}">
                <a16:creationId xmlns:a16="http://schemas.microsoft.com/office/drawing/2014/main" id="{8E69A32A-B3F4-4C19-AEA4-B0E6971C707D}"/>
              </a:ext>
            </a:extLst>
          </p:cNvPr>
          <p:cNvSpPr/>
          <p:nvPr/>
        </p:nvSpPr>
        <p:spPr>
          <a:xfrm>
            <a:off x="5904425" y="2579436"/>
            <a:ext cx="1237484" cy="438582"/>
          </a:xfrm>
          <a:prstGeom prst="rect">
            <a:avLst/>
          </a:prstGeom>
        </p:spPr>
        <p:txBody>
          <a:bodyPr wrap="square">
            <a:spAutoFit/>
          </a:bodyPr>
          <a:lstStyle/>
          <a:p>
            <a:pPr algn="ctr"/>
            <a:r>
              <a:rPr lang="fr-FR" sz="750" b="1" dirty="0"/>
              <a:t>Chapitre 6</a:t>
            </a:r>
          </a:p>
          <a:p>
            <a:pPr algn="ctr"/>
            <a:r>
              <a:rPr lang="fr-FR" sz="750" b="1" dirty="0"/>
              <a:t>Prototypage et expérimentations </a:t>
            </a:r>
          </a:p>
        </p:txBody>
      </p:sp>
      <p:sp>
        <p:nvSpPr>
          <p:cNvPr id="48" name="Ellipse 47">
            <a:extLst>
              <a:ext uri="{FF2B5EF4-FFF2-40B4-BE49-F238E27FC236}">
                <a16:creationId xmlns:a16="http://schemas.microsoft.com/office/drawing/2014/main" id="{625BDA12-7B4D-4E6B-AA37-6239D3A9826B}"/>
              </a:ext>
            </a:extLst>
          </p:cNvPr>
          <p:cNvSpPr/>
          <p:nvPr/>
        </p:nvSpPr>
        <p:spPr>
          <a:xfrm>
            <a:off x="5273594" y="3473924"/>
            <a:ext cx="1096636" cy="822477"/>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b="1" dirty="0">
              <a:solidFill>
                <a:schemeClr val="tx1"/>
              </a:solidFill>
            </a:endParaRPr>
          </a:p>
        </p:txBody>
      </p:sp>
      <p:sp>
        <p:nvSpPr>
          <p:cNvPr id="49" name="Ellipse 48">
            <a:extLst>
              <a:ext uri="{FF2B5EF4-FFF2-40B4-BE49-F238E27FC236}">
                <a16:creationId xmlns:a16="http://schemas.microsoft.com/office/drawing/2014/main" id="{4236D261-A2A0-430B-8FF9-6A4C4ECFE8A7}"/>
              </a:ext>
            </a:extLst>
          </p:cNvPr>
          <p:cNvSpPr/>
          <p:nvPr/>
        </p:nvSpPr>
        <p:spPr>
          <a:xfrm>
            <a:off x="6769951" y="3502635"/>
            <a:ext cx="1096636" cy="822477"/>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b="1" dirty="0">
              <a:solidFill>
                <a:schemeClr val="tx1"/>
              </a:solidFill>
            </a:endParaRPr>
          </a:p>
        </p:txBody>
      </p:sp>
      <p:sp>
        <p:nvSpPr>
          <p:cNvPr id="45" name="Rectangle 44">
            <a:extLst>
              <a:ext uri="{FF2B5EF4-FFF2-40B4-BE49-F238E27FC236}">
                <a16:creationId xmlns:a16="http://schemas.microsoft.com/office/drawing/2014/main" id="{A0DF690D-05BB-4D6F-A7CD-033AE26D9FFD}"/>
              </a:ext>
            </a:extLst>
          </p:cNvPr>
          <p:cNvSpPr/>
          <p:nvPr/>
        </p:nvSpPr>
        <p:spPr>
          <a:xfrm>
            <a:off x="6777404" y="3684832"/>
            <a:ext cx="1063803" cy="438582"/>
          </a:xfrm>
          <a:prstGeom prst="rect">
            <a:avLst/>
          </a:prstGeom>
        </p:spPr>
        <p:txBody>
          <a:bodyPr wrap="square">
            <a:spAutoFit/>
          </a:bodyPr>
          <a:lstStyle/>
          <a:p>
            <a:pPr algn="ctr"/>
            <a:r>
              <a:rPr lang="fr-FR" sz="750" b="1" dirty="0"/>
              <a:t>Chapitre 5</a:t>
            </a:r>
          </a:p>
          <a:p>
            <a:pPr algn="ctr"/>
            <a:r>
              <a:rPr lang="fr-FR" sz="750" b="1" dirty="0"/>
              <a:t>Solutions constructives </a:t>
            </a:r>
          </a:p>
        </p:txBody>
      </p:sp>
      <p:sp>
        <p:nvSpPr>
          <p:cNvPr id="30" name="Rectangle 29">
            <a:extLst>
              <a:ext uri="{FF2B5EF4-FFF2-40B4-BE49-F238E27FC236}">
                <a16:creationId xmlns:a16="http://schemas.microsoft.com/office/drawing/2014/main" id="{8D89AFB3-2A21-484E-B204-F60F59940420}"/>
              </a:ext>
            </a:extLst>
          </p:cNvPr>
          <p:cNvSpPr/>
          <p:nvPr/>
        </p:nvSpPr>
        <p:spPr>
          <a:xfrm>
            <a:off x="843321" y="6089469"/>
            <a:ext cx="3814381" cy="774884"/>
          </a:xfrm>
          <a:prstGeom prst="rect">
            <a:avLst/>
          </a:prstGeom>
          <a:solidFill>
            <a:schemeClr val="tx1">
              <a:alpha val="3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fr-FR" sz="1600" dirty="0">
                <a:solidFill>
                  <a:schemeClr val="bg1"/>
                </a:solidFill>
                <a:latin typeface="Calibri" panose="020F0502020204030204" pitchFamily="34" charset="0"/>
                <a:ea typeface="Calibri" panose="020F0502020204030204" pitchFamily="34" charset="0"/>
                <a:cs typeface="ArialMT"/>
              </a:rPr>
              <a:t>L’approche STEM au cœur du processus d’apprentissage</a:t>
            </a:r>
            <a:endParaRPr lang="fr-FR" sz="1600" dirty="0">
              <a:solidFill>
                <a:schemeClr val="bg1"/>
              </a:solidFill>
            </a:endParaRPr>
          </a:p>
        </p:txBody>
      </p:sp>
      <p:sp>
        <p:nvSpPr>
          <p:cNvPr id="36" name="Rectangle 35">
            <a:extLst>
              <a:ext uri="{FF2B5EF4-FFF2-40B4-BE49-F238E27FC236}">
                <a16:creationId xmlns:a16="http://schemas.microsoft.com/office/drawing/2014/main" id="{05193CC9-1ACD-5043-B4C2-6944FCD946FE}"/>
              </a:ext>
            </a:extLst>
          </p:cNvPr>
          <p:cNvSpPr/>
          <p:nvPr/>
        </p:nvSpPr>
        <p:spPr>
          <a:xfrm>
            <a:off x="4703614" y="1034300"/>
            <a:ext cx="4020025" cy="360062"/>
          </a:xfrm>
          <a:prstGeom prst="rect">
            <a:avLst/>
          </a:prstGeom>
          <a:solidFill>
            <a:schemeClr val="accent2">
              <a:lumMod val="60000"/>
              <a:lumOff val="40000"/>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dirty="0">
                <a:solidFill>
                  <a:schemeClr val="tx1"/>
                </a:solidFill>
              </a:rPr>
              <a:t>Une acquisition active des connaissances</a:t>
            </a:r>
          </a:p>
        </p:txBody>
      </p:sp>
      <p:sp>
        <p:nvSpPr>
          <p:cNvPr id="37" name="Rectangle 36">
            <a:extLst>
              <a:ext uri="{FF2B5EF4-FFF2-40B4-BE49-F238E27FC236}">
                <a16:creationId xmlns:a16="http://schemas.microsoft.com/office/drawing/2014/main" id="{FBB44C79-D56B-E849-A091-DCC5F3396F7C}"/>
              </a:ext>
            </a:extLst>
          </p:cNvPr>
          <p:cNvSpPr/>
          <p:nvPr/>
        </p:nvSpPr>
        <p:spPr>
          <a:xfrm>
            <a:off x="477256" y="6089468"/>
            <a:ext cx="376273" cy="776055"/>
          </a:xfrm>
          <a:prstGeom prst="rect">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b="1" dirty="0">
              <a:solidFill>
                <a:schemeClr val="bg1"/>
              </a:solidFill>
            </a:endParaRPr>
          </a:p>
        </p:txBody>
      </p:sp>
      <p:pic>
        <p:nvPicPr>
          <p:cNvPr id="44" name="Image 4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9051" y="5556152"/>
            <a:ext cx="3459159" cy="1233519"/>
          </a:xfrm>
          <a:prstGeom prst="rect">
            <a:avLst/>
          </a:prstGeom>
        </p:spPr>
      </p:pic>
      <p:sp>
        <p:nvSpPr>
          <p:cNvPr id="52" name="Forme libre : forme 30">
            <a:extLst>
              <a:ext uri="{FF2B5EF4-FFF2-40B4-BE49-F238E27FC236}">
                <a16:creationId xmlns:a16="http://schemas.microsoft.com/office/drawing/2014/main" id="{BB96BBBF-B343-4A1D-9BC3-A7C56477DACE}"/>
              </a:ext>
            </a:extLst>
          </p:cNvPr>
          <p:cNvSpPr/>
          <p:nvPr/>
        </p:nvSpPr>
        <p:spPr>
          <a:xfrm>
            <a:off x="3397323" y="4599965"/>
            <a:ext cx="2029472" cy="207719"/>
          </a:xfrm>
          <a:custGeom>
            <a:avLst/>
            <a:gdLst>
              <a:gd name="connsiteX0" fmla="*/ 0 w 2369336"/>
              <a:gd name="connsiteY0" fmla="*/ 0 h 1667988"/>
              <a:gd name="connsiteX1" fmla="*/ 1317811 w 2369336"/>
              <a:gd name="connsiteY1" fmla="*/ 874059 h 1667988"/>
              <a:gd name="connsiteX2" fmla="*/ 2277035 w 2369336"/>
              <a:gd name="connsiteY2" fmla="*/ 1591236 h 1667988"/>
              <a:gd name="connsiteX3" fmla="*/ 2277035 w 2369336"/>
              <a:gd name="connsiteY3" fmla="*/ 1613647 h 1667988"/>
              <a:gd name="connsiteX0" fmla="*/ 0 w 1804560"/>
              <a:gd name="connsiteY0" fmla="*/ 0 h 2057953"/>
              <a:gd name="connsiteX1" fmla="*/ 753035 w 1804560"/>
              <a:gd name="connsiteY1" fmla="*/ 1264024 h 2057953"/>
              <a:gd name="connsiteX2" fmla="*/ 1712259 w 1804560"/>
              <a:gd name="connsiteY2" fmla="*/ 1981201 h 2057953"/>
              <a:gd name="connsiteX3" fmla="*/ 1712259 w 1804560"/>
              <a:gd name="connsiteY3" fmla="*/ 2003612 h 2057953"/>
              <a:gd name="connsiteX0" fmla="*/ 0 w 1971065"/>
              <a:gd name="connsiteY0" fmla="*/ 0 h 2342474"/>
              <a:gd name="connsiteX1" fmla="*/ 753035 w 1971065"/>
              <a:gd name="connsiteY1" fmla="*/ 1264024 h 2342474"/>
              <a:gd name="connsiteX2" fmla="*/ 1712259 w 1971065"/>
              <a:gd name="connsiteY2" fmla="*/ 1981201 h 2342474"/>
              <a:gd name="connsiteX3" fmla="*/ 1945342 w 1971065"/>
              <a:gd name="connsiteY3" fmla="*/ 2335307 h 2342474"/>
              <a:gd name="connsiteX0" fmla="*/ 0 w 1712259"/>
              <a:gd name="connsiteY0" fmla="*/ 0 h 1981201"/>
              <a:gd name="connsiteX1" fmla="*/ 753035 w 1712259"/>
              <a:gd name="connsiteY1" fmla="*/ 1264024 h 1981201"/>
              <a:gd name="connsiteX2" fmla="*/ 1712259 w 1712259"/>
              <a:gd name="connsiteY2" fmla="*/ 1981201 h 1981201"/>
              <a:gd name="connsiteX0" fmla="*/ 0 w 1671918"/>
              <a:gd name="connsiteY0" fmla="*/ 0 h 1990166"/>
              <a:gd name="connsiteX1" fmla="*/ 753035 w 1671918"/>
              <a:gd name="connsiteY1" fmla="*/ 126402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 name="connsiteX0" fmla="*/ 0 w 2029471"/>
              <a:gd name="connsiteY0" fmla="*/ 1658687 h 1686962"/>
              <a:gd name="connsiteX1" fmla="*/ 1643988 w 2029471"/>
              <a:gd name="connsiteY1" fmla="*/ 33318 h 1686962"/>
              <a:gd name="connsiteX2" fmla="*/ 2029471 w 2029471"/>
              <a:gd name="connsiteY2" fmla="*/ 1122530 h 1686962"/>
              <a:gd name="connsiteX0" fmla="*/ 0 w 2310824"/>
              <a:gd name="connsiteY0" fmla="*/ 1658687 h 1686962"/>
              <a:gd name="connsiteX1" fmla="*/ 1643988 w 2310824"/>
              <a:gd name="connsiteY1" fmla="*/ 33318 h 1686962"/>
              <a:gd name="connsiteX2" fmla="*/ 2310824 w 2310824"/>
              <a:gd name="connsiteY2" fmla="*/ 1462499 h 1686962"/>
              <a:gd name="connsiteX0" fmla="*/ 0 w 2310824"/>
              <a:gd name="connsiteY0" fmla="*/ 196188 h 196188"/>
              <a:gd name="connsiteX1" fmla="*/ 2310824 w 2310824"/>
              <a:gd name="connsiteY1" fmla="*/ 0 h 196188"/>
              <a:gd name="connsiteX0" fmla="*/ 0 w 1085763"/>
              <a:gd name="connsiteY0" fmla="*/ 0 h 284459"/>
              <a:gd name="connsiteX1" fmla="*/ 1085763 w 1085763"/>
              <a:gd name="connsiteY1" fmla="*/ 284459 h 284459"/>
              <a:gd name="connsiteX0" fmla="*/ 0 w 1384701"/>
              <a:gd name="connsiteY0" fmla="*/ 0 h 296182"/>
              <a:gd name="connsiteX1" fmla="*/ 1384701 w 1384701"/>
              <a:gd name="connsiteY1" fmla="*/ 296182 h 296182"/>
              <a:gd name="connsiteX0" fmla="*/ 0 w 1384701"/>
              <a:gd name="connsiteY0" fmla="*/ 0 h 296182"/>
              <a:gd name="connsiteX1" fmla="*/ 1384701 w 1384701"/>
              <a:gd name="connsiteY1" fmla="*/ 296182 h 296182"/>
              <a:gd name="connsiteX0" fmla="*/ 0 w 1384701"/>
              <a:gd name="connsiteY0" fmla="*/ 0 h 296182"/>
              <a:gd name="connsiteX1" fmla="*/ 1384701 w 1384701"/>
              <a:gd name="connsiteY1" fmla="*/ 296182 h 296182"/>
              <a:gd name="connsiteX0" fmla="*/ 0 w 2029470"/>
              <a:gd name="connsiteY0" fmla="*/ 96542 h 96542"/>
              <a:gd name="connsiteX1" fmla="*/ 2029470 w 2029470"/>
              <a:gd name="connsiteY1" fmla="*/ 0 h 96542"/>
              <a:gd name="connsiteX0" fmla="*/ 0 w 2029470"/>
              <a:gd name="connsiteY0" fmla="*/ 276961 h 276961"/>
              <a:gd name="connsiteX1" fmla="*/ 2029470 w 2029470"/>
              <a:gd name="connsiteY1" fmla="*/ 180419 h 276961"/>
            </a:gdLst>
            <a:ahLst/>
            <a:cxnLst>
              <a:cxn ang="0">
                <a:pos x="connsiteX0" y="connsiteY0"/>
              </a:cxn>
              <a:cxn ang="0">
                <a:pos x="connsiteX1" y="connsiteY1"/>
              </a:cxn>
            </a:cxnLst>
            <a:rect l="l" t="t" r="r" b="b"/>
            <a:pathLst>
              <a:path w="2029470" h="276961">
                <a:moveTo>
                  <a:pt x="0" y="276961"/>
                </a:moveTo>
                <a:cubicBezTo>
                  <a:pt x="676490" y="244780"/>
                  <a:pt x="1382288" y="-262187"/>
                  <a:pt x="2029470" y="180419"/>
                </a:cubicBezTo>
              </a:path>
            </a:pathLst>
          </a:custGeom>
          <a:no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27" name="Triangle isocèle 26">
            <a:extLst>
              <a:ext uri="{FF2B5EF4-FFF2-40B4-BE49-F238E27FC236}">
                <a16:creationId xmlns:a16="http://schemas.microsoft.com/office/drawing/2014/main" id="{84B27002-6576-4C42-B115-8FD174957F27}"/>
              </a:ext>
            </a:extLst>
          </p:cNvPr>
          <p:cNvSpPr/>
          <p:nvPr/>
        </p:nvSpPr>
        <p:spPr>
          <a:xfrm rot="4551711">
            <a:off x="4189935" y="4544458"/>
            <a:ext cx="135731" cy="2524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3" name="Rectangle 52">
            <a:extLst>
              <a:ext uri="{FF2B5EF4-FFF2-40B4-BE49-F238E27FC236}">
                <a16:creationId xmlns:a16="http://schemas.microsoft.com/office/drawing/2014/main" id="{9E6DCE81-30A0-45D6-9976-C1B3FE65722A}"/>
              </a:ext>
            </a:extLst>
          </p:cNvPr>
          <p:cNvSpPr/>
          <p:nvPr/>
        </p:nvSpPr>
        <p:spPr>
          <a:xfrm>
            <a:off x="1438199" y="4567594"/>
            <a:ext cx="1947359" cy="461665"/>
          </a:xfrm>
          <a:prstGeom prst="rect">
            <a:avLst/>
          </a:prstGeom>
        </p:spPr>
        <p:txBody>
          <a:bodyPr wrap="square">
            <a:spAutoFit/>
          </a:bodyPr>
          <a:lstStyle/>
          <a:p>
            <a:pPr algn="ctr"/>
            <a:r>
              <a:rPr lang="fr-FR" sz="1200" b="1" dirty="0"/>
              <a:t>Mathématiques et Sciences Physiques</a:t>
            </a:r>
          </a:p>
        </p:txBody>
      </p:sp>
      <p:sp>
        <p:nvSpPr>
          <p:cNvPr id="2" name="Arc 1"/>
          <p:cNvSpPr/>
          <p:nvPr/>
        </p:nvSpPr>
        <p:spPr>
          <a:xfrm>
            <a:off x="4578907" y="2097077"/>
            <a:ext cx="3934731" cy="2951048"/>
          </a:xfrm>
          <a:prstGeom prst="arc">
            <a:avLst>
              <a:gd name="adj1" fmla="val 13430757"/>
              <a:gd name="adj2" fmla="val 10261441"/>
            </a:avLst>
          </a:prstGeom>
          <a:no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lt1"/>
              </a:solidFill>
            </a:endParaRP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0385" y="1658308"/>
            <a:ext cx="2142868" cy="1340364"/>
          </a:xfrm>
          <a:prstGeom prst="rect">
            <a:avLst/>
          </a:prstGeom>
        </p:spPr>
      </p:pic>
      <p:pic>
        <p:nvPicPr>
          <p:cNvPr id="3" name="Imag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3167" y="4155371"/>
            <a:ext cx="2379019" cy="1338198"/>
          </a:xfrm>
          <a:prstGeom prst="rect">
            <a:avLst/>
          </a:prstGeom>
        </p:spPr>
      </p:pic>
      <p:pic>
        <p:nvPicPr>
          <p:cNvPr id="9" name="Image 8" descr="Une image contenant texte, clap&#10;&#10;Description générée automatiquement">
            <a:extLst>
              <a:ext uri="{FF2B5EF4-FFF2-40B4-BE49-F238E27FC236}">
                <a16:creationId xmlns:a16="http://schemas.microsoft.com/office/drawing/2014/main" id="{B44D633A-BE02-4CB1-8DDC-6C0895EC3227}"/>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5728" y="4401231"/>
            <a:ext cx="763571" cy="572678"/>
          </a:xfrm>
          <a:prstGeom prst="rect">
            <a:avLst/>
          </a:prstGeom>
        </p:spPr>
      </p:pic>
      <p:sp>
        <p:nvSpPr>
          <p:cNvPr id="54" name="Ellipse 53"/>
          <p:cNvSpPr>
            <a:spLocks noChangeAspect="1"/>
          </p:cNvSpPr>
          <p:nvPr/>
        </p:nvSpPr>
        <p:spPr>
          <a:xfrm>
            <a:off x="5751539" y="2859671"/>
            <a:ext cx="1629731" cy="1222298"/>
          </a:xfrm>
          <a:prstGeom prst="ellipse">
            <a:avLst/>
          </a:prstGeom>
          <a:solidFill>
            <a:schemeClr val="bg1"/>
          </a:solidFill>
          <a:ln w="44450">
            <a:noFill/>
            <a:prstDash val="sysDash"/>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solidFill>
                  <a:srgbClr val="16AEB2"/>
                </a:solidFill>
              </a:rPr>
              <a:t>Sciences</a:t>
            </a:r>
          </a:p>
          <a:p>
            <a:pPr algn="ctr"/>
            <a:r>
              <a:rPr lang="fr-FR" sz="900" b="1" dirty="0">
                <a:solidFill>
                  <a:srgbClr val="16AEB2"/>
                </a:solidFill>
              </a:rPr>
              <a:t>Technologie</a:t>
            </a:r>
          </a:p>
          <a:p>
            <a:pPr algn="ctr"/>
            <a:r>
              <a:rPr lang="fr-FR" sz="900" b="1" dirty="0">
                <a:solidFill>
                  <a:srgbClr val="16AEB2"/>
                </a:solidFill>
              </a:rPr>
              <a:t>Ingénierie</a:t>
            </a:r>
          </a:p>
          <a:p>
            <a:pPr algn="ctr"/>
            <a:r>
              <a:rPr lang="fr-FR" sz="900" b="1" dirty="0">
                <a:solidFill>
                  <a:srgbClr val="16AEB2"/>
                </a:solidFill>
              </a:rPr>
              <a:t>Maths</a:t>
            </a:r>
          </a:p>
        </p:txBody>
      </p:sp>
      <p:sp>
        <p:nvSpPr>
          <p:cNvPr id="55" name="Rectangle 54"/>
          <p:cNvSpPr/>
          <p:nvPr/>
        </p:nvSpPr>
        <p:spPr>
          <a:xfrm rot="5594268">
            <a:off x="6449651" y="3263874"/>
            <a:ext cx="710451" cy="492443"/>
          </a:xfrm>
          <a:prstGeom prst="rect">
            <a:avLst/>
          </a:prstGeom>
        </p:spPr>
        <p:txBody>
          <a:bodyPr wrap="none">
            <a:prstTxWarp prst="textArchUp">
              <a:avLst/>
            </a:prstTxWarp>
            <a:spAutoFit/>
          </a:bodyPr>
          <a:lstStyle/>
          <a:p>
            <a:r>
              <a:rPr lang="fr-FR" dirty="0"/>
              <a:t>STEM</a:t>
            </a:r>
          </a:p>
        </p:txBody>
      </p:sp>
      <p:sp>
        <p:nvSpPr>
          <p:cNvPr id="56" name="Rectangle 55">
            <a:extLst>
              <a:ext uri="{FF2B5EF4-FFF2-40B4-BE49-F238E27FC236}">
                <a16:creationId xmlns:a16="http://schemas.microsoft.com/office/drawing/2014/main" id="{9E6DCE81-30A0-45D6-9976-C1B3FE65722A}"/>
              </a:ext>
            </a:extLst>
          </p:cNvPr>
          <p:cNvSpPr/>
          <p:nvPr/>
        </p:nvSpPr>
        <p:spPr>
          <a:xfrm>
            <a:off x="9439346" y="2820618"/>
            <a:ext cx="1947359" cy="461665"/>
          </a:xfrm>
          <a:prstGeom prst="rect">
            <a:avLst/>
          </a:prstGeom>
        </p:spPr>
        <p:txBody>
          <a:bodyPr wrap="square">
            <a:spAutoFit/>
          </a:bodyPr>
          <a:lstStyle/>
          <a:p>
            <a:pPr algn="ctr"/>
            <a:r>
              <a:rPr lang="fr-FR" sz="1200" b="1" dirty="0"/>
              <a:t>Mathématiques et Sciences Physiques</a:t>
            </a:r>
          </a:p>
        </p:txBody>
      </p:sp>
      <p:sp>
        <p:nvSpPr>
          <p:cNvPr id="57" name="Forme libre : forme 30">
            <a:extLst>
              <a:ext uri="{FF2B5EF4-FFF2-40B4-BE49-F238E27FC236}">
                <a16:creationId xmlns:a16="http://schemas.microsoft.com/office/drawing/2014/main" id="{BB96BBBF-B343-4A1D-9BC3-A7C56477DACE}"/>
              </a:ext>
            </a:extLst>
          </p:cNvPr>
          <p:cNvSpPr/>
          <p:nvPr/>
        </p:nvSpPr>
        <p:spPr>
          <a:xfrm>
            <a:off x="8232487" y="2773546"/>
            <a:ext cx="1249887" cy="291817"/>
          </a:xfrm>
          <a:custGeom>
            <a:avLst/>
            <a:gdLst>
              <a:gd name="connsiteX0" fmla="*/ 0 w 2369336"/>
              <a:gd name="connsiteY0" fmla="*/ 0 h 1667988"/>
              <a:gd name="connsiteX1" fmla="*/ 1317811 w 2369336"/>
              <a:gd name="connsiteY1" fmla="*/ 874059 h 1667988"/>
              <a:gd name="connsiteX2" fmla="*/ 2277035 w 2369336"/>
              <a:gd name="connsiteY2" fmla="*/ 1591236 h 1667988"/>
              <a:gd name="connsiteX3" fmla="*/ 2277035 w 2369336"/>
              <a:gd name="connsiteY3" fmla="*/ 1613647 h 1667988"/>
              <a:gd name="connsiteX0" fmla="*/ 0 w 1804560"/>
              <a:gd name="connsiteY0" fmla="*/ 0 h 2057953"/>
              <a:gd name="connsiteX1" fmla="*/ 753035 w 1804560"/>
              <a:gd name="connsiteY1" fmla="*/ 1264024 h 2057953"/>
              <a:gd name="connsiteX2" fmla="*/ 1712259 w 1804560"/>
              <a:gd name="connsiteY2" fmla="*/ 1981201 h 2057953"/>
              <a:gd name="connsiteX3" fmla="*/ 1712259 w 1804560"/>
              <a:gd name="connsiteY3" fmla="*/ 2003612 h 2057953"/>
              <a:gd name="connsiteX0" fmla="*/ 0 w 1971065"/>
              <a:gd name="connsiteY0" fmla="*/ 0 h 2342474"/>
              <a:gd name="connsiteX1" fmla="*/ 753035 w 1971065"/>
              <a:gd name="connsiteY1" fmla="*/ 1264024 h 2342474"/>
              <a:gd name="connsiteX2" fmla="*/ 1712259 w 1971065"/>
              <a:gd name="connsiteY2" fmla="*/ 1981201 h 2342474"/>
              <a:gd name="connsiteX3" fmla="*/ 1945342 w 1971065"/>
              <a:gd name="connsiteY3" fmla="*/ 2335307 h 2342474"/>
              <a:gd name="connsiteX0" fmla="*/ 0 w 1712259"/>
              <a:gd name="connsiteY0" fmla="*/ 0 h 1981201"/>
              <a:gd name="connsiteX1" fmla="*/ 753035 w 1712259"/>
              <a:gd name="connsiteY1" fmla="*/ 1264024 h 1981201"/>
              <a:gd name="connsiteX2" fmla="*/ 1712259 w 1712259"/>
              <a:gd name="connsiteY2" fmla="*/ 1981201 h 1981201"/>
              <a:gd name="connsiteX0" fmla="*/ 0 w 1671918"/>
              <a:gd name="connsiteY0" fmla="*/ 0 h 1990166"/>
              <a:gd name="connsiteX1" fmla="*/ 753035 w 1671918"/>
              <a:gd name="connsiteY1" fmla="*/ 126402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 name="connsiteX0" fmla="*/ 0 w 1671918"/>
              <a:gd name="connsiteY0" fmla="*/ 0 h 1990166"/>
              <a:gd name="connsiteX1" fmla="*/ 1286435 w 1671918"/>
              <a:gd name="connsiteY1" fmla="*/ 900954 h 1990166"/>
              <a:gd name="connsiteX2" fmla="*/ 1671918 w 1671918"/>
              <a:gd name="connsiteY2" fmla="*/ 1990166 h 1990166"/>
              <a:gd name="connsiteX0" fmla="*/ 0 w 2029471"/>
              <a:gd name="connsiteY0" fmla="*/ 1658687 h 1686962"/>
              <a:gd name="connsiteX1" fmla="*/ 1643988 w 2029471"/>
              <a:gd name="connsiteY1" fmla="*/ 33318 h 1686962"/>
              <a:gd name="connsiteX2" fmla="*/ 2029471 w 2029471"/>
              <a:gd name="connsiteY2" fmla="*/ 1122530 h 1686962"/>
              <a:gd name="connsiteX0" fmla="*/ 0 w 2310824"/>
              <a:gd name="connsiteY0" fmla="*/ 1658687 h 1686962"/>
              <a:gd name="connsiteX1" fmla="*/ 1643988 w 2310824"/>
              <a:gd name="connsiteY1" fmla="*/ 33318 h 1686962"/>
              <a:gd name="connsiteX2" fmla="*/ 2310824 w 2310824"/>
              <a:gd name="connsiteY2" fmla="*/ 1462499 h 1686962"/>
              <a:gd name="connsiteX0" fmla="*/ 0 w 2310824"/>
              <a:gd name="connsiteY0" fmla="*/ 196188 h 196188"/>
              <a:gd name="connsiteX1" fmla="*/ 2310824 w 2310824"/>
              <a:gd name="connsiteY1" fmla="*/ 0 h 196188"/>
              <a:gd name="connsiteX0" fmla="*/ 0 w 1085763"/>
              <a:gd name="connsiteY0" fmla="*/ 0 h 284459"/>
              <a:gd name="connsiteX1" fmla="*/ 1085763 w 1085763"/>
              <a:gd name="connsiteY1" fmla="*/ 284459 h 284459"/>
              <a:gd name="connsiteX0" fmla="*/ 0 w 1384701"/>
              <a:gd name="connsiteY0" fmla="*/ 0 h 296182"/>
              <a:gd name="connsiteX1" fmla="*/ 1384701 w 1384701"/>
              <a:gd name="connsiteY1" fmla="*/ 296182 h 296182"/>
              <a:gd name="connsiteX0" fmla="*/ 0 w 1384701"/>
              <a:gd name="connsiteY0" fmla="*/ 0 h 296182"/>
              <a:gd name="connsiteX1" fmla="*/ 1384701 w 1384701"/>
              <a:gd name="connsiteY1" fmla="*/ 296182 h 296182"/>
              <a:gd name="connsiteX0" fmla="*/ 0 w 1384701"/>
              <a:gd name="connsiteY0" fmla="*/ 0 h 296182"/>
              <a:gd name="connsiteX1" fmla="*/ 1384701 w 1384701"/>
              <a:gd name="connsiteY1" fmla="*/ 296182 h 296182"/>
              <a:gd name="connsiteX0" fmla="*/ 0 w 2029470"/>
              <a:gd name="connsiteY0" fmla="*/ 96542 h 96542"/>
              <a:gd name="connsiteX1" fmla="*/ 2029470 w 2029470"/>
              <a:gd name="connsiteY1" fmla="*/ 0 h 96542"/>
              <a:gd name="connsiteX0" fmla="*/ 0 w 2029470"/>
              <a:gd name="connsiteY0" fmla="*/ 276961 h 276961"/>
              <a:gd name="connsiteX1" fmla="*/ 2029470 w 2029470"/>
              <a:gd name="connsiteY1" fmla="*/ 180419 h 276961"/>
              <a:gd name="connsiteX0" fmla="*/ 0 w 2029470"/>
              <a:gd name="connsiteY0" fmla="*/ 191394 h 432596"/>
              <a:gd name="connsiteX1" fmla="*/ 2029470 w 2029470"/>
              <a:gd name="connsiteY1" fmla="*/ 94852 h 432596"/>
              <a:gd name="connsiteX0" fmla="*/ 0 w 2029470"/>
              <a:gd name="connsiteY0" fmla="*/ 96542 h 466142"/>
              <a:gd name="connsiteX1" fmla="*/ 2029470 w 2029470"/>
              <a:gd name="connsiteY1" fmla="*/ 0 h 466142"/>
              <a:gd name="connsiteX0" fmla="*/ 0 w 1249885"/>
              <a:gd name="connsiteY0" fmla="*/ 0 h 579595"/>
              <a:gd name="connsiteX1" fmla="*/ 1249885 w 1249885"/>
              <a:gd name="connsiteY1" fmla="*/ 384109 h 579595"/>
              <a:gd name="connsiteX0" fmla="*/ 0 w 1249885"/>
              <a:gd name="connsiteY0" fmla="*/ 0 h 468210"/>
              <a:gd name="connsiteX1" fmla="*/ 1249885 w 1249885"/>
              <a:gd name="connsiteY1" fmla="*/ 384109 h 468210"/>
              <a:gd name="connsiteX0" fmla="*/ 0 w 1249885"/>
              <a:gd name="connsiteY0" fmla="*/ 0 h 398416"/>
              <a:gd name="connsiteX1" fmla="*/ 1249885 w 1249885"/>
              <a:gd name="connsiteY1" fmla="*/ 384109 h 398416"/>
              <a:gd name="connsiteX0" fmla="*/ 0 w 1249885"/>
              <a:gd name="connsiteY0" fmla="*/ 0 h 389093"/>
              <a:gd name="connsiteX1" fmla="*/ 1249885 w 1249885"/>
              <a:gd name="connsiteY1" fmla="*/ 384109 h 389093"/>
            </a:gdLst>
            <a:ahLst/>
            <a:cxnLst>
              <a:cxn ang="0">
                <a:pos x="connsiteX0" y="connsiteY0"/>
              </a:cxn>
              <a:cxn ang="0">
                <a:pos x="connsiteX1" y="connsiteY1"/>
              </a:cxn>
            </a:cxnLst>
            <a:rect l="l" t="t" r="r" b="b"/>
            <a:pathLst>
              <a:path w="1249885" h="389093">
                <a:moveTo>
                  <a:pt x="0" y="0"/>
                </a:moveTo>
                <a:cubicBezTo>
                  <a:pt x="436167" y="237452"/>
                  <a:pt x="743380" y="422154"/>
                  <a:pt x="1249885" y="384109"/>
                </a:cubicBezTo>
              </a:path>
            </a:pathLst>
          </a:custGeom>
          <a:no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58" name="Triangle isocèle 57">
            <a:extLst>
              <a:ext uri="{FF2B5EF4-FFF2-40B4-BE49-F238E27FC236}">
                <a16:creationId xmlns:a16="http://schemas.microsoft.com/office/drawing/2014/main" id="{84B27002-6576-4C42-B115-8FD174957F27}"/>
              </a:ext>
            </a:extLst>
          </p:cNvPr>
          <p:cNvSpPr/>
          <p:nvPr/>
        </p:nvSpPr>
        <p:spPr>
          <a:xfrm rot="17429479">
            <a:off x="8615035" y="2815177"/>
            <a:ext cx="135731" cy="2524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3" name="Rectangle 42">
            <a:extLst>
              <a:ext uri="{FF2B5EF4-FFF2-40B4-BE49-F238E27FC236}">
                <a16:creationId xmlns:a16="http://schemas.microsoft.com/office/drawing/2014/main" id="{27A3116E-2A2B-48E3-A3BA-399A29ECC907}"/>
              </a:ext>
            </a:extLst>
          </p:cNvPr>
          <p:cNvSpPr/>
          <p:nvPr/>
        </p:nvSpPr>
        <p:spPr>
          <a:xfrm>
            <a:off x="5206460" y="3597575"/>
            <a:ext cx="1189249" cy="519373"/>
          </a:xfrm>
          <a:prstGeom prst="rect">
            <a:avLst/>
          </a:prstGeom>
        </p:spPr>
        <p:txBody>
          <a:bodyPr wrap="square">
            <a:spAutoFit/>
          </a:bodyPr>
          <a:lstStyle/>
          <a:p>
            <a:pPr algn="ctr"/>
            <a:r>
              <a:rPr lang="fr-FR" sz="675" b="1" dirty="0"/>
              <a:t>Chapitre 3 </a:t>
            </a:r>
          </a:p>
          <a:p>
            <a:pPr algn="ctr"/>
            <a:r>
              <a:rPr lang="fr-FR" sz="700" b="1" dirty="0"/>
              <a:t>Approche comportementale des produits</a:t>
            </a:r>
          </a:p>
        </p:txBody>
      </p:sp>
      <p:sp>
        <p:nvSpPr>
          <p:cNvPr id="28" name="Triangle isocèle 27">
            <a:extLst>
              <a:ext uri="{FF2B5EF4-FFF2-40B4-BE49-F238E27FC236}">
                <a16:creationId xmlns:a16="http://schemas.microsoft.com/office/drawing/2014/main" id="{85A5EFF2-82E2-4D0A-BD5E-6EC342CF0BF7}"/>
              </a:ext>
            </a:extLst>
          </p:cNvPr>
          <p:cNvSpPr/>
          <p:nvPr/>
        </p:nvSpPr>
        <p:spPr>
          <a:xfrm rot="6636562">
            <a:off x="5723820" y="4806212"/>
            <a:ext cx="135731" cy="2524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Triangle isocèle 28">
            <a:extLst>
              <a:ext uri="{FF2B5EF4-FFF2-40B4-BE49-F238E27FC236}">
                <a16:creationId xmlns:a16="http://schemas.microsoft.com/office/drawing/2014/main" id="{4CDC226D-A90C-4E70-AECC-E65D310F4283}"/>
              </a:ext>
            </a:extLst>
          </p:cNvPr>
          <p:cNvSpPr/>
          <p:nvPr/>
        </p:nvSpPr>
        <p:spPr>
          <a:xfrm>
            <a:off x="8440735" y="3583095"/>
            <a:ext cx="180975" cy="18930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3" name="Triangle isocèle 32">
            <a:extLst>
              <a:ext uri="{FF2B5EF4-FFF2-40B4-BE49-F238E27FC236}">
                <a16:creationId xmlns:a16="http://schemas.microsoft.com/office/drawing/2014/main" id="{F7F62B92-9692-46B0-8354-7EA27E23F693}"/>
              </a:ext>
            </a:extLst>
          </p:cNvPr>
          <p:cNvSpPr/>
          <p:nvPr/>
        </p:nvSpPr>
        <p:spPr>
          <a:xfrm rot="14746132">
            <a:off x="5781583" y="2080463"/>
            <a:ext cx="135731" cy="25241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51" name="Rectangle : coins arrondis 4">
            <a:extLst>
              <a:ext uri="{FF2B5EF4-FFF2-40B4-BE49-F238E27FC236}">
                <a16:creationId xmlns:a16="http://schemas.microsoft.com/office/drawing/2014/main" id="{B03F917E-6B98-4316-80DB-F91C5D58A849}"/>
              </a:ext>
            </a:extLst>
          </p:cNvPr>
          <p:cNvSpPr/>
          <p:nvPr/>
        </p:nvSpPr>
        <p:spPr>
          <a:xfrm>
            <a:off x="3555408" y="-2927"/>
            <a:ext cx="6728686" cy="72018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RAPPELS PNF DE JANVIER 2019</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B7F86B-7EEC-4A5F-9AAC-78925FCD35BB}" type="slidenum">
              <a:rPr lang="fr-FR" smtClean="0"/>
              <a:pPr/>
              <a:t>4</a:t>
            </a:fld>
            <a:endParaRPr lang="fr-FR"/>
          </a:p>
        </p:txBody>
      </p:sp>
    </p:spTree>
    <p:extLst>
      <p:ext uri="{BB962C8B-B14F-4D97-AF65-F5344CB8AC3E}">
        <p14:creationId xmlns:p14="http://schemas.microsoft.com/office/powerpoint/2010/main" val="165640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19-06-Réunion professeurs STI2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260012">
            <a:off x="9297716" y="5016091"/>
            <a:ext cx="1842733" cy="878842"/>
          </a:xfrm>
          <a:prstGeom prst="rect">
            <a:avLst/>
          </a:prstGeom>
          <a:noFill/>
        </p:spPr>
      </p:pic>
      <p:pic>
        <p:nvPicPr>
          <p:cNvPr id="25603" name="Picture 3" descr="H:\TRAVAIL LYCEE\PROGRESSION NATIONALE\Travail clermont Ferrand\Images\mais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022107">
            <a:off x="429718" y="5033640"/>
            <a:ext cx="1727463" cy="1014074"/>
          </a:xfrm>
          <a:prstGeom prst="rect">
            <a:avLst/>
          </a:prstGeom>
          <a:noFill/>
        </p:spPr>
      </p:pic>
      <p:pic>
        <p:nvPicPr>
          <p:cNvPr id="25604" name="Picture 4" descr="H:\TRAVAIL LYCEE\PROGRESSION NATIONALE\Travail clermont Ferrand\Images\millau.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721666">
            <a:off x="9392591" y="1540035"/>
            <a:ext cx="2148191" cy="854847"/>
          </a:xfrm>
          <a:prstGeom prst="rect">
            <a:avLst/>
          </a:prstGeom>
          <a:noFill/>
        </p:spPr>
      </p:pic>
      <p:pic>
        <p:nvPicPr>
          <p:cNvPr id="25605" name="Picture 5" descr="H:\TRAVAIL LYCEE\PROGRESSION NATIONALE\Travail clermont Ferrand\Images\homme_au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373" y="1984443"/>
            <a:ext cx="1796797" cy="1010698"/>
          </a:xfrm>
          <a:prstGeom prst="rect">
            <a:avLst/>
          </a:prstGeom>
          <a:noFill/>
        </p:spPr>
      </p:pic>
      <p:sp>
        <p:nvSpPr>
          <p:cNvPr id="8" name="Rectangle : coins arrondis 4">
            <a:extLst>
              <a:ext uri="{FF2B5EF4-FFF2-40B4-BE49-F238E27FC236}">
                <a16:creationId xmlns:a16="http://schemas.microsoft.com/office/drawing/2014/main" id="{B03F917E-6B98-4316-80DB-F91C5D58A849}"/>
              </a:ext>
            </a:extLst>
          </p:cNvPr>
          <p:cNvSpPr/>
          <p:nvPr/>
        </p:nvSpPr>
        <p:spPr>
          <a:xfrm>
            <a:off x="4508041" y="0"/>
            <a:ext cx="6728686" cy="103979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Donner du sens aux apprentissages</a:t>
            </a:r>
          </a:p>
          <a:p>
            <a:pPr algn="ctr"/>
            <a:r>
              <a:rPr lang="fr-FR" sz="2800" b="1" dirty="0">
                <a:solidFill>
                  <a:schemeClr val="accent1">
                    <a:lumMod val="75000"/>
                  </a:schemeClr>
                </a:solidFill>
                <a:latin typeface="Arial" panose="020B0604020202020204" pitchFamily="34" charset="0"/>
                <a:cs typeface="Arial" panose="020B0604020202020204" pitchFamily="34" charset="0"/>
              </a:rPr>
              <a:t>Exemples de thèmes</a:t>
            </a:r>
          </a:p>
        </p:txBody>
      </p:sp>
      <p:sp>
        <p:nvSpPr>
          <p:cNvPr id="9" name="ZoneTexte 8"/>
          <p:cNvSpPr txBox="1"/>
          <p:nvPr/>
        </p:nvSpPr>
        <p:spPr>
          <a:xfrm>
            <a:off x="2626762" y="1546140"/>
            <a:ext cx="8316316" cy="4524315"/>
          </a:xfrm>
          <a:prstGeom prst="rect">
            <a:avLst/>
          </a:prstGeom>
          <a:noFill/>
        </p:spPr>
        <p:txBody>
          <a:bodyPr wrap="none" rtlCol="0">
            <a:spAutoFit/>
          </a:bodyPr>
          <a:lstStyle/>
          <a:p>
            <a:pPr>
              <a:lnSpc>
                <a:spcPct val="150000"/>
              </a:lnSpc>
              <a:buFont typeface="Wingdings" pitchFamily="2" charset="2"/>
              <a:buChar char="Ø"/>
            </a:pPr>
            <a:r>
              <a:rPr lang="fr-FR" sz="2400" dirty="0">
                <a:solidFill>
                  <a:srgbClr val="0070C0"/>
                </a:solidFill>
                <a:latin typeface="Arial Black" pitchFamily="34" charset="0"/>
              </a:rPr>
              <a:t> Réduire l’impact  environnemental</a:t>
            </a:r>
          </a:p>
          <a:p>
            <a:pPr>
              <a:lnSpc>
                <a:spcPct val="150000"/>
              </a:lnSpc>
              <a:buFont typeface="Wingdings" pitchFamily="2" charset="2"/>
              <a:buChar char="Ø"/>
            </a:pPr>
            <a:r>
              <a:rPr lang="fr-FR" sz="2400" dirty="0">
                <a:solidFill>
                  <a:srgbClr val="0070C0"/>
                </a:solidFill>
                <a:latin typeface="Arial Black" pitchFamily="34" charset="0"/>
              </a:rPr>
              <a:t> Assister l’homme</a:t>
            </a:r>
          </a:p>
          <a:p>
            <a:pPr>
              <a:lnSpc>
                <a:spcPct val="150000"/>
              </a:lnSpc>
              <a:buFont typeface="Wingdings" pitchFamily="2" charset="2"/>
              <a:buChar char="Ø"/>
            </a:pPr>
            <a:r>
              <a:rPr lang="fr-FR" sz="2400" dirty="0">
                <a:solidFill>
                  <a:srgbClr val="0070C0"/>
                </a:solidFill>
                <a:latin typeface="Arial Black" pitchFamily="34" charset="0"/>
              </a:rPr>
              <a:t> Préserver la santé</a:t>
            </a:r>
          </a:p>
          <a:p>
            <a:pPr>
              <a:lnSpc>
                <a:spcPct val="150000"/>
              </a:lnSpc>
              <a:buFont typeface="Wingdings" pitchFamily="2" charset="2"/>
              <a:buChar char="Ø"/>
            </a:pPr>
            <a:r>
              <a:rPr lang="fr-FR" sz="2400" dirty="0">
                <a:solidFill>
                  <a:srgbClr val="0070C0"/>
                </a:solidFill>
                <a:latin typeface="Arial Black" pitchFamily="34" charset="0"/>
              </a:rPr>
              <a:t> Concevoir l’habitat de demain</a:t>
            </a:r>
          </a:p>
          <a:p>
            <a:pPr>
              <a:lnSpc>
                <a:spcPct val="150000"/>
              </a:lnSpc>
              <a:buFont typeface="Wingdings" pitchFamily="2" charset="2"/>
              <a:buChar char="Ø"/>
            </a:pPr>
            <a:r>
              <a:rPr lang="fr-FR" sz="2400" dirty="0">
                <a:solidFill>
                  <a:srgbClr val="0070C0"/>
                </a:solidFill>
                <a:latin typeface="Arial Black" pitchFamily="34" charset="0"/>
              </a:rPr>
              <a:t> Améliorer l’efficacité énergétique d’un produit</a:t>
            </a:r>
          </a:p>
          <a:p>
            <a:pPr>
              <a:lnSpc>
                <a:spcPct val="150000"/>
              </a:lnSpc>
              <a:buFont typeface="Wingdings" pitchFamily="2" charset="2"/>
              <a:buChar char="Ø"/>
            </a:pPr>
            <a:r>
              <a:rPr lang="fr-FR" sz="2400" dirty="0">
                <a:solidFill>
                  <a:srgbClr val="0070C0"/>
                </a:solidFill>
                <a:latin typeface="Arial Black" pitchFamily="34" charset="0"/>
              </a:rPr>
              <a:t> Gérer la ville du futur (Smart City)</a:t>
            </a:r>
          </a:p>
          <a:p>
            <a:pPr>
              <a:lnSpc>
                <a:spcPct val="150000"/>
              </a:lnSpc>
              <a:buFont typeface="Wingdings" pitchFamily="2" charset="2"/>
              <a:buChar char="Ø"/>
            </a:pPr>
            <a:r>
              <a:rPr lang="fr-FR" sz="2400" dirty="0">
                <a:solidFill>
                  <a:srgbClr val="0070C0"/>
                </a:solidFill>
                <a:latin typeface="Arial Black" pitchFamily="34" charset="0"/>
              </a:rPr>
              <a:t> Construire les ouvrages de demain</a:t>
            </a:r>
          </a:p>
          <a:p>
            <a:pPr>
              <a:lnSpc>
                <a:spcPct val="150000"/>
              </a:lnSpc>
              <a:buFont typeface="Wingdings" pitchFamily="2" charset="2"/>
              <a:buChar char="Ø"/>
            </a:pPr>
            <a:r>
              <a:rPr lang="fr-FR" sz="2400" dirty="0">
                <a:solidFill>
                  <a:srgbClr val="0070C0"/>
                </a:solidFill>
                <a:latin typeface="Arial Black" pitchFamily="34" charset="0"/>
              </a:rPr>
              <a:t> Favoriser la pratique sportive</a:t>
            </a:r>
          </a:p>
        </p:txBody>
      </p:sp>
      <p:sp>
        <p:nvSpPr>
          <p:cNvPr id="10" name="ZoneTexte 9"/>
          <p:cNvSpPr txBox="1"/>
          <p:nvPr/>
        </p:nvSpPr>
        <p:spPr>
          <a:xfrm>
            <a:off x="1397000" y="6324600"/>
            <a:ext cx="9347200" cy="369332"/>
          </a:xfrm>
          <a:prstGeom prst="rect">
            <a:avLst/>
          </a:prstGeom>
          <a:solidFill>
            <a:srgbClr val="FFFF00"/>
          </a:solidFill>
          <a:ln>
            <a:solidFill>
              <a:srgbClr val="FF0000"/>
            </a:solidFill>
          </a:ln>
        </p:spPr>
        <p:txBody>
          <a:bodyPr wrap="square" rtlCol="0">
            <a:spAutoFit/>
          </a:bodyPr>
          <a:lstStyle/>
          <a:p>
            <a:pPr algn="ctr"/>
            <a:r>
              <a:rPr lang="fr-FR" b="1" i="1" dirty="0"/>
              <a:t>D’autres thèmes peuvent être ajoutés et/ou en remplacer certains de cette liste</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5</a:t>
            </a:fld>
            <a:endParaRPr lang="fr-FR"/>
          </a:p>
        </p:txBody>
      </p:sp>
    </p:spTree>
    <p:extLst>
      <p:ext uri="{BB962C8B-B14F-4D97-AF65-F5344CB8AC3E}">
        <p14:creationId xmlns:p14="http://schemas.microsoft.com/office/powerpoint/2010/main" val="271628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19-06-Réunion professeurs STI2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4567" y="5649104"/>
            <a:ext cx="1664908" cy="794033"/>
          </a:xfrm>
          <a:prstGeom prst="rect">
            <a:avLst/>
          </a:prstGeom>
          <a:noFill/>
        </p:spPr>
      </p:pic>
      <p:sp>
        <p:nvSpPr>
          <p:cNvPr id="5" name="ZoneTexte 4"/>
          <p:cNvSpPr txBox="1"/>
          <p:nvPr/>
        </p:nvSpPr>
        <p:spPr>
          <a:xfrm>
            <a:off x="0" y="2181353"/>
            <a:ext cx="11902965" cy="2308324"/>
          </a:xfrm>
          <a:prstGeom prst="rect">
            <a:avLst/>
          </a:prstGeom>
          <a:noFill/>
        </p:spPr>
        <p:txBody>
          <a:bodyPr wrap="square" rtlCol="0">
            <a:spAutoFit/>
          </a:bodyPr>
          <a:lstStyle/>
          <a:p>
            <a:pPr>
              <a:lnSpc>
                <a:spcPct val="150000"/>
              </a:lnSpc>
              <a:buFont typeface="Wingdings" pitchFamily="2" charset="2"/>
              <a:buChar char="Ø"/>
            </a:pPr>
            <a:r>
              <a:rPr lang="fr-FR" sz="3200" b="1" dirty="0">
                <a:latin typeface="Arial" panose="020B0604020202020204" pitchFamily="34" charset="0"/>
                <a:cs typeface="Arial" panose="020B0604020202020204" pitchFamily="34" charset="0"/>
              </a:rPr>
              <a:t> EC </a:t>
            </a:r>
            <a:r>
              <a:rPr lang="fr-FR" sz="3200" i="1" dirty="0">
                <a:latin typeface="Arial" panose="020B0604020202020204" pitchFamily="34" charset="0"/>
                <a:cs typeface="Arial" panose="020B0604020202020204" pitchFamily="34" charset="0"/>
              </a:rPr>
              <a:t>(ex E3C) </a:t>
            </a:r>
            <a:r>
              <a:rPr lang="fr-FR" sz="3200" b="1" dirty="0">
                <a:latin typeface="Arial" panose="020B0604020202020204" pitchFamily="34" charset="0"/>
                <a:cs typeface="Arial" panose="020B0604020202020204" pitchFamily="34" charset="0"/>
              </a:rPr>
              <a:t>: Projet d’IT en fin d’année de première (36h).</a:t>
            </a:r>
          </a:p>
          <a:p>
            <a:pPr>
              <a:lnSpc>
                <a:spcPct val="150000"/>
              </a:lnSpc>
            </a:pPr>
            <a:endParaRPr lang="fr-FR" sz="3200" b="1" dirty="0">
              <a:latin typeface="Arial" panose="020B0604020202020204" pitchFamily="34" charset="0"/>
              <a:cs typeface="Arial" panose="020B0604020202020204" pitchFamily="34" charset="0"/>
            </a:endParaRPr>
          </a:p>
          <a:p>
            <a:pPr>
              <a:lnSpc>
                <a:spcPct val="150000"/>
              </a:lnSpc>
              <a:buFont typeface="Wingdings" pitchFamily="2" charset="2"/>
              <a:buChar char="Ø"/>
            </a:pPr>
            <a:r>
              <a:rPr lang="fr-FR" sz="3200" b="1" dirty="0">
                <a:latin typeface="Arial" panose="020B0604020202020204" pitchFamily="34" charset="0"/>
                <a:cs typeface="Arial" panose="020B0604020202020204" pitchFamily="34" charset="0"/>
              </a:rPr>
              <a:t> Projet fin de terminale (72h)</a:t>
            </a:r>
          </a:p>
        </p:txBody>
      </p:sp>
      <p:pic>
        <p:nvPicPr>
          <p:cNvPr id="26626" name="Picture 2" descr="H:\TRAVAIL LYCEE\PROGRESSION NATIONALE\Travail clermont Ferrand\Images\projets.png"/>
          <p:cNvPicPr>
            <a:picLocks noChangeAspect="1" noChangeArrowheads="1"/>
          </p:cNvPicPr>
          <p:nvPr/>
        </p:nvPicPr>
        <p:blipFill>
          <a:blip r:embed="rId3"/>
          <a:srcRect/>
          <a:stretch>
            <a:fillRect/>
          </a:stretch>
        </p:blipFill>
        <p:spPr bwMode="auto">
          <a:xfrm>
            <a:off x="8474321" y="3184450"/>
            <a:ext cx="2857500" cy="1600200"/>
          </a:xfrm>
          <a:prstGeom prst="rect">
            <a:avLst/>
          </a:prstGeom>
          <a:noFill/>
        </p:spPr>
      </p:pic>
      <p:sp>
        <p:nvSpPr>
          <p:cNvPr id="6" name="Rectangle : coins arrondis 4">
            <a:extLst>
              <a:ext uri="{FF2B5EF4-FFF2-40B4-BE49-F238E27FC236}">
                <a16:creationId xmlns:a16="http://schemas.microsoft.com/office/drawing/2014/main" id="{B03F917E-6B98-4316-80DB-F91C5D58A849}"/>
              </a:ext>
            </a:extLst>
          </p:cNvPr>
          <p:cNvSpPr/>
          <p:nvPr/>
        </p:nvSpPr>
        <p:spPr>
          <a:xfrm>
            <a:off x="3174384" y="16488"/>
            <a:ext cx="8728581" cy="103979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5">
                    <a:lumMod val="75000"/>
                  </a:schemeClr>
                </a:solidFill>
                <a:latin typeface="Arial" panose="020B0604020202020204" pitchFamily="34" charset="0"/>
                <a:cs typeface="Arial" panose="020B0604020202020204" pitchFamily="34" charset="0"/>
              </a:rPr>
              <a:t>Une pédagogie de projet affirmée</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6</a:t>
            </a:fld>
            <a:endParaRPr lang="fr-FR"/>
          </a:p>
        </p:txBody>
      </p:sp>
    </p:spTree>
    <p:extLst>
      <p:ext uri="{BB962C8B-B14F-4D97-AF65-F5344CB8AC3E}">
        <p14:creationId xmlns:p14="http://schemas.microsoft.com/office/powerpoint/2010/main" val="2604978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019-06-Réunion professeurs STI2D"/>
          <p:cNvPicPr>
            <a:picLocks noChangeAspect="1" noChangeArrowheads="1"/>
          </p:cNvPicPr>
          <p:nvPr/>
        </p:nvPicPr>
        <p:blipFill>
          <a:blip r:embed="rId3" cstate="print"/>
          <a:srcRect/>
          <a:stretch>
            <a:fillRect/>
          </a:stretch>
        </p:blipFill>
        <p:spPr bwMode="auto">
          <a:xfrm>
            <a:off x="9057338" y="5141004"/>
            <a:ext cx="2293525" cy="1093835"/>
          </a:xfrm>
          <a:prstGeom prst="rect">
            <a:avLst/>
          </a:prstGeom>
          <a:noFill/>
        </p:spPr>
      </p:pic>
      <p:pic>
        <p:nvPicPr>
          <p:cNvPr id="25603" name="Picture 3" descr="H:\TRAVAIL LYCEE\PROGRESSION NATIONALE\Travail clermont Ferrand\Images\mais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022107">
            <a:off x="651658" y="5069150"/>
            <a:ext cx="1727463" cy="1014074"/>
          </a:xfrm>
          <a:prstGeom prst="rect">
            <a:avLst/>
          </a:prstGeom>
          <a:noFill/>
        </p:spPr>
      </p:pic>
      <p:pic>
        <p:nvPicPr>
          <p:cNvPr id="25604" name="Picture 4" descr="H:\TRAVAIL LYCEE\PROGRESSION NATIONALE\Travail clermont Ferrand\Images\millau.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721666">
            <a:off x="9392591" y="1540035"/>
            <a:ext cx="2148191" cy="854847"/>
          </a:xfrm>
          <a:prstGeom prst="rect">
            <a:avLst/>
          </a:prstGeom>
          <a:noFill/>
        </p:spPr>
      </p:pic>
      <p:pic>
        <p:nvPicPr>
          <p:cNvPr id="25605" name="Picture 5" descr="H:\TRAVAIL LYCEE\PROGRESSION NATIONALE\Travail clermont Ferrand\Images\homme_aug.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373" y="1984443"/>
            <a:ext cx="1796797" cy="1010698"/>
          </a:xfrm>
          <a:prstGeom prst="rect">
            <a:avLst/>
          </a:prstGeom>
          <a:noFill/>
        </p:spPr>
      </p:pic>
      <p:sp>
        <p:nvSpPr>
          <p:cNvPr id="8" name="Rectangle : coins arrondis 4">
            <a:extLst>
              <a:ext uri="{FF2B5EF4-FFF2-40B4-BE49-F238E27FC236}">
                <a16:creationId xmlns:a16="http://schemas.microsoft.com/office/drawing/2014/main" id="{B03F917E-6B98-4316-80DB-F91C5D58A849}"/>
              </a:ext>
            </a:extLst>
          </p:cNvPr>
          <p:cNvSpPr/>
          <p:nvPr/>
        </p:nvSpPr>
        <p:spPr>
          <a:xfrm>
            <a:off x="4162403" y="0"/>
            <a:ext cx="6337713" cy="103979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Organisation des progressions de Première et Terminale</a:t>
            </a:r>
          </a:p>
        </p:txBody>
      </p:sp>
      <p:sp>
        <p:nvSpPr>
          <p:cNvPr id="10" name="ZoneTexte 9"/>
          <p:cNvSpPr txBox="1"/>
          <p:nvPr/>
        </p:nvSpPr>
        <p:spPr>
          <a:xfrm>
            <a:off x="2441358" y="1961966"/>
            <a:ext cx="7253057" cy="4524315"/>
          </a:xfrm>
          <a:prstGeom prst="rect">
            <a:avLst/>
          </a:prstGeom>
          <a:noFill/>
        </p:spPr>
        <p:txBody>
          <a:bodyPr wrap="square" rtlCol="0">
            <a:spAutoFit/>
          </a:bodyPr>
          <a:lstStyle/>
          <a:p>
            <a:pPr>
              <a:buFont typeface="Wingdings" pitchFamily="2" charset="2"/>
              <a:buChar char="Ø"/>
            </a:pPr>
            <a:r>
              <a:rPr lang="fr-FR" sz="2400" b="1" dirty="0">
                <a:solidFill>
                  <a:schemeClr val="accent5">
                    <a:lumMod val="75000"/>
                  </a:schemeClr>
                </a:solidFill>
                <a:latin typeface="Arial Black" pitchFamily="34" charset="0"/>
              </a:rPr>
              <a:t> Des </a:t>
            </a:r>
            <a:r>
              <a:rPr lang="fr-FR" sz="2400" b="1" dirty="0">
                <a:solidFill>
                  <a:srgbClr val="FF0000"/>
                </a:solidFill>
                <a:latin typeface="Arial Black" pitchFamily="34" charset="0"/>
              </a:rPr>
              <a:t>thèmes</a:t>
            </a:r>
            <a:r>
              <a:rPr lang="fr-FR" sz="2400" b="1" dirty="0">
                <a:solidFill>
                  <a:schemeClr val="accent5">
                    <a:lumMod val="75000"/>
                  </a:schemeClr>
                </a:solidFill>
                <a:latin typeface="Arial Black" pitchFamily="34" charset="0"/>
              </a:rPr>
              <a:t> communs à la Première et à la Terminale</a:t>
            </a:r>
          </a:p>
          <a:p>
            <a:endParaRPr lang="fr-FR" sz="2400" b="1" dirty="0">
              <a:solidFill>
                <a:schemeClr val="accent5">
                  <a:lumMod val="75000"/>
                </a:schemeClr>
              </a:solidFill>
              <a:latin typeface="Arial Black" pitchFamily="34" charset="0"/>
            </a:endParaRPr>
          </a:p>
          <a:p>
            <a:pPr>
              <a:buFont typeface="Wingdings" pitchFamily="2" charset="2"/>
              <a:buChar char="Ø"/>
            </a:pPr>
            <a:r>
              <a:rPr lang="fr-FR" sz="2400" b="1" dirty="0">
                <a:solidFill>
                  <a:schemeClr val="accent5">
                    <a:lumMod val="75000"/>
                  </a:schemeClr>
                </a:solidFill>
                <a:latin typeface="Arial Black" pitchFamily="34" charset="0"/>
              </a:rPr>
              <a:t> Chaque thème comporte une </a:t>
            </a:r>
            <a:r>
              <a:rPr lang="fr-FR" sz="2400" b="1" dirty="0">
                <a:solidFill>
                  <a:srgbClr val="FF0000"/>
                </a:solidFill>
                <a:latin typeface="Arial Black" pitchFamily="34" charset="0"/>
              </a:rPr>
              <a:t>problématique</a:t>
            </a:r>
            <a:r>
              <a:rPr lang="fr-FR" sz="2400" b="1" dirty="0">
                <a:solidFill>
                  <a:schemeClr val="accent5">
                    <a:lumMod val="75000"/>
                  </a:schemeClr>
                </a:solidFill>
                <a:latin typeface="Arial Black" pitchFamily="34" charset="0"/>
              </a:rPr>
              <a:t> MEI concernant un enjeu sociétal, environnemental ou économique</a:t>
            </a:r>
          </a:p>
          <a:p>
            <a:endParaRPr lang="fr-FR" sz="2400" b="1" dirty="0">
              <a:solidFill>
                <a:schemeClr val="accent5">
                  <a:lumMod val="75000"/>
                </a:schemeClr>
              </a:solidFill>
              <a:latin typeface="Arial Black" pitchFamily="34" charset="0"/>
            </a:endParaRPr>
          </a:p>
          <a:p>
            <a:pPr>
              <a:buFont typeface="Wingdings" pitchFamily="2" charset="2"/>
              <a:buChar char="Ø"/>
            </a:pPr>
            <a:r>
              <a:rPr lang="fr-FR" sz="2400" b="1" dirty="0">
                <a:solidFill>
                  <a:schemeClr val="accent5">
                    <a:lumMod val="75000"/>
                  </a:schemeClr>
                </a:solidFill>
                <a:latin typeface="Arial Black" pitchFamily="34" charset="0"/>
              </a:rPr>
              <a:t> Chaque problématique correspond à une </a:t>
            </a:r>
            <a:r>
              <a:rPr lang="fr-FR" sz="2400" b="1" dirty="0">
                <a:solidFill>
                  <a:srgbClr val="FF0000"/>
                </a:solidFill>
                <a:latin typeface="Arial Black" pitchFamily="34" charset="0"/>
              </a:rPr>
              <a:t>séquence</a:t>
            </a:r>
            <a:r>
              <a:rPr lang="fr-FR" sz="2400" b="1" dirty="0">
                <a:solidFill>
                  <a:schemeClr val="accent5">
                    <a:lumMod val="75000"/>
                  </a:schemeClr>
                </a:solidFill>
                <a:latin typeface="Arial Black" pitchFamily="34" charset="0"/>
              </a:rPr>
              <a:t> de 3 semaines</a:t>
            </a:r>
          </a:p>
          <a:p>
            <a:endParaRPr lang="fr-FR" sz="2400" b="1" dirty="0">
              <a:solidFill>
                <a:schemeClr val="accent5">
                  <a:lumMod val="75000"/>
                </a:schemeClr>
              </a:solidFill>
              <a:latin typeface="Arial Black" pitchFamily="34" charset="0"/>
            </a:endParaRPr>
          </a:p>
          <a:p>
            <a:pPr>
              <a:buFont typeface="Wingdings" pitchFamily="2" charset="2"/>
              <a:buChar char="Ø"/>
            </a:pPr>
            <a:endParaRPr lang="fr-FR" sz="2400" b="1" dirty="0">
              <a:solidFill>
                <a:schemeClr val="accent5">
                  <a:lumMod val="75000"/>
                </a:schemeClr>
              </a:solidFill>
              <a:latin typeface="Arial Black" pitchFamily="34" charset="0"/>
            </a:endParaRPr>
          </a:p>
          <a:p>
            <a:pPr>
              <a:buFont typeface="Wingdings" pitchFamily="2" charset="2"/>
              <a:buChar char="Ø"/>
            </a:pPr>
            <a:endParaRPr lang="fr-FR" sz="2400" dirty="0"/>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a:extLst>
              <a:ext uri="{FF2B5EF4-FFF2-40B4-BE49-F238E27FC236}">
                <a16:creationId xmlns:a16="http://schemas.microsoft.com/office/drawing/2014/main" id="{3DDFAA51-07C3-499B-965C-A4B13164528D}"/>
              </a:ext>
            </a:extLst>
          </p:cNvPr>
          <p:cNvGraphicFramePr/>
          <p:nvPr>
            <p:extLst>
              <p:ext uri="{D42A27DB-BD31-4B8C-83A1-F6EECF244321}">
                <p14:modId xmlns:p14="http://schemas.microsoft.com/office/powerpoint/2010/main" val="4135581584"/>
              </p:ext>
            </p:extLst>
          </p:nvPr>
        </p:nvGraphicFramePr>
        <p:xfrm>
          <a:off x="469900" y="1351101"/>
          <a:ext cx="111679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 9" descr="Une image contenant texte, dessin&#10;&#10;Description générée automatiquement">
            <a:extLst>
              <a:ext uri="{FF2B5EF4-FFF2-40B4-BE49-F238E27FC236}">
                <a16:creationId xmlns:a16="http://schemas.microsoft.com/office/drawing/2014/main" id="{5A9A8707-665D-428F-970F-0C36AD06F7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112" y="1159371"/>
            <a:ext cx="3971416" cy="1420062"/>
          </a:xfrm>
          <a:prstGeom prst="rect">
            <a:avLst/>
          </a:prstGeom>
        </p:spPr>
      </p:pic>
      <p:pic>
        <p:nvPicPr>
          <p:cNvPr id="12" name="Image 11">
            <a:extLst>
              <a:ext uri="{FF2B5EF4-FFF2-40B4-BE49-F238E27FC236}">
                <a16:creationId xmlns:a16="http://schemas.microsoft.com/office/drawing/2014/main" id="{5CE7D131-419D-4350-8C3C-FF444641F8A4}"/>
              </a:ext>
            </a:extLst>
          </p:cNvPr>
          <p:cNvPicPr>
            <a:picLocks noChangeAspect="1"/>
          </p:cNvPicPr>
          <p:nvPr/>
        </p:nvPicPr>
        <p:blipFill>
          <a:blip r:embed="rId8"/>
          <a:stretch>
            <a:fillRect/>
          </a:stretch>
        </p:blipFill>
        <p:spPr>
          <a:xfrm>
            <a:off x="781047" y="4995221"/>
            <a:ext cx="2481697" cy="1179948"/>
          </a:xfrm>
          <a:prstGeom prst="rect">
            <a:avLst/>
          </a:prstGeom>
        </p:spPr>
      </p:pic>
      <p:sp>
        <p:nvSpPr>
          <p:cNvPr id="9" name="Rectangle : coins arrondis 4">
            <a:extLst>
              <a:ext uri="{FF2B5EF4-FFF2-40B4-BE49-F238E27FC236}">
                <a16:creationId xmlns:a16="http://schemas.microsoft.com/office/drawing/2014/main" id="{B03F917E-6B98-4316-80DB-F91C5D58A849}"/>
              </a:ext>
            </a:extLst>
          </p:cNvPr>
          <p:cNvSpPr/>
          <p:nvPr/>
        </p:nvSpPr>
        <p:spPr>
          <a:xfrm>
            <a:off x="4766442" y="0"/>
            <a:ext cx="7425558" cy="103979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5">
                    <a:lumMod val="75000"/>
                  </a:schemeClr>
                </a:solidFill>
                <a:latin typeface="Arial" panose="020B0604020202020204" pitchFamily="34" charset="0"/>
                <a:cs typeface="Arial" panose="020B0604020202020204" pitchFamily="34" charset="0"/>
              </a:rPr>
              <a:t>Une méthodologie</a:t>
            </a:r>
            <a:endParaRPr lang="fr-FR" sz="2800" b="1" dirty="0">
              <a:solidFill>
                <a:schemeClr val="accent1">
                  <a:lumMod val="75000"/>
                </a:schemeClr>
              </a:solidFill>
              <a:latin typeface="Arial" panose="020B0604020202020204" pitchFamily="34" charset="0"/>
              <a:cs typeface="Arial" panose="020B0604020202020204" pitchFamily="34" charset="0"/>
            </a:endParaRP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8</a:t>
            </a:fld>
            <a:endParaRPr lang="fr-FR"/>
          </a:p>
        </p:txBody>
      </p:sp>
    </p:spTree>
    <p:extLst>
      <p:ext uri="{BB962C8B-B14F-4D97-AF65-F5344CB8AC3E}">
        <p14:creationId xmlns:p14="http://schemas.microsoft.com/office/powerpoint/2010/main" val="318683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TRAVAIL LYCEE\PROGRESSION NATIONALE\Travail clermont Ferrand\slide\problé.jpg"/>
          <p:cNvPicPr>
            <a:picLocks noChangeAspect="1" noChangeArrowheads="1"/>
          </p:cNvPicPr>
          <p:nvPr/>
        </p:nvPicPr>
        <p:blipFill>
          <a:blip r:embed="rId3" cstate="print"/>
          <a:srcRect/>
          <a:stretch>
            <a:fillRect/>
          </a:stretch>
        </p:blipFill>
        <p:spPr bwMode="auto">
          <a:xfrm>
            <a:off x="239349" y="2760918"/>
            <a:ext cx="1928785" cy="1656184"/>
          </a:xfrm>
          <a:prstGeom prst="rect">
            <a:avLst/>
          </a:prstGeom>
          <a:noFill/>
        </p:spPr>
      </p:pic>
      <p:cxnSp>
        <p:nvCxnSpPr>
          <p:cNvPr id="8" name="Connecteur en arc 7"/>
          <p:cNvCxnSpPr/>
          <p:nvPr/>
        </p:nvCxnSpPr>
        <p:spPr>
          <a:xfrm flipV="1">
            <a:off x="1871531" y="1320758"/>
            <a:ext cx="2592288" cy="1800200"/>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7" name="Picture 3" descr="G:\TRAVAIL LYCEE\PROGRESSION NATIONALE\Travail clermont Ferrand\slide\apport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43872" y="1968831"/>
            <a:ext cx="946448" cy="758903"/>
          </a:xfrm>
          <a:prstGeom prst="rect">
            <a:avLst/>
          </a:prstGeom>
          <a:noFill/>
        </p:spPr>
      </p:pic>
      <p:cxnSp>
        <p:nvCxnSpPr>
          <p:cNvPr id="14" name="Connecteur en arc 13"/>
          <p:cNvCxnSpPr/>
          <p:nvPr/>
        </p:nvCxnSpPr>
        <p:spPr>
          <a:xfrm flipV="1">
            <a:off x="1871531" y="3553006"/>
            <a:ext cx="2496277" cy="72008"/>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rc 14"/>
          <p:cNvCxnSpPr/>
          <p:nvPr/>
        </p:nvCxnSpPr>
        <p:spPr>
          <a:xfrm>
            <a:off x="1871531" y="3841038"/>
            <a:ext cx="2688299" cy="1080120"/>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rc 15"/>
          <p:cNvCxnSpPr/>
          <p:nvPr/>
        </p:nvCxnSpPr>
        <p:spPr>
          <a:xfrm>
            <a:off x="1871531" y="4129070"/>
            <a:ext cx="2688299" cy="1872208"/>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rc 16"/>
          <p:cNvCxnSpPr/>
          <p:nvPr/>
        </p:nvCxnSpPr>
        <p:spPr>
          <a:xfrm>
            <a:off x="6384032" y="1104734"/>
            <a:ext cx="3360373" cy="1800200"/>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8" name="Picture 4" descr="G:\TRAVAIL LYCEE\PROGRESSION NATIONALE\Travail clermont Ferrand\slide\recherch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63819" y="823525"/>
            <a:ext cx="1003863" cy="752897"/>
          </a:xfrm>
          <a:prstGeom prst="rect">
            <a:avLst/>
          </a:prstGeom>
          <a:noFill/>
        </p:spPr>
      </p:pic>
      <p:pic>
        <p:nvPicPr>
          <p:cNvPr id="1029" name="Picture 5" descr="G:\TRAVAIL LYCEE\PROGRESSION NATIONALE\Travail clermont Ferrand\slide\solutions.jpg"/>
          <p:cNvPicPr>
            <a:picLocks noChangeAspect="1" noChangeArrowheads="1"/>
          </p:cNvPicPr>
          <p:nvPr/>
        </p:nvPicPr>
        <p:blipFill>
          <a:blip r:embed="rId6" cstate="print"/>
          <a:srcRect/>
          <a:stretch>
            <a:fillRect/>
          </a:stretch>
        </p:blipFill>
        <p:spPr bwMode="auto">
          <a:xfrm>
            <a:off x="9744406" y="2616902"/>
            <a:ext cx="2208245" cy="1800200"/>
          </a:xfrm>
          <a:prstGeom prst="rect">
            <a:avLst/>
          </a:prstGeom>
          <a:noFill/>
        </p:spPr>
      </p:pic>
      <p:pic>
        <p:nvPicPr>
          <p:cNvPr id="1030" name="Picture 6" descr="G:\TRAVAIL LYCEE\PROGRESSION NATIONALE\Travail clermont Ferrand\slide\projets.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63819" y="2976942"/>
            <a:ext cx="1776792" cy="792088"/>
          </a:xfrm>
          <a:prstGeom prst="rect">
            <a:avLst/>
          </a:prstGeom>
          <a:noFill/>
        </p:spPr>
      </p:pic>
      <p:pic>
        <p:nvPicPr>
          <p:cNvPr id="1031" name="Picture 7" descr="G:\TRAVAIL LYCEE\PROGRESSION NATIONALE\Travail clermont Ferrand\slide\etude dossier.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51851" y="4273087"/>
            <a:ext cx="1473631" cy="1105223"/>
          </a:xfrm>
          <a:prstGeom prst="rect">
            <a:avLst/>
          </a:prstGeom>
          <a:noFill/>
        </p:spPr>
      </p:pic>
      <p:pic>
        <p:nvPicPr>
          <p:cNvPr id="1032" name="Picture 8" descr="G:\TRAVAIL LYCEE\PROGRESSION NATIONALE\Travail clermont Ferrand\slide\etude.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423926" y="670565"/>
            <a:ext cx="872165" cy="1008291"/>
          </a:xfrm>
          <a:prstGeom prst="rect">
            <a:avLst/>
          </a:prstGeom>
          <a:noFill/>
        </p:spPr>
      </p:pic>
      <p:cxnSp>
        <p:nvCxnSpPr>
          <p:cNvPr id="32" name="Connecteur en arc 31"/>
          <p:cNvCxnSpPr/>
          <p:nvPr/>
        </p:nvCxnSpPr>
        <p:spPr>
          <a:xfrm>
            <a:off x="6384032" y="3408990"/>
            <a:ext cx="3360373" cy="216024"/>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3" name="Connecteur en arc 32"/>
          <p:cNvCxnSpPr/>
          <p:nvPr/>
        </p:nvCxnSpPr>
        <p:spPr>
          <a:xfrm flipV="1">
            <a:off x="6672064" y="4057062"/>
            <a:ext cx="3168352" cy="792088"/>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flipV="1">
            <a:off x="6768075" y="4489110"/>
            <a:ext cx="3168352" cy="1728192"/>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33" name="Picture 9" descr="G:\TRAVAIL LYCEE\PROGRESSION NATIONALE\Travail clermont Ferrand\slide\exper.jpg"/>
          <p:cNvPicPr>
            <a:picLocks noChangeAspect="1" noChangeArrowheads="1"/>
          </p:cNvPicPr>
          <p:nvPr/>
        </p:nvPicPr>
        <p:blipFill>
          <a:blip r:embed="rId10" cstate="print"/>
          <a:srcRect/>
          <a:stretch>
            <a:fillRect/>
          </a:stretch>
        </p:blipFill>
        <p:spPr bwMode="auto">
          <a:xfrm>
            <a:off x="4655841" y="5713246"/>
            <a:ext cx="1691812" cy="953106"/>
          </a:xfrm>
          <a:prstGeom prst="rect">
            <a:avLst/>
          </a:prstGeom>
          <a:noFill/>
        </p:spPr>
      </p:pic>
      <p:sp>
        <p:nvSpPr>
          <p:cNvPr id="36" name="ZoneTexte 35"/>
          <p:cNvSpPr txBox="1"/>
          <p:nvPr/>
        </p:nvSpPr>
        <p:spPr>
          <a:xfrm>
            <a:off x="4559829" y="6577343"/>
            <a:ext cx="1475084" cy="276999"/>
          </a:xfrm>
          <a:prstGeom prst="rect">
            <a:avLst/>
          </a:prstGeom>
          <a:noFill/>
        </p:spPr>
        <p:txBody>
          <a:bodyPr wrap="none" rtlCol="0">
            <a:spAutoFit/>
          </a:bodyPr>
          <a:lstStyle/>
          <a:p>
            <a:r>
              <a:rPr lang="fr-FR" sz="1200" b="1" dirty="0">
                <a:latin typeface="Arial" pitchFamily="34" charset="0"/>
                <a:cs typeface="Arial" pitchFamily="34" charset="0"/>
              </a:rPr>
              <a:t>Expérimentations</a:t>
            </a:r>
          </a:p>
        </p:txBody>
      </p:sp>
      <p:sp>
        <p:nvSpPr>
          <p:cNvPr id="37" name="ZoneTexte 36"/>
          <p:cNvSpPr txBox="1"/>
          <p:nvPr/>
        </p:nvSpPr>
        <p:spPr>
          <a:xfrm>
            <a:off x="4463819" y="5209191"/>
            <a:ext cx="1595309" cy="276999"/>
          </a:xfrm>
          <a:prstGeom prst="rect">
            <a:avLst/>
          </a:prstGeom>
          <a:noFill/>
        </p:spPr>
        <p:txBody>
          <a:bodyPr wrap="none" rtlCol="0">
            <a:spAutoFit/>
          </a:bodyPr>
          <a:lstStyle/>
          <a:p>
            <a:r>
              <a:rPr lang="fr-FR" sz="1200" b="1" dirty="0">
                <a:latin typeface="Arial" pitchFamily="34" charset="0"/>
                <a:cs typeface="Arial" pitchFamily="34" charset="0"/>
              </a:rPr>
              <a:t>Etudes de dossiers</a:t>
            </a:r>
          </a:p>
        </p:txBody>
      </p:sp>
      <p:sp>
        <p:nvSpPr>
          <p:cNvPr id="38" name="ZoneTexte 37"/>
          <p:cNvSpPr txBox="1"/>
          <p:nvPr/>
        </p:nvSpPr>
        <p:spPr>
          <a:xfrm>
            <a:off x="4655841" y="3841039"/>
            <a:ext cx="1058303" cy="276999"/>
          </a:xfrm>
          <a:prstGeom prst="rect">
            <a:avLst/>
          </a:prstGeom>
          <a:noFill/>
        </p:spPr>
        <p:txBody>
          <a:bodyPr wrap="none" rtlCol="0">
            <a:spAutoFit/>
          </a:bodyPr>
          <a:lstStyle/>
          <a:p>
            <a:r>
              <a:rPr lang="fr-FR" sz="1200" b="1" dirty="0">
                <a:latin typeface="Arial" pitchFamily="34" charset="0"/>
                <a:cs typeface="Arial" pitchFamily="34" charset="0"/>
              </a:rPr>
              <a:t>Mini-projets</a:t>
            </a:r>
          </a:p>
        </p:txBody>
      </p:sp>
      <p:sp>
        <p:nvSpPr>
          <p:cNvPr id="39" name="ZoneTexte 38"/>
          <p:cNvSpPr txBox="1"/>
          <p:nvPr/>
        </p:nvSpPr>
        <p:spPr>
          <a:xfrm>
            <a:off x="4079777" y="2616903"/>
            <a:ext cx="2141933" cy="276999"/>
          </a:xfrm>
          <a:prstGeom prst="rect">
            <a:avLst/>
          </a:prstGeom>
          <a:noFill/>
        </p:spPr>
        <p:txBody>
          <a:bodyPr wrap="none" rtlCol="0">
            <a:spAutoFit/>
          </a:bodyPr>
          <a:lstStyle/>
          <a:p>
            <a:r>
              <a:rPr lang="fr-FR" sz="1200" b="1" dirty="0">
                <a:latin typeface="Arial" pitchFamily="34" charset="0"/>
                <a:cs typeface="Arial" pitchFamily="34" charset="0"/>
              </a:rPr>
              <a:t>Apports de connaissances</a:t>
            </a:r>
          </a:p>
        </p:txBody>
      </p:sp>
      <p:sp>
        <p:nvSpPr>
          <p:cNvPr id="40" name="ZoneTexte 39"/>
          <p:cNvSpPr txBox="1"/>
          <p:nvPr/>
        </p:nvSpPr>
        <p:spPr>
          <a:xfrm>
            <a:off x="4463819" y="1622435"/>
            <a:ext cx="1653017" cy="276999"/>
          </a:xfrm>
          <a:prstGeom prst="rect">
            <a:avLst/>
          </a:prstGeom>
          <a:noFill/>
        </p:spPr>
        <p:txBody>
          <a:bodyPr wrap="none" rtlCol="0">
            <a:spAutoFit/>
          </a:bodyPr>
          <a:lstStyle/>
          <a:p>
            <a:r>
              <a:rPr lang="fr-FR" sz="1200" b="1" dirty="0">
                <a:latin typeface="Arial" pitchFamily="34" charset="0"/>
                <a:cs typeface="Arial" pitchFamily="34" charset="0"/>
              </a:rPr>
              <a:t>Recherche/réflexion</a:t>
            </a:r>
          </a:p>
        </p:txBody>
      </p:sp>
      <p:cxnSp>
        <p:nvCxnSpPr>
          <p:cNvPr id="46" name="Connecteur en arc 45"/>
          <p:cNvCxnSpPr/>
          <p:nvPr/>
        </p:nvCxnSpPr>
        <p:spPr>
          <a:xfrm>
            <a:off x="6096000" y="2400878"/>
            <a:ext cx="3648405" cy="864096"/>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59" name="Connecteur en arc 58"/>
          <p:cNvCxnSpPr/>
          <p:nvPr/>
        </p:nvCxnSpPr>
        <p:spPr>
          <a:xfrm flipV="1">
            <a:off x="1871531" y="2472886"/>
            <a:ext cx="2592288" cy="936104"/>
          </a:xfrm>
          <a:prstGeom prst="curvedConnector3">
            <a:avLst>
              <a:gd name="adj1" fmla="val 50000"/>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76" name="ZoneTexte 75"/>
          <p:cNvSpPr txBox="1"/>
          <p:nvPr/>
        </p:nvSpPr>
        <p:spPr>
          <a:xfrm>
            <a:off x="10320470" y="4417102"/>
            <a:ext cx="1005403" cy="338554"/>
          </a:xfrm>
          <a:prstGeom prst="rect">
            <a:avLst/>
          </a:prstGeom>
          <a:noFill/>
        </p:spPr>
        <p:txBody>
          <a:bodyPr wrap="none" rtlCol="0">
            <a:spAutoFit/>
          </a:bodyPr>
          <a:lstStyle/>
          <a:p>
            <a:r>
              <a:rPr lang="fr-FR" sz="1600" b="1" dirty="0">
                <a:latin typeface="Arial" pitchFamily="34" charset="0"/>
                <a:cs typeface="Arial" pitchFamily="34" charset="0"/>
              </a:rPr>
              <a:t>Solution</a:t>
            </a:r>
          </a:p>
        </p:txBody>
      </p:sp>
      <p:sp>
        <p:nvSpPr>
          <p:cNvPr id="77" name="ZoneTexte 76"/>
          <p:cNvSpPr txBox="1"/>
          <p:nvPr/>
        </p:nvSpPr>
        <p:spPr>
          <a:xfrm>
            <a:off x="0" y="4358948"/>
            <a:ext cx="2517706" cy="584775"/>
          </a:xfrm>
          <a:prstGeom prst="rect">
            <a:avLst/>
          </a:prstGeom>
          <a:noFill/>
        </p:spPr>
        <p:txBody>
          <a:bodyPr wrap="square" rtlCol="0">
            <a:spAutoFit/>
          </a:bodyPr>
          <a:lstStyle/>
          <a:p>
            <a:pPr algn="ctr"/>
            <a:r>
              <a:rPr lang="fr-FR" sz="1600" b="1" dirty="0">
                <a:latin typeface="Arial" pitchFamily="34" charset="0"/>
                <a:cs typeface="Arial" pitchFamily="34" charset="0"/>
              </a:rPr>
              <a:t>Problématique sur un des thèmes choisis</a:t>
            </a:r>
          </a:p>
        </p:txBody>
      </p:sp>
      <p:sp>
        <p:nvSpPr>
          <p:cNvPr id="2052" name="AutoShape 4" descr="Enseignement technologique transversal en STI2D - éduscol ST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4" name="Picture 6" descr="Le Baccalauréat STI2D||Sciences et Technologies de l'Industrie et ..."/>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1293115">
            <a:off x="8083201" y="1104827"/>
            <a:ext cx="4007888" cy="1312213"/>
          </a:xfrm>
          <a:prstGeom prst="rect">
            <a:avLst/>
          </a:prstGeom>
          <a:noFill/>
        </p:spPr>
      </p:pic>
      <p:sp>
        <p:nvSpPr>
          <p:cNvPr id="31" name="Rectangle : coins arrondis 4">
            <a:extLst>
              <a:ext uri="{FF2B5EF4-FFF2-40B4-BE49-F238E27FC236}">
                <a16:creationId xmlns:a16="http://schemas.microsoft.com/office/drawing/2014/main" id="{B03F917E-6B98-4316-80DB-F91C5D58A849}"/>
              </a:ext>
            </a:extLst>
          </p:cNvPr>
          <p:cNvSpPr/>
          <p:nvPr/>
        </p:nvSpPr>
        <p:spPr>
          <a:xfrm>
            <a:off x="4766442" y="-54632"/>
            <a:ext cx="7425558" cy="77471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accent1">
                    <a:lumMod val="75000"/>
                  </a:schemeClr>
                </a:solidFill>
                <a:latin typeface="Arial" panose="020B0604020202020204" pitchFamily="34" charset="0"/>
                <a:cs typeface="Arial" panose="020B0604020202020204" pitchFamily="34" charset="0"/>
              </a:rPr>
              <a:t>Démarche d’élaboration d’une séquence </a:t>
            </a:r>
          </a:p>
          <a:p>
            <a:pPr algn="ctr"/>
            <a:r>
              <a:rPr lang="fr-FR" sz="2800" b="1" dirty="0">
                <a:solidFill>
                  <a:schemeClr val="accent1">
                    <a:lumMod val="75000"/>
                  </a:schemeClr>
                </a:solidFill>
                <a:latin typeface="Arial" panose="020B0604020202020204" pitchFamily="34" charset="0"/>
                <a:cs typeface="Arial" panose="020B0604020202020204" pitchFamily="34" charset="0"/>
              </a:rPr>
              <a:t>en Première</a:t>
            </a:r>
          </a:p>
        </p:txBody>
      </p:sp>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35B7F86B-7EEC-4A5F-9AAC-78925FCD35BB}" type="slidenum">
              <a:rPr lang="fr-FR" smtClean="0"/>
              <a:pPr/>
              <a:t>9</a:t>
            </a:fld>
            <a:endParaRPr lang="fr-FR"/>
          </a:p>
        </p:txBody>
      </p:sp>
    </p:spTree>
    <p:extLst>
      <p:ext uri="{BB962C8B-B14F-4D97-AF65-F5344CB8AC3E}">
        <p14:creationId xmlns:p14="http://schemas.microsoft.com/office/powerpoint/2010/main" val="15453236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787</TotalTime>
  <Words>1435</Words>
  <Application>Microsoft Office PowerPoint</Application>
  <PresentationFormat>Grand écran</PresentationFormat>
  <Paragraphs>253</Paragraphs>
  <Slides>26</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Arial Black</vt:lpstr>
      <vt:lpstr>ArialMT</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 du diaporama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CADEVILLE</dc:creator>
  <cp:lastModifiedBy>Utilisateur Windows</cp:lastModifiedBy>
  <cp:revision>133</cp:revision>
  <dcterms:created xsi:type="dcterms:W3CDTF">2020-04-08T19:03:44Z</dcterms:created>
  <dcterms:modified xsi:type="dcterms:W3CDTF">2020-11-02T11:31:34Z</dcterms:modified>
</cp:coreProperties>
</file>