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71" r:id="rId3"/>
    <p:sldId id="284" r:id="rId4"/>
    <p:sldId id="268" r:id="rId5"/>
    <p:sldId id="285" r:id="rId6"/>
    <p:sldId id="272" r:id="rId7"/>
    <p:sldId id="276" r:id="rId8"/>
    <p:sldId id="277" r:id="rId9"/>
    <p:sldId id="278" r:id="rId10"/>
    <p:sldId id="279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CADEVILLE" initials="NC" lastIdx="2" clrIdx="0">
    <p:extLst/>
  </p:cmAuthor>
  <p:cmAuthor id="2" name="Administration centrale" initials="RR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1" autoAdjust="0"/>
    <p:restoredTop sz="77586" autoAdjust="0"/>
  </p:normalViewPr>
  <p:slideViewPr>
    <p:cSldViewPr snapToGrid="0">
      <p:cViewPr varScale="1">
        <p:scale>
          <a:sx n="57" d="100"/>
          <a:sy n="57" d="100"/>
        </p:scale>
        <p:origin x="11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F82B-C689-B84B-9AE2-D8B07EC083F4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E508-211F-9E4D-8DEE-32F6B8367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85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59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7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8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71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0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Cela</a:t>
            </a:r>
            <a:r>
              <a:rPr lang="fr-FR" baseline="0" dirty="0" smtClean="0"/>
              <a:t> n’est pas un modèle ni une préconisation, cela dépend du contexte de l’établissement, </a:t>
            </a:r>
            <a:r>
              <a:rPr lang="fr-FR" baseline="0" smtClean="0"/>
              <a:t>les effectifs, </a:t>
            </a:r>
            <a:r>
              <a:rPr lang="fr-FR" baseline="0" dirty="0" smtClean="0"/>
              <a:t>le nombre de spécialité, les organisations peuvent varier selon les décisions de CP et CA, compte-tenu de la DGH </a:t>
            </a:r>
            <a:r>
              <a:rPr lang="fr-FR" baseline="0" smtClean="0"/>
              <a:t>de l’établissement.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32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3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49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8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FE508-211F-9E4D-8DEE-32F6B836771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2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25766-0054-4053-8562-5EFA0CED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CFA99A-17AB-44D2-A38E-D633549B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94A31B-F490-4B9D-82C7-A1D536F0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F1B5C5-6EB1-4F47-8613-11AB799A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22EFA-E734-4C1B-9618-ABD3941A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2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61AC9-6DC2-443F-9CC9-ABA9A17E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AAD36B-1334-4456-B29D-C8AF11189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8D2145-0208-445B-BAA9-9DDAE5D2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076A7C-A633-482E-8258-8EE4A4AB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8BD83-144A-4AE0-B65C-AF0B548F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F6B8E7-8AAB-4B32-ACE1-5CC70A8A4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5BBECD-26A9-458F-8EF0-3281119CD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84FC6-3640-483C-9C38-61DEFB58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AB7F6-2377-4D6D-8292-B4CEED4E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629FE-2B79-4F70-A465-72DB388C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35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B0B6C-D327-4919-8B3B-8D01590F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84E33-FB32-4BBB-997B-E47C8A93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1F389C-1E29-4715-954B-512267FF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504D6-F07F-4613-AD9D-4F811104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598F6-F9A3-41C7-BF73-20F14A29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7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CBF60-4A58-48D5-B7A4-B8CC316C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CDED7-EBEA-4831-A9F1-C4350C865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4B6D6-F5D0-4CFC-A438-44D4BF86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F8FF96-F27A-46BD-9BD0-D5BBCD75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CACBFC-2ECB-4034-8BD2-269B9ACD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8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69B53-8422-4EB3-9DD7-29ADF380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AD771-C016-4008-B637-B7D091DA8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1A063C-D277-468D-9C98-E05F344DC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08AAF9-3C91-4226-A84F-979E66C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D0ADCC-EE10-4777-BD21-4EA404E9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3DF394-560D-4628-9425-B1EEBCD9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74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BAED9-B3CD-443E-AD23-A3A1A5F7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F40EF-B775-4A96-8C0C-DF3332E2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22888E-7C7A-436E-8C56-98AB4E77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87AF4A-ACC5-4F42-BD5F-5B857B804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C637C2-68EF-40E2-B458-182140314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289474-2B3C-4EA6-ACB8-43636B74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5CA539-C6BD-4E86-B1DB-41F64CF9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12C742-7297-4257-9535-0E53EA68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6048C-5FBC-413A-95C7-944AB4EE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B0E558-48F8-4C03-8E70-1C5CDD99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D2A4E1-D526-40AC-AB13-198C9DBF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543A45-5289-47CF-BEB3-7C4FBF7B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EDAC15-89AB-47EE-AD3B-EDA6C673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EC5AD-B27A-42FA-B494-B13D793C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890874-0024-4C5D-AC3E-A6466553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3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8F370-A7F1-4DAF-8169-EE363CAF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A4D1-9906-4ED2-BE34-7D878A05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4F5F37-2EBE-4542-9A39-9AFF56C94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CDADB1-5C82-4C2F-9930-09B65BD3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4AB922-E37B-4945-B8BF-F9A68E73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8B2AE6-0B37-4393-A9EB-1CDE39D1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3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2B052-DB35-4BE5-9116-D102EE8D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B83E1E-6380-4FF2-8DCD-5EA4B3627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9437EC-9479-4213-86BA-A71E746F8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63BF16-22D5-45F4-9038-DE86A0DE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3060C0-7B11-4924-AB82-532C6B9A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4556F-8CF1-44AA-B345-751F3D4D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21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F0A7D-476E-4FCB-920A-F0B2C6E5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F3A33-9147-49EE-BEFE-B7D97C0D1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68436-C4F2-4BD4-8D09-D8BB3CA00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8D39-B1A3-4E9E-9D46-1B53F29C9D1D}" type="datetimeFigureOut">
              <a:rPr lang="fr-FR" smtClean="0"/>
              <a:pPr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258D8E-6A4F-4BE0-B27E-1FB84716A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6EE72-88F8-475A-9C0E-12BE2586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F86B-7EEC-4A5F-9AAC-78925FCD3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59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ECC011-45AC-421D-BC7F-43DD21923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4" y="2749450"/>
            <a:ext cx="4845579" cy="361341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5C868B-81D6-41F4-98C2-4F9454BD3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698" y="2087692"/>
            <a:ext cx="2713830" cy="33922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7D27802-0182-416A-B356-0E264EEB7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32" y="3076494"/>
            <a:ext cx="2559052" cy="319880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EBD2D7B-176A-4681-9FCA-177479245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48" y="3985031"/>
            <a:ext cx="1365296" cy="282258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76132" y="1362221"/>
            <a:ext cx="1033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PROPOSITION D’ORGANISATION DE SEQUENCES DE TERMINALE STI2D</a:t>
            </a:r>
          </a:p>
        </p:txBody>
      </p:sp>
      <p:pic>
        <p:nvPicPr>
          <p:cNvPr id="1026" name="Picture 2" descr="H:\TRAVAIL LYCEE\PROGRESSION NATIONALE\Travail clermont Ferrand\Images\image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3882" y="155633"/>
            <a:ext cx="3439246" cy="1229670"/>
          </a:xfrm>
          <a:prstGeom prst="rect">
            <a:avLst/>
          </a:prstGeom>
          <a:noFill/>
        </p:spPr>
      </p:pic>
      <p:pic>
        <p:nvPicPr>
          <p:cNvPr id="2" name="Picture 2" descr="C:\Users\PC_de_Dan\Downloads\11557-logos (1)\Logos\Logo 2I2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7414" y="4851168"/>
            <a:ext cx="3853414" cy="200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0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5548" y="469077"/>
            <a:ext cx="5373397" cy="614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499915" y="1496291"/>
            <a:ext cx="2431270" cy="1081327"/>
          </a:xfrm>
          <a:prstGeom prst="wedgeRectCallout">
            <a:avLst>
              <a:gd name="adj1" fmla="val -66696"/>
              <a:gd name="adj2" fmla="val 8483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Des approfondissements liés aux enseignements communs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636" y="2244437"/>
            <a:ext cx="3297380" cy="1122217"/>
          </a:xfrm>
          <a:prstGeom prst="wedgeRectCallout">
            <a:avLst>
              <a:gd name="adj1" fmla="val 104117"/>
              <a:gd name="adj2" fmla="val 147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Des enseignements spécifiques en rapport avec la problématique traitée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5564" y="4710547"/>
            <a:ext cx="3643745" cy="1482435"/>
          </a:xfrm>
          <a:prstGeom prst="wedgeRectCallout">
            <a:avLst>
              <a:gd name="adj1" fmla="val 75661"/>
              <a:gd name="adj2" fmla="val -10009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8 heures d’apport de connaissances, d’expérimentations, d’étude de dossier et de mini-projets…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153928" y="196217"/>
            <a:ext cx="6985426" cy="142476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Séquence pour l’entrée en classe de Terminale :  </a:t>
            </a: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</a:rPr>
              <a:t>enseignements communs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254" y="2553134"/>
            <a:ext cx="8579494" cy="29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37309" y="1939636"/>
            <a:ext cx="3699163" cy="1011382"/>
          </a:xfrm>
          <a:prstGeom prst="wedgeRectCallout">
            <a:avLst>
              <a:gd name="adj1" fmla="val 33406"/>
              <a:gd name="adj2" fmla="val 14113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1h30 de questions en rapport avec les enseignements communs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189440" y="205096"/>
            <a:ext cx="11697760" cy="109944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Séquence pour l’entrée en classe de Terminale : une évaluation en fin de séquence pour préparer les élèves à l’épreuve écrite du baccalauréat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036" y="5541820"/>
            <a:ext cx="3643745" cy="827910"/>
          </a:xfrm>
          <a:prstGeom prst="wedgeRectCallout">
            <a:avLst>
              <a:gd name="adj1" fmla="val 1897"/>
              <a:gd name="adj2" fmla="val -1744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30 minutes de questions en rapport avec les enseignements spécifiques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95808" y="4627419"/>
            <a:ext cx="3128224" cy="1458624"/>
          </a:xfrm>
          <a:prstGeom prst="wedgeRectCallout">
            <a:avLst>
              <a:gd name="adj1" fmla="val -105075"/>
              <a:gd name="adj2" fmla="val -3867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Un sujet synthétique dans le même format que celui de l’épreuve écrite de spécialité du baccalauréat mais en temps réduit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-1" t="-1" r="-1505" b="-1070"/>
          <a:stretch/>
        </p:blipFill>
        <p:spPr bwMode="auto">
          <a:xfrm>
            <a:off x="445512" y="955964"/>
            <a:ext cx="10928504" cy="56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189440" y="205096"/>
            <a:ext cx="11820852" cy="12952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Séquences suivantes, même démarche que la séquence d’entrée en classe de Terminale :</a:t>
            </a: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1 thème + 1 problématique commune aux enseignements communs et spécifiques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46" y="1321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/>
              <a:t>FIN du diaporama</a:t>
            </a:r>
          </a:p>
        </p:txBody>
      </p:sp>
      <p:pic>
        <p:nvPicPr>
          <p:cNvPr id="7170" name="Picture 2" descr="Réussir son business de vente en ligne avec un planning | Quest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539" y="2597890"/>
            <a:ext cx="6286500" cy="3143250"/>
          </a:xfrm>
          <a:prstGeom prst="rect">
            <a:avLst/>
          </a:prstGeom>
          <a:noFill/>
        </p:spPr>
      </p:pic>
      <p:pic>
        <p:nvPicPr>
          <p:cNvPr id="2050" name="Picture 2" descr="C:\Users\PC_de_Dan\Downloads\11557-logos (1)\Logos\Logo 2I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540"/>
            <a:ext cx="3724050" cy="1939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19-06-Réunion professeurs STI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012">
            <a:off x="9057338" y="5125238"/>
            <a:ext cx="2293525" cy="1093835"/>
          </a:xfrm>
          <a:prstGeom prst="rect">
            <a:avLst/>
          </a:prstGeom>
          <a:noFill/>
        </p:spPr>
      </p:pic>
      <p:pic>
        <p:nvPicPr>
          <p:cNvPr id="25603" name="Picture 3" descr="H:\TRAVAIL LYCEE\PROGRESSION NATIONALE\Travail clermont Ferrand\Images\ma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2107">
            <a:off x="651658" y="5069150"/>
            <a:ext cx="1727463" cy="1014074"/>
          </a:xfrm>
          <a:prstGeom prst="rect">
            <a:avLst/>
          </a:prstGeom>
          <a:noFill/>
        </p:spPr>
      </p:pic>
      <p:pic>
        <p:nvPicPr>
          <p:cNvPr id="25604" name="Picture 4" descr="H:\TRAVAIL LYCEE\PROGRESSION NATIONALE\Travail clermont Ferrand\Images\mill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1666">
            <a:off x="9392591" y="1540035"/>
            <a:ext cx="2148191" cy="854847"/>
          </a:xfrm>
          <a:prstGeom prst="rect">
            <a:avLst/>
          </a:prstGeom>
          <a:noFill/>
        </p:spPr>
      </p:pic>
      <p:pic>
        <p:nvPicPr>
          <p:cNvPr id="25605" name="Picture 5" descr="H:\TRAVAIL LYCEE\PROGRESSION NATIONALE\Travail clermont Ferrand\Images\homme_au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373" y="1984443"/>
            <a:ext cx="1796797" cy="1010698"/>
          </a:xfrm>
          <a:prstGeom prst="rect">
            <a:avLst/>
          </a:prstGeom>
          <a:noFill/>
        </p:spPr>
      </p:pic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355695" y="496041"/>
            <a:ext cx="6337713" cy="10397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Organisation des progressions de Première et Terminale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41358" y="1961966"/>
            <a:ext cx="7253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Des </a:t>
            </a:r>
            <a:r>
              <a:rPr lang="fr-FR" sz="2400" b="1" dirty="0">
                <a:solidFill>
                  <a:srgbClr val="FF0000"/>
                </a:solidFill>
                <a:latin typeface="Arial Black" pitchFamily="34" charset="0"/>
              </a:rPr>
              <a:t>thèmes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communs à la Première et à la Terminale</a:t>
            </a:r>
          </a:p>
          <a:p>
            <a:endParaRPr lang="fr-FR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Chaque thème comporte une </a:t>
            </a:r>
            <a:r>
              <a:rPr lang="fr-FR" sz="2400" b="1" dirty="0">
                <a:solidFill>
                  <a:srgbClr val="FF0000"/>
                </a:solidFill>
                <a:latin typeface="Arial Black" pitchFamily="34" charset="0"/>
              </a:rPr>
              <a:t>problématique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MEI concernant un enjeu sociétal, environnemental ou économique</a:t>
            </a:r>
          </a:p>
          <a:p>
            <a:endParaRPr lang="fr-FR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Chaque problématique correspond à une </a:t>
            </a:r>
            <a:r>
              <a:rPr lang="fr-FR" sz="2400" b="1" dirty="0">
                <a:solidFill>
                  <a:srgbClr val="FF0000"/>
                </a:solidFill>
                <a:latin typeface="Arial Black" pitchFamily="34" charset="0"/>
              </a:rPr>
              <a:t>séquence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de 3 semaines</a:t>
            </a:r>
          </a:p>
          <a:p>
            <a:endParaRPr lang="fr-FR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19-06-Réunion professeurs STI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012">
            <a:off x="9297716" y="5016091"/>
            <a:ext cx="1842733" cy="878842"/>
          </a:xfrm>
          <a:prstGeom prst="rect">
            <a:avLst/>
          </a:prstGeom>
          <a:noFill/>
        </p:spPr>
      </p:pic>
      <p:pic>
        <p:nvPicPr>
          <p:cNvPr id="25603" name="Picture 3" descr="H:\TRAVAIL LYCEE\PROGRESSION NATIONALE\Travail clermont Ferrand\Images\ma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2107">
            <a:off x="429718" y="5033640"/>
            <a:ext cx="1727463" cy="1014074"/>
          </a:xfrm>
          <a:prstGeom prst="rect">
            <a:avLst/>
          </a:prstGeom>
          <a:noFill/>
        </p:spPr>
      </p:pic>
      <p:pic>
        <p:nvPicPr>
          <p:cNvPr id="25604" name="Picture 4" descr="H:\TRAVAIL LYCEE\PROGRESSION NATIONALE\Travail clermont Ferrand\Images\mill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1666">
            <a:off x="9392591" y="1540035"/>
            <a:ext cx="2148191" cy="854847"/>
          </a:xfrm>
          <a:prstGeom prst="rect">
            <a:avLst/>
          </a:prstGeom>
          <a:noFill/>
        </p:spPr>
      </p:pic>
      <p:pic>
        <p:nvPicPr>
          <p:cNvPr id="25605" name="Picture 5" descr="H:\TRAVAIL LYCEE\PROGRESSION NATIONALE\Travail clermont Ferrand\Images\homme_au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373" y="1984443"/>
            <a:ext cx="1796797" cy="1010698"/>
          </a:xfrm>
          <a:prstGeom prst="rect">
            <a:avLst/>
          </a:prstGeom>
          <a:noFill/>
        </p:spPr>
      </p:pic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355695" y="318241"/>
            <a:ext cx="6728686" cy="10397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Exemples de thèmes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26762" y="1546140"/>
            <a:ext cx="83163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Réduire l’impact  environnemental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Assister l’homme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Préserver la santé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Concevoir l’habitat de demain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Améliorer l’efficacité énergétique d’un produit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Gérer la ville du futur (Smart City)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Construire les ouvrages de demain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Black" pitchFamily="34" charset="0"/>
              </a:rPr>
              <a:t> Favoriser la pratique sportive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97000" y="6324600"/>
            <a:ext cx="93472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D’autres thèmes peuvent être ajoutés et/ou en remplacer certains de cette liste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5A9A8707-665D-428F-970F-0C36AD06F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80" y="5457958"/>
            <a:ext cx="3158173" cy="1129270"/>
          </a:xfrm>
          <a:prstGeom prst="rect">
            <a:avLst/>
          </a:prstGeom>
        </p:spPr>
      </p:pic>
      <p:pic>
        <p:nvPicPr>
          <p:cNvPr id="11" name="Picture 2" descr="G:\TRAVAIL LYCEE\PROGRESSION NATIONALE\Travail clermont Ferrand\slide\probl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49" y="2492896"/>
            <a:ext cx="1928785" cy="1656184"/>
          </a:xfrm>
          <a:prstGeom prst="rect">
            <a:avLst/>
          </a:prstGeom>
          <a:noFill/>
        </p:spPr>
      </p:pic>
      <p:cxnSp>
        <p:nvCxnSpPr>
          <p:cNvPr id="15" name="Connecteur en arc 14"/>
          <p:cNvCxnSpPr/>
          <p:nvPr/>
        </p:nvCxnSpPr>
        <p:spPr>
          <a:xfrm>
            <a:off x="1871531" y="3356992"/>
            <a:ext cx="1844435" cy="203331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G:\TRAVAIL LYCEE\PROGRESSION NATIONALE\Travail clermont Ferrand\slide\etude doss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1453" y="2299853"/>
            <a:ext cx="1322175" cy="991631"/>
          </a:xfrm>
          <a:prstGeom prst="rect">
            <a:avLst/>
          </a:prstGeom>
          <a:noFill/>
        </p:spPr>
      </p:pic>
      <p:cxnSp>
        <p:nvCxnSpPr>
          <p:cNvPr id="24" name="Connecteur en arc 23"/>
          <p:cNvCxnSpPr/>
          <p:nvPr/>
        </p:nvCxnSpPr>
        <p:spPr>
          <a:xfrm flipV="1">
            <a:off x="5902036" y="2587558"/>
            <a:ext cx="3650526" cy="61284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>
            <a:off x="5915891" y="3685309"/>
            <a:ext cx="1963513" cy="166844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/>
          <p:nvPr/>
        </p:nvCxnSpPr>
        <p:spPr>
          <a:xfrm>
            <a:off x="5953328" y="4182894"/>
            <a:ext cx="3540868" cy="856034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311237" y="4402021"/>
            <a:ext cx="3051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Travaux en commun autour de la problématique  (Étude de dossier, expérimentation…)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535045" y="417768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EE</a:t>
            </a:r>
          </a:p>
        </p:txBody>
      </p:sp>
      <p:cxnSp>
        <p:nvCxnSpPr>
          <p:cNvPr id="33" name="Connecteur en arc 32"/>
          <p:cNvCxnSpPr/>
          <p:nvPr/>
        </p:nvCxnSpPr>
        <p:spPr>
          <a:xfrm flipV="1">
            <a:off x="5874327" y="1284052"/>
            <a:ext cx="1791069" cy="1431439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140103" y="5919514"/>
            <a:ext cx="446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Déclinaison de la problématique dans les enseignements spécifiques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438424" y="520557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SIN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317799" y="164525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ITEC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0201717" y="327625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AC</a:t>
            </a:r>
          </a:p>
        </p:txBody>
      </p:sp>
      <p:pic>
        <p:nvPicPr>
          <p:cNvPr id="4098" name="Picture 2" descr="Bac STI2D Spécialité ITEC (Innovation Technologique et Éco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7158" y="252919"/>
            <a:ext cx="1328570" cy="1308641"/>
          </a:xfrm>
          <a:prstGeom prst="rect">
            <a:avLst/>
          </a:prstGeom>
          <a:noFill/>
        </p:spPr>
      </p:pic>
      <p:pic>
        <p:nvPicPr>
          <p:cNvPr id="4100" name="Picture 4" descr="Architecture et Construction (AC) - Lycée St Nicol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8683" y="1926075"/>
            <a:ext cx="1438051" cy="1342181"/>
          </a:xfrm>
          <a:prstGeom prst="rect">
            <a:avLst/>
          </a:prstGeom>
          <a:noFill/>
        </p:spPr>
      </p:pic>
      <p:pic>
        <p:nvPicPr>
          <p:cNvPr id="4102" name="Picture 6" descr="Bac STI2D - EE - Filières de formations - Lycée Boissy d'Angl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2257" y="3127688"/>
            <a:ext cx="1186842" cy="1066656"/>
          </a:xfrm>
          <a:prstGeom prst="rect">
            <a:avLst/>
          </a:prstGeom>
          <a:noFill/>
        </p:spPr>
      </p:pic>
      <p:pic>
        <p:nvPicPr>
          <p:cNvPr id="4104" name="Picture 8" descr="SIN – STI2D – Système d'Informations et Numériqu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47047" y="4066161"/>
            <a:ext cx="1838295" cy="1116621"/>
          </a:xfrm>
          <a:prstGeom prst="rect">
            <a:avLst/>
          </a:prstGeom>
          <a:noFill/>
        </p:spPr>
      </p:pic>
      <p:sp>
        <p:nvSpPr>
          <p:cNvPr id="79" name="ZoneTexte 78"/>
          <p:cNvSpPr txBox="1"/>
          <p:nvPr/>
        </p:nvSpPr>
        <p:spPr>
          <a:xfrm>
            <a:off x="0" y="4284890"/>
            <a:ext cx="251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Problématique sur un des thèmes choisis</a:t>
            </a:r>
          </a:p>
        </p:txBody>
      </p:sp>
      <p:pic>
        <p:nvPicPr>
          <p:cNvPr id="1026" name="Picture 2" descr="H:\TRAVAIL LYCEE\PROGRESSION NATIONALE\Travail clermont Ferrand\slide\exp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89558" y="3397159"/>
            <a:ext cx="1269134" cy="953313"/>
          </a:xfrm>
          <a:prstGeom prst="rect">
            <a:avLst/>
          </a:prstGeom>
          <a:noFill/>
        </p:spPr>
      </p:pic>
      <p:sp>
        <p:nvSpPr>
          <p:cNvPr id="23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355695" y="496041"/>
            <a:ext cx="5277933" cy="9621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Démarche d’élaboration d’une séquence en Terminale</a:t>
            </a:r>
          </a:p>
        </p:txBody>
      </p:sp>
    </p:spTree>
    <p:extLst>
      <p:ext uri="{BB962C8B-B14F-4D97-AF65-F5344CB8AC3E}">
        <p14:creationId xmlns:p14="http://schemas.microsoft.com/office/powerpoint/2010/main" val="30609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5A9A8707-665D-428F-970F-0C36AD06F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479">
            <a:off x="8618781" y="1135339"/>
            <a:ext cx="3158173" cy="1129270"/>
          </a:xfrm>
          <a:prstGeom prst="rect">
            <a:avLst/>
          </a:prstGeom>
        </p:spPr>
      </p:pic>
      <p:sp>
        <p:nvSpPr>
          <p:cNvPr id="23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355695" y="360218"/>
            <a:ext cx="5411121" cy="95769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Répartition hebdomadaire proposée en Terminale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25844"/>
              </p:ext>
            </p:extLst>
          </p:nvPr>
        </p:nvGraphicFramePr>
        <p:xfrm>
          <a:off x="1536192" y="3404755"/>
          <a:ext cx="8148137" cy="1950720"/>
        </p:xfrm>
        <a:graphic>
          <a:graphicData uri="http://schemas.openxmlformats.org/drawingml/2006/table">
            <a:tbl>
              <a:tblPr/>
              <a:tblGrid>
                <a:gridCol w="405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rgbClr val="1F497D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fr-FR" sz="1600" b="1" dirty="0"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Classe entière</a:t>
                      </a: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Effectif réduit</a:t>
                      </a:r>
                      <a:endParaRPr lang="fr-FR" sz="1600" b="1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rgbClr val="1F497D"/>
                        </a:solidFill>
                        <a:latin typeface="Arial Blac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2I2D : Enseignements communs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1h</a:t>
                      </a: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3h</a:t>
                      </a: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rgbClr val="1F497D"/>
                        </a:solidFill>
                        <a:latin typeface="Arial Blac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2I2D : Enseignements</a:t>
                      </a:r>
                      <a:r>
                        <a:rPr lang="fr-FR" sz="1600" b="1" baseline="0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 spécifiques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2h</a:t>
                      </a: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Arial Black" pitchFamily="34" charset="0"/>
                        </a:rPr>
                        <a:t>6h</a:t>
                      </a:r>
                      <a:endParaRPr lang="fr-FR" sz="1600" b="1" dirty="0"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290945" y="6061363"/>
            <a:ext cx="1134687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Une autre répartition pourrait être : 3h en Enseignement Commun et 9h en Enseignement Spécifique</a:t>
            </a:r>
          </a:p>
        </p:txBody>
      </p:sp>
      <p:pic>
        <p:nvPicPr>
          <p:cNvPr id="2051" name="Picture 3" descr="Rouge D'homme De Calendrier Illustration Stock - Illustration du ..."/>
          <p:cNvPicPr>
            <a:picLocks noChangeAspect="1" noChangeArrowheads="1"/>
          </p:cNvPicPr>
          <p:nvPr/>
        </p:nvPicPr>
        <p:blipFill>
          <a:blip r:embed="rId4" cstate="print"/>
          <a:srcRect r="6697" b="9992"/>
          <a:stretch>
            <a:fillRect/>
          </a:stretch>
        </p:blipFill>
        <p:spPr bwMode="auto">
          <a:xfrm>
            <a:off x="474231" y="1640734"/>
            <a:ext cx="2061152" cy="1628938"/>
          </a:xfrm>
          <a:prstGeom prst="rect">
            <a:avLst/>
          </a:prstGeom>
          <a:noFill/>
        </p:spPr>
      </p:pic>
      <p:sp>
        <p:nvSpPr>
          <p:cNvPr id="30" name="Pensées 29"/>
          <p:cNvSpPr/>
          <p:nvPr/>
        </p:nvSpPr>
        <p:spPr>
          <a:xfrm>
            <a:off x="2535383" y="1452996"/>
            <a:ext cx="6766560" cy="1745672"/>
          </a:xfrm>
          <a:prstGeom prst="cloudCallout">
            <a:avLst>
              <a:gd name="adj1" fmla="val -18335"/>
              <a:gd name="adj2" fmla="val 79150"/>
            </a:avLst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L’enseignement de spécialité 2I2D comporte 30% d’enseignements communs et 70% d’enseignements spécifiques</a:t>
            </a:r>
          </a:p>
        </p:txBody>
      </p:sp>
    </p:spTree>
    <p:extLst>
      <p:ext uri="{BB962C8B-B14F-4D97-AF65-F5344CB8AC3E}">
        <p14:creationId xmlns:p14="http://schemas.microsoft.com/office/powerpoint/2010/main" val="30609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19-06-Réunion professeurs STI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012">
            <a:off x="9609702" y="608894"/>
            <a:ext cx="1971727" cy="94036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56710" y="1420428"/>
            <a:ext cx="10875072" cy="45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600" dirty="0">
                <a:latin typeface="Arial Black" pitchFamily="34" charset="0"/>
              </a:rPr>
              <a:t> </a:t>
            </a:r>
            <a:r>
              <a:rPr lang="fr-FR" sz="3200" dirty="0">
                <a:latin typeface="Arial Black" pitchFamily="34" charset="0"/>
              </a:rPr>
              <a:t>Une épreuve écrite sur l’enseignement de spécialité 2I2D (Fin Mars/début Avril) </a:t>
            </a:r>
          </a:p>
          <a:p>
            <a:pPr>
              <a:lnSpc>
                <a:spcPct val="150000"/>
              </a:lnSpc>
            </a:pPr>
            <a:endParaRPr lang="fr-FR" sz="32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fr-FR" sz="32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dirty="0">
                <a:latin typeface="Arial Black" pitchFamily="34" charset="0"/>
              </a:rPr>
              <a:t> Projet collaboratif (MEI) </a:t>
            </a:r>
            <a:br>
              <a:rPr lang="fr-FR" sz="3200" dirty="0">
                <a:latin typeface="Arial Black" pitchFamily="34" charset="0"/>
              </a:rPr>
            </a:br>
            <a:r>
              <a:rPr lang="fr-FR" sz="3200" dirty="0">
                <a:latin typeface="Arial Black" pitchFamily="34" charset="0"/>
              </a:rPr>
              <a:t>en fin de terminale (72h)</a:t>
            </a:r>
          </a:p>
        </p:txBody>
      </p:sp>
      <p:pic>
        <p:nvPicPr>
          <p:cNvPr id="26626" name="Picture 2" descr="H:\TRAVAIL LYCEE\PROGRESSION NATIONALE\Travail clermont Ferrand\Images\proje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4826" y="4654118"/>
            <a:ext cx="2857500" cy="1600200"/>
          </a:xfrm>
          <a:prstGeom prst="rect">
            <a:avLst/>
          </a:prstGeom>
          <a:noFill/>
        </p:spPr>
      </p:pic>
      <p:pic>
        <p:nvPicPr>
          <p:cNvPr id="1026" name="Picture 2" descr="G:\TRAVAIL LYCEE\PROGRESSION NATIONALE\Travail clermont Ferrand\Images\ecr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441" y="2947341"/>
            <a:ext cx="2933700" cy="1562100"/>
          </a:xfrm>
          <a:prstGeom prst="rect">
            <a:avLst/>
          </a:prstGeom>
          <a:noFill/>
        </p:spPr>
      </p:pic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329062" y="496042"/>
            <a:ext cx="6280632" cy="75086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Objectifs finaux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189441" y="205095"/>
            <a:ext cx="11679472" cy="10002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Thème/problématique retenus pour la première séquence de Terminale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2152" y="1335469"/>
            <a:ext cx="972163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>
                <a:latin typeface="Arial Black" pitchFamily="34" charset="0"/>
              </a:rPr>
              <a:t> </a:t>
            </a:r>
            <a:r>
              <a:rPr lang="fr-FR" sz="2000" u="sng" dirty="0">
                <a:solidFill>
                  <a:srgbClr val="00B050"/>
                </a:solidFill>
                <a:latin typeface="Arial Black" pitchFamily="34" charset="0"/>
              </a:rPr>
              <a:t>THEME</a:t>
            </a:r>
            <a:r>
              <a:rPr lang="fr-FR" sz="2000" dirty="0">
                <a:solidFill>
                  <a:srgbClr val="00B050"/>
                </a:solidFill>
                <a:latin typeface="Arial Black" pitchFamily="34" charset="0"/>
              </a:rPr>
              <a:t>:  </a:t>
            </a:r>
            <a:r>
              <a:rPr lang="fr-FR" sz="2000" dirty="0">
                <a:solidFill>
                  <a:srgbClr val="00B0F0"/>
                </a:solidFill>
                <a:latin typeface="Arial Black" pitchFamily="34" charset="0"/>
              </a:rPr>
              <a:t>La ville du futur: « Smart City 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PROBLEMATIQUE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 </a:t>
            </a:r>
            <a:r>
              <a:rPr lang="fr-FR" sz="2000" dirty="0">
                <a:solidFill>
                  <a:srgbClr val="00B0F0"/>
                </a:solidFill>
                <a:latin typeface="Arial Black" pitchFamily="34" charset="0"/>
              </a:rPr>
              <a:t>« Comment éclairer une rue de façon autonome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B0F0"/>
                </a:solidFill>
                <a:latin typeface="Arial Black" pitchFamily="34" charset="0"/>
              </a:rPr>
              <a:t> tout en respectant l'environnement ?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F813C1-3946-4AB8-935B-6F653920CC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1367" y="2153469"/>
            <a:ext cx="5860544" cy="2607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46368" y="6075212"/>
            <a:ext cx="113468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Ce thème était aussi celui de la dernière séquence de première (Séquence 9) et fait donc le lien entre la classe de Première et de Terminale</a:t>
            </a:r>
          </a:p>
        </p:txBody>
      </p:sp>
    </p:spTree>
    <p:extLst>
      <p:ext uri="{BB962C8B-B14F-4D97-AF65-F5344CB8AC3E}">
        <p14:creationId xmlns:p14="http://schemas.microsoft.com/office/powerpoint/2010/main" val="224772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7F58D1-5667-074F-B04A-C422C665B45F}"/>
              </a:ext>
            </a:extLst>
          </p:cNvPr>
          <p:cNvGrpSpPr/>
          <p:nvPr/>
        </p:nvGrpSpPr>
        <p:grpSpPr>
          <a:xfrm>
            <a:off x="363985" y="1155440"/>
            <a:ext cx="10829925" cy="5448300"/>
            <a:chOff x="605115" y="1141076"/>
            <a:chExt cx="10829925" cy="5448300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115" y="1141076"/>
              <a:ext cx="10829925" cy="54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2E18E1-FB94-3648-A45D-E0F86EE12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728" y="3934001"/>
              <a:ext cx="838200" cy="4064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836499" y="3228378"/>
            <a:ext cx="1676400" cy="387929"/>
          </a:xfrm>
          <a:prstGeom prst="wedgeRectCallout">
            <a:avLst>
              <a:gd name="adj1" fmla="val 40484"/>
              <a:gd name="adj2" fmla="val 12213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1 – Un thème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0008" y="416982"/>
            <a:ext cx="3177575" cy="1385454"/>
          </a:xfrm>
          <a:prstGeom prst="wedgeRectCallout">
            <a:avLst>
              <a:gd name="adj1" fmla="val 28469"/>
              <a:gd name="adj2" fmla="val 8688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4 – Des travaux spécifiques  autour de la même problématique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473" y="2101293"/>
            <a:ext cx="3254026" cy="901219"/>
          </a:xfrm>
          <a:prstGeom prst="wedgeRectCallout">
            <a:avLst>
              <a:gd name="adj1" fmla="val 134"/>
              <a:gd name="adj2" fmla="val 10718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3 – Des travaux communs  autour de la problématique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5860" y="5870285"/>
            <a:ext cx="2694077" cy="719091"/>
          </a:xfrm>
          <a:prstGeom prst="wedgeRectCallout">
            <a:avLst>
              <a:gd name="adj1" fmla="val -25230"/>
              <a:gd name="adj2" fmla="val -16622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2 – Une problématique commune à tous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363985" y="284995"/>
            <a:ext cx="5317487" cy="8247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Exemple de séquence pour l’entrée en classe de Terminale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9CF4CF-2F6B-3041-BFA2-F8B192B772C8}"/>
              </a:ext>
            </a:extLst>
          </p:cNvPr>
          <p:cNvGrpSpPr/>
          <p:nvPr/>
        </p:nvGrpSpPr>
        <p:grpSpPr>
          <a:xfrm>
            <a:off x="429061" y="2078190"/>
            <a:ext cx="11331291" cy="4487141"/>
            <a:chOff x="429061" y="2078190"/>
            <a:chExt cx="11331291" cy="4487141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9061" y="2078190"/>
              <a:ext cx="11331291" cy="448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07CBAB-EC4C-A04E-AA85-172FF2F6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140" y="4393673"/>
              <a:ext cx="1893951" cy="918279"/>
            </a:xfrm>
            <a:prstGeom prst="rect">
              <a:avLst/>
            </a:prstGeom>
          </p:spPr>
        </p:pic>
      </p:grp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B03F917E-6B98-4316-80DB-F91C5D58A849}"/>
              </a:ext>
            </a:extLst>
          </p:cNvPr>
          <p:cNvSpPr/>
          <p:nvPr/>
        </p:nvSpPr>
        <p:spPr>
          <a:xfrm>
            <a:off x="189440" y="205096"/>
            <a:ext cx="11750514" cy="80628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Séquence pour l’entrée en classe de Terminale :  </a:t>
            </a: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</a:rPr>
              <a:t>enseignements communs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091" y="1177636"/>
            <a:ext cx="3643745" cy="827910"/>
          </a:xfrm>
          <a:prstGeom prst="wedgeRectCallout">
            <a:avLst>
              <a:gd name="adj1" fmla="val 24330"/>
              <a:gd name="adj2" fmla="val 9162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4 heures d’apport de connaissances, d’expérimentations et d’étude de dossiers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0606" y="2133598"/>
            <a:ext cx="2431270" cy="901219"/>
          </a:xfrm>
          <a:prstGeom prst="wedgeRectCallout">
            <a:avLst>
              <a:gd name="adj1" fmla="val -53589"/>
              <a:gd name="adj2" fmla="val 16529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Des rappels sur les points importants de première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022" y="3325091"/>
            <a:ext cx="2431270" cy="901219"/>
          </a:xfrm>
          <a:prstGeom prst="wedgeRectCallout">
            <a:avLst>
              <a:gd name="adj1" fmla="val -50740"/>
              <a:gd name="adj2" fmla="val 22678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Une synthèse pour répondre à la problématique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555</Words>
  <Application>Microsoft Office PowerPoint</Application>
  <PresentationFormat>Grand écran</PresentationFormat>
  <Paragraphs>91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du diaporama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CADEVILLE</dc:creator>
  <cp:lastModifiedBy>Utilisateur Windows</cp:lastModifiedBy>
  <cp:revision>89</cp:revision>
  <dcterms:created xsi:type="dcterms:W3CDTF">2020-04-08T19:03:44Z</dcterms:created>
  <dcterms:modified xsi:type="dcterms:W3CDTF">2020-11-12T14:04:25Z</dcterms:modified>
</cp:coreProperties>
</file>