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FFFF"/>
    <a:srgbClr val="FF8000"/>
    <a:srgbClr val="800080"/>
    <a:srgbClr val="6C3600"/>
    <a:srgbClr val="FFE145"/>
    <a:srgbClr val="FFC0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174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0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38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75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87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88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09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73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62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16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66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62FC1-EA67-FF4C-BB9D-13A4086D4961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2EC64-1B3B-BF49-A81D-4370903853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14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3.jp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09223" y="129332"/>
            <a:ext cx="897733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/>
              <a:t>Fiche bilan 5</a:t>
            </a:r>
            <a:r>
              <a:rPr lang="fr-FR" sz="1400" i="1" baseline="30000" dirty="0"/>
              <a:t>ème</a:t>
            </a:r>
            <a:r>
              <a:rPr lang="fr-FR" sz="1400" i="1" dirty="0"/>
              <a:t>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749084" y="129332"/>
            <a:ext cx="7359805" cy="52321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fr-FR" sz="1200" i="1" u="sng" dirty="0">
                <a:solidFill>
                  <a:sysClr val="windowText" lastClr="000000"/>
                </a:solidFill>
              </a:rPr>
              <a:t>Attendu de fin de cycle </a:t>
            </a:r>
            <a:r>
              <a:rPr lang="fr-FR" sz="1200" i="1" dirty="0">
                <a:solidFill>
                  <a:sysClr val="windowText" lastClr="000000"/>
                </a:solidFill>
              </a:rPr>
              <a:t>: Expliquer quelques processus biologiques impliqués dans le fonctionnement de l’organisme humain, jusqu’au niveau moléculaire : activités musculaire, nerveuse, cardio-vasculaire et activité cérébrale.</a:t>
            </a:r>
          </a:p>
        </p:txBody>
      </p:sp>
      <p:grpSp>
        <p:nvGrpSpPr>
          <p:cNvPr id="32" name="Grouper 31"/>
          <p:cNvGrpSpPr/>
          <p:nvPr/>
        </p:nvGrpSpPr>
        <p:grpSpPr>
          <a:xfrm>
            <a:off x="0" y="4392349"/>
            <a:ext cx="2323322" cy="1403215"/>
            <a:chOff x="-23720" y="4194690"/>
            <a:chExt cx="2323322" cy="1403215"/>
          </a:xfrm>
        </p:grpSpPr>
        <p:grpSp>
          <p:nvGrpSpPr>
            <p:cNvPr id="26" name="Grouper 25"/>
            <p:cNvGrpSpPr/>
            <p:nvPr/>
          </p:nvGrpSpPr>
          <p:grpSpPr>
            <a:xfrm>
              <a:off x="-23720" y="4348225"/>
              <a:ext cx="2323322" cy="1249680"/>
              <a:chOff x="3349838" y="3680460"/>
              <a:chExt cx="2323322" cy="1249680"/>
            </a:xfrm>
          </p:grpSpPr>
          <p:pic>
            <p:nvPicPr>
              <p:cNvPr id="23" name="Image 22" descr="muscle2.jpe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01314" y="3680460"/>
                <a:ext cx="2100072" cy="1249680"/>
              </a:xfrm>
              <a:prstGeom prst="rect">
                <a:avLst/>
              </a:prstGeom>
            </p:spPr>
          </p:pic>
          <p:sp>
            <p:nvSpPr>
              <p:cNvPr id="60" name="Flèche vers la droite 59"/>
              <p:cNvSpPr/>
              <p:nvPr/>
            </p:nvSpPr>
            <p:spPr>
              <a:xfrm rot="8005914">
                <a:off x="4094048" y="4427623"/>
                <a:ext cx="307070" cy="152738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1" name="Flèche vers la droite 60"/>
              <p:cNvSpPr/>
              <p:nvPr/>
            </p:nvSpPr>
            <p:spPr>
              <a:xfrm rot="4113870">
                <a:off x="4664769" y="4420797"/>
                <a:ext cx="307070" cy="152738"/>
              </a:xfrm>
              <a:prstGeom prst="rightArrow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ZoneTexte 56"/>
              <p:cNvSpPr txBox="1"/>
              <p:nvPr/>
            </p:nvSpPr>
            <p:spPr>
              <a:xfrm>
                <a:off x="3349838" y="4514102"/>
                <a:ext cx="97535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solidFill>
                      <a:srgbClr val="FF0000"/>
                    </a:solidFill>
                  </a:rPr>
                  <a:t>dioxygène</a:t>
                </a:r>
                <a:endParaRPr lang="fr-FR" sz="1400" b="1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1" name="ZoneTexte 30"/>
              <p:cNvSpPr txBox="1"/>
              <p:nvPr/>
            </p:nvSpPr>
            <p:spPr>
              <a:xfrm>
                <a:off x="4772508" y="4526857"/>
                <a:ext cx="9006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b="1" dirty="0">
                    <a:solidFill>
                      <a:srgbClr val="008000"/>
                    </a:solidFill>
                  </a:rPr>
                  <a:t>glucose</a:t>
                </a:r>
                <a:endParaRPr lang="fr-FR" sz="1400" b="1" baseline="-25000" dirty="0">
                  <a:solidFill>
                    <a:srgbClr val="008000"/>
                  </a:solidFill>
                </a:endParaRPr>
              </a:p>
            </p:txBody>
          </p:sp>
        </p:grpSp>
        <p:sp>
          <p:nvSpPr>
            <p:cNvPr id="65" name="Flèche vers la droite 64"/>
            <p:cNvSpPr/>
            <p:nvPr/>
          </p:nvSpPr>
          <p:spPr>
            <a:xfrm rot="18366734">
              <a:off x="1822109" y="4271856"/>
              <a:ext cx="307070" cy="15273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Flèche vers la droite 65"/>
            <p:cNvSpPr/>
            <p:nvPr/>
          </p:nvSpPr>
          <p:spPr>
            <a:xfrm rot="3232488">
              <a:off x="123214" y="4411565"/>
              <a:ext cx="307070" cy="152738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2" name="Grouper 1"/>
          <p:cNvGrpSpPr/>
          <p:nvPr/>
        </p:nvGrpSpPr>
        <p:grpSpPr>
          <a:xfrm>
            <a:off x="0" y="917640"/>
            <a:ext cx="2519270" cy="1814044"/>
            <a:chOff x="0" y="917640"/>
            <a:chExt cx="2519270" cy="1814044"/>
          </a:xfrm>
        </p:grpSpPr>
        <p:sp>
          <p:nvSpPr>
            <p:cNvPr id="41" name="Rectangle à coins arrondis 40"/>
            <p:cNvSpPr/>
            <p:nvPr/>
          </p:nvSpPr>
          <p:spPr>
            <a:xfrm>
              <a:off x="526389" y="2361838"/>
              <a:ext cx="897939" cy="369846"/>
            </a:xfrm>
            <a:prstGeom prst="roundRect">
              <a:avLst/>
            </a:pr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Repos</a:t>
              </a:r>
            </a:p>
          </p:txBody>
        </p:sp>
        <p:grpSp>
          <p:nvGrpSpPr>
            <p:cNvPr id="29" name="Grouper 28"/>
            <p:cNvGrpSpPr/>
            <p:nvPr/>
          </p:nvGrpSpPr>
          <p:grpSpPr>
            <a:xfrm>
              <a:off x="0" y="1341144"/>
              <a:ext cx="2109422" cy="991333"/>
              <a:chOff x="-23720" y="1047979"/>
              <a:chExt cx="2109422" cy="991333"/>
            </a:xfrm>
          </p:grpSpPr>
          <p:grpSp>
            <p:nvGrpSpPr>
              <p:cNvPr id="20" name="Grouper 19"/>
              <p:cNvGrpSpPr/>
              <p:nvPr/>
            </p:nvGrpSpPr>
            <p:grpSpPr>
              <a:xfrm>
                <a:off x="-23720" y="1134056"/>
                <a:ext cx="2109422" cy="905256"/>
                <a:chOff x="231598" y="1157953"/>
                <a:chExt cx="2109422" cy="905256"/>
              </a:xfrm>
            </p:grpSpPr>
            <p:pic>
              <p:nvPicPr>
                <p:cNvPr id="18" name="Image 17" descr="muscle1.jpe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5540" y="1157953"/>
                  <a:ext cx="1935480" cy="905256"/>
                </a:xfrm>
                <a:prstGeom prst="rect">
                  <a:avLst/>
                </a:prstGeom>
              </p:spPr>
            </p:pic>
            <p:sp>
              <p:nvSpPr>
                <p:cNvPr id="50" name="Flèche vers la droite 49"/>
                <p:cNvSpPr/>
                <p:nvPr/>
              </p:nvSpPr>
              <p:spPr>
                <a:xfrm rot="8005914">
                  <a:off x="992725" y="1702230"/>
                  <a:ext cx="224043" cy="69393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" name="ZoneTexte 55"/>
                <p:cNvSpPr txBox="1"/>
                <p:nvPr/>
              </p:nvSpPr>
              <p:spPr>
                <a:xfrm>
                  <a:off x="1410932" y="1755432"/>
                  <a:ext cx="9006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400" b="1" dirty="0">
                      <a:solidFill>
                        <a:srgbClr val="008000"/>
                      </a:solidFill>
                    </a:rPr>
                    <a:t>glucose</a:t>
                  </a:r>
                  <a:endParaRPr lang="fr-FR" sz="1400" b="1" baseline="-25000" dirty="0">
                    <a:solidFill>
                      <a:srgbClr val="008000"/>
                    </a:solidFill>
                  </a:endParaRPr>
                </a:p>
              </p:txBody>
            </p:sp>
            <p:sp>
              <p:nvSpPr>
                <p:cNvPr id="58" name="ZoneTexte 57"/>
                <p:cNvSpPr txBox="1"/>
                <p:nvPr/>
              </p:nvSpPr>
              <p:spPr>
                <a:xfrm>
                  <a:off x="231598" y="1755432"/>
                  <a:ext cx="97535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400" b="1" dirty="0">
                      <a:solidFill>
                        <a:srgbClr val="FF0000"/>
                      </a:solidFill>
                    </a:rPr>
                    <a:t>dioxygène</a:t>
                  </a:r>
                  <a:endParaRPr lang="fr-FR" sz="1400" b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9" name="Flèche vers la droite 58"/>
                <p:cNvSpPr/>
                <p:nvPr/>
              </p:nvSpPr>
              <p:spPr>
                <a:xfrm rot="3597690">
                  <a:off x="1385023" y="1726824"/>
                  <a:ext cx="224043" cy="69393"/>
                </a:xfrm>
                <a:prstGeom prst="rightArrow">
                  <a:avLst/>
                </a:prstGeom>
                <a:solidFill>
                  <a:srgbClr val="008000"/>
                </a:solidFill>
                <a:ln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3" name="Flèche vers la droite 62"/>
              <p:cNvSpPr/>
              <p:nvPr/>
            </p:nvSpPr>
            <p:spPr>
              <a:xfrm rot="18874409">
                <a:off x="1724708" y="1182221"/>
                <a:ext cx="224043" cy="69393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Flèche vers la droite 61"/>
              <p:cNvSpPr/>
              <p:nvPr/>
            </p:nvSpPr>
            <p:spPr>
              <a:xfrm rot="2973471">
                <a:off x="228076" y="1125304"/>
                <a:ext cx="224043" cy="69393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7" name="Bulle rectangulaire à coins arrondis 6"/>
            <p:cNvSpPr/>
            <p:nvPr/>
          </p:nvSpPr>
          <p:spPr>
            <a:xfrm>
              <a:off x="462890" y="917640"/>
              <a:ext cx="1394507" cy="418434"/>
            </a:xfrm>
            <a:prstGeom prst="wedgeRoundRectCallout">
              <a:avLst>
                <a:gd name="adj1" fmla="val -12788"/>
                <a:gd name="adj2" fmla="val 130879"/>
                <a:gd name="adj3" fmla="val 16667"/>
              </a:avLst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muscle : organe du mouvement</a:t>
              </a:r>
            </a:p>
          </p:txBody>
        </p:sp>
        <p:sp>
          <p:nvSpPr>
            <p:cNvPr id="68" name="Rectangle à coins arrondis 67"/>
            <p:cNvSpPr/>
            <p:nvPr/>
          </p:nvSpPr>
          <p:spPr>
            <a:xfrm>
              <a:off x="1963785" y="1336074"/>
              <a:ext cx="555485" cy="268830"/>
            </a:xfrm>
            <a:prstGeom prst="round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ln>
                    <a:solidFill>
                      <a:schemeClr val="bg1">
                        <a:lumMod val="50000"/>
                      </a:schemeClr>
                    </a:solidFill>
                  </a:ln>
                  <a:solidFill>
                    <a:schemeClr val="bg1">
                      <a:lumMod val="50000"/>
                    </a:schemeClr>
                  </a:solidFill>
                </a:rPr>
                <a:t>sang</a:t>
              </a:r>
            </a:p>
          </p:txBody>
        </p:sp>
      </p:grpSp>
      <p:sp>
        <p:nvSpPr>
          <p:cNvPr id="71" name="Explosion 1 70"/>
          <p:cNvSpPr/>
          <p:nvPr/>
        </p:nvSpPr>
        <p:spPr>
          <a:xfrm>
            <a:off x="1058758" y="5700058"/>
            <a:ext cx="2343150" cy="771550"/>
          </a:xfrm>
          <a:prstGeom prst="irregularSeal1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n>
                  <a:solidFill>
                    <a:srgbClr val="6C3600"/>
                  </a:solidFill>
                </a:ln>
                <a:solidFill>
                  <a:srgbClr val="800000"/>
                </a:solidFill>
              </a:rPr>
              <a:t>Dopage = danger</a:t>
            </a:r>
          </a:p>
        </p:txBody>
      </p:sp>
      <p:grpSp>
        <p:nvGrpSpPr>
          <p:cNvPr id="6" name="Grouper 5"/>
          <p:cNvGrpSpPr/>
          <p:nvPr/>
        </p:nvGrpSpPr>
        <p:grpSpPr>
          <a:xfrm>
            <a:off x="2027687" y="4285245"/>
            <a:ext cx="2708300" cy="1151191"/>
            <a:chOff x="2027687" y="4285245"/>
            <a:chExt cx="2708300" cy="1151191"/>
          </a:xfrm>
        </p:grpSpPr>
        <p:sp>
          <p:nvSpPr>
            <p:cNvPr id="69" name="Rectangle à coins arrondis 68"/>
            <p:cNvSpPr/>
            <p:nvPr/>
          </p:nvSpPr>
          <p:spPr>
            <a:xfrm>
              <a:off x="2756813" y="4285245"/>
              <a:ext cx="1250048" cy="413913"/>
            </a:xfrm>
            <a:prstGeom prst="roundRect">
              <a:avLst/>
            </a:prstGeom>
            <a:noFill/>
            <a:ln w="254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accent3"/>
                </a:solidFill>
              </a:endParaRPr>
            </a:p>
            <a:p>
              <a:pPr algn="ctr"/>
              <a:r>
                <a:rPr lang="fr-FR" sz="1400" dirty="0">
                  <a:solidFill>
                    <a:schemeClr val="tx2"/>
                  </a:solidFill>
                </a:rPr>
                <a:t>Echauffement</a:t>
              </a:r>
            </a:p>
            <a:p>
              <a:pPr algn="ctr"/>
              <a:r>
                <a:rPr lang="fr-FR" sz="1400" dirty="0">
                  <a:solidFill>
                    <a:schemeClr val="tx2"/>
                  </a:solidFill>
                </a:rPr>
                <a:t>Entraînement</a:t>
              </a:r>
            </a:p>
            <a:p>
              <a:pPr algn="ctr"/>
              <a:endParaRPr lang="fr-FR" sz="1400" dirty="0">
                <a:solidFill>
                  <a:schemeClr val="accent3"/>
                </a:solidFill>
              </a:endParaRPr>
            </a:p>
          </p:txBody>
        </p:sp>
        <p:sp>
          <p:nvSpPr>
            <p:cNvPr id="35" name="Ruban vers le haut 34"/>
            <p:cNvSpPr/>
            <p:nvPr/>
          </p:nvSpPr>
          <p:spPr>
            <a:xfrm>
              <a:off x="2027687" y="4730874"/>
              <a:ext cx="2708300" cy="705562"/>
            </a:xfrm>
            <a:prstGeom prst="ribbon2">
              <a:avLst>
                <a:gd name="adj1" fmla="val 16715"/>
                <a:gd name="adj2" fmla="val 73277"/>
              </a:avLst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solidFill>
                    <a:schemeClr val="tx2"/>
                  </a:solidFill>
                </a:rPr>
                <a:t>Protection de l’organisme</a:t>
              </a:r>
            </a:p>
            <a:p>
              <a:pPr algn="ctr"/>
              <a:r>
                <a:rPr lang="fr-FR" sz="1200" dirty="0">
                  <a:solidFill>
                    <a:schemeClr val="tx2"/>
                  </a:solidFill>
                </a:rPr>
                <a:t>Amélioration des performances</a:t>
              </a:r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513580" y="2775287"/>
            <a:ext cx="2408890" cy="1866103"/>
            <a:chOff x="513580" y="2775287"/>
            <a:chExt cx="2408890" cy="1866103"/>
          </a:xfrm>
        </p:grpSpPr>
        <p:sp>
          <p:nvSpPr>
            <p:cNvPr id="14" name="Rectangle à coins arrondis 13"/>
            <p:cNvSpPr/>
            <p:nvPr/>
          </p:nvSpPr>
          <p:spPr>
            <a:xfrm>
              <a:off x="1179334" y="2883248"/>
              <a:ext cx="1743136" cy="440878"/>
            </a:xfrm>
            <a:prstGeom prst="roundRect">
              <a:avLst/>
            </a:prstGeom>
            <a:noFill/>
            <a:ln w="25400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accent3"/>
                  </a:solidFill>
                </a:rPr>
                <a:t>Augmentation du rythme respiratoire</a:t>
              </a:r>
            </a:p>
          </p:txBody>
        </p:sp>
        <p:sp>
          <p:nvSpPr>
            <p:cNvPr id="43" name="Rectangle à coins arrondis 42"/>
            <p:cNvSpPr/>
            <p:nvPr/>
          </p:nvSpPr>
          <p:spPr>
            <a:xfrm>
              <a:off x="1179334" y="3437246"/>
              <a:ext cx="1743136" cy="440878"/>
            </a:xfrm>
            <a:prstGeom prst="roundRect">
              <a:avLst/>
            </a:prstGeom>
            <a:noFill/>
            <a:ln w="25400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accent3"/>
                  </a:solidFill>
                </a:rPr>
                <a:t>Augmentation du rythme cardiaque</a:t>
              </a:r>
            </a:p>
          </p:txBody>
        </p:sp>
        <p:sp>
          <p:nvSpPr>
            <p:cNvPr id="15" name="Flèche vers la droite 14"/>
            <p:cNvSpPr/>
            <p:nvPr/>
          </p:nvSpPr>
          <p:spPr>
            <a:xfrm rot="5400000">
              <a:off x="210923" y="3259066"/>
              <a:ext cx="1452190" cy="484632"/>
            </a:xfrm>
            <a:prstGeom prst="rightArrow">
              <a:avLst/>
            </a:prstGeom>
            <a:gradFill flip="none" rotWithShape="1">
              <a:gsLst>
                <a:gs pos="100000">
                  <a:schemeClr val="accent2">
                    <a:lumMod val="75000"/>
                  </a:schemeClr>
                </a:gs>
                <a:gs pos="0">
                  <a:srgbClr val="FFFFFF"/>
                </a:gs>
              </a:gsLst>
              <a:lin ang="0" scaled="1"/>
              <a:tileRect/>
            </a:gra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à coins arrondis 41"/>
            <p:cNvSpPr/>
            <p:nvPr/>
          </p:nvSpPr>
          <p:spPr>
            <a:xfrm>
              <a:off x="513580" y="4271544"/>
              <a:ext cx="908229" cy="369846"/>
            </a:xfrm>
            <a:prstGeom prst="roundRect">
              <a:avLst/>
            </a:prstGeom>
            <a:noFill/>
            <a:ln w="25400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>
                  <a:solidFill>
                    <a:schemeClr val="accent2">
                      <a:lumMod val="75000"/>
                    </a:schemeClr>
                  </a:solidFill>
                </a:rPr>
                <a:t>Effort</a:t>
              </a:r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4409189" y="6288258"/>
            <a:ext cx="4699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/>
              <a:t>Travail réalisé par Marie Pierre Soulier, collège Victor Hugo</a:t>
            </a:r>
          </a:p>
        </p:txBody>
      </p:sp>
    </p:spTree>
    <p:extLst>
      <p:ext uri="{BB962C8B-B14F-4D97-AF65-F5344CB8AC3E}">
        <p14:creationId xmlns:p14="http://schemas.microsoft.com/office/powerpoint/2010/main" val="225095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09223" y="129332"/>
            <a:ext cx="897733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/>
              <a:t>Fiche bilan 4</a:t>
            </a:r>
            <a:r>
              <a:rPr lang="fr-FR" sz="1400" i="1" baseline="30000" dirty="0"/>
              <a:t>ème</a:t>
            </a:r>
            <a:r>
              <a:rPr lang="fr-FR" sz="1400" i="1" dirty="0"/>
              <a:t>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717066" y="129332"/>
            <a:ext cx="7359805" cy="52321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fr-FR" sz="1200" i="1" u="sng" dirty="0">
                <a:solidFill>
                  <a:sysClr val="windowText" lastClr="000000"/>
                </a:solidFill>
              </a:rPr>
              <a:t>Attendu de fin de cycle </a:t>
            </a:r>
            <a:r>
              <a:rPr lang="fr-FR" sz="1200" i="1" dirty="0">
                <a:solidFill>
                  <a:sysClr val="windowText" lastClr="000000"/>
                </a:solidFill>
              </a:rPr>
              <a:t>: Expliquer quelques processus biologiques impliqués dans le fonctionnement de l’organisme humain, jusqu’au niveau moléculaire : activités musculaire, nerveuse, cardio-vasculaire et activité cérébrale.</a:t>
            </a:r>
          </a:p>
        </p:txBody>
      </p:sp>
      <p:grpSp>
        <p:nvGrpSpPr>
          <p:cNvPr id="37" name="Grouper 36"/>
          <p:cNvGrpSpPr/>
          <p:nvPr/>
        </p:nvGrpSpPr>
        <p:grpSpPr>
          <a:xfrm>
            <a:off x="0" y="917640"/>
            <a:ext cx="4735987" cy="5541213"/>
            <a:chOff x="-23720" y="624475"/>
            <a:chExt cx="4735987" cy="5541213"/>
          </a:xfrm>
        </p:grpSpPr>
        <p:sp>
          <p:nvSpPr>
            <p:cNvPr id="14" name="Rectangle à coins arrondis 13"/>
            <p:cNvSpPr/>
            <p:nvPr/>
          </p:nvSpPr>
          <p:spPr>
            <a:xfrm>
              <a:off x="1155614" y="2590083"/>
              <a:ext cx="1743136" cy="440878"/>
            </a:xfrm>
            <a:prstGeom prst="roundRect">
              <a:avLst/>
            </a:prstGeom>
            <a:noFill/>
            <a:ln w="25400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accent3"/>
                  </a:solidFill>
                </a:rPr>
                <a:t>Augmentation du rythme respiratoire</a:t>
              </a:r>
            </a:p>
          </p:txBody>
        </p:sp>
        <p:sp>
          <p:nvSpPr>
            <p:cNvPr id="41" name="Rectangle à coins arrondis 40"/>
            <p:cNvSpPr/>
            <p:nvPr/>
          </p:nvSpPr>
          <p:spPr>
            <a:xfrm>
              <a:off x="502669" y="2068673"/>
              <a:ext cx="897939" cy="369846"/>
            </a:xfrm>
            <a:prstGeom prst="roundRect">
              <a:avLst/>
            </a:pr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Repos</a:t>
              </a:r>
            </a:p>
          </p:txBody>
        </p:sp>
        <p:sp>
          <p:nvSpPr>
            <p:cNvPr id="43" name="Rectangle à coins arrondis 42"/>
            <p:cNvSpPr/>
            <p:nvPr/>
          </p:nvSpPr>
          <p:spPr>
            <a:xfrm>
              <a:off x="1155614" y="3144081"/>
              <a:ext cx="1743136" cy="440878"/>
            </a:xfrm>
            <a:prstGeom prst="roundRect">
              <a:avLst/>
            </a:prstGeom>
            <a:noFill/>
            <a:ln w="25400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accent3"/>
                  </a:solidFill>
                </a:rPr>
                <a:t>Augmentation du rythme cardiaque</a:t>
              </a:r>
            </a:p>
          </p:txBody>
        </p:sp>
        <p:sp>
          <p:nvSpPr>
            <p:cNvPr id="15" name="Flèche vers la droite 14"/>
            <p:cNvSpPr/>
            <p:nvPr/>
          </p:nvSpPr>
          <p:spPr>
            <a:xfrm rot="5400000">
              <a:off x="187203" y="2965901"/>
              <a:ext cx="1452190" cy="484632"/>
            </a:xfrm>
            <a:prstGeom prst="rightArrow">
              <a:avLst/>
            </a:prstGeom>
            <a:gradFill flip="none" rotWithShape="1">
              <a:gsLst>
                <a:gs pos="100000">
                  <a:schemeClr val="accent2">
                    <a:lumMod val="75000"/>
                  </a:schemeClr>
                </a:gs>
                <a:gs pos="0">
                  <a:srgbClr val="FFFFFF"/>
                </a:gs>
              </a:gsLst>
              <a:lin ang="0" scaled="1"/>
              <a:tileRect/>
            </a:gra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2" name="Grouper 31"/>
            <p:cNvGrpSpPr/>
            <p:nvPr/>
          </p:nvGrpSpPr>
          <p:grpSpPr>
            <a:xfrm>
              <a:off x="-23720" y="4099184"/>
              <a:ext cx="2323322" cy="1403215"/>
              <a:chOff x="-23720" y="4194690"/>
              <a:chExt cx="2323322" cy="1403215"/>
            </a:xfrm>
          </p:grpSpPr>
          <p:grpSp>
            <p:nvGrpSpPr>
              <p:cNvPr id="26" name="Grouper 25"/>
              <p:cNvGrpSpPr/>
              <p:nvPr/>
            </p:nvGrpSpPr>
            <p:grpSpPr>
              <a:xfrm>
                <a:off x="-23720" y="4348225"/>
                <a:ext cx="2323322" cy="1249680"/>
                <a:chOff x="3349838" y="3680460"/>
                <a:chExt cx="2323322" cy="1249680"/>
              </a:xfrm>
            </p:grpSpPr>
            <p:pic>
              <p:nvPicPr>
                <p:cNvPr id="23" name="Image 22" descr="muscle2.jpeg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01314" y="3680460"/>
                  <a:ext cx="2100072" cy="1249680"/>
                </a:xfrm>
                <a:prstGeom prst="rect">
                  <a:avLst/>
                </a:prstGeom>
              </p:spPr>
            </p:pic>
            <p:sp>
              <p:nvSpPr>
                <p:cNvPr id="60" name="Flèche vers la droite 59"/>
                <p:cNvSpPr/>
                <p:nvPr/>
              </p:nvSpPr>
              <p:spPr>
                <a:xfrm rot="8005914">
                  <a:off x="4094048" y="4427623"/>
                  <a:ext cx="307070" cy="152738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1" name="Flèche vers la droite 60"/>
                <p:cNvSpPr/>
                <p:nvPr/>
              </p:nvSpPr>
              <p:spPr>
                <a:xfrm rot="4113870">
                  <a:off x="4664769" y="4420797"/>
                  <a:ext cx="307070" cy="152738"/>
                </a:xfrm>
                <a:prstGeom prst="rightArrow">
                  <a:avLst/>
                </a:prstGeom>
                <a:solidFill>
                  <a:srgbClr val="008000"/>
                </a:solidFill>
                <a:ln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ZoneTexte 56"/>
                <p:cNvSpPr txBox="1"/>
                <p:nvPr/>
              </p:nvSpPr>
              <p:spPr>
                <a:xfrm>
                  <a:off x="3349838" y="4514102"/>
                  <a:ext cx="97535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400" b="1" dirty="0">
                      <a:solidFill>
                        <a:srgbClr val="FF0000"/>
                      </a:solidFill>
                    </a:rPr>
                    <a:t>dioxygène</a:t>
                  </a:r>
                  <a:endParaRPr lang="fr-FR" sz="1400" b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1" name="ZoneTexte 30"/>
                <p:cNvSpPr txBox="1"/>
                <p:nvPr/>
              </p:nvSpPr>
              <p:spPr>
                <a:xfrm>
                  <a:off x="4772508" y="4526857"/>
                  <a:ext cx="9006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400" b="1" dirty="0">
                      <a:solidFill>
                        <a:srgbClr val="008000"/>
                      </a:solidFill>
                    </a:rPr>
                    <a:t>glucose</a:t>
                  </a:r>
                  <a:endParaRPr lang="fr-FR" sz="1400" b="1" baseline="-25000" dirty="0">
                    <a:solidFill>
                      <a:srgbClr val="008000"/>
                    </a:solidFill>
                  </a:endParaRPr>
                </a:p>
              </p:txBody>
            </p:sp>
          </p:grpSp>
          <p:sp>
            <p:nvSpPr>
              <p:cNvPr id="65" name="Flèche vers la droite 64"/>
              <p:cNvSpPr/>
              <p:nvPr/>
            </p:nvSpPr>
            <p:spPr>
              <a:xfrm rot="18366734">
                <a:off x="1822109" y="4271856"/>
                <a:ext cx="307070" cy="152738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Flèche vers la droite 65"/>
              <p:cNvSpPr/>
              <p:nvPr/>
            </p:nvSpPr>
            <p:spPr>
              <a:xfrm rot="3232488">
                <a:off x="123214" y="4411565"/>
                <a:ext cx="307070" cy="152738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9" name="Grouper 28"/>
            <p:cNvGrpSpPr/>
            <p:nvPr/>
          </p:nvGrpSpPr>
          <p:grpSpPr>
            <a:xfrm>
              <a:off x="-23720" y="1047979"/>
              <a:ext cx="2109422" cy="991333"/>
              <a:chOff x="-23720" y="1047979"/>
              <a:chExt cx="2109422" cy="991333"/>
            </a:xfrm>
          </p:grpSpPr>
          <p:grpSp>
            <p:nvGrpSpPr>
              <p:cNvPr id="20" name="Grouper 19"/>
              <p:cNvGrpSpPr/>
              <p:nvPr/>
            </p:nvGrpSpPr>
            <p:grpSpPr>
              <a:xfrm>
                <a:off x="-23720" y="1134056"/>
                <a:ext cx="2109422" cy="905256"/>
                <a:chOff x="231598" y="1157953"/>
                <a:chExt cx="2109422" cy="905256"/>
              </a:xfrm>
            </p:grpSpPr>
            <p:pic>
              <p:nvPicPr>
                <p:cNvPr id="18" name="Image 17" descr="muscle1.jpe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5540" y="1157953"/>
                  <a:ext cx="1935480" cy="905256"/>
                </a:xfrm>
                <a:prstGeom prst="rect">
                  <a:avLst/>
                </a:prstGeom>
              </p:spPr>
            </p:pic>
            <p:sp>
              <p:nvSpPr>
                <p:cNvPr id="50" name="Flèche vers la droite 49"/>
                <p:cNvSpPr/>
                <p:nvPr/>
              </p:nvSpPr>
              <p:spPr>
                <a:xfrm rot="8005914">
                  <a:off x="992725" y="1702230"/>
                  <a:ext cx="224043" cy="69393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" name="ZoneTexte 55"/>
                <p:cNvSpPr txBox="1"/>
                <p:nvPr/>
              </p:nvSpPr>
              <p:spPr>
                <a:xfrm>
                  <a:off x="1410932" y="1755432"/>
                  <a:ext cx="9006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400" b="1" dirty="0">
                      <a:solidFill>
                        <a:srgbClr val="008000"/>
                      </a:solidFill>
                    </a:rPr>
                    <a:t>glucose</a:t>
                  </a:r>
                  <a:endParaRPr lang="fr-FR" sz="1400" b="1" baseline="-25000" dirty="0">
                    <a:solidFill>
                      <a:srgbClr val="008000"/>
                    </a:solidFill>
                  </a:endParaRPr>
                </a:p>
              </p:txBody>
            </p:sp>
            <p:sp>
              <p:nvSpPr>
                <p:cNvPr id="58" name="ZoneTexte 57"/>
                <p:cNvSpPr txBox="1"/>
                <p:nvPr/>
              </p:nvSpPr>
              <p:spPr>
                <a:xfrm>
                  <a:off x="231598" y="1755432"/>
                  <a:ext cx="97535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400" b="1" dirty="0">
                      <a:solidFill>
                        <a:srgbClr val="FF0000"/>
                      </a:solidFill>
                    </a:rPr>
                    <a:t>dioxygène</a:t>
                  </a:r>
                  <a:endParaRPr lang="fr-FR" sz="1400" b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9" name="Flèche vers la droite 58"/>
                <p:cNvSpPr/>
                <p:nvPr/>
              </p:nvSpPr>
              <p:spPr>
                <a:xfrm rot="3597690">
                  <a:off x="1385023" y="1726824"/>
                  <a:ext cx="224043" cy="69393"/>
                </a:xfrm>
                <a:prstGeom prst="rightArrow">
                  <a:avLst/>
                </a:prstGeom>
                <a:solidFill>
                  <a:srgbClr val="008000"/>
                </a:solidFill>
                <a:ln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3" name="Flèche vers la droite 62"/>
              <p:cNvSpPr/>
              <p:nvPr/>
            </p:nvSpPr>
            <p:spPr>
              <a:xfrm rot="18874409">
                <a:off x="1724708" y="1182221"/>
                <a:ext cx="224043" cy="69393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Flèche vers la droite 61"/>
              <p:cNvSpPr/>
              <p:nvPr/>
            </p:nvSpPr>
            <p:spPr>
              <a:xfrm rot="2973471">
                <a:off x="228076" y="1125304"/>
                <a:ext cx="224043" cy="69393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7" name="Bulle rectangulaire à coins arrondis 6"/>
            <p:cNvSpPr/>
            <p:nvPr/>
          </p:nvSpPr>
          <p:spPr>
            <a:xfrm>
              <a:off x="439170" y="624475"/>
              <a:ext cx="1394507" cy="418434"/>
            </a:xfrm>
            <a:prstGeom prst="wedgeRoundRectCallout">
              <a:avLst>
                <a:gd name="adj1" fmla="val -12788"/>
                <a:gd name="adj2" fmla="val 130879"/>
                <a:gd name="adj3" fmla="val 16667"/>
              </a:avLst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muscle : organe du mouvement</a:t>
              </a:r>
            </a:p>
          </p:txBody>
        </p:sp>
        <p:sp>
          <p:nvSpPr>
            <p:cNvPr id="68" name="Rectangle à coins arrondis 67"/>
            <p:cNvSpPr/>
            <p:nvPr/>
          </p:nvSpPr>
          <p:spPr>
            <a:xfrm>
              <a:off x="1940065" y="1042909"/>
              <a:ext cx="555485" cy="268830"/>
            </a:xfrm>
            <a:prstGeom prst="round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ln>
                    <a:solidFill>
                      <a:schemeClr val="bg1">
                        <a:lumMod val="50000"/>
                      </a:schemeClr>
                    </a:solidFill>
                  </a:ln>
                  <a:solidFill>
                    <a:schemeClr val="bg1">
                      <a:lumMod val="50000"/>
                    </a:schemeClr>
                  </a:solidFill>
                </a:rPr>
                <a:t>sang</a:t>
              </a:r>
            </a:p>
          </p:txBody>
        </p:sp>
        <p:sp>
          <p:nvSpPr>
            <p:cNvPr id="69" name="Rectangle à coins arrondis 68"/>
            <p:cNvSpPr/>
            <p:nvPr/>
          </p:nvSpPr>
          <p:spPr>
            <a:xfrm>
              <a:off x="2733093" y="3992080"/>
              <a:ext cx="1250048" cy="413913"/>
            </a:xfrm>
            <a:prstGeom prst="roundRect">
              <a:avLst/>
            </a:prstGeom>
            <a:noFill/>
            <a:ln w="254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accent3"/>
                </a:solidFill>
              </a:endParaRPr>
            </a:p>
            <a:p>
              <a:pPr algn="ctr"/>
              <a:r>
                <a:rPr lang="fr-FR" sz="1400" dirty="0">
                  <a:solidFill>
                    <a:schemeClr val="tx2"/>
                  </a:solidFill>
                </a:rPr>
                <a:t>Echauffement</a:t>
              </a:r>
            </a:p>
            <a:p>
              <a:pPr algn="ctr"/>
              <a:r>
                <a:rPr lang="fr-FR" sz="1400" dirty="0">
                  <a:solidFill>
                    <a:schemeClr val="tx2"/>
                  </a:solidFill>
                </a:rPr>
                <a:t>Entraînement</a:t>
              </a:r>
            </a:p>
            <a:p>
              <a:pPr algn="ctr"/>
              <a:endParaRPr lang="fr-FR" sz="1400" dirty="0">
                <a:solidFill>
                  <a:schemeClr val="accent3"/>
                </a:solidFill>
              </a:endParaRPr>
            </a:p>
          </p:txBody>
        </p:sp>
        <p:sp>
          <p:nvSpPr>
            <p:cNvPr id="71" name="Explosion 1 70"/>
            <p:cNvSpPr/>
            <p:nvPr/>
          </p:nvSpPr>
          <p:spPr>
            <a:xfrm>
              <a:off x="1155614" y="5394138"/>
              <a:ext cx="2343150" cy="771550"/>
            </a:xfrm>
            <a:prstGeom prst="irregularSeal1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n>
                    <a:solidFill>
                      <a:srgbClr val="6C3600"/>
                    </a:solidFill>
                  </a:ln>
                  <a:solidFill>
                    <a:srgbClr val="800000"/>
                  </a:solidFill>
                </a:rPr>
                <a:t>Dopage = danger</a:t>
              </a:r>
            </a:p>
          </p:txBody>
        </p:sp>
        <p:sp>
          <p:nvSpPr>
            <p:cNvPr id="35" name="Ruban vers le haut 34"/>
            <p:cNvSpPr/>
            <p:nvPr/>
          </p:nvSpPr>
          <p:spPr>
            <a:xfrm>
              <a:off x="2003967" y="4437709"/>
              <a:ext cx="2708300" cy="705562"/>
            </a:xfrm>
            <a:prstGeom prst="ribbon2">
              <a:avLst>
                <a:gd name="adj1" fmla="val 16715"/>
                <a:gd name="adj2" fmla="val 73277"/>
              </a:avLst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solidFill>
                    <a:schemeClr val="tx2"/>
                  </a:solidFill>
                </a:rPr>
                <a:t>Protection de l’organisme</a:t>
              </a:r>
            </a:p>
            <a:p>
              <a:pPr algn="ctr"/>
              <a:r>
                <a:rPr lang="fr-FR" sz="1200" dirty="0">
                  <a:solidFill>
                    <a:schemeClr val="tx2"/>
                  </a:solidFill>
                </a:rPr>
                <a:t>Amélioration des performances</a:t>
              </a:r>
            </a:p>
          </p:txBody>
        </p:sp>
        <p:sp>
          <p:nvSpPr>
            <p:cNvPr id="42" name="Rectangle à coins arrondis 41"/>
            <p:cNvSpPr/>
            <p:nvPr/>
          </p:nvSpPr>
          <p:spPr>
            <a:xfrm>
              <a:off x="489860" y="3978379"/>
              <a:ext cx="908229" cy="369846"/>
            </a:xfrm>
            <a:prstGeom prst="roundRect">
              <a:avLst/>
            </a:prstGeom>
            <a:noFill/>
            <a:ln w="25400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>
                  <a:solidFill>
                    <a:schemeClr val="accent2">
                      <a:lumMod val="75000"/>
                    </a:schemeClr>
                  </a:solidFill>
                </a:rPr>
                <a:t>Effort</a:t>
              </a:r>
            </a:p>
          </p:txBody>
        </p:sp>
      </p:grpSp>
      <p:grpSp>
        <p:nvGrpSpPr>
          <p:cNvPr id="127" name="Grouper 126"/>
          <p:cNvGrpSpPr/>
          <p:nvPr/>
        </p:nvGrpSpPr>
        <p:grpSpPr>
          <a:xfrm>
            <a:off x="1630816" y="1235092"/>
            <a:ext cx="4607054" cy="3495782"/>
            <a:chOff x="1630816" y="1235092"/>
            <a:chExt cx="4607054" cy="3495782"/>
          </a:xfrm>
        </p:grpSpPr>
        <p:pic>
          <p:nvPicPr>
            <p:cNvPr id="2" name="Image 1" descr="dessin cerveau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69496" y="1517776"/>
              <a:ext cx="2268374" cy="1582679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5741852" y="2740172"/>
              <a:ext cx="165100" cy="19907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" name="Connecteur en arc 7"/>
            <p:cNvCxnSpPr/>
            <p:nvPr/>
          </p:nvCxnSpPr>
          <p:spPr>
            <a:xfrm rot="10800000">
              <a:off x="1630816" y="2056419"/>
              <a:ext cx="4111036" cy="2352143"/>
            </a:xfrm>
            <a:prstGeom prst="curvedConnector3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à coins arrondis 39"/>
            <p:cNvSpPr/>
            <p:nvPr/>
          </p:nvSpPr>
          <p:spPr>
            <a:xfrm>
              <a:off x="4698622" y="1235092"/>
              <a:ext cx="864317" cy="324664"/>
            </a:xfrm>
            <a:prstGeom prst="roundRect">
              <a:avLst/>
            </a:prstGeom>
            <a:noFill/>
            <a:ln w="2540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solidFill>
                    <a:srgbClr val="FFC039"/>
                  </a:solidFill>
                </a:rPr>
                <a:t>cerveau</a:t>
              </a:r>
            </a:p>
          </p:txBody>
        </p:sp>
        <p:sp>
          <p:nvSpPr>
            <p:cNvPr id="44" name="Rectangle à coins arrondis 43"/>
            <p:cNvSpPr/>
            <p:nvPr/>
          </p:nvSpPr>
          <p:spPr>
            <a:xfrm>
              <a:off x="4750140" y="3174538"/>
              <a:ext cx="991712" cy="552877"/>
            </a:xfrm>
            <a:prstGeom prst="roundRect">
              <a:avLst/>
            </a:prstGeom>
            <a:noFill/>
            <a:ln w="2540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solidFill>
                    <a:srgbClr val="FFC039"/>
                  </a:solidFill>
                </a:rPr>
                <a:t>moelle épinière</a:t>
              </a:r>
            </a:p>
          </p:txBody>
        </p:sp>
        <p:sp>
          <p:nvSpPr>
            <p:cNvPr id="45" name="Rectangle à coins arrondis 44"/>
            <p:cNvSpPr/>
            <p:nvPr/>
          </p:nvSpPr>
          <p:spPr>
            <a:xfrm>
              <a:off x="4866392" y="4402337"/>
              <a:ext cx="610630" cy="292897"/>
            </a:xfrm>
            <a:prstGeom prst="roundRect">
              <a:avLst/>
            </a:prstGeom>
            <a:noFill/>
            <a:ln w="2540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solidFill>
                    <a:srgbClr val="FFC039"/>
                  </a:solidFill>
                </a:rPr>
                <a:t>nerf</a:t>
              </a:r>
            </a:p>
          </p:txBody>
        </p:sp>
      </p:grpSp>
      <p:grpSp>
        <p:nvGrpSpPr>
          <p:cNvPr id="1024" name="Grouper 1023"/>
          <p:cNvGrpSpPr/>
          <p:nvPr/>
        </p:nvGrpSpPr>
        <p:grpSpPr>
          <a:xfrm>
            <a:off x="2536371" y="1142843"/>
            <a:ext cx="3288031" cy="3101541"/>
            <a:chOff x="2536371" y="1142843"/>
            <a:chExt cx="3288031" cy="3101541"/>
          </a:xfrm>
        </p:grpSpPr>
        <p:cxnSp>
          <p:nvCxnSpPr>
            <p:cNvPr id="22" name="Connecteur droit avec flèche 21"/>
            <p:cNvCxnSpPr/>
            <p:nvPr/>
          </p:nvCxnSpPr>
          <p:spPr>
            <a:xfrm flipH="1" flipV="1">
              <a:off x="4095416" y="3916639"/>
              <a:ext cx="603206" cy="327745"/>
            </a:xfrm>
            <a:prstGeom prst="straightConnector1">
              <a:avLst/>
            </a:prstGeom>
            <a:ln>
              <a:solidFill>
                <a:srgbClr val="FFC039"/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avec flèche 51"/>
            <p:cNvCxnSpPr/>
            <p:nvPr/>
          </p:nvCxnSpPr>
          <p:spPr>
            <a:xfrm>
              <a:off x="5824402" y="3727415"/>
              <a:ext cx="0" cy="494810"/>
            </a:xfrm>
            <a:prstGeom prst="straightConnector1">
              <a:avLst/>
            </a:prstGeom>
            <a:ln>
              <a:solidFill>
                <a:srgbClr val="FFC039"/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avec flèche 52"/>
            <p:cNvCxnSpPr/>
            <p:nvPr/>
          </p:nvCxnSpPr>
          <p:spPr>
            <a:xfrm>
              <a:off x="5824402" y="2914964"/>
              <a:ext cx="0" cy="588186"/>
            </a:xfrm>
            <a:prstGeom prst="straightConnector1">
              <a:avLst/>
            </a:prstGeom>
            <a:ln>
              <a:solidFill>
                <a:srgbClr val="FFC039"/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/>
            <p:cNvCxnSpPr/>
            <p:nvPr/>
          </p:nvCxnSpPr>
          <p:spPr>
            <a:xfrm flipH="1" flipV="1">
              <a:off x="2536371" y="2176850"/>
              <a:ext cx="685800" cy="356766"/>
            </a:xfrm>
            <a:prstGeom prst="straightConnector1">
              <a:avLst/>
            </a:prstGeom>
            <a:ln>
              <a:solidFill>
                <a:srgbClr val="FFC039"/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à coins arrondis 71"/>
            <p:cNvSpPr/>
            <p:nvPr/>
          </p:nvSpPr>
          <p:spPr>
            <a:xfrm>
              <a:off x="2922470" y="1142843"/>
              <a:ext cx="1529001" cy="474806"/>
            </a:xfrm>
            <a:prstGeom prst="roundRect">
              <a:avLst/>
            </a:prstGeom>
            <a:noFill/>
            <a:ln w="25400">
              <a:solidFill>
                <a:srgbClr val="FFC03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ln>
                    <a:solidFill>
                      <a:srgbClr val="FFC039"/>
                    </a:solidFill>
                  </a:ln>
                  <a:solidFill>
                    <a:srgbClr val="FFC039"/>
                  </a:solidFill>
                </a:rPr>
                <a:t>commande du mouvement</a:t>
              </a:r>
            </a:p>
          </p:txBody>
        </p:sp>
        <p:sp>
          <p:nvSpPr>
            <p:cNvPr id="85" name="Rectangle à coins arrondis 84"/>
            <p:cNvSpPr/>
            <p:nvPr/>
          </p:nvSpPr>
          <p:spPr>
            <a:xfrm>
              <a:off x="2717155" y="2526370"/>
              <a:ext cx="1378261" cy="293626"/>
            </a:xfrm>
            <a:prstGeom prst="roundRect">
              <a:avLst/>
            </a:prstGeom>
            <a:noFill/>
            <a:ln w="6350">
              <a:solidFill>
                <a:srgbClr val="FFC03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n>
                    <a:solidFill>
                      <a:srgbClr val="FFC039"/>
                    </a:solidFill>
                  </a:ln>
                  <a:solidFill>
                    <a:srgbClr val="FFC039"/>
                  </a:solidFill>
                </a:rPr>
                <a:t>message nerveux</a:t>
              </a:r>
            </a:p>
          </p:txBody>
        </p:sp>
      </p:grpSp>
      <p:grpSp>
        <p:nvGrpSpPr>
          <p:cNvPr id="1026" name="Grouper 1025"/>
          <p:cNvGrpSpPr/>
          <p:nvPr/>
        </p:nvGrpSpPr>
        <p:grpSpPr>
          <a:xfrm>
            <a:off x="5994555" y="920214"/>
            <a:ext cx="2489045" cy="1541366"/>
            <a:chOff x="5994555" y="920214"/>
            <a:chExt cx="2489045" cy="1541366"/>
          </a:xfrm>
        </p:grpSpPr>
        <p:sp>
          <p:nvSpPr>
            <p:cNvPr id="89" name="Rectangle à coins arrondis 88"/>
            <p:cNvSpPr/>
            <p:nvPr/>
          </p:nvSpPr>
          <p:spPr>
            <a:xfrm>
              <a:off x="7518070" y="920214"/>
              <a:ext cx="965530" cy="530640"/>
            </a:xfrm>
            <a:prstGeom prst="roundRect">
              <a:avLst/>
            </a:prstGeom>
            <a:noFill/>
            <a:ln w="25400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solidFill>
                    <a:srgbClr val="FFC039"/>
                  </a:solidFill>
                </a:rPr>
                <a:t>organe des sens</a:t>
              </a:r>
            </a:p>
          </p:txBody>
        </p:sp>
        <p:cxnSp>
          <p:nvCxnSpPr>
            <p:cNvPr id="90" name="Connecteur en arc 89"/>
            <p:cNvCxnSpPr/>
            <p:nvPr/>
          </p:nvCxnSpPr>
          <p:spPr>
            <a:xfrm flipV="1">
              <a:off x="5994555" y="1358104"/>
              <a:ext cx="1523515" cy="1103476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avec flèche 92"/>
            <p:cNvCxnSpPr/>
            <p:nvPr/>
          </p:nvCxnSpPr>
          <p:spPr>
            <a:xfrm flipH="1">
              <a:off x="6367600" y="2120165"/>
              <a:ext cx="270483" cy="250441"/>
            </a:xfrm>
            <a:prstGeom prst="straightConnector1">
              <a:avLst/>
            </a:prstGeom>
            <a:ln>
              <a:solidFill>
                <a:srgbClr val="FFC039"/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avec flèche 96"/>
            <p:cNvCxnSpPr/>
            <p:nvPr/>
          </p:nvCxnSpPr>
          <p:spPr>
            <a:xfrm flipH="1">
              <a:off x="6839665" y="1405933"/>
              <a:ext cx="361400" cy="253018"/>
            </a:xfrm>
            <a:prstGeom prst="straightConnector1">
              <a:avLst/>
            </a:prstGeom>
            <a:ln>
              <a:solidFill>
                <a:srgbClr val="FFC039"/>
              </a:solidFill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à coins arrondis 100"/>
            <p:cNvSpPr/>
            <p:nvPr/>
          </p:nvSpPr>
          <p:spPr>
            <a:xfrm>
              <a:off x="6052882" y="1775407"/>
              <a:ext cx="1465188" cy="281012"/>
            </a:xfrm>
            <a:prstGeom prst="roundRect">
              <a:avLst/>
            </a:prstGeom>
            <a:noFill/>
            <a:ln w="6350">
              <a:solidFill>
                <a:srgbClr val="FFC03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n>
                    <a:solidFill>
                      <a:srgbClr val="FFC039"/>
                    </a:solidFill>
                  </a:ln>
                  <a:solidFill>
                    <a:srgbClr val="FFC039"/>
                  </a:solidFill>
                </a:rPr>
                <a:t>message nerveux</a:t>
              </a:r>
            </a:p>
          </p:txBody>
        </p:sp>
      </p:grpSp>
      <p:grpSp>
        <p:nvGrpSpPr>
          <p:cNvPr id="1027" name="Grouper 1026"/>
          <p:cNvGrpSpPr/>
          <p:nvPr/>
        </p:nvGrpSpPr>
        <p:grpSpPr>
          <a:xfrm>
            <a:off x="5535039" y="805434"/>
            <a:ext cx="1462662" cy="1830523"/>
            <a:chOff x="5535039" y="805434"/>
            <a:chExt cx="1462662" cy="1830523"/>
          </a:xfrm>
        </p:grpSpPr>
        <p:sp>
          <p:nvSpPr>
            <p:cNvPr id="73" name="Ellipse 72"/>
            <p:cNvSpPr/>
            <p:nvPr/>
          </p:nvSpPr>
          <p:spPr>
            <a:xfrm>
              <a:off x="5535039" y="1900991"/>
              <a:ext cx="241300" cy="219174"/>
            </a:xfrm>
            <a:prstGeom prst="ellipse">
              <a:avLst/>
            </a:prstGeom>
            <a:solidFill>
              <a:srgbClr val="800080"/>
            </a:solidFill>
            <a:ln>
              <a:solidFill>
                <a:srgbClr val="80008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5801293" y="2416783"/>
              <a:ext cx="241300" cy="21917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7" name="Flèche vers la droite 86"/>
            <p:cNvSpPr/>
            <p:nvPr/>
          </p:nvSpPr>
          <p:spPr>
            <a:xfrm rot="14366196">
              <a:off x="5642429" y="2190715"/>
              <a:ext cx="267817" cy="146434"/>
            </a:xfrm>
            <a:prstGeom prst="rightArrow">
              <a:avLst/>
            </a:prstGeom>
            <a:solidFill>
              <a:srgbClr val="FFC039"/>
            </a:solidFill>
            <a:ln>
              <a:solidFill>
                <a:srgbClr val="FFC03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7" name="Rectangle à coins arrondis 116"/>
            <p:cNvSpPr/>
            <p:nvPr/>
          </p:nvSpPr>
          <p:spPr>
            <a:xfrm>
              <a:off x="5686537" y="805434"/>
              <a:ext cx="1311164" cy="712342"/>
            </a:xfrm>
            <a:prstGeom prst="roundRect">
              <a:avLst/>
            </a:prstGeom>
            <a:noFill/>
            <a:ln w="25400">
              <a:solidFill>
                <a:srgbClr val="FFC039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>
                  <a:ln>
                    <a:solidFill>
                      <a:srgbClr val="FFC039"/>
                    </a:solidFill>
                  </a:ln>
                  <a:solidFill>
                    <a:srgbClr val="FFC039"/>
                  </a:solidFill>
                </a:rPr>
                <a:t>Intégration des informations et perception de l’environnement</a:t>
              </a:r>
            </a:p>
          </p:txBody>
        </p:sp>
      </p:grpSp>
      <p:grpSp>
        <p:nvGrpSpPr>
          <p:cNvPr id="1028" name="Grouper 1027"/>
          <p:cNvGrpSpPr/>
          <p:nvPr/>
        </p:nvGrpSpPr>
        <p:grpSpPr>
          <a:xfrm>
            <a:off x="6367795" y="2513664"/>
            <a:ext cx="2776205" cy="2594820"/>
            <a:chOff x="6367795" y="2513664"/>
            <a:chExt cx="2776205" cy="2594820"/>
          </a:xfrm>
        </p:grpSpPr>
        <p:grpSp>
          <p:nvGrpSpPr>
            <p:cNvPr id="34" name="Grouper 33"/>
            <p:cNvGrpSpPr/>
            <p:nvPr/>
          </p:nvGrpSpPr>
          <p:grpSpPr>
            <a:xfrm>
              <a:off x="6512167" y="3434603"/>
              <a:ext cx="2631833" cy="1673881"/>
              <a:chOff x="6512167" y="929619"/>
              <a:chExt cx="2631833" cy="1673881"/>
            </a:xfrm>
          </p:grpSpPr>
          <p:pic>
            <p:nvPicPr>
              <p:cNvPr id="1025" name="Picture 1" descr="synapse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7425731" y="635820"/>
                <a:ext cx="777167" cy="18751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4" name="Ellipse 63"/>
              <p:cNvSpPr/>
              <p:nvPr/>
            </p:nvSpPr>
            <p:spPr>
              <a:xfrm>
                <a:off x="6512167" y="929619"/>
                <a:ext cx="2631833" cy="167388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ZoneTexte 69"/>
              <p:cNvSpPr txBox="1"/>
              <p:nvPr/>
            </p:nvSpPr>
            <p:spPr>
              <a:xfrm>
                <a:off x="6904920" y="1970556"/>
                <a:ext cx="176101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00" b="1" dirty="0"/>
                  <a:t>Réseau de neurones (cellules nerveuses) communicant entre eux</a:t>
                </a:r>
              </a:p>
            </p:txBody>
          </p:sp>
        </p:grpSp>
        <p:sp>
          <p:nvSpPr>
            <p:cNvPr id="120" name="Flèche droite rayée 119"/>
            <p:cNvSpPr/>
            <p:nvPr/>
          </p:nvSpPr>
          <p:spPr>
            <a:xfrm rot="2909631">
              <a:off x="5880574" y="3000885"/>
              <a:ext cx="1332193" cy="357752"/>
            </a:xfrm>
            <a:prstGeom prst="stripedRightArrow">
              <a:avLst/>
            </a:prstGeom>
            <a:gradFill flip="none" rotWithShape="1">
              <a:gsLst>
                <a:gs pos="100000">
                  <a:srgbClr val="800080"/>
                </a:gs>
                <a:gs pos="0">
                  <a:srgbClr val="FFFFFF"/>
                </a:gs>
              </a:gsLst>
              <a:lin ang="0" scaled="1"/>
              <a:tileRect/>
            </a:gra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5" name="Explosion 1 124"/>
          <p:cNvSpPr/>
          <p:nvPr/>
        </p:nvSpPr>
        <p:spPr>
          <a:xfrm>
            <a:off x="6763135" y="1936655"/>
            <a:ext cx="1979354" cy="1423135"/>
          </a:xfrm>
          <a:prstGeom prst="irregularSeal1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n>
                  <a:solidFill>
                    <a:srgbClr val="6C3600"/>
                  </a:solidFill>
                </a:ln>
                <a:solidFill>
                  <a:srgbClr val="800000"/>
                </a:solidFill>
              </a:rPr>
              <a:t>Bruit, fatigue, alcool, drogue  = danger</a:t>
            </a:r>
          </a:p>
        </p:txBody>
      </p:sp>
    </p:spTree>
    <p:extLst>
      <p:ext uri="{BB962C8B-B14F-4D97-AF65-F5344CB8AC3E}">
        <p14:creationId xmlns:p14="http://schemas.microsoft.com/office/powerpoint/2010/main" val="84597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09223" y="129332"/>
            <a:ext cx="897733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/>
              <a:t>Fiche bilan 3</a:t>
            </a:r>
            <a:r>
              <a:rPr lang="fr-FR" sz="1400" i="1" baseline="30000" dirty="0"/>
              <a:t>ème</a:t>
            </a:r>
            <a:r>
              <a:rPr lang="fr-FR" sz="1400" i="1" dirty="0"/>
              <a:t>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708908" y="129332"/>
            <a:ext cx="7359805" cy="52321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fr-FR" sz="1200" i="1" u="sng" dirty="0">
                <a:solidFill>
                  <a:sysClr val="windowText" lastClr="000000"/>
                </a:solidFill>
              </a:rPr>
              <a:t>Attendu de fin de cycle </a:t>
            </a:r>
            <a:r>
              <a:rPr lang="fr-FR" sz="1200" i="1" dirty="0">
                <a:solidFill>
                  <a:sysClr val="windowText" lastClr="000000"/>
                </a:solidFill>
              </a:rPr>
              <a:t>: Expliquer quelques processus biologiques impliqués dans le fonctionnement de l’organisme humain, jusqu’au niveau moléculaire : activités musculaire, nerveuse, cardio-vasculaire et activité cérébrale.</a:t>
            </a:r>
          </a:p>
        </p:txBody>
      </p:sp>
      <p:grpSp>
        <p:nvGrpSpPr>
          <p:cNvPr id="37" name="Grouper 36"/>
          <p:cNvGrpSpPr/>
          <p:nvPr/>
        </p:nvGrpSpPr>
        <p:grpSpPr>
          <a:xfrm>
            <a:off x="0" y="917640"/>
            <a:ext cx="4775917" cy="4877924"/>
            <a:chOff x="-23720" y="624475"/>
            <a:chExt cx="4775917" cy="4877924"/>
          </a:xfrm>
        </p:grpSpPr>
        <p:sp>
          <p:nvSpPr>
            <p:cNvPr id="14" name="Rectangle à coins arrondis 13"/>
            <p:cNvSpPr/>
            <p:nvPr/>
          </p:nvSpPr>
          <p:spPr>
            <a:xfrm>
              <a:off x="1155614" y="2590083"/>
              <a:ext cx="1743136" cy="440878"/>
            </a:xfrm>
            <a:prstGeom prst="roundRect">
              <a:avLst/>
            </a:prstGeom>
            <a:noFill/>
            <a:ln w="25400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accent3"/>
                  </a:solidFill>
                </a:rPr>
                <a:t>Augmentation du rythme respiratoire</a:t>
              </a:r>
            </a:p>
          </p:txBody>
        </p:sp>
        <p:sp>
          <p:nvSpPr>
            <p:cNvPr id="41" name="Rectangle à coins arrondis 40"/>
            <p:cNvSpPr/>
            <p:nvPr/>
          </p:nvSpPr>
          <p:spPr>
            <a:xfrm>
              <a:off x="502669" y="2068673"/>
              <a:ext cx="897939" cy="369846"/>
            </a:xfrm>
            <a:prstGeom prst="roundRect">
              <a:avLst/>
            </a:pr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Repos</a:t>
              </a:r>
            </a:p>
          </p:txBody>
        </p:sp>
        <p:sp>
          <p:nvSpPr>
            <p:cNvPr id="43" name="Rectangle à coins arrondis 42"/>
            <p:cNvSpPr/>
            <p:nvPr/>
          </p:nvSpPr>
          <p:spPr>
            <a:xfrm>
              <a:off x="1155614" y="3144081"/>
              <a:ext cx="1743136" cy="440878"/>
            </a:xfrm>
            <a:prstGeom prst="roundRect">
              <a:avLst/>
            </a:prstGeom>
            <a:noFill/>
            <a:ln w="25400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solidFill>
                    <a:schemeClr val="accent3"/>
                  </a:solidFill>
                </a:rPr>
                <a:t>Augmentation du rythme cardiaque</a:t>
              </a:r>
            </a:p>
          </p:txBody>
        </p:sp>
        <p:sp>
          <p:nvSpPr>
            <p:cNvPr id="15" name="Flèche vers la droite 14"/>
            <p:cNvSpPr/>
            <p:nvPr/>
          </p:nvSpPr>
          <p:spPr>
            <a:xfrm rot="5400000">
              <a:off x="187203" y="2965901"/>
              <a:ext cx="1452190" cy="484632"/>
            </a:xfrm>
            <a:prstGeom prst="rightArrow">
              <a:avLst/>
            </a:prstGeom>
            <a:gradFill flip="none" rotWithShape="1">
              <a:gsLst>
                <a:gs pos="100000">
                  <a:schemeClr val="accent2">
                    <a:lumMod val="75000"/>
                  </a:schemeClr>
                </a:gs>
                <a:gs pos="0">
                  <a:srgbClr val="FFFFFF"/>
                </a:gs>
              </a:gsLst>
              <a:lin ang="0" scaled="1"/>
              <a:tileRect/>
            </a:gra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32" name="Grouper 31"/>
            <p:cNvGrpSpPr/>
            <p:nvPr/>
          </p:nvGrpSpPr>
          <p:grpSpPr>
            <a:xfrm>
              <a:off x="-23720" y="4099184"/>
              <a:ext cx="2323322" cy="1403215"/>
              <a:chOff x="-23720" y="4194690"/>
              <a:chExt cx="2323322" cy="1403215"/>
            </a:xfrm>
          </p:grpSpPr>
          <p:grpSp>
            <p:nvGrpSpPr>
              <p:cNvPr id="26" name="Grouper 25"/>
              <p:cNvGrpSpPr/>
              <p:nvPr/>
            </p:nvGrpSpPr>
            <p:grpSpPr>
              <a:xfrm>
                <a:off x="-23720" y="4348225"/>
                <a:ext cx="2323322" cy="1249680"/>
                <a:chOff x="3349838" y="3680460"/>
                <a:chExt cx="2323322" cy="1249680"/>
              </a:xfrm>
            </p:grpSpPr>
            <p:pic>
              <p:nvPicPr>
                <p:cNvPr id="23" name="Image 22" descr="muscle2.jpeg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01314" y="3680460"/>
                  <a:ext cx="2100072" cy="1249680"/>
                </a:xfrm>
                <a:prstGeom prst="rect">
                  <a:avLst/>
                </a:prstGeom>
              </p:spPr>
            </p:pic>
            <p:sp>
              <p:nvSpPr>
                <p:cNvPr id="60" name="Flèche vers la droite 59"/>
                <p:cNvSpPr/>
                <p:nvPr/>
              </p:nvSpPr>
              <p:spPr>
                <a:xfrm rot="8005914">
                  <a:off x="4094048" y="4427623"/>
                  <a:ext cx="307070" cy="152738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61" name="Flèche vers la droite 60"/>
                <p:cNvSpPr/>
                <p:nvPr/>
              </p:nvSpPr>
              <p:spPr>
                <a:xfrm rot="4113870">
                  <a:off x="4664769" y="4420797"/>
                  <a:ext cx="307070" cy="152738"/>
                </a:xfrm>
                <a:prstGeom prst="rightArrow">
                  <a:avLst/>
                </a:prstGeom>
                <a:solidFill>
                  <a:srgbClr val="008000"/>
                </a:solidFill>
                <a:ln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7" name="ZoneTexte 56"/>
                <p:cNvSpPr txBox="1"/>
                <p:nvPr/>
              </p:nvSpPr>
              <p:spPr>
                <a:xfrm>
                  <a:off x="3349838" y="4514102"/>
                  <a:ext cx="97535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400" b="1" dirty="0">
                      <a:solidFill>
                        <a:srgbClr val="FF0000"/>
                      </a:solidFill>
                    </a:rPr>
                    <a:t>dioxygène</a:t>
                  </a:r>
                  <a:endParaRPr lang="fr-FR" sz="1400" b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31" name="ZoneTexte 30"/>
                <p:cNvSpPr txBox="1"/>
                <p:nvPr/>
              </p:nvSpPr>
              <p:spPr>
                <a:xfrm>
                  <a:off x="4772508" y="4526857"/>
                  <a:ext cx="9006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400" b="1" dirty="0">
                      <a:solidFill>
                        <a:srgbClr val="008000"/>
                      </a:solidFill>
                    </a:rPr>
                    <a:t>glucose</a:t>
                  </a:r>
                  <a:endParaRPr lang="fr-FR" sz="1400" b="1" baseline="-25000" dirty="0">
                    <a:solidFill>
                      <a:srgbClr val="008000"/>
                    </a:solidFill>
                  </a:endParaRPr>
                </a:p>
              </p:txBody>
            </p:sp>
          </p:grpSp>
          <p:sp>
            <p:nvSpPr>
              <p:cNvPr id="65" name="Flèche vers la droite 64"/>
              <p:cNvSpPr/>
              <p:nvPr/>
            </p:nvSpPr>
            <p:spPr>
              <a:xfrm rot="18366734">
                <a:off x="1822109" y="4271856"/>
                <a:ext cx="307070" cy="152738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6" name="Flèche vers la droite 65"/>
              <p:cNvSpPr/>
              <p:nvPr/>
            </p:nvSpPr>
            <p:spPr>
              <a:xfrm rot="3232488">
                <a:off x="123214" y="4411565"/>
                <a:ext cx="307070" cy="152738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29" name="Grouper 28"/>
            <p:cNvGrpSpPr/>
            <p:nvPr/>
          </p:nvGrpSpPr>
          <p:grpSpPr>
            <a:xfrm>
              <a:off x="-23720" y="1047979"/>
              <a:ext cx="2109422" cy="991333"/>
              <a:chOff x="-23720" y="1047979"/>
              <a:chExt cx="2109422" cy="991333"/>
            </a:xfrm>
          </p:grpSpPr>
          <p:grpSp>
            <p:nvGrpSpPr>
              <p:cNvPr id="20" name="Grouper 19"/>
              <p:cNvGrpSpPr/>
              <p:nvPr/>
            </p:nvGrpSpPr>
            <p:grpSpPr>
              <a:xfrm>
                <a:off x="-23720" y="1134056"/>
                <a:ext cx="2109422" cy="905256"/>
                <a:chOff x="231598" y="1157953"/>
                <a:chExt cx="2109422" cy="905256"/>
              </a:xfrm>
            </p:grpSpPr>
            <p:pic>
              <p:nvPicPr>
                <p:cNvPr id="18" name="Image 17" descr="muscle1.jpe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5540" y="1157953"/>
                  <a:ext cx="1935480" cy="905256"/>
                </a:xfrm>
                <a:prstGeom prst="rect">
                  <a:avLst/>
                </a:prstGeom>
              </p:spPr>
            </p:pic>
            <p:sp>
              <p:nvSpPr>
                <p:cNvPr id="50" name="Flèche vers la droite 49"/>
                <p:cNvSpPr/>
                <p:nvPr/>
              </p:nvSpPr>
              <p:spPr>
                <a:xfrm rot="8005914">
                  <a:off x="992725" y="1702230"/>
                  <a:ext cx="224043" cy="69393"/>
                </a:xfrm>
                <a:prstGeom prst="rightArrow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56" name="ZoneTexte 55"/>
                <p:cNvSpPr txBox="1"/>
                <p:nvPr/>
              </p:nvSpPr>
              <p:spPr>
                <a:xfrm>
                  <a:off x="1410932" y="1755432"/>
                  <a:ext cx="900652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400" b="1" dirty="0">
                      <a:solidFill>
                        <a:srgbClr val="008000"/>
                      </a:solidFill>
                    </a:rPr>
                    <a:t>glucose</a:t>
                  </a:r>
                  <a:endParaRPr lang="fr-FR" sz="1400" b="1" baseline="-25000" dirty="0">
                    <a:solidFill>
                      <a:srgbClr val="008000"/>
                    </a:solidFill>
                  </a:endParaRPr>
                </a:p>
              </p:txBody>
            </p:sp>
            <p:sp>
              <p:nvSpPr>
                <p:cNvPr id="58" name="ZoneTexte 57"/>
                <p:cNvSpPr txBox="1"/>
                <p:nvPr/>
              </p:nvSpPr>
              <p:spPr>
                <a:xfrm>
                  <a:off x="231598" y="1755432"/>
                  <a:ext cx="975359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1400" b="1" dirty="0">
                      <a:solidFill>
                        <a:srgbClr val="FF0000"/>
                      </a:solidFill>
                    </a:rPr>
                    <a:t>dioxygène</a:t>
                  </a:r>
                  <a:endParaRPr lang="fr-FR" sz="1400" b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9" name="Flèche vers la droite 58"/>
                <p:cNvSpPr/>
                <p:nvPr/>
              </p:nvSpPr>
              <p:spPr>
                <a:xfrm rot="3597690">
                  <a:off x="1385023" y="1726824"/>
                  <a:ext cx="224043" cy="69393"/>
                </a:xfrm>
                <a:prstGeom prst="rightArrow">
                  <a:avLst/>
                </a:prstGeom>
                <a:solidFill>
                  <a:srgbClr val="008000"/>
                </a:solidFill>
                <a:ln>
                  <a:solidFill>
                    <a:srgbClr val="008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63" name="Flèche vers la droite 62"/>
              <p:cNvSpPr/>
              <p:nvPr/>
            </p:nvSpPr>
            <p:spPr>
              <a:xfrm rot="18874409">
                <a:off x="1724708" y="1182221"/>
                <a:ext cx="224043" cy="69393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Flèche vers la droite 61"/>
              <p:cNvSpPr/>
              <p:nvPr/>
            </p:nvSpPr>
            <p:spPr>
              <a:xfrm rot="2973471">
                <a:off x="228076" y="1125304"/>
                <a:ext cx="224043" cy="69393"/>
              </a:xfrm>
              <a:prstGeom prst="rightArrow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7" name="Bulle rectangulaire à coins arrondis 6"/>
            <p:cNvSpPr/>
            <p:nvPr/>
          </p:nvSpPr>
          <p:spPr>
            <a:xfrm>
              <a:off x="439170" y="624475"/>
              <a:ext cx="1394507" cy="418434"/>
            </a:xfrm>
            <a:prstGeom prst="wedgeRoundRectCallout">
              <a:avLst>
                <a:gd name="adj1" fmla="val -12788"/>
                <a:gd name="adj2" fmla="val 130879"/>
                <a:gd name="adj3" fmla="val 16667"/>
              </a:avLst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ln>
                    <a:solidFill>
                      <a:schemeClr val="tx1">
                        <a:lumMod val="65000"/>
                        <a:lumOff val="35000"/>
                      </a:schemeClr>
                    </a:solidFill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muscle : organe du mouvement</a:t>
              </a:r>
            </a:p>
          </p:txBody>
        </p:sp>
        <p:sp>
          <p:nvSpPr>
            <p:cNvPr id="68" name="Rectangle à coins arrondis 67"/>
            <p:cNvSpPr/>
            <p:nvPr/>
          </p:nvSpPr>
          <p:spPr>
            <a:xfrm>
              <a:off x="1940065" y="1042909"/>
              <a:ext cx="555485" cy="268830"/>
            </a:xfrm>
            <a:prstGeom prst="roundRect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>
                  <a:ln>
                    <a:solidFill>
                      <a:schemeClr val="bg1">
                        <a:lumMod val="50000"/>
                      </a:schemeClr>
                    </a:solidFill>
                  </a:ln>
                  <a:solidFill>
                    <a:schemeClr val="bg1">
                      <a:lumMod val="50000"/>
                    </a:schemeClr>
                  </a:solidFill>
                </a:rPr>
                <a:t>sang</a:t>
              </a:r>
            </a:p>
          </p:txBody>
        </p:sp>
        <p:sp>
          <p:nvSpPr>
            <p:cNvPr id="69" name="Rectangle à coins arrondis 68"/>
            <p:cNvSpPr/>
            <p:nvPr/>
          </p:nvSpPr>
          <p:spPr>
            <a:xfrm>
              <a:off x="2733093" y="3670675"/>
              <a:ext cx="1250048" cy="413913"/>
            </a:xfrm>
            <a:prstGeom prst="roundRect">
              <a:avLst/>
            </a:prstGeom>
            <a:noFill/>
            <a:ln w="25400"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 dirty="0">
                <a:solidFill>
                  <a:schemeClr val="accent3"/>
                </a:solidFill>
              </a:endParaRPr>
            </a:p>
            <a:p>
              <a:pPr algn="ctr"/>
              <a:r>
                <a:rPr lang="fr-FR" sz="1400" dirty="0">
                  <a:solidFill>
                    <a:schemeClr val="tx2"/>
                  </a:solidFill>
                </a:rPr>
                <a:t>Echauffement</a:t>
              </a:r>
            </a:p>
            <a:p>
              <a:pPr algn="ctr"/>
              <a:r>
                <a:rPr lang="fr-FR" sz="1400" dirty="0">
                  <a:solidFill>
                    <a:schemeClr val="tx2"/>
                  </a:solidFill>
                </a:rPr>
                <a:t>Entraînement</a:t>
              </a:r>
            </a:p>
            <a:p>
              <a:pPr algn="ctr"/>
              <a:endParaRPr lang="fr-FR" sz="1400" dirty="0">
                <a:solidFill>
                  <a:schemeClr val="accent3"/>
                </a:solidFill>
              </a:endParaRPr>
            </a:p>
          </p:txBody>
        </p:sp>
        <p:sp>
          <p:nvSpPr>
            <p:cNvPr id="71" name="Explosion 1 70"/>
            <p:cNvSpPr/>
            <p:nvPr/>
          </p:nvSpPr>
          <p:spPr>
            <a:xfrm>
              <a:off x="2299602" y="4793215"/>
              <a:ext cx="2343150" cy="586291"/>
            </a:xfrm>
            <a:prstGeom prst="irregularSeal1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n>
                    <a:solidFill>
                      <a:srgbClr val="6C3600"/>
                    </a:solidFill>
                  </a:ln>
                  <a:solidFill>
                    <a:srgbClr val="800000"/>
                  </a:solidFill>
                </a:rPr>
                <a:t>Dopage = danger</a:t>
              </a:r>
            </a:p>
          </p:txBody>
        </p:sp>
        <p:sp>
          <p:nvSpPr>
            <p:cNvPr id="35" name="Ruban vers le haut 34"/>
            <p:cNvSpPr/>
            <p:nvPr/>
          </p:nvSpPr>
          <p:spPr>
            <a:xfrm>
              <a:off x="2043897" y="4083674"/>
              <a:ext cx="2708300" cy="705562"/>
            </a:xfrm>
            <a:prstGeom prst="ribbon2">
              <a:avLst>
                <a:gd name="adj1" fmla="val 16715"/>
                <a:gd name="adj2" fmla="val 73277"/>
              </a:avLst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solidFill>
                    <a:schemeClr val="tx2"/>
                  </a:solidFill>
                </a:rPr>
                <a:t>Protection de l’organisme</a:t>
              </a:r>
            </a:p>
            <a:p>
              <a:pPr algn="ctr"/>
              <a:r>
                <a:rPr lang="fr-FR" sz="1200" dirty="0">
                  <a:solidFill>
                    <a:schemeClr val="tx2"/>
                  </a:solidFill>
                </a:rPr>
                <a:t>Amélioration des performances</a:t>
              </a:r>
            </a:p>
          </p:txBody>
        </p:sp>
        <p:sp>
          <p:nvSpPr>
            <p:cNvPr id="42" name="Rectangle à coins arrondis 41"/>
            <p:cNvSpPr/>
            <p:nvPr/>
          </p:nvSpPr>
          <p:spPr>
            <a:xfrm>
              <a:off x="489860" y="3978379"/>
              <a:ext cx="908229" cy="369846"/>
            </a:xfrm>
            <a:prstGeom prst="roundRect">
              <a:avLst/>
            </a:prstGeom>
            <a:noFill/>
            <a:ln w="25400">
              <a:solidFill>
                <a:schemeClr val="accent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000" b="1" dirty="0">
                  <a:solidFill>
                    <a:schemeClr val="accent2">
                      <a:lumMod val="75000"/>
                    </a:schemeClr>
                  </a:solidFill>
                </a:rPr>
                <a:t>Effort</a:t>
              </a:r>
            </a:p>
          </p:txBody>
        </p:sp>
      </p:grpSp>
      <p:grpSp>
        <p:nvGrpSpPr>
          <p:cNvPr id="16" name="Grouper 15"/>
          <p:cNvGrpSpPr/>
          <p:nvPr/>
        </p:nvGrpSpPr>
        <p:grpSpPr>
          <a:xfrm>
            <a:off x="1630816" y="731847"/>
            <a:ext cx="7513184" cy="3889800"/>
            <a:chOff x="1630816" y="731847"/>
            <a:chExt cx="7513184" cy="3889800"/>
          </a:xfrm>
        </p:grpSpPr>
        <p:grpSp>
          <p:nvGrpSpPr>
            <p:cNvPr id="34" name="Grouper 33"/>
            <p:cNvGrpSpPr/>
            <p:nvPr/>
          </p:nvGrpSpPr>
          <p:grpSpPr>
            <a:xfrm>
              <a:off x="6393884" y="2731684"/>
              <a:ext cx="2631833" cy="1673881"/>
              <a:chOff x="6512167" y="929619"/>
              <a:chExt cx="2631833" cy="1673881"/>
            </a:xfrm>
          </p:grpSpPr>
          <p:pic>
            <p:nvPicPr>
              <p:cNvPr id="1025" name="Picture 1" descr="synapse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7425731" y="635820"/>
                <a:ext cx="777167" cy="18751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4" name="Ellipse 63"/>
              <p:cNvSpPr/>
              <p:nvPr/>
            </p:nvSpPr>
            <p:spPr>
              <a:xfrm>
                <a:off x="6512167" y="929619"/>
                <a:ext cx="2631833" cy="1673881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ZoneTexte 69"/>
              <p:cNvSpPr txBox="1"/>
              <p:nvPr/>
            </p:nvSpPr>
            <p:spPr>
              <a:xfrm>
                <a:off x="7001012" y="1970556"/>
                <a:ext cx="176101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00" b="1" dirty="0"/>
                  <a:t>Réseau de neurones (cellules nerveuses) communicant entre eux</a:t>
                </a:r>
              </a:p>
            </p:txBody>
          </p:sp>
        </p:grpSp>
        <p:grpSp>
          <p:nvGrpSpPr>
            <p:cNvPr id="126" name="Grouper 125"/>
            <p:cNvGrpSpPr/>
            <p:nvPr/>
          </p:nvGrpSpPr>
          <p:grpSpPr>
            <a:xfrm>
              <a:off x="1630816" y="731847"/>
              <a:ext cx="6852784" cy="3889800"/>
              <a:chOff x="1630816" y="805434"/>
              <a:chExt cx="6852784" cy="3889800"/>
            </a:xfrm>
          </p:grpSpPr>
          <p:grpSp>
            <p:nvGrpSpPr>
              <p:cNvPr id="116" name="Grouper 115"/>
              <p:cNvGrpSpPr/>
              <p:nvPr/>
            </p:nvGrpSpPr>
            <p:grpSpPr>
              <a:xfrm>
                <a:off x="1630816" y="1142843"/>
                <a:ext cx="4607054" cy="3552391"/>
                <a:chOff x="1630816" y="1142843"/>
                <a:chExt cx="4607054" cy="3552391"/>
              </a:xfrm>
            </p:grpSpPr>
            <p:pic>
              <p:nvPicPr>
                <p:cNvPr id="2" name="Image 1" descr="dessin cerveau.jpg"/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969496" y="1517776"/>
                  <a:ext cx="2268374" cy="1582679"/>
                </a:xfrm>
                <a:prstGeom prst="rect">
                  <a:avLst/>
                </a:prstGeom>
              </p:spPr>
            </p:pic>
            <p:sp>
              <p:nvSpPr>
                <p:cNvPr id="3" name="Rectangle 2"/>
                <p:cNvSpPr/>
                <p:nvPr/>
              </p:nvSpPr>
              <p:spPr>
                <a:xfrm>
                  <a:off x="5741852" y="2740172"/>
                  <a:ext cx="165100" cy="1879299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8" name="Connecteur en arc 7"/>
                <p:cNvCxnSpPr/>
                <p:nvPr/>
              </p:nvCxnSpPr>
              <p:spPr>
                <a:xfrm rot="10800000">
                  <a:off x="1630816" y="2056419"/>
                  <a:ext cx="4111036" cy="2352143"/>
                </a:xfrm>
                <a:prstGeom prst="curvedConnector3">
                  <a:avLst/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Rectangle à coins arrondis 39"/>
                <p:cNvSpPr/>
                <p:nvPr/>
              </p:nvSpPr>
              <p:spPr>
                <a:xfrm>
                  <a:off x="4698622" y="1235092"/>
                  <a:ext cx="864317" cy="324664"/>
                </a:xfrm>
                <a:prstGeom prst="roundRect">
                  <a:avLst/>
                </a:prstGeom>
                <a:noFill/>
                <a:ln w="25400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400" dirty="0"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  <a:solidFill>
                        <a:srgbClr val="FFC039"/>
                      </a:solidFill>
                    </a:rPr>
                    <a:t>cerveau</a:t>
                  </a:r>
                </a:p>
              </p:txBody>
            </p:sp>
            <p:sp>
              <p:nvSpPr>
                <p:cNvPr id="44" name="Rectangle à coins arrondis 43"/>
                <p:cNvSpPr/>
                <p:nvPr/>
              </p:nvSpPr>
              <p:spPr>
                <a:xfrm>
                  <a:off x="4750140" y="3174538"/>
                  <a:ext cx="991712" cy="552877"/>
                </a:xfrm>
                <a:prstGeom prst="roundRect">
                  <a:avLst/>
                </a:prstGeom>
                <a:noFill/>
                <a:ln w="25400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400" dirty="0"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  <a:solidFill>
                        <a:srgbClr val="FFC039"/>
                      </a:solidFill>
                    </a:rPr>
                    <a:t>moelle épinière</a:t>
                  </a:r>
                </a:p>
              </p:txBody>
            </p:sp>
            <p:sp>
              <p:nvSpPr>
                <p:cNvPr id="45" name="Rectangle à coins arrondis 44"/>
                <p:cNvSpPr/>
                <p:nvPr/>
              </p:nvSpPr>
              <p:spPr>
                <a:xfrm>
                  <a:off x="4866392" y="4402337"/>
                  <a:ext cx="610630" cy="292897"/>
                </a:xfrm>
                <a:prstGeom prst="roundRect">
                  <a:avLst/>
                </a:prstGeom>
                <a:noFill/>
                <a:ln w="25400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400" dirty="0"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  <a:solidFill>
                        <a:srgbClr val="FFC039"/>
                      </a:solidFill>
                    </a:rPr>
                    <a:t>nerf</a:t>
                  </a:r>
                </a:p>
              </p:txBody>
            </p:sp>
            <p:cxnSp>
              <p:nvCxnSpPr>
                <p:cNvPr id="22" name="Connecteur droit avec flèche 21"/>
                <p:cNvCxnSpPr/>
                <p:nvPr/>
              </p:nvCxnSpPr>
              <p:spPr>
                <a:xfrm flipH="1" flipV="1">
                  <a:off x="4095416" y="3916639"/>
                  <a:ext cx="603206" cy="327745"/>
                </a:xfrm>
                <a:prstGeom prst="straightConnector1">
                  <a:avLst/>
                </a:prstGeom>
                <a:ln>
                  <a:solidFill>
                    <a:srgbClr val="FFC039"/>
                  </a:solidFill>
                  <a:tailEnd type="triangle" w="lg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avec flèche 51"/>
                <p:cNvCxnSpPr/>
                <p:nvPr/>
              </p:nvCxnSpPr>
              <p:spPr>
                <a:xfrm>
                  <a:off x="5824402" y="3727415"/>
                  <a:ext cx="0" cy="494810"/>
                </a:xfrm>
                <a:prstGeom prst="straightConnector1">
                  <a:avLst/>
                </a:prstGeom>
                <a:ln>
                  <a:solidFill>
                    <a:srgbClr val="FFC039"/>
                  </a:solidFill>
                  <a:tailEnd type="triangle" w="lg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avec flèche 52"/>
                <p:cNvCxnSpPr/>
                <p:nvPr/>
              </p:nvCxnSpPr>
              <p:spPr>
                <a:xfrm>
                  <a:off x="5824402" y="2914964"/>
                  <a:ext cx="0" cy="588186"/>
                </a:xfrm>
                <a:prstGeom prst="straightConnector1">
                  <a:avLst/>
                </a:prstGeom>
                <a:ln>
                  <a:solidFill>
                    <a:srgbClr val="FFC039"/>
                  </a:solidFill>
                  <a:tailEnd type="triangle" w="lg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necteur droit avec flèche 53"/>
                <p:cNvCxnSpPr/>
                <p:nvPr/>
              </p:nvCxnSpPr>
              <p:spPr>
                <a:xfrm flipH="1" flipV="1">
                  <a:off x="2536371" y="2176850"/>
                  <a:ext cx="685800" cy="356766"/>
                </a:xfrm>
                <a:prstGeom prst="straightConnector1">
                  <a:avLst/>
                </a:prstGeom>
                <a:ln>
                  <a:solidFill>
                    <a:srgbClr val="FFC039"/>
                  </a:solidFill>
                  <a:tailEnd type="triangle" w="lg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" name="Rectangle à coins arrondis 71"/>
                <p:cNvSpPr/>
                <p:nvPr/>
              </p:nvSpPr>
              <p:spPr>
                <a:xfrm>
                  <a:off x="2922470" y="1142843"/>
                  <a:ext cx="1529001" cy="474806"/>
                </a:xfrm>
                <a:prstGeom prst="roundRect">
                  <a:avLst/>
                </a:prstGeom>
                <a:noFill/>
                <a:ln w="25400">
                  <a:solidFill>
                    <a:srgbClr val="FFC039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400" dirty="0">
                      <a:ln>
                        <a:solidFill>
                          <a:srgbClr val="FFC039"/>
                        </a:solidFill>
                      </a:ln>
                      <a:solidFill>
                        <a:srgbClr val="FFC039"/>
                      </a:solidFill>
                    </a:rPr>
                    <a:t>commande du mouvement</a:t>
                  </a:r>
                </a:p>
              </p:txBody>
            </p:sp>
            <p:sp>
              <p:nvSpPr>
                <p:cNvPr id="85" name="Rectangle à coins arrondis 84"/>
                <p:cNvSpPr/>
                <p:nvPr/>
              </p:nvSpPr>
              <p:spPr>
                <a:xfrm>
                  <a:off x="2717155" y="2526370"/>
                  <a:ext cx="1378261" cy="293626"/>
                </a:xfrm>
                <a:prstGeom prst="roundRect">
                  <a:avLst/>
                </a:prstGeom>
                <a:noFill/>
                <a:ln w="6350">
                  <a:solidFill>
                    <a:srgbClr val="FFC039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>
                      <a:ln>
                        <a:solidFill>
                          <a:srgbClr val="FFC039"/>
                        </a:solidFill>
                      </a:ln>
                      <a:solidFill>
                        <a:srgbClr val="FFC039"/>
                      </a:solidFill>
                    </a:rPr>
                    <a:t>message nerveux</a:t>
                  </a:r>
                </a:p>
              </p:txBody>
            </p:sp>
          </p:grpSp>
          <p:grpSp>
            <p:nvGrpSpPr>
              <p:cNvPr id="124" name="Grouper 123"/>
              <p:cNvGrpSpPr/>
              <p:nvPr/>
            </p:nvGrpSpPr>
            <p:grpSpPr>
              <a:xfrm>
                <a:off x="5535039" y="805434"/>
                <a:ext cx="2948561" cy="1830523"/>
                <a:chOff x="5535039" y="805434"/>
                <a:chExt cx="2948561" cy="1830523"/>
              </a:xfrm>
            </p:grpSpPr>
            <p:sp>
              <p:nvSpPr>
                <p:cNvPr id="73" name="Ellipse 72"/>
                <p:cNvSpPr/>
                <p:nvPr/>
              </p:nvSpPr>
              <p:spPr>
                <a:xfrm>
                  <a:off x="5535039" y="1900991"/>
                  <a:ext cx="241300" cy="219174"/>
                </a:xfrm>
                <a:prstGeom prst="ellipse">
                  <a:avLst/>
                </a:prstGeom>
                <a:solidFill>
                  <a:srgbClr val="800080"/>
                </a:solidFill>
                <a:ln>
                  <a:solidFill>
                    <a:srgbClr val="80008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6" name="Ellipse 35"/>
                <p:cNvSpPr/>
                <p:nvPr/>
              </p:nvSpPr>
              <p:spPr>
                <a:xfrm>
                  <a:off x="5801293" y="2416783"/>
                  <a:ext cx="241300" cy="219174"/>
                </a:xfrm>
                <a:prstGeom prst="ellipse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7" name="Flèche vers la droite 86"/>
                <p:cNvSpPr/>
                <p:nvPr/>
              </p:nvSpPr>
              <p:spPr>
                <a:xfrm rot="14366196">
                  <a:off x="5642429" y="2190715"/>
                  <a:ext cx="267817" cy="146434"/>
                </a:xfrm>
                <a:prstGeom prst="rightArrow">
                  <a:avLst/>
                </a:prstGeom>
                <a:solidFill>
                  <a:srgbClr val="FFC039"/>
                </a:solidFill>
                <a:ln>
                  <a:solidFill>
                    <a:srgbClr val="FFC039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9" name="Rectangle à coins arrondis 88"/>
                <p:cNvSpPr/>
                <p:nvPr/>
              </p:nvSpPr>
              <p:spPr>
                <a:xfrm>
                  <a:off x="7518070" y="920214"/>
                  <a:ext cx="965530" cy="530640"/>
                </a:xfrm>
                <a:prstGeom prst="roundRect">
                  <a:avLst/>
                </a:prstGeom>
                <a:noFill/>
                <a:ln w="25400"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400" dirty="0">
                      <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  <a:solidFill>
                        <a:srgbClr val="FFC039"/>
                      </a:solidFill>
                    </a:rPr>
                    <a:t>organe des sens</a:t>
                  </a:r>
                </a:p>
              </p:txBody>
            </p:sp>
            <p:cxnSp>
              <p:nvCxnSpPr>
                <p:cNvPr id="90" name="Connecteur en arc 89"/>
                <p:cNvCxnSpPr/>
                <p:nvPr/>
              </p:nvCxnSpPr>
              <p:spPr>
                <a:xfrm flipV="1">
                  <a:off x="5994555" y="1358104"/>
                  <a:ext cx="1523515" cy="1103476"/>
                </a:xfrm>
                <a:prstGeom prst="curvedConnector3">
                  <a:avLst>
                    <a:gd name="adj1" fmla="val 50000"/>
                  </a:avLst>
                </a:prstGeom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Connecteur droit avec flèche 92"/>
                <p:cNvCxnSpPr/>
                <p:nvPr/>
              </p:nvCxnSpPr>
              <p:spPr>
                <a:xfrm flipH="1">
                  <a:off x="6367600" y="2120165"/>
                  <a:ext cx="270483" cy="250441"/>
                </a:xfrm>
                <a:prstGeom prst="straightConnector1">
                  <a:avLst/>
                </a:prstGeom>
                <a:ln>
                  <a:solidFill>
                    <a:srgbClr val="FFC039"/>
                  </a:solidFill>
                  <a:tailEnd type="triangle" w="lg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Connecteur droit avec flèche 96"/>
                <p:cNvCxnSpPr/>
                <p:nvPr/>
              </p:nvCxnSpPr>
              <p:spPr>
                <a:xfrm flipH="1">
                  <a:off x="6839665" y="1405933"/>
                  <a:ext cx="361400" cy="253018"/>
                </a:xfrm>
                <a:prstGeom prst="straightConnector1">
                  <a:avLst/>
                </a:prstGeom>
                <a:ln>
                  <a:solidFill>
                    <a:srgbClr val="FFC039"/>
                  </a:solidFill>
                  <a:tailEnd type="triangle" w="lg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1" name="Rectangle à coins arrondis 100"/>
                <p:cNvSpPr/>
                <p:nvPr/>
              </p:nvSpPr>
              <p:spPr>
                <a:xfrm>
                  <a:off x="5975013" y="1710651"/>
                  <a:ext cx="1465188" cy="281012"/>
                </a:xfrm>
                <a:prstGeom prst="roundRect">
                  <a:avLst/>
                </a:prstGeom>
                <a:noFill/>
                <a:ln w="6350">
                  <a:solidFill>
                    <a:srgbClr val="FFC039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>
                      <a:ln>
                        <a:solidFill>
                          <a:srgbClr val="FFC039"/>
                        </a:solidFill>
                      </a:ln>
                      <a:solidFill>
                        <a:srgbClr val="FFC039"/>
                      </a:solidFill>
                    </a:rPr>
                    <a:t>message nerveux</a:t>
                  </a:r>
                </a:p>
              </p:txBody>
            </p:sp>
            <p:sp>
              <p:nvSpPr>
                <p:cNvPr id="117" name="Rectangle à coins arrondis 116"/>
                <p:cNvSpPr/>
                <p:nvPr/>
              </p:nvSpPr>
              <p:spPr>
                <a:xfrm>
                  <a:off x="5686537" y="805434"/>
                  <a:ext cx="1311164" cy="712342"/>
                </a:xfrm>
                <a:prstGeom prst="roundRect">
                  <a:avLst/>
                </a:prstGeom>
                <a:noFill/>
                <a:ln w="25400">
                  <a:solidFill>
                    <a:srgbClr val="FFC039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000" dirty="0">
                      <a:ln>
                        <a:solidFill>
                          <a:srgbClr val="FFC039"/>
                        </a:solidFill>
                      </a:ln>
                      <a:solidFill>
                        <a:srgbClr val="FFC039"/>
                      </a:solidFill>
                    </a:rPr>
                    <a:t>Intégration des informations et perception de l’environnement</a:t>
                  </a:r>
                </a:p>
              </p:txBody>
            </p:sp>
          </p:grpSp>
        </p:grpSp>
        <p:sp>
          <p:nvSpPr>
            <p:cNvPr id="120" name="Flèche droite rayée 119"/>
            <p:cNvSpPr/>
            <p:nvPr/>
          </p:nvSpPr>
          <p:spPr>
            <a:xfrm rot="2909631">
              <a:off x="5920112" y="2664626"/>
              <a:ext cx="743301" cy="357752"/>
            </a:xfrm>
            <a:prstGeom prst="stripedRightArrow">
              <a:avLst/>
            </a:prstGeom>
            <a:gradFill flip="none" rotWithShape="1">
              <a:gsLst>
                <a:gs pos="100000">
                  <a:srgbClr val="800080"/>
                </a:gs>
                <a:gs pos="0">
                  <a:srgbClr val="FFFFFF"/>
                </a:gs>
              </a:gsLst>
              <a:lin ang="0" scaled="1"/>
              <a:tileRect/>
            </a:gra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Explosion 1 124"/>
            <p:cNvSpPr/>
            <p:nvPr/>
          </p:nvSpPr>
          <p:spPr>
            <a:xfrm>
              <a:off x="7433867" y="1377267"/>
              <a:ext cx="1710133" cy="1293415"/>
            </a:xfrm>
            <a:prstGeom prst="irregularSeal1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00" dirty="0">
                  <a:ln>
                    <a:solidFill>
                      <a:srgbClr val="6C3600"/>
                    </a:solidFill>
                  </a:ln>
                  <a:solidFill>
                    <a:srgbClr val="800000"/>
                  </a:solidFill>
                </a:rPr>
                <a:t>Bruit, fatigue, alcool, drogue </a:t>
              </a:r>
            </a:p>
            <a:p>
              <a:pPr algn="ctr"/>
              <a:r>
                <a:rPr lang="fr-FR" sz="1000" dirty="0">
                  <a:ln>
                    <a:solidFill>
                      <a:srgbClr val="6C3600"/>
                    </a:solidFill>
                  </a:ln>
                  <a:solidFill>
                    <a:srgbClr val="800000"/>
                  </a:solidFill>
                </a:rPr>
                <a:t> = danger</a:t>
              </a:r>
            </a:p>
          </p:txBody>
        </p:sp>
      </p:grpSp>
      <p:grpSp>
        <p:nvGrpSpPr>
          <p:cNvPr id="67" name="Grouper 66"/>
          <p:cNvGrpSpPr/>
          <p:nvPr/>
        </p:nvGrpSpPr>
        <p:grpSpPr>
          <a:xfrm>
            <a:off x="526389" y="5799133"/>
            <a:ext cx="4500459" cy="980756"/>
            <a:chOff x="2922470" y="777636"/>
            <a:chExt cx="4500459" cy="980756"/>
          </a:xfrm>
        </p:grpSpPr>
        <p:sp>
          <p:nvSpPr>
            <p:cNvPr id="74" name="Rectangle à coins arrondis 73"/>
            <p:cNvSpPr/>
            <p:nvPr/>
          </p:nvSpPr>
          <p:spPr>
            <a:xfrm>
              <a:off x="2922470" y="777636"/>
              <a:ext cx="3115018" cy="980756"/>
            </a:xfrm>
            <a:prstGeom prst="roundRect">
              <a:avLst/>
            </a:prstGeom>
            <a:noFill/>
            <a:ln w="19050"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200" dirty="0">
                <a:ln w="10541" cmpd="sng">
                  <a:solidFill>
                    <a:srgbClr val="FF6600"/>
                  </a:solidFill>
                  <a:prstDash val="solid"/>
                </a:ln>
                <a:solidFill>
                  <a:srgbClr val="FF6600"/>
                </a:solidFill>
              </a:endParaRP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2971351" y="917640"/>
              <a:ext cx="803618" cy="707886"/>
            </a:xfrm>
            <a:prstGeom prst="rect">
              <a:avLst/>
            </a:prstGeom>
            <a:noFill/>
            <a:ln>
              <a:solidFill>
                <a:srgbClr val="FF66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008000"/>
                  </a:solidFill>
                </a:rPr>
                <a:t>Nutriments (glucose)</a:t>
              </a:r>
            </a:p>
            <a:p>
              <a:pPr algn="ctr"/>
              <a:r>
                <a:rPr lang="fr-FR" sz="1000" b="1" dirty="0">
                  <a:solidFill>
                    <a:srgbClr val="008000"/>
                  </a:solidFill>
                </a:rPr>
                <a:t>+ </a:t>
              </a:r>
              <a:r>
                <a:rPr lang="fr-FR" sz="1000" b="1" dirty="0">
                  <a:solidFill>
                    <a:srgbClr val="FF0000"/>
                  </a:solidFill>
                </a:rPr>
                <a:t>Dioxygène</a:t>
              </a:r>
            </a:p>
          </p:txBody>
        </p:sp>
        <p:cxnSp>
          <p:nvCxnSpPr>
            <p:cNvPr id="76" name="Connecteur droit avec flèche 75"/>
            <p:cNvCxnSpPr>
              <a:stCxn id="75" idx="3"/>
            </p:cNvCxnSpPr>
            <p:nvPr/>
          </p:nvCxnSpPr>
          <p:spPr>
            <a:xfrm>
              <a:off x="3774969" y="1271583"/>
              <a:ext cx="254764" cy="0"/>
            </a:xfrm>
            <a:prstGeom prst="straightConnector1">
              <a:avLst/>
            </a:prstGeom>
            <a:ln>
              <a:solidFill>
                <a:srgbClr val="FF66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Explosion 1 76"/>
            <p:cNvSpPr/>
            <p:nvPr/>
          </p:nvSpPr>
          <p:spPr>
            <a:xfrm>
              <a:off x="3978975" y="825886"/>
              <a:ext cx="971550" cy="791800"/>
            </a:xfrm>
            <a:prstGeom prst="irregularSeal1">
              <a:avLst/>
            </a:prstGeom>
            <a:solidFill>
              <a:srgbClr val="FFC039"/>
            </a:solidFill>
            <a:ln>
              <a:solidFill>
                <a:srgbClr val="FFC039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9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Energie</a:t>
              </a:r>
            </a:p>
          </p:txBody>
        </p:sp>
        <p:cxnSp>
          <p:nvCxnSpPr>
            <p:cNvPr id="78" name="Connecteur droit avec flèche 77"/>
            <p:cNvCxnSpPr/>
            <p:nvPr/>
          </p:nvCxnSpPr>
          <p:spPr>
            <a:xfrm>
              <a:off x="4836225" y="1217390"/>
              <a:ext cx="228600" cy="4396"/>
            </a:xfrm>
            <a:prstGeom prst="straightConnector1">
              <a:avLst/>
            </a:prstGeom>
            <a:ln>
              <a:solidFill>
                <a:srgbClr val="FF66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ZoneTexte 78"/>
            <p:cNvSpPr txBox="1"/>
            <p:nvPr/>
          </p:nvSpPr>
          <p:spPr>
            <a:xfrm>
              <a:off x="5064825" y="1051355"/>
              <a:ext cx="90033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dirty="0">
                  <a:solidFill>
                    <a:srgbClr val="000000"/>
                  </a:solidFill>
                </a:rPr>
                <a:t>Fonctionnement</a:t>
              </a:r>
            </a:p>
            <a:p>
              <a:pPr algn="ctr"/>
              <a:r>
                <a:rPr lang="fr-FR" sz="800" b="1" dirty="0">
                  <a:solidFill>
                    <a:srgbClr val="000000"/>
                  </a:solidFill>
                </a:rPr>
                <a:t>de la cellule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6067899" y="1450615"/>
              <a:ext cx="13550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>
                  <a:solidFill>
                    <a:srgbClr val="FF6600"/>
                  </a:solidFill>
                </a:rPr>
                <a:t>Cellule animale</a:t>
              </a:r>
            </a:p>
          </p:txBody>
        </p:sp>
      </p:grpSp>
      <p:grpSp>
        <p:nvGrpSpPr>
          <p:cNvPr id="17" name="Grouper 16"/>
          <p:cNvGrpSpPr/>
          <p:nvPr/>
        </p:nvGrpSpPr>
        <p:grpSpPr>
          <a:xfrm>
            <a:off x="5014826" y="4404229"/>
            <a:ext cx="4053887" cy="2341445"/>
            <a:chOff x="5014826" y="4404229"/>
            <a:chExt cx="4053887" cy="2341445"/>
          </a:xfrm>
        </p:grpSpPr>
        <p:grpSp>
          <p:nvGrpSpPr>
            <p:cNvPr id="13" name="Grouper 12"/>
            <p:cNvGrpSpPr/>
            <p:nvPr/>
          </p:nvGrpSpPr>
          <p:grpSpPr>
            <a:xfrm>
              <a:off x="5026848" y="4404229"/>
              <a:ext cx="4041865" cy="2341445"/>
              <a:chOff x="4677956" y="4516553"/>
              <a:chExt cx="4041865" cy="2341445"/>
            </a:xfrm>
          </p:grpSpPr>
          <p:sp>
            <p:nvSpPr>
              <p:cNvPr id="81" name="Ellipse 80"/>
              <p:cNvSpPr/>
              <p:nvPr/>
            </p:nvSpPr>
            <p:spPr>
              <a:xfrm rot="16200000">
                <a:off x="5495780" y="3698729"/>
                <a:ext cx="2341445" cy="3977093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12" name="Grouper 11"/>
              <p:cNvGrpSpPr/>
              <p:nvPr/>
            </p:nvGrpSpPr>
            <p:grpSpPr>
              <a:xfrm>
                <a:off x="5741602" y="4757331"/>
                <a:ext cx="2978219" cy="1889692"/>
                <a:chOff x="5741601" y="4757331"/>
                <a:chExt cx="2978220" cy="1889692"/>
              </a:xfrm>
            </p:grpSpPr>
            <p:pic>
              <p:nvPicPr>
                <p:cNvPr id="6" name="Image 5" descr="synapse.jpeg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41601" y="4757331"/>
                  <a:ext cx="1776468" cy="1881852"/>
                </a:xfrm>
                <a:prstGeom prst="rect">
                  <a:avLst/>
                </a:prstGeom>
              </p:spPr>
            </p:pic>
            <p:cxnSp>
              <p:nvCxnSpPr>
                <p:cNvPr id="82" name="Connecteur droit avec flèche 81"/>
                <p:cNvCxnSpPr/>
                <p:nvPr/>
              </p:nvCxnSpPr>
              <p:spPr>
                <a:xfrm>
                  <a:off x="6638083" y="4854632"/>
                  <a:ext cx="0" cy="374944"/>
                </a:xfrm>
                <a:prstGeom prst="straightConnector1">
                  <a:avLst/>
                </a:prstGeom>
                <a:ln>
                  <a:solidFill>
                    <a:srgbClr val="FFC039"/>
                  </a:solidFill>
                  <a:tailEnd type="triangle" w="lg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Connecteur droit avec flèche 82"/>
                <p:cNvCxnSpPr/>
                <p:nvPr/>
              </p:nvCxnSpPr>
              <p:spPr>
                <a:xfrm>
                  <a:off x="6634066" y="6272079"/>
                  <a:ext cx="0" cy="374944"/>
                </a:xfrm>
                <a:prstGeom prst="straightConnector1">
                  <a:avLst/>
                </a:prstGeom>
                <a:ln>
                  <a:solidFill>
                    <a:srgbClr val="FFC039"/>
                  </a:solidFill>
                  <a:tailEnd type="triangle" w="lg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6" name="Rectangle à coins arrondis 85"/>
                <p:cNvSpPr/>
                <p:nvPr/>
              </p:nvSpPr>
              <p:spPr>
                <a:xfrm>
                  <a:off x="6605591" y="6357054"/>
                  <a:ext cx="1961629" cy="230116"/>
                </a:xfrm>
                <a:prstGeom prst="round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>
                      <a:ln>
                        <a:solidFill>
                          <a:srgbClr val="FFC039"/>
                        </a:solidFill>
                      </a:ln>
                      <a:solidFill>
                        <a:srgbClr val="FFC039"/>
                      </a:solidFill>
                    </a:rPr>
                    <a:t>message nerveux électrique</a:t>
                  </a:r>
                </a:p>
              </p:txBody>
            </p:sp>
            <p:sp>
              <p:nvSpPr>
                <p:cNvPr id="88" name="Rectangle à coins arrondis 87"/>
                <p:cNvSpPr/>
                <p:nvPr/>
              </p:nvSpPr>
              <p:spPr>
                <a:xfrm>
                  <a:off x="7038670" y="5547452"/>
                  <a:ext cx="1681151" cy="481746"/>
                </a:xfrm>
                <a:prstGeom prst="round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>
                      <a:ln>
                        <a:solidFill>
                          <a:srgbClr val="66CCFF"/>
                        </a:solidFill>
                      </a:ln>
                      <a:solidFill>
                        <a:srgbClr val="FFC039"/>
                      </a:solidFill>
                    </a:rPr>
                    <a:t>message chimique par un neurotransmetteur</a:t>
                  </a:r>
                </a:p>
              </p:txBody>
            </p:sp>
            <p:cxnSp>
              <p:nvCxnSpPr>
                <p:cNvPr id="91" name="Connecteur droit avec flèche 90"/>
                <p:cNvCxnSpPr/>
                <p:nvPr/>
              </p:nvCxnSpPr>
              <p:spPr>
                <a:xfrm>
                  <a:off x="6393883" y="5810759"/>
                  <a:ext cx="8683" cy="243327"/>
                </a:xfrm>
                <a:prstGeom prst="straightConnector1">
                  <a:avLst/>
                </a:prstGeom>
                <a:ln>
                  <a:solidFill>
                    <a:srgbClr val="66CCFF"/>
                  </a:solidFill>
                  <a:tailEnd type="triangle" w="lg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Connecteur droit avec flèche 91"/>
                <p:cNvCxnSpPr/>
                <p:nvPr/>
              </p:nvCxnSpPr>
              <p:spPr>
                <a:xfrm>
                  <a:off x="6807659" y="5819361"/>
                  <a:ext cx="8683" cy="243327"/>
                </a:xfrm>
                <a:prstGeom prst="straightConnector1">
                  <a:avLst/>
                </a:prstGeom>
                <a:ln>
                  <a:solidFill>
                    <a:srgbClr val="66CCFF"/>
                  </a:solidFill>
                  <a:tailEnd type="triangle" w="lg" len="med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" name="Rectangle à coins arrondis 83"/>
                <p:cNvSpPr/>
                <p:nvPr/>
              </p:nvSpPr>
              <p:spPr>
                <a:xfrm>
                  <a:off x="6605591" y="4856264"/>
                  <a:ext cx="1961629" cy="230116"/>
                </a:xfrm>
                <a:prstGeom prst="round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>
                      <a:ln>
                        <a:solidFill>
                          <a:srgbClr val="FFC039"/>
                        </a:solidFill>
                      </a:ln>
                      <a:solidFill>
                        <a:srgbClr val="FFC039"/>
                      </a:solidFill>
                    </a:rPr>
                    <a:t>message nerveux électrique</a:t>
                  </a:r>
                </a:p>
              </p:txBody>
            </p:sp>
          </p:grpSp>
          <p:sp>
            <p:nvSpPr>
              <p:cNvPr id="94" name="ZoneTexte 93"/>
              <p:cNvSpPr txBox="1"/>
              <p:nvPr/>
            </p:nvSpPr>
            <p:spPr>
              <a:xfrm>
                <a:off x="5799259" y="4757331"/>
                <a:ext cx="73457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00" b="1" dirty="0"/>
                  <a:t>neurone A</a:t>
                </a:r>
              </a:p>
            </p:txBody>
          </p:sp>
          <p:sp>
            <p:nvSpPr>
              <p:cNvPr id="95" name="ZoneTexte 94"/>
              <p:cNvSpPr txBox="1"/>
              <p:nvPr/>
            </p:nvSpPr>
            <p:spPr>
              <a:xfrm>
                <a:off x="5756195" y="6364235"/>
                <a:ext cx="73457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00" b="1" dirty="0"/>
                  <a:t>neurone B</a:t>
                </a:r>
              </a:p>
            </p:txBody>
          </p:sp>
          <p:sp>
            <p:nvSpPr>
              <p:cNvPr id="96" name="ZoneTexte 95"/>
              <p:cNvSpPr txBox="1"/>
              <p:nvPr/>
            </p:nvSpPr>
            <p:spPr>
              <a:xfrm>
                <a:off x="5615733" y="5672453"/>
                <a:ext cx="54649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1000" b="1" dirty="0"/>
                  <a:t>fente</a:t>
                </a:r>
              </a:p>
            </p:txBody>
          </p:sp>
        </p:grpSp>
        <p:sp>
          <p:nvSpPr>
            <p:cNvPr id="98" name="ZoneTexte 97"/>
            <p:cNvSpPr txBox="1"/>
            <p:nvPr/>
          </p:nvSpPr>
          <p:spPr>
            <a:xfrm>
              <a:off x="5014826" y="5096592"/>
              <a:ext cx="112346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b="1" dirty="0"/>
                <a:t>Transmission du message</a:t>
              </a:r>
            </a:p>
            <a:p>
              <a:pPr algn="ctr"/>
              <a:r>
                <a:rPr lang="fr-FR" sz="1200" b="1" dirty="0"/>
                <a:t>au niveau d’une synapse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909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325</Words>
  <Application>Microsoft Office PowerPoint</Application>
  <PresentationFormat>Affichage à l'écran (4:3)</PresentationFormat>
  <Paragraphs>90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Soulier Marie-Pierre</dc:creator>
  <cp:lastModifiedBy>delarbre</cp:lastModifiedBy>
  <cp:revision>56</cp:revision>
  <dcterms:created xsi:type="dcterms:W3CDTF">2016-09-25T09:42:12Z</dcterms:created>
  <dcterms:modified xsi:type="dcterms:W3CDTF">2017-03-14T20:58:48Z</dcterms:modified>
</cp:coreProperties>
</file>