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56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A070"/>
    <a:srgbClr val="AE0101"/>
    <a:srgbClr val="6C3600"/>
    <a:srgbClr val="FFE145"/>
    <a:srgbClr val="FFC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17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0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38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75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8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8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09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7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62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66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4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8953" y="129332"/>
            <a:ext cx="92653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5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311909" y="44069"/>
            <a:ext cx="7672038" cy="6084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0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relations avec le monde microbien.</a:t>
            </a:r>
          </a:p>
          <a:p>
            <a:r>
              <a:rPr lang="fr-FR" sz="1000" i="1" dirty="0">
                <a:solidFill>
                  <a:sysClr val="windowText" lastClr="000000"/>
                </a:solidFill>
              </a:rPr>
              <a:t>Relier la connaissance de ces processus biologiques aux enjeux liés aux comportements responsables individuels et collectifs en matière de santé</a:t>
            </a:r>
            <a:r>
              <a:rPr lang="fr-FR" sz="1200" i="1" dirty="0">
                <a:solidFill>
                  <a:sysClr val="windowText" lastClr="000000"/>
                </a:solidFill>
              </a:rPr>
              <a:t>.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137070" y="734738"/>
            <a:ext cx="2164793" cy="4011189"/>
            <a:chOff x="137070" y="734738"/>
            <a:chExt cx="2164793" cy="401118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2"/>
            <a:srcRect b="8331"/>
            <a:stretch/>
          </p:blipFill>
          <p:spPr>
            <a:xfrm>
              <a:off x="1017406" y="1570727"/>
              <a:ext cx="1284457" cy="3175200"/>
            </a:xfrm>
            <a:prstGeom prst="rect">
              <a:avLst/>
            </a:prstGeom>
          </p:spPr>
        </p:pic>
        <p:grpSp>
          <p:nvGrpSpPr>
            <p:cNvPr id="23" name="Grouper 22"/>
            <p:cNvGrpSpPr/>
            <p:nvPr/>
          </p:nvGrpSpPr>
          <p:grpSpPr>
            <a:xfrm>
              <a:off x="137070" y="734738"/>
              <a:ext cx="1899011" cy="850112"/>
              <a:chOff x="137070" y="734738"/>
              <a:chExt cx="1899011" cy="850112"/>
            </a:xfrm>
          </p:grpSpPr>
          <p:sp>
            <p:nvSpPr>
              <p:cNvPr id="6" name="Rectangle à coins arrondis 5"/>
              <p:cNvSpPr/>
              <p:nvPr/>
            </p:nvSpPr>
            <p:spPr>
              <a:xfrm>
                <a:off x="137070" y="734738"/>
                <a:ext cx="1899011" cy="850112"/>
              </a:xfrm>
              <a:prstGeom prst="roundRect">
                <a:avLst/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208953" y="739730"/>
                <a:ext cx="178482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FF6600"/>
                    </a:solidFill>
                  </a:rPr>
                  <a:t>Association équilibrée à bénéfice réciproque : </a:t>
                </a:r>
                <a:r>
                  <a:rPr lang="fr-FR" sz="1200" dirty="0">
                    <a:solidFill>
                      <a:srgbClr val="FF6600"/>
                    </a:solidFill>
                  </a:rPr>
                  <a:t>protection, aide aux fonctions de l’organisme</a:t>
                </a:r>
              </a:p>
            </p:txBody>
          </p:sp>
        </p:grpSp>
        <p:grpSp>
          <p:nvGrpSpPr>
            <p:cNvPr id="17" name="Grouper 16"/>
            <p:cNvGrpSpPr/>
            <p:nvPr/>
          </p:nvGrpSpPr>
          <p:grpSpPr>
            <a:xfrm>
              <a:off x="137070" y="2587874"/>
              <a:ext cx="918118" cy="461666"/>
              <a:chOff x="183250" y="2141409"/>
              <a:chExt cx="918118" cy="461666"/>
            </a:xfrm>
          </p:grpSpPr>
          <p:sp>
            <p:nvSpPr>
              <p:cNvPr id="18" name="Bulle rectangulaire à coins arrondis 17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103674"/>
                  <a:gd name="adj2" fmla="val 235291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183250" y="2141410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err="1">
                    <a:solidFill>
                      <a:srgbClr val="FF6600"/>
                    </a:solidFill>
                  </a:rPr>
                  <a:t>microbiote</a:t>
                </a:r>
                <a:r>
                  <a:rPr lang="fr-FR" sz="1200" b="1" dirty="0">
                    <a:solidFill>
                      <a:srgbClr val="FF6600"/>
                    </a:solidFill>
                  </a:rPr>
                  <a:t> intestinal</a:t>
                </a:r>
              </a:p>
            </p:txBody>
          </p:sp>
        </p:grpSp>
      </p:grpSp>
      <p:grpSp>
        <p:nvGrpSpPr>
          <p:cNvPr id="112" name="Grouper 111"/>
          <p:cNvGrpSpPr/>
          <p:nvPr/>
        </p:nvGrpSpPr>
        <p:grpSpPr>
          <a:xfrm>
            <a:off x="208953" y="4745927"/>
            <a:ext cx="2279241" cy="1421588"/>
            <a:chOff x="208953" y="4745927"/>
            <a:chExt cx="2279241" cy="1421588"/>
          </a:xfrm>
        </p:grpSpPr>
        <p:grpSp>
          <p:nvGrpSpPr>
            <p:cNvPr id="27" name="Grouper 26"/>
            <p:cNvGrpSpPr/>
            <p:nvPr/>
          </p:nvGrpSpPr>
          <p:grpSpPr>
            <a:xfrm>
              <a:off x="1311909" y="4848431"/>
              <a:ext cx="893414" cy="334908"/>
              <a:chOff x="418496" y="5117135"/>
              <a:chExt cx="893414" cy="334908"/>
            </a:xfrm>
          </p:grpSpPr>
          <p:sp>
            <p:nvSpPr>
              <p:cNvPr id="25" name="Rectangle à coins arrondis 24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449347" y="5117135"/>
                <a:ext cx="7900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Hygiène</a:t>
                </a:r>
                <a:endParaRPr lang="fr-FR" sz="1200" dirty="0">
                  <a:solidFill>
                    <a:srgbClr val="3366FF"/>
                  </a:solidFill>
                </a:endParaRPr>
              </a:p>
            </p:txBody>
          </p:sp>
        </p:grpSp>
        <p:grpSp>
          <p:nvGrpSpPr>
            <p:cNvPr id="36" name="Grouper 35"/>
            <p:cNvGrpSpPr/>
            <p:nvPr/>
          </p:nvGrpSpPr>
          <p:grpSpPr>
            <a:xfrm>
              <a:off x="208953" y="4745927"/>
              <a:ext cx="898198" cy="1421588"/>
              <a:chOff x="3479910" y="5149385"/>
              <a:chExt cx="898198" cy="1421588"/>
            </a:xfrm>
          </p:grpSpPr>
          <p:pic>
            <p:nvPicPr>
              <p:cNvPr id="28" name="Image 27" descr="main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21887" y="5259604"/>
                <a:ext cx="661763" cy="860694"/>
              </a:xfrm>
              <a:prstGeom prst="rect">
                <a:avLst/>
              </a:prstGeom>
            </p:spPr>
          </p:pic>
          <p:sp>
            <p:nvSpPr>
              <p:cNvPr id="31" name="Rectangle à coins arrondis 30"/>
              <p:cNvSpPr/>
              <p:nvPr/>
            </p:nvSpPr>
            <p:spPr>
              <a:xfrm>
                <a:off x="3479910" y="5149385"/>
                <a:ext cx="898198" cy="142158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3479910" y="6098811"/>
                <a:ext cx="898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Lavage des mains</a:t>
                </a:r>
              </a:p>
            </p:txBody>
          </p:sp>
        </p:grpSp>
        <p:grpSp>
          <p:nvGrpSpPr>
            <p:cNvPr id="37" name="Grouper 36"/>
            <p:cNvGrpSpPr/>
            <p:nvPr/>
          </p:nvGrpSpPr>
          <p:grpSpPr>
            <a:xfrm>
              <a:off x="1190960" y="5357686"/>
              <a:ext cx="1297234" cy="806278"/>
              <a:chOff x="418496" y="5102217"/>
              <a:chExt cx="893414" cy="349826"/>
            </a:xfrm>
          </p:grpSpPr>
          <p:sp>
            <p:nvSpPr>
              <p:cNvPr id="38" name="Rectangle à coins arrondis 37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/>
              <p:cNvSpPr txBox="1"/>
              <p:nvPr/>
            </p:nvSpPr>
            <p:spPr>
              <a:xfrm>
                <a:off x="449347" y="5102217"/>
                <a:ext cx="790045" cy="34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Cuisine</a:t>
                </a:r>
              </a:p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Préparation et conservation des aliments</a:t>
                </a:r>
              </a:p>
            </p:txBody>
          </p:sp>
        </p:grpSp>
      </p:grpSp>
      <p:cxnSp>
        <p:nvCxnSpPr>
          <p:cNvPr id="43" name="Connecteur droit 42"/>
          <p:cNvCxnSpPr>
            <a:stCxn id="40" idx="2"/>
            <a:endCxn id="40" idx="2"/>
          </p:cNvCxnSpPr>
          <p:nvPr/>
        </p:nvCxnSpPr>
        <p:spPr>
          <a:xfrm>
            <a:off x="2655302" y="6378105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er 69"/>
          <p:cNvGrpSpPr/>
          <p:nvPr/>
        </p:nvGrpSpPr>
        <p:grpSpPr>
          <a:xfrm>
            <a:off x="2612118" y="3730018"/>
            <a:ext cx="1587185" cy="2714496"/>
            <a:chOff x="2612118" y="3730018"/>
            <a:chExt cx="1587185" cy="2714496"/>
          </a:xfrm>
        </p:grpSpPr>
        <p:grpSp>
          <p:nvGrpSpPr>
            <p:cNvPr id="52" name="Grouper 51"/>
            <p:cNvGrpSpPr/>
            <p:nvPr/>
          </p:nvGrpSpPr>
          <p:grpSpPr>
            <a:xfrm>
              <a:off x="3116816" y="3969084"/>
              <a:ext cx="1002149" cy="438205"/>
              <a:chOff x="183250" y="2105347"/>
              <a:chExt cx="918118" cy="497727"/>
            </a:xfrm>
          </p:grpSpPr>
          <p:sp>
            <p:nvSpPr>
              <p:cNvPr id="53" name="Bulle rectangulaire à coins arrondis 52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-95236"/>
                  <a:gd name="adj2" fmla="val -24544"/>
                  <a:gd name="adj3" fmla="val 16667"/>
                </a:avLst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ZoneTexte 53"/>
              <p:cNvSpPr txBox="1"/>
              <p:nvPr/>
            </p:nvSpPr>
            <p:spPr>
              <a:xfrm>
                <a:off x="183250" y="2105347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0000"/>
                    </a:solidFill>
                  </a:rPr>
                  <a:t>Destruction des bactéries</a:t>
                </a:r>
              </a:p>
            </p:txBody>
          </p:sp>
        </p:grpSp>
        <p:grpSp>
          <p:nvGrpSpPr>
            <p:cNvPr id="55" name="Grouper 54"/>
            <p:cNvGrpSpPr/>
            <p:nvPr/>
          </p:nvGrpSpPr>
          <p:grpSpPr>
            <a:xfrm>
              <a:off x="3076525" y="4939511"/>
              <a:ext cx="1093814" cy="648835"/>
              <a:chOff x="417983" y="2138267"/>
              <a:chExt cx="699544" cy="496564"/>
            </a:xfrm>
          </p:grpSpPr>
          <p:sp>
            <p:nvSpPr>
              <p:cNvPr id="56" name="Bulle rectangulaire à coins arrondis 55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89484"/>
                  <a:gd name="adj2" fmla="val 980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6600"/>
                    </a:solidFill>
                  </a:rPr>
                  <a:t>Multiplication rapide des bactéries</a:t>
                </a:r>
              </a:p>
            </p:txBody>
          </p:sp>
        </p:grpSp>
        <p:grpSp>
          <p:nvGrpSpPr>
            <p:cNvPr id="62" name="Grouper 61"/>
            <p:cNvGrpSpPr/>
            <p:nvPr/>
          </p:nvGrpSpPr>
          <p:grpSpPr>
            <a:xfrm>
              <a:off x="3105489" y="5634439"/>
              <a:ext cx="1093814" cy="648835"/>
              <a:chOff x="417983" y="2138267"/>
              <a:chExt cx="699544" cy="496564"/>
            </a:xfrm>
          </p:grpSpPr>
          <p:sp>
            <p:nvSpPr>
              <p:cNvPr id="63" name="Bulle rectangulaire à coins arrondis 62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93244"/>
                  <a:gd name="adj2" fmla="val 47297"/>
                  <a:gd name="adj3" fmla="val 16667"/>
                </a:avLst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Multiplication lente des bactéries</a:t>
                </a:r>
              </a:p>
            </p:txBody>
          </p:sp>
        </p:grpSp>
        <p:grpSp>
          <p:nvGrpSpPr>
            <p:cNvPr id="67" name="Grouper 66"/>
            <p:cNvGrpSpPr/>
            <p:nvPr/>
          </p:nvGrpSpPr>
          <p:grpSpPr>
            <a:xfrm>
              <a:off x="2612118" y="3730018"/>
              <a:ext cx="546957" cy="2714496"/>
              <a:chOff x="2612118" y="3730018"/>
              <a:chExt cx="546957" cy="2714496"/>
            </a:xfrm>
          </p:grpSpPr>
          <p:sp>
            <p:nvSpPr>
              <p:cNvPr id="40" name="Rectangle à coins arrondis 39"/>
              <p:cNvSpPr/>
              <p:nvPr/>
            </p:nvSpPr>
            <p:spPr>
              <a:xfrm>
                <a:off x="2623816" y="3754037"/>
                <a:ext cx="62972" cy="2624068"/>
              </a:xfrm>
              <a:prstGeom prst="roundRect">
                <a:avLst/>
              </a:prstGeom>
              <a:solidFill>
                <a:srgbClr val="FFA070"/>
              </a:solidFill>
              <a:ln>
                <a:solidFill>
                  <a:srgbClr val="FFA0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2655302" y="6167515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0°C</a:t>
                </a:r>
              </a:p>
            </p:txBody>
          </p:sp>
          <p:cxnSp>
            <p:nvCxnSpPr>
              <p:cNvPr id="45" name="Connecteur droit 44"/>
              <p:cNvCxnSpPr/>
              <p:nvPr/>
            </p:nvCxnSpPr>
            <p:spPr>
              <a:xfrm>
                <a:off x="2623816" y="632095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ZoneTexte 49"/>
              <p:cNvSpPr txBox="1"/>
              <p:nvPr/>
            </p:nvSpPr>
            <p:spPr>
              <a:xfrm>
                <a:off x="2655302" y="3730018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80°C</a:t>
                </a:r>
              </a:p>
            </p:txBody>
          </p:sp>
          <p:cxnSp>
            <p:nvCxnSpPr>
              <p:cNvPr id="51" name="Connecteur droit 50"/>
              <p:cNvCxnSpPr/>
              <p:nvPr/>
            </p:nvCxnSpPr>
            <p:spPr>
              <a:xfrm>
                <a:off x="2612118" y="388890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/>
              <p:cNvCxnSpPr/>
              <p:nvPr/>
            </p:nvCxnSpPr>
            <p:spPr>
              <a:xfrm>
                <a:off x="2623816" y="513448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ZoneTexte 65"/>
              <p:cNvSpPr txBox="1"/>
              <p:nvPr/>
            </p:nvSpPr>
            <p:spPr>
              <a:xfrm>
                <a:off x="2655302" y="4986930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40°C</a:t>
                </a:r>
              </a:p>
            </p:txBody>
          </p:sp>
        </p:grpSp>
      </p:grpSp>
      <p:sp>
        <p:nvSpPr>
          <p:cNvPr id="42" name="ZoneTexte 41"/>
          <p:cNvSpPr txBox="1"/>
          <p:nvPr/>
        </p:nvSpPr>
        <p:spPr>
          <a:xfrm>
            <a:off x="4409189" y="6288258"/>
            <a:ext cx="4699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Travail réalisé par Marie Pierre Soulier, collège Victor Hugo</a:t>
            </a:r>
          </a:p>
        </p:txBody>
      </p:sp>
    </p:spTree>
    <p:extLst>
      <p:ext uri="{BB962C8B-B14F-4D97-AF65-F5344CB8AC3E}">
        <p14:creationId xmlns:p14="http://schemas.microsoft.com/office/powerpoint/2010/main" val="277955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8953" y="129332"/>
            <a:ext cx="92653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4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311909" y="44069"/>
            <a:ext cx="7672038" cy="6084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0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relations avec le monde microbien.</a:t>
            </a:r>
          </a:p>
          <a:p>
            <a:r>
              <a:rPr lang="fr-FR" sz="1000" i="1" dirty="0">
                <a:solidFill>
                  <a:sysClr val="windowText" lastClr="000000"/>
                </a:solidFill>
              </a:rPr>
              <a:t>Relier la connaissance de ces processus biologiques aux enjeux liés aux comportements responsables individuels et collectifs en matière de santé</a:t>
            </a:r>
            <a:r>
              <a:rPr lang="fr-FR" sz="1200" i="1" dirty="0">
                <a:solidFill>
                  <a:sysClr val="windowText" lastClr="000000"/>
                </a:solidFill>
              </a:rPr>
              <a:t>.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137070" y="734738"/>
            <a:ext cx="2164793" cy="4011189"/>
            <a:chOff x="137070" y="734738"/>
            <a:chExt cx="2164793" cy="401118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2"/>
            <a:srcRect b="8331"/>
            <a:stretch/>
          </p:blipFill>
          <p:spPr>
            <a:xfrm>
              <a:off x="1017406" y="1570727"/>
              <a:ext cx="1284457" cy="3175200"/>
            </a:xfrm>
            <a:prstGeom prst="rect">
              <a:avLst/>
            </a:prstGeom>
          </p:spPr>
        </p:pic>
        <p:grpSp>
          <p:nvGrpSpPr>
            <p:cNvPr id="23" name="Grouper 22"/>
            <p:cNvGrpSpPr/>
            <p:nvPr/>
          </p:nvGrpSpPr>
          <p:grpSpPr>
            <a:xfrm>
              <a:off x="137070" y="734738"/>
              <a:ext cx="1899011" cy="850112"/>
              <a:chOff x="137070" y="734738"/>
              <a:chExt cx="1899011" cy="850112"/>
            </a:xfrm>
          </p:grpSpPr>
          <p:sp>
            <p:nvSpPr>
              <p:cNvPr id="6" name="Rectangle à coins arrondis 5"/>
              <p:cNvSpPr/>
              <p:nvPr/>
            </p:nvSpPr>
            <p:spPr>
              <a:xfrm>
                <a:off x="137070" y="734738"/>
                <a:ext cx="1899011" cy="850112"/>
              </a:xfrm>
              <a:prstGeom prst="roundRect">
                <a:avLst/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208953" y="739730"/>
                <a:ext cx="178482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FF6600"/>
                    </a:solidFill>
                  </a:rPr>
                  <a:t>Association équilibrée à bénéfice réciproque : </a:t>
                </a:r>
                <a:r>
                  <a:rPr lang="fr-FR" sz="1200" dirty="0">
                    <a:solidFill>
                      <a:srgbClr val="FF6600"/>
                    </a:solidFill>
                  </a:rPr>
                  <a:t>protection, aide aux fonctions de l’organisme</a:t>
                </a:r>
              </a:p>
            </p:txBody>
          </p:sp>
        </p:grpSp>
        <p:grpSp>
          <p:nvGrpSpPr>
            <p:cNvPr id="17" name="Grouper 16"/>
            <p:cNvGrpSpPr/>
            <p:nvPr/>
          </p:nvGrpSpPr>
          <p:grpSpPr>
            <a:xfrm>
              <a:off x="137070" y="2587874"/>
              <a:ext cx="918118" cy="461666"/>
              <a:chOff x="183250" y="2141409"/>
              <a:chExt cx="918118" cy="461666"/>
            </a:xfrm>
          </p:grpSpPr>
          <p:sp>
            <p:nvSpPr>
              <p:cNvPr id="18" name="Bulle rectangulaire à coins arrondis 17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103674"/>
                  <a:gd name="adj2" fmla="val 235291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183250" y="2141410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err="1">
                    <a:solidFill>
                      <a:srgbClr val="FF6600"/>
                    </a:solidFill>
                  </a:rPr>
                  <a:t>microbiote</a:t>
                </a:r>
                <a:r>
                  <a:rPr lang="fr-FR" sz="1200" b="1" dirty="0">
                    <a:solidFill>
                      <a:srgbClr val="FF6600"/>
                    </a:solidFill>
                  </a:rPr>
                  <a:t> intestinal</a:t>
                </a:r>
              </a:p>
            </p:txBody>
          </p:sp>
        </p:grpSp>
      </p:grpSp>
      <p:grpSp>
        <p:nvGrpSpPr>
          <p:cNvPr id="20" name="Grouper 19"/>
          <p:cNvGrpSpPr/>
          <p:nvPr/>
        </p:nvGrpSpPr>
        <p:grpSpPr>
          <a:xfrm>
            <a:off x="131606" y="3532540"/>
            <a:ext cx="918118" cy="461666"/>
            <a:chOff x="183250" y="2141409"/>
            <a:chExt cx="918118" cy="461666"/>
          </a:xfrm>
        </p:grpSpPr>
        <p:sp>
          <p:nvSpPr>
            <p:cNvPr id="21" name="Bulle rectangulaire à coins arrondis 20"/>
            <p:cNvSpPr/>
            <p:nvPr/>
          </p:nvSpPr>
          <p:spPr>
            <a:xfrm>
              <a:off x="199409" y="2141409"/>
              <a:ext cx="901959" cy="461665"/>
            </a:xfrm>
            <a:prstGeom prst="wedgeRoundRectCallout">
              <a:avLst>
                <a:gd name="adj1" fmla="val 106001"/>
                <a:gd name="adj2" fmla="val 98877"/>
                <a:gd name="adj3" fmla="val 16667"/>
              </a:avLst>
            </a:prstGeom>
            <a:noFill/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83250" y="2141410"/>
              <a:ext cx="918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err="1">
                  <a:solidFill>
                    <a:srgbClr val="FF6600"/>
                  </a:solidFill>
                </a:rPr>
                <a:t>microbiote</a:t>
              </a:r>
              <a:r>
                <a:rPr lang="fr-FR" sz="1200" b="1" dirty="0">
                  <a:solidFill>
                    <a:srgbClr val="FF6600"/>
                  </a:solidFill>
                </a:rPr>
                <a:t> vaginal</a:t>
              </a:r>
            </a:p>
          </p:txBody>
        </p:sp>
      </p:grpSp>
      <p:grpSp>
        <p:nvGrpSpPr>
          <p:cNvPr id="112" name="Grouper 111"/>
          <p:cNvGrpSpPr/>
          <p:nvPr/>
        </p:nvGrpSpPr>
        <p:grpSpPr>
          <a:xfrm>
            <a:off x="208953" y="4745927"/>
            <a:ext cx="2279241" cy="1421588"/>
            <a:chOff x="208953" y="4745927"/>
            <a:chExt cx="2279241" cy="1421588"/>
          </a:xfrm>
        </p:grpSpPr>
        <p:grpSp>
          <p:nvGrpSpPr>
            <p:cNvPr id="27" name="Grouper 26"/>
            <p:cNvGrpSpPr/>
            <p:nvPr/>
          </p:nvGrpSpPr>
          <p:grpSpPr>
            <a:xfrm>
              <a:off x="1311909" y="4848431"/>
              <a:ext cx="893414" cy="334908"/>
              <a:chOff x="418496" y="5117135"/>
              <a:chExt cx="893414" cy="334908"/>
            </a:xfrm>
          </p:grpSpPr>
          <p:sp>
            <p:nvSpPr>
              <p:cNvPr id="25" name="Rectangle à coins arrondis 24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449347" y="5117135"/>
                <a:ext cx="7900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Hygiène</a:t>
                </a:r>
                <a:endParaRPr lang="fr-FR" sz="1200" dirty="0">
                  <a:solidFill>
                    <a:srgbClr val="3366FF"/>
                  </a:solidFill>
                </a:endParaRPr>
              </a:p>
            </p:txBody>
          </p:sp>
        </p:grpSp>
        <p:grpSp>
          <p:nvGrpSpPr>
            <p:cNvPr id="36" name="Grouper 35"/>
            <p:cNvGrpSpPr/>
            <p:nvPr/>
          </p:nvGrpSpPr>
          <p:grpSpPr>
            <a:xfrm>
              <a:off x="208953" y="4745927"/>
              <a:ext cx="898198" cy="1421588"/>
              <a:chOff x="3479910" y="5149385"/>
              <a:chExt cx="898198" cy="1421588"/>
            </a:xfrm>
          </p:grpSpPr>
          <p:pic>
            <p:nvPicPr>
              <p:cNvPr id="28" name="Image 27" descr="main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21887" y="5259604"/>
                <a:ext cx="661763" cy="860694"/>
              </a:xfrm>
              <a:prstGeom prst="rect">
                <a:avLst/>
              </a:prstGeom>
            </p:spPr>
          </p:pic>
          <p:sp>
            <p:nvSpPr>
              <p:cNvPr id="31" name="Rectangle à coins arrondis 30"/>
              <p:cNvSpPr/>
              <p:nvPr/>
            </p:nvSpPr>
            <p:spPr>
              <a:xfrm>
                <a:off x="3479910" y="5149385"/>
                <a:ext cx="898198" cy="142158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3479910" y="6098811"/>
                <a:ext cx="898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Lavage des mains</a:t>
                </a:r>
              </a:p>
            </p:txBody>
          </p:sp>
        </p:grpSp>
        <p:grpSp>
          <p:nvGrpSpPr>
            <p:cNvPr id="37" name="Grouper 36"/>
            <p:cNvGrpSpPr/>
            <p:nvPr/>
          </p:nvGrpSpPr>
          <p:grpSpPr>
            <a:xfrm>
              <a:off x="1190960" y="5357686"/>
              <a:ext cx="1297234" cy="806278"/>
              <a:chOff x="418496" y="5102217"/>
              <a:chExt cx="893414" cy="349826"/>
            </a:xfrm>
          </p:grpSpPr>
          <p:sp>
            <p:nvSpPr>
              <p:cNvPr id="38" name="Rectangle à coins arrondis 37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/>
              <p:cNvSpPr txBox="1"/>
              <p:nvPr/>
            </p:nvSpPr>
            <p:spPr>
              <a:xfrm>
                <a:off x="449347" y="5102217"/>
                <a:ext cx="790045" cy="34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Cuisine</a:t>
                </a:r>
              </a:p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Préparation et conservation des aliments</a:t>
                </a:r>
              </a:p>
            </p:txBody>
          </p:sp>
        </p:grpSp>
      </p:grpSp>
      <p:cxnSp>
        <p:nvCxnSpPr>
          <p:cNvPr id="43" name="Connecteur droit 42"/>
          <p:cNvCxnSpPr>
            <a:stCxn id="40" idx="2"/>
            <a:endCxn id="40" idx="2"/>
          </p:cNvCxnSpPr>
          <p:nvPr/>
        </p:nvCxnSpPr>
        <p:spPr>
          <a:xfrm>
            <a:off x="2655302" y="6378105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er 69"/>
          <p:cNvGrpSpPr/>
          <p:nvPr/>
        </p:nvGrpSpPr>
        <p:grpSpPr>
          <a:xfrm>
            <a:off x="2612118" y="3730018"/>
            <a:ext cx="1587185" cy="2714496"/>
            <a:chOff x="2612118" y="3730018"/>
            <a:chExt cx="1587185" cy="2714496"/>
          </a:xfrm>
        </p:grpSpPr>
        <p:grpSp>
          <p:nvGrpSpPr>
            <p:cNvPr id="52" name="Grouper 51"/>
            <p:cNvGrpSpPr/>
            <p:nvPr/>
          </p:nvGrpSpPr>
          <p:grpSpPr>
            <a:xfrm>
              <a:off x="3116816" y="3969084"/>
              <a:ext cx="1002149" cy="438205"/>
              <a:chOff x="183250" y="2105347"/>
              <a:chExt cx="918118" cy="497727"/>
            </a:xfrm>
          </p:grpSpPr>
          <p:sp>
            <p:nvSpPr>
              <p:cNvPr id="53" name="Bulle rectangulaire à coins arrondis 52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-95236"/>
                  <a:gd name="adj2" fmla="val -24544"/>
                  <a:gd name="adj3" fmla="val 16667"/>
                </a:avLst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ZoneTexte 53"/>
              <p:cNvSpPr txBox="1"/>
              <p:nvPr/>
            </p:nvSpPr>
            <p:spPr>
              <a:xfrm>
                <a:off x="183250" y="2105347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0000"/>
                    </a:solidFill>
                  </a:rPr>
                  <a:t>Destruction des bactéries</a:t>
                </a:r>
              </a:p>
            </p:txBody>
          </p:sp>
        </p:grpSp>
        <p:grpSp>
          <p:nvGrpSpPr>
            <p:cNvPr id="55" name="Grouper 54"/>
            <p:cNvGrpSpPr/>
            <p:nvPr/>
          </p:nvGrpSpPr>
          <p:grpSpPr>
            <a:xfrm>
              <a:off x="3076525" y="4939511"/>
              <a:ext cx="1093814" cy="648835"/>
              <a:chOff x="417983" y="2138267"/>
              <a:chExt cx="699544" cy="496564"/>
            </a:xfrm>
          </p:grpSpPr>
          <p:sp>
            <p:nvSpPr>
              <p:cNvPr id="56" name="Bulle rectangulaire à coins arrondis 55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89484"/>
                  <a:gd name="adj2" fmla="val 980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6600"/>
                    </a:solidFill>
                  </a:rPr>
                  <a:t>Multiplication rapide des bactéries</a:t>
                </a:r>
              </a:p>
            </p:txBody>
          </p:sp>
        </p:grpSp>
        <p:grpSp>
          <p:nvGrpSpPr>
            <p:cNvPr id="62" name="Grouper 61"/>
            <p:cNvGrpSpPr/>
            <p:nvPr/>
          </p:nvGrpSpPr>
          <p:grpSpPr>
            <a:xfrm>
              <a:off x="3105489" y="5634439"/>
              <a:ext cx="1093814" cy="648835"/>
              <a:chOff x="417983" y="2138267"/>
              <a:chExt cx="699544" cy="496564"/>
            </a:xfrm>
          </p:grpSpPr>
          <p:sp>
            <p:nvSpPr>
              <p:cNvPr id="63" name="Bulle rectangulaire à coins arrondis 62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93244"/>
                  <a:gd name="adj2" fmla="val 47297"/>
                  <a:gd name="adj3" fmla="val 16667"/>
                </a:avLst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Multiplication lente des bactéries</a:t>
                </a:r>
              </a:p>
            </p:txBody>
          </p:sp>
        </p:grpSp>
        <p:grpSp>
          <p:nvGrpSpPr>
            <p:cNvPr id="67" name="Grouper 66"/>
            <p:cNvGrpSpPr/>
            <p:nvPr/>
          </p:nvGrpSpPr>
          <p:grpSpPr>
            <a:xfrm>
              <a:off x="2612118" y="3730018"/>
              <a:ext cx="546957" cy="2714496"/>
              <a:chOff x="2612118" y="3730018"/>
              <a:chExt cx="546957" cy="2714496"/>
            </a:xfrm>
          </p:grpSpPr>
          <p:sp>
            <p:nvSpPr>
              <p:cNvPr id="40" name="Rectangle à coins arrondis 39"/>
              <p:cNvSpPr/>
              <p:nvPr/>
            </p:nvSpPr>
            <p:spPr>
              <a:xfrm>
                <a:off x="2623816" y="3754037"/>
                <a:ext cx="62972" cy="2624068"/>
              </a:xfrm>
              <a:prstGeom prst="roundRect">
                <a:avLst/>
              </a:prstGeom>
              <a:solidFill>
                <a:srgbClr val="FFA070"/>
              </a:solidFill>
              <a:ln>
                <a:solidFill>
                  <a:srgbClr val="FFA0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2655302" y="6167515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0°C</a:t>
                </a:r>
              </a:p>
            </p:txBody>
          </p:sp>
          <p:cxnSp>
            <p:nvCxnSpPr>
              <p:cNvPr id="45" name="Connecteur droit 44"/>
              <p:cNvCxnSpPr/>
              <p:nvPr/>
            </p:nvCxnSpPr>
            <p:spPr>
              <a:xfrm>
                <a:off x="2623816" y="632095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ZoneTexte 49"/>
              <p:cNvSpPr txBox="1"/>
              <p:nvPr/>
            </p:nvSpPr>
            <p:spPr>
              <a:xfrm>
                <a:off x="2655302" y="3730018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80°C</a:t>
                </a:r>
              </a:p>
            </p:txBody>
          </p:sp>
          <p:cxnSp>
            <p:nvCxnSpPr>
              <p:cNvPr id="51" name="Connecteur droit 50"/>
              <p:cNvCxnSpPr/>
              <p:nvPr/>
            </p:nvCxnSpPr>
            <p:spPr>
              <a:xfrm>
                <a:off x="2612118" y="388890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/>
              <p:cNvCxnSpPr/>
              <p:nvPr/>
            </p:nvCxnSpPr>
            <p:spPr>
              <a:xfrm>
                <a:off x="2623816" y="513448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ZoneTexte 65"/>
              <p:cNvSpPr txBox="1"/>
              <p:nvPr/>
            </p:nvSpPr>
            <p:spPr>
              <a:xfrm>
                <a:off x="2655302" y="4986930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40°C</a:t>
                </a:r>
              </a:p>
            </p:txBody>
          </p:sp>
        </p:grpSp>
      </p:grp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2382899" y="2136628"/>
            <a:ext cx="4019286" cy="4524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1200" b="1" dirty="0">
                <a:latin typeface="+mn-lt"/>
              </a:rPr>
              <a:t>Multiplication des bactéries pathogènes de façon autonome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1200" b="1" dirty="0">
                <a:latin typeface="+mn-lt"/>
              </a:rPr>
              <a:t>Multiplication des virus dans des cellules de l’organisme</a:t>
            </a:r>
          </a:p>
        </p:txBody>
      </p:sp>
      <p:pic>
        <p:nvPicPr>
          <p:cNvPr id="97" name="Image 96" descr="contamination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611" y="788105"/>
            <a:ext cx="3742944" cy="1316736"/>
          </a:xfrm>
          <a:prstGeom prst="rect">
            <a:avLst/>
          </a:prstGeom>
        </p:spPr>
      </p:pic>
      <p:grpSp>
        <p:nvGrpSpPr>
          <p:cNvPr id="93" name="Grouper 92"/>
          <p:cNvGrpSpPr/>
          <p:nvPr/>
        </p:nvGrpSpPr>
        <p:grpSpPr>
          <a:xfrm>
            <a:off x="5156934" y="2659536"/>
            <a:ext cx="1959126" cy="681637"/>
            <a:chOff x="383271" y="5117134"/>
            <a:chExt cx="991765" cy="537508"/>
          </a:xfrm>
        </p:grpSpPr>
        <p:sp>
          <p:nvSpPr>
            <p:cNvPr id="94" name="Rectangle à coins arrondis 93"/>
            <p:cNvSpPr/>
            <p:nvPr/>
          </p:nvSpPr>
          <p:spPr>
            <a:xfrm>
              <a:off x="418496" y="5117134"/>
              <a:ext cx="893414" cy="537506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383271" y="5144975"/>
              <a:ext cx="991765" cy="509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Protection : vaccination</a:t>
              </a:r>
            </a:p>
            <a:p>
              <a:pPr algn="ctr"/>
              <a:r>
                <a:rPr lang="fr-FR" sz="1200" dirty="0">
                  <a:solidFill>
                    <a:srgbClr val="AE0101"/>
                  </a:solidFill>
                </a:rPr>
                <a:t>Vaccins obligatoires, recommandés</a:t>
              </a:r>
            </a:p>
          </p:txBody>
        </p:sp>
      </p:grpSp>
      <p:grpSp>
        <p:nvGrpSpPr>
          <p:cNvPr id="101" name="Grouper 100"/>
          <p:cNvGrpSpPr/>
          <p:nvPr/>
        </p:nvGrpSpPr>
        <p:grpSpPr>
          <a:xfrm>
            <a:off x="5156934" y="1267231"/>
            <a:ext cx="3368824" cy="299477"/>
            <a:chOff x="418496" y="5117135"/>
            <a:chExt cx="893414" cy="334908"/>
          </a:xfrm>
        </p:grpSpPr>
        <p:sp>
          <p:nvSpPr>
            <p:cNvPr id="102" name="Rectangle à coins arrondis 101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25035" y="5123854"/>
              <a:ext cx="874055" cy="31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Soin : </a:t>
              </a:r>
              <a:r>
                <a:rPr lang="fr-FR" sz="1200" dirty="0">
                  <a:solidFill>
                    <a:srgbClr val="AE0101"/>
                  </a:solidFill>
                </a:rPr>
                <a:t>désinfection d’une plaie par un antiseptique</a:t>
              </a:r>
            </a:p>
          </p:txBody>
        </p:sp>
      </p:grpSp>
      <p:grpSp>
        <p:nvGrpSpPr>
          <p:cNvPr id="104" name="Grouper 103"/>
          <p:cNvGrpSpPr/>
          <p:nvPr/>
        </p:nvGrpSpPr>
        <p:grpSpPr>
          <a:xfrm>
            <a:off x="6336555" y="724326"/>
            <a:ext cx="2307429" cy="478281"/>
            <a:chOff x="412268" y="5117135"/>
            <a:chExt cx="930238" cy="334908"/>
          </a:xfrm>
        </p:grpSpPr>
        <p:sp>
          <p:nvSpPr>
            <p:cNvPr id="105" name="Rectangle à coins arrondis 104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412268" y="5123854"/>
              <a:ext cx="930238" cy="323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Protection : hygiène et asepsie</a:t>
              </a:r>
            </a:p>
            <a:p>
              <a:pPr algn="ctr"/>
              <a:r>
                <a:rPr lang="fr-FR" sz="1200" dirty="0">
                  <a:solidFill>
                    <a:srgbClr val="AE0101"/>
                  </a:solidFill>
                </a:rPr>
                <a:t>Stérilisation, port d’un masque…</a:t>
              </a:r>
            </a:p>
          </p:txBody>
        </p:sp>
      </p:grpSp>
      <p:grpSp>
        <p:nvGrpSpPr>
          <p:cNvPr id="107" name="Grouper 106"/>
          <p:cNvGrpSpPr/>
          <p:nvPr/>
        </p:nvGrpSpPr>
        <p:grpSpPr>
          <a:xfrm>
            <a:off x="5165575" y="1631529"/>
            <a:ext cx="1832139" cy="461276"/>
            <a:chOff x="418496" y="5117135"/>
            <a:chExt cx="893414" cy="334908"/>
          </a:xfrm>
        </p:grpSpPr>
        <p:sp>
          <p:nvSpPr>
            <p:cNvPr id="108" name="Rectangle à coins arrondis 107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37855" y="5123854"/>
              <a:ext cx="874055" cy="31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Soin : antibiotique</a:t>
              </a:r>
              <a:r>
                <a:rPr lang="fr-FR" sz="1200" dirty="0">
                  <a:solidFill>
                    <a:srgbClr val="AE0101"/>
                  </a:solidFill>
                </a:rPr>
                <a:t> en cas d’infection bactérienne</a:t>
              </a:r>
            </a:p>
          </p:txBody>
        </p:sp>
      </p:grpSp>
      <p:sp>
        <p:nvSpPr>
          <p:cNvPr id="113" name="Explosion 1 112"/>
          <p:cNvSpPr/>
          <p:nvPr/>
        </p:nvSpPr>
        <p:spPr>
          <a:xfrm>
            <a:off x="6845299" y="1640782"/>
            <a:ext cx="2267849" cy="1204017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/>
          <p:cNvSpPr txBox="1"/>
          <p:nvPr/>
        </p:nvSpPr>
        <p:spPr>
          <a:xfrm>
            <a:off x="7375378" y="1899254"/>
            <a:ext cx="119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2">
                    <a:lumMod val="75000"/>
                  </a:schemeClr>
                </a:solidFill>
              </a:rPr>
              <a:t>Résistance des bactéries aux antibiotiques</a:t>
            </a:r>
          </a:p>
        </p:txBody>
      </p:sp>
      <p:grpSp>
        <p:nvGrpSpPr>
          <p:cNvPr id="15" name="Grouper 14"/>
          <p:cNvGrpSpPr/>
          <p:nvPr/>
        </p:nvGrpSpPr>
        <p:grpSpPr>
          <a:xfrm>
            <a:off x="99288" y="1763628"/>
            <a:ext cx="918118" cy="461666"/>
            <a:chOff x="183250" y="2141409"/>
            <a:chExt cx="918118" cy="461666"/>
          </a:xfrm>
        </p:grpSpPr>
        <p:sp>
          <p:nvSpPr>
            <p:cNvPr id="11" name="Bulle rectangulaire à coins arrondis 10"/>
            <p:cNvSpPr/>
            <p:nvPr/>
          </p:nvSpPr>
          <p:spPr>
            <a:xfrm>
              <a:off x="199409" y="2141409"/>
              <a:ext cx="901959" cy="461665"/>
            </a:xfrm>
            <a:prstGeom prst="wedgeRoundRectCallout">
              <a:avLst>
                <a:gd name="adj1" fmla="val 85056"/>
                <a:gd name="adj2" fmla="val 130707"/>
                <a:gd name="adj3" fmla="val 16667"/>
              </a:avLst>
            </a:prstGeom>
            <a:noFill/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83250" y="2141410"/>
              <a:ext cx="918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err="1">
                  <a:solidFill>
                    <a:srgbClr val="FF6600"/>
                  </a:solidFill>
                </a:rPr>
                <a:t>microbiote</a:t>
              </a:r>
              <a:r>
                <a:rPr lang="fr-FR" sz="1200" b="1" dirty="0">
                  <a:solidFill>
                    <a:srgbClr val="FF6600"/>
                  </a:solidFill>
                </a:rPr>
                <a:t> cutané</a:t>
              </a:r>
            </a:p>
          </p:txBody>
        </p:sp>
      </p:grpSp>
      <p:sp>
        <p:nvSpPr>
          <p:cNvPr id="68" name="ZoneTexte 67"/>
          <p:cNvSpPr txBox="1"/>
          <p:nvPr/>
        </p:nvSpPr>
        <p:spPr>
          <a:xfrm>
            <a:off x="4409189" y="6288258"/>
            <a:ext cx="4699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Travail réalisé par Marie Pierre Soulier, collège Victor Hugo</a:t>
            </a:r>
          </a:p>
        </p:txBody>
      </p:sp>
    </p:spTree>
    <p:extLst>
      <p:ext uri="{BB962C8B-B14F-4D97-AF65-F5344CB8AC3E}">
        <p14:creationId xmlns:p14="http://schemas.microsoft.com/office/powerpoint/2010/main" val="118325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113" grpId="0" animBg="1"/>
      <p:bldP spid="1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8953" y="129332"/>
            <a:ext cx="92653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3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311909" y="44069"/>
            <a:ext cx="7672038" cy="6084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0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relations avec le monde microbien.</a:t>
            </a:r>
          </a:p>
          <a:p>
            <a:r>
              <a:rPr lang="fr-FR" sz="1000" i="1" dirty="0">
                <a:solidFill>
                  <a:sysClr val="windowText" lastClr="000000"/>
                </a:solidFill>
              </a:rPr>
              <a:t>Relier la connaissance de ces processus biologiques aux enjeux liés aux comportements responsables individuels et collectifs en matière de santé</a:t>
            </a:r>
            <a:r>
              <a:rPr lang="fr-FR" sz="1200" i="1" dirty="0">
                <a:solidFill>
                  <a:sysClr val="windowText" lastClr="000000"/>
                </a:solidFill>
              </a:rPr>
              <a:t>.</a:t>
            </a:r>
          </a:p>
        </p:txBody>
      </p:sp>
      <p:grpSp>
        <p:nvGrpSpPr>
          <p:cNvPr id="111" name="Grouper 110"/>
          <p:cNvGrpSpPr/>
          <p:nvPr/>
        </p:nvGrpSpPr>
        <p:grpSpPr>
          <a:xfrm>
            <a:off x="99288" y="734738"/>
            <a:ext cx="2202575" cy="4011189"/>
            <a:chOff x="99288" y="734738"/>
            <a:chExt cx="2202575" cy="401118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2"/>
            <a:srcRect b="8331"/>
            <a:stretch/>
          </p:blipFill>
          <p:spPr>
            <a:xfrm>
              <a:off x="1017406" y="1570727"/>
              <a:ext cx="1284457" cy="3175200"/>
            </a:xfrm>
            <a:prstGeom prst="rect">
              <a:avLst/>
            </a:prstGeom>
          </p:spPr>
        </p:pic>
        <p:grpSp>
          <p:nvGrpSpPr>
            <p:cNvPr id="23" name="Grouper 22"/>
            <p:cNvGrpSpPr/>
            <p:nvPr/>
          </p:nvGrpSpPr>
          <p:grpSpPr>
            <a:xfrm>
              <a:off x="137070" y="734738"/>
              <a:ext cx="1899011" cy="850112"/>
              <a:chOff x="137070" y="734738"/>
              <a:chExt cx="1899011" cy="850112"/>
            </a:xfrm>
          </p:grpSpPr>
          <p:sp>
            <p:nvSpPr>
              <p:cNvPr id="6" name="Rectangle à coins arrondis 5"/>
              <p:cNvSpPr/>
              <p:nvPr/>
            </p:nvSpPr>
            <p:spPr>
              <a:xfrm>
                <a:off x="137070" y="734738"/>
                <a:ext cx="1899011" cy="850112"/>
              </a:xfrm>
              <a:prstGeom prst="roundRect">
                <a:avLst/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208953" y="739730"/>
                <a:ext cx="178482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FF6600"/>
                    </a:solidFill>
                  </a:rPr>
                  <a:t>Association équilibrée à bénéfice réciproque : </a:t>
                </a:r>
                <a:r>
                  <a:rPr lang="fr-FR" sz="1200" dirty="0">
                    <a:solidFill>
                      <a:srgbClr val="FF6600"/>
                    </a:solidFill>
                  </a:rPr>
                  <a:t>protection, aide aux fonctions de l’organisme</a:t>
                </a:r>
              </a:p>
            </p:txBody>
          </p:sp>
        </p:grpSp>
        <p:grpSp>
          <p:nvGrpSpPr>
            <p:cNvPr id="15" name="Grouper 14"/>
            <p:cNvGrpSpPr/>
            <p:nvPr/>
          </p:nvGrpSpPr>
          <p:grpSpPr>
            <a:xfrm>
              <a:off x="99288" y="1763628"/>
              <a:ext cx="918118" cy="461666"/>
              <a:chOff x="183250" y="2141409"/>
              <a:chExt cx="918118" cy="461666"/>
            </a:xfrm>
          </p:grpSpPr>
          <p:sp>
            <p:nvSpPr>
              <p:cNvPr id="11" name="Bulle rectangulaire à coins arrondis 10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85056"/>
                  <a:gd name="adj2" fmla="val 130707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183250" y="2141410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err="1">
                    <a:solidFill>
                      <a:srgbClr val="FF6600"/>
                    </a:solidFill>
                  </a:rPr>
                  <a:t>microbiote</a:t>
                </a:r>
                <a:r>
                  <a:rPr lang="fr-FR" sz="1200" b="1" dirty="0">
                    <a:solidFill>
                      <a:srgbClr val="FF6600"/>
                    </a:solidFill>
                  </a:rPr>
                  <a:t> cutané</a:t>
                </a:r>
              </a:p>
            </p:txBody>
          </p:sp>
        </p:grpSp>
        <p:grpSp>
          <p:nvGrpSpPr>
            <p:cNvPr id="17" name="Grouper 16"/>
            <p:cNvGrpSpPr/>
            <p:nvPr/>
          </p:nvGrpSpPr>
          <p:grpSpPr>
            <a:xfrm>
              <a:off x="137070" y="2587874"/>
              <a:ext cx="918118" cy="461666"/>
              <a:chOff x="183250" y="2141409"/>
              <a:chExt cx="918118" cy="461666"/>
            </a:xfrm>
          </p:grpSpPr>
          <p:sp>
            <p:nvSpPr>
              <p:cNvPr id="18" name="Bulle rectangulaire à coins arrondis 17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103674"/>
                  <a:gd name="adj2" fmla="val 235291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183250" y="2141410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err="1">
                    <a:solidFill>
                      <a:srgbClr val="FF6600"/>
                    </a:solidFill>
                  </a:rPr>
                  <a:t>microbiote</a:t>
                </a:r>
                <a:r>
                  <a:rPr lang="fr-FR" sz="1200" b="1" dirty="0">
                    <a:solidFill>
                      <a:srgbClr val="FF6600"/>
                    </a:solidFill>
                  </a:rPr>
                  <a:t> intestinal</a:t>
                </a:r>
              </a:p>
            </p:txBody>
          </p:sp>
        </p:grpSp>
        <p:grpSp>
          <p:nvGrpSpPr>
            <p:cNvPr id="20" name="Grouper 19"/>
            <p:cNvGrpSpPr/>
            <p:nvPr/>
          </p:nvGrpSpPr>
          <p:grpSpPr>
            <a:xfrm>
              <a:off x="131606" y="3532540"/>
              <a:ext cx="918118" cy="461666"/>
              <a:chOff x="183250" y="2141409"/>
              <a:chExt cx="918118" cy="461666"/>
            </a:xfrm>
          </p:grpSpPr>
          <p:sp>
            <p:nvSpPr>
              <p:cNvPr id="21" name="Bulle rectangulaire à coins arrondis 20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106001"/>
                  <a:gd name="adj2" fmla="val 98877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183250" y="2141410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err="1">
                    <a:solidFill>
                      <a:srgbClr val="FF6600"/>
                    </a:solidFill>
                  </a:rPr>
                  <a:t>microbiote</a:t>
                </a:r>
                <a:r>
                  <a:rPr lang="fr-FR" sz="1200" b="1" dirty="0">
                    <a:solidFill>
                      <a:srgbClr val="FF6600"/>
                    </a:solidFill>
                  </a:rPr>
                  <a:t> vaginal</a:t>
                </a:r>
              </a:p>
            </p:txBody>
          </p:sp>
        </p:grpSp>
      </p:grpSp>
      <p:grpSp>
        <p:nvGrpSpPr>
          <p:cNvPr id="112" name="Grouper 111"/>
          <p:cNvGrpSpPr/>
          <p:nvPr/>
        </p:nvGrpSpPr>
        <p:grpSpPr>
          <a:xfrm>
            <a:off x="208953" y="4745927"/>
            <a:ext cx="2279241" cy="1421588"/>
            <a:chOff x="208953" y="4745927"/>
            <a:chExt cx="2279241" cy="1421588"/>
          </a:xfrm>
        </p:grpSpPr>
        <p:grpSp>
          <p:nvGrpSpPr>
            <p:cNvPr id="27" name="Grouper 26"/>
            <p:cNvGrpSpPr/>
            <p:nvPr/>
          </p:nvGrpSpPr>
          <p:grpSpPr>
            <a:xfrm>
              <a:off x="1311909" y="4848431"/>
              <a:ext cx="893414" cy="334908"/>
              <a:chOff x="418496" y="5117135"/>
              <a:chExt cx="893414" cy="334908"/>
            </a:xfrm>
          </p:grpSpPr>
          <p:sp>
            <p:nvSpPr>
              <p:cNvPr id="25" name="Rectangle à coins arrondis 24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449347" y="5117135"/>
                <a:ext cx="7900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Hygiène</a:t>
                </a:r>
                <a:endParaRPr lang="fr-FR" sz="1200" dirty="0">
                  <a:solidFill>
                    <a:srgbClr val="3366FF"/>
                  </a:solidFill>
                </a:endParaRPr>
              </a:p>
            </p:txBody>
          </p:sp>
        </p:grpSp>
        <p:grpSp>
          <p:nvGrpSpPr>
            <p:cNvPr id="36" name="Grouper 35"/>
            <p:cNvGrpSpPr/>
            <p:nvPr/>
          </p:nvGrpSpPr>
          <p:grpSpPr>
            <a:xfrm>
              <a:off x="208953" y="4745927"/>
              <a:ext cx="898198" cy="1421588"/>
              <a:chOff x="3479910" y="5149385"/>
              <a:chExt cx="898198" cy="1421588"/>
            </a:xfrm>
          </p:grpSpPr>
          <p:pic>
            <p:nvPicPr>
              <p:cNvPr id="28" name="Image 27" descr="main.jpe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21887" y="5259604"/>
                <a:ext cx="661763" cy="860694"/>
              </a:xfrm>
              <a:prstGeom prst="rect">
                <a:avLst/>
              </a:prstGeom>
            </p:spPr>
          </p:pic>
          <p:sp>
            <p:nvSpPr>
              <p:cNvPr id="31" name="Rectangle à coins arrondis 30"/>
              <p:cNvSpPr/>
              <p:nvPr/>
            </p:nvSpPr>
            <p:spPr>
              <a:xfrm>
                <a:off x="3479910" y="5149385"/>
                <a:ext cx="898198" cy="142158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ZoneTexte 31"/>
              <p:cNvSpPr txBox="1"/>
              <p:nvPr/>
            </p:nvSpPr>
            <p:spPr>
              <a:xfrm>
                <a:off x="3479910" y="6098811"/>
                <a:ext cx="898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Lavage des mains</a:t>
                </a:r>
              </a:p>
            </p:txBody>
          </p:sp>
        </p:grpSp>
        <p:grpSp>
          <p:nvGrpSpPr>
            <p:cNvPr id="37" name="Grouper 36"/>
            <p:cNvGrpSpPr/>
            <p:nvPr/>
          </p:nvGrpSpPr>
          <p:grpSpPr>
            <a:xfrm>
              <a:off x="1190960" y="5357686"/>
              <a:ext cx="1297234" cy="806278"/>
              <a:chOff x="418496" y="5102217"/>
              <a:chExt cx="893414" cy="349826"/>
            </a:xfrm>
          </p:grpSpPr>
          <p:sp>
            <p:nvSpPr>
              <p:cNvPr id="38" name="Rectangle à coins arrondis 37"/>
              <p:cNvSpPr/>
              <p:nvPr/>
            </p:nvSpPr>
            <p:spPr>
              <a:xfrm>
                <a:off x="418496" y="5117135"/>
                <a:ext cx="893414" cy="334908"/>
              </a:xfrm>
              <a:prstGeom prst="roundRect">
                <a:avLst/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/>
              <p:cNvSpPr txBox="1"/>
              <p:nvPr/>
            </p:nvSpPr>
            <p:spPr>
              <a:xfrm>
                <a:off x="449347" y="5102217"/>
                <a:ext cx="790045" cy="34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3366FF"/>
                    </a:solidFill>
                  </a:rPr>
                  <a:t>Cuisine</a:t>
                </a:r>
              </a:p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Préparation et conservation des aliments</a:t>
                </a:r>
              </a:p>
            </p:txBody>
          </p:sp>
        </p:grpSp>
      </p:grpSp>
      <p:cxnSp>
        <p:nvCxnSpPr>
          <p:cNvPr id="43" name="Connecteur droit 42"/>
          <p:cNvCxnSpPr>
            <a:stCxn id="40" idx="2"/>
            <a:endCxn id="40" idx="2"/>
          </p:cNvCxnSpPr>
          <p:nvPr/>
        </p:nvCxnSpPr>
        <p:spPr>
          <a:xfrm>
            <a:off x="2655302" y="6378105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er 69"/>
          <p:cNvGrpSpPr/>
          <p:nvPr/>
        </p:nvGrpSpPr>
        <p:grpSpPr>
          <a:xfrm>
            <a:off x="2612118" y="3730018"/>
            <a:ext cx="1587185" cy="2714496"/>
            <a:chOff x="2612118" y="3730018"/>
            <a:chExt cx="1587185" cy="2714496"/>
          </a:xfrm>
        </p:grpSpPr>
        <p:grpSp>
          <p:nvGrpSpPr>
            <p:cNvPr id="52" name="Grouper 51"/>
            <p:cNvGrpSpPr/>
            <p:nvPr/>
          </p:nvGrpSpPr>
          <p:grpSpPr>
            <a:xfrm>
              <a:off x="3116816" y="3969084"/>
              <a:ext cx="1002149" cy="438205"/>
              <a:chOff x="183250" y="2105347"/>
              <a:chExt cx="918118" cy="497727"/>
            </a:xfrm>
          </p:grpSpPr>
          <p:sp>
            <p:nvSpPr>
              <p:cNvPr id="53" name="Bulle rectangulaire à coins arrondis 52"/>
              <p:cNvSpPr/>
              <p:nvPr/>
            </p:nvSpPr>
            <p:spPr>
              <a:xfrm>
                <a:off x="199409" y="2141409"/>
                <a:ext cx="901959" cy="461665"/>
              </a:xfrm>
              <a:prstGeom prst="wedgeRoundRectCallout">
                <a:avLst>
                  <a:gd name="adj1" fmla="val -95236"/>
                  <a:gd name="adj2" fmla="val -24544"/>
                  <a:gd name="adj3" fmla="val 16667"/>
                </a:avLst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ZoneTexte 53"/>
              <p:cNvSpPr txBox="1"/>
              <p:nvPr/>
            </p:nvSpPr>
            <p:spPr>
              <a:xfrm>
                <a:off x="183250" y="2105347"/>
                <a:ext cx="9181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0000"/>
                    </a:solidFill>
                  </a:rPr>
                  <a:t>Destruction des bactéries</a:t>
                </a:r>
              </a:p>
            </p:txBody>
          </p:sp>
        </p:grpSp>
        <p:grpSp>
          <p:nvGrpSpPr>
            <p:cNvPr id="55" name="Grouper 54"/>
            <p:cNvGrpSpPr/>
            <p:nvPr/>
          </p:nvGrpSpPr>
          <p:grpSpPr>
            <a:xfrm>
              <a:off x="3076525" y="4939511"/>
              <a:ext cx="1093814" cy="648835"/>
              <a:chOff x="417983" y="2138267"/>
              <a:chExt cx="699544" cy="496564"/>
            </a:xfrm>
          </p:grpSpPr>
          <p:sp>
            <p:nvSpPr>
              <p:cNvPr id="56" name="Bulle rectangulaire à coins arrondis 55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89484"/>
                  <a:gd name="adj2" fmla="val 980"/>
                  <a:gd name="adj3" fmla="val 16667"/>
                </a:avLst>
              </a:prstGeom>
              <a:noFill/>
              <a:ln w="1905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FF6600"/>
                    </a:solidFill>
                  </a:rPr>
                  <a:t>Multiplication rapide des bactéries</a:t>
                </a:r>
              </a:p>
            </p:txBody>
          </p:sp>
        </p:grpSp>
        <p:grpSp>
          <p:nvGrpSpPr>
            <p:cNvPr id="62" name="Grouper 61"/>
            <p:cNvGrpSpPr/>
            <p:nvPr/>
          </p:nvGrpSpPr>
          <p:grpSpPr>
            <a:xfrm>
              <a:off x="3105489" y="5634439"/>
              <a:ext cx="1093814" cy="648835"/>
              <a:chOff x="417983" y="2138267"/>
              <a:chExt cx="699544" cy="496564"/>
            </a:xfrm>
          </p:grpSpPr>
          <p:sp>
            <p:nvSpPr>
              <p:cNvPr id="63" name="Bulle rectangulaire à coins arrondis 62"/>
              <p:cNvSpPr/>
              <p:nvPr/>
            </p:nvSpPr>
            <p:spPr>
              <a:xfrm>
                <a:off x="436507" y="2138267"/>
                <a:ext cx="648164" cy="461665"/>
              </a:xfrm>
              <a:prstGeom prst="wedgeRoundRectCallout">
                <a:avLst>
                  <a:gd name="adj1" fmla="val -93244"/>
                  <a:gd name="adj2" fmla="val 47297"/>
                  <a:gd name="adj3" fmla="val 16667"/>
                </a:avLst>
              </a:prstGeom>
              <a:noFill/>
              <a:ln w="19050"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417983" y="2140183"/>
                <a:ext cx="699544" cy="4946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3366FF"/>
                    </a:solidFill>
                  </a:rPr>
                  <a:t>Multiplication lente des bactéries</a:t>
                </a:r>
              </a:p>
            </p:txBody>
          </p:sp>
        </p:grpSp>
        <p:grpSp>
          <p:nvGrpSpPr>
            <p:cNvPr id="67" name="Grouper 66"/>
            <p:cNvGrpSpPr/>
            <p:nvPr/>
          </p:nvGrpSpPr>
          <p:grpSpPr>
            <a:xfrm>
              <a:off x="2612118" y="3730018"/>
              <a:ext cx="546957" cy="2714496"/>
              <a:chOff x="2612118" y="3730018"/>
              <a:chExt cx="546957" cy="2714496"/>
            </a:xfrm>
          </p:grpSpPr>
          <p:sp>
            <p:nvSpPr>
              <p:cNvPr id="40" name="Rectangle à coins arrondis 39"/>
              <p:cNvSpPr/>
              <p:nvPr/>
            </p:nvSpPr>
            <p:spPr>
              <a:xfrm>
                <a:off x="2623816" y="3754037"/>
                <a:ext cx="62972" cy="2624068"/>
              </a:xfrm>
              <a:prstGeom prst="roundRect">
                <a:avLst/>
              </a:prstGeom>
              <a:solidFill>
                <a:srgbClr val="FFA070"/>
              </a:solidFill>
              <a:ln>
                <a:solidFill>
                  <a:srgbClr val="FFA0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2655302" y="6167515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0°C</a:t>
                </a:r>
              </a:p>
            </p:txBody>
          </p:sp>
          <p:cxnSp>
            <p:nvCxnSpPr>
              <p:cNvPr id="45" name="Connecteur droit 44"/>
              <p:cNvCxnSpPr/>
              <p:nvPr/>
            </p:nvCxnSpPr>
            <p:spPr>
              <a:xfrm>
                <a:off x="2623816" y="632095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ZoneTexte 49"/>
              <p:cNvSpPr txBox="1"/>
              <p:nvPr/>
            </p:nvSpPr>
            <p:spPr>
              <a:xfrm>
                <a:off x="2655302" y="3730018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80°C</a:t>
                </a:r>
              </a:p>
            </p:txBody>
          </p:sp>
          <p:cxnSp>
            <p:nvCxnSpPr>
              <p:cNvPr id="51" name="Connecteur droit 50"/>
              <p:cNvCxnSpPr/>
              <p:nvPr/>
            </p:nvCxnSpPr>
            <p:spPr>
              <a:xfrm>
                <a:off x="2612118" y="388890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/>
              <p:cNvCxnSpPr/>
              <p:nvPr/>
            </p:nvCxnSpPr>
            <p:spPr>
              <a:xfrm>
                <a:off x="2623816" y="5134485"/>
                <a:ext cx="10059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ZoneTexte 65"/>
              <p:cNvSpPr txBox="1"/>
              <p:nvPr/>
            </p:nvSpPr>
            <p:spPr>
              <a:xfrm>
                <a:off x="2655302" y="4986930"/>
                <a:ext cx="5037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/>
                  <a:t>40°C</a:t>
                </a:r>
              </a:p>
            </p:txBody>
          </p:sp>
        </p:grpSp>
      </p:grpSp>
      <p:pic>
        <p:nvPicPr>
          <p:cNvPr id="74" name="Image 73" descr="défens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74" y="2744752"/>
            <a:ext cx="3139440" cy="373684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5" name="Text Box 16"/>
          <p:cNvSpPr txBox="1">
            <a:spLocks noChangeArrowheads="1"/>
          </p:cNvSpPr>
          <p:nvPr/>
        </p:nvSpPr>
        <p:spPr bwMode="auto">
          <a:xfrm>
            <a:off x="4415279" y="6559930"/>
            <a:ext cx="4336765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1200" b="1" dirty="0">
                <a:latin typeface="+mn-lt"/>
              </a:rPr>
              <a:t>Elimination du micro-organisme pathogène et arrêt de l</a:t>
            </a:r>
            <a:r>
              <a:rPr lang="ja-JP" altLang="fr-FR" sz="1200" b="1" dirty="0">
                <a:latin typeface="+mn-lt"/>
              </a:rPr>
              <a:t>’</a:t>
            </a:r>
            <a:r>
              <a:rPr lang="fr-FR" sz="1200" b="1" dirty="0">
                <a:latin typeface="+mn-lt"/>
              </a:rPr>
              <a:t>infection</a:t>
            </a:r>
          </a:p>
        </p:txBody>
      </p:sp>
      <p:grpSp>
        <p:nvGrpSpPr>
          <p:cNvPr id="77" name="Grouper 76"/>
          <p:cNvGrpSpPr/>
          <p:nvPr/>
        </p:nvGrpSpPr>
        <p:grpSpPr>
          <a:xfrm>
            <a:off x="8038516" y="4587561"/>
            <a:ext cx="991765" cy="1276786"/>
            <a:chOff x="387645" y="5117135"/>
            <a:chExt cx="991765" cy="334908"/>
          </a:xfrm>
        </p:grpSpPr>
        <p:sp>
          <p:nvSpPr>
            <p:cNvPr id="78" name="Rectangle à coins arrondis 77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387645" y="5123854"/>
              <a:ext cx="991765" cy="314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Cellules-mémoire = réactions plus rapides et plus efficaces</a:t>
              </a:r>
            </a:p>
          </p:txBody>
        </p:sp>
      </p:grpSp>
      <p:sp>
        <p:nvSpPr>
          <p:cNvPr id="81" name="Flèche vers la droite 80"/>
          <p:cNvSpPr/>
          <p:nvPr/>
        </p:nvSpPr>
        <p:spPr>
          <a:xfrm>
            <a:off x="7561068" y="4942015"/>
            <a:ext cx="444500" cy="283939"/>
          </a:xfrm>
          <a:prstGeom prst="rightArrow">
            <a:avLst/>
          </a:prstGeom>
          <a:solidFill>
            <a:srgbClr val="AE0101"/>
          </a:solidFill>
          <a:ln>
            <a:solidFill>
              <a:srgbClr val="AE010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2286630" y="2225293"/>
            <a:ext cx="4336765" cy="4524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1200" b="1" dirty="0">
                <a:latin typeface="+mn-lt"/>
              </a:rPr>
              <a:t>Multiplication des bactéries pathogènes de façon autonome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fr-FR" sz="1200" b="1" dirty="0">
                <a:latin typeface="+mn-lt"/>
              </a:rPr>
              <a:t>Multiplication des virus dans des cellules de l’organisme</a:t>
            </a:r>
          </a:p>
        </p:txBody>
      </p:sp>
      <p:grpSp>
        <p:nvGrpSpPr>
          <p:cNvPr id="110" name="Grouper 109"/>
          <p:cNvGrpSpPr/>
          <p:nvPr/>
        </p:nvGrpSpPr>
        <p:grpSpPr>
          <a:xfrm>
            <a:off x="2301863" y="788105"/>
            <a:ext cx="4034692" cy="1316736"/>
            <a:chOff x="2196446" y="788105"/>
            <a:chExt cx="4034692" cy="1316736"/>
          </a:xfrm>
        </p:grpSpPr>
        <p:pic>
          <p:nvPicPr>
            <p:cNvPr id="97" name="Image 96" descr="contamination2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8194" y="788105"/>
              <a:ext cx="3742944" cy="1316736"/>
            </a:xfrm>
            <a:prstGeom prst="rect">
              <a:avLst/>
            </a:prstGeom>
          </p:spPr>
        </p:pic>
        <p:sp>
          <p:nvSpPr>
            <p:cNvPr id="83" name="Text Box 5"/>
            <p:cNvSpPr txBox="1">
              <a:spLocks noChangeArrowheads="1"/>
            </p:cNvSpPr>
            <p:nvPr/>
          </p:nvSpPr>
          <p:spPr bwMode="auto">
            <a:xfrm>
              <a:off x="2196446" y="1446473"/>
              <a:ext cx="1032540" cy="646331"/>
            </a:xfrm>
            <a:prstGeom prst="rect">
              <a:avLst/>
            </a:prstGeom>
            <a:noFill/>
            <a:ln w="127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FR" sz="1200" b="1" dirty="0">
                  <a:solidFill>
                    <a:srgbClr val="800080"/>
                  </a:solidFill>
                  <a:latin typeface="+mn-lt"/>
                </a:rPr>
                <a:t>Antigènes à la surface des bactéries</a:t>
              </a:r>
            </a:p>
          </p:txBody>
        </p:sp>
        <p:cxnSp>
          <p:nvCxnSpPr>
            <p:cNvPr id="85" name="Connecteur droit avec flèche 84"/>
            <p:cNvCxnSpPr/>
            <p:nvPr/>
          </p:nvCxnSpPr>
          <p:spPr>
            <a:xfrm flipV="1">
              <a:off x="3237863" y="1446473"/>
              <a:ext cx="387987" cy="323167"/>
            </a:xfrm>
            <a:prstGeom prst="straightConnector1">
              <a:avLst/>
            </a:prstGeom>
            <a:ln w="19050">
              <a:solidFill>
                <a:srgbClr val="80008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>
              <a:stCxn id="83" idx="3"/>
            </p:cNvCxnSpPr>
            <p:nvPr/>
          </p:nvCxnSpPr>
          <p:spPr>
            <a:xfrm flipV="1">
              <a:off x="3228986" y="1570727"/>
              <a:ext cx="561964" cy="198912"/>
            </a:xfrm>
            <a:prstGeom prst="straightConnector1">
              <a:avLst/>
            </a:prstGeom>
            <a:ln w="19050">
              <a:solidFill>
                <a:srgbClr val="80008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er 92"/>
          <p:cNvGrpSpPr/>
          <p:nvPr/>
        </p:nvGrpSpPr>
        <p:grpSpPr>
          <a:xfrm>
            <a:off x="7563084" y="3200399"/>
            <a:ext cx="1580916" cy="1465965"/>
            <a:chOff x="375696" y="5117135"/>
            <a:chExt cx="1012889" cy="551527"/>
          </a:xfrm>
        </p:grpSpPr>
        <p:sp>
          <p:nvSpPr>
            <p:cNvPr id="94" name="Rectangle à coins arrondis 93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375696" y="5117135"/>
              <a:ext cx="1012889" cy="551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Protection :  vaccination</a:t>
              </a:r>
            </a:p>
            <a:p>
              <a:pPr algn="ctr"/>
              <a:r>
                <a:rPr lang="fr-FR" sz="1200" dirty="0">
                  <a:solidFill>
                    <a:srgbClr val="AE0101"/>
                  </a:solidFill>
                </a:rPr>
                <a:t>Vaccins obligatoires, recommandés</a:t>
              </a:r>
            </a:p>
          </p:txBody>
        </p:sp>
      </p:grpSp>
      <p:sp>
        <p:nvSpPr>
          <p:cNvPr id="96" name="Flèche vers la droite 95"/>
          <p:cNvSpPr/>
          <p:nvPr/>
        </p:nvSpPr>
        <p:spPr>
          <a:xfrm rot="16200000">
            <a:off x="8260786" y="4223341"/>
            <a:ext cx="444500" cy="283939"/>
          </a:xfrm>
          <a:prstGeom prst="rightArrow">
            <a:avLst/>
          </a:prstGeom>
          <a:solidFill>
            <a:srgbClr val="AE0101"/>
          </a:solidFill>
          <a:ln>
            <a:solidFill>
              <a:srgbClr val="AE010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1" name="Grouper 100"/>
          <p:cNvGrpSpPr/>
          <p:nvPr/>
        </p:nvGrpSpPr>
        <p:grpSpPr>
          <a:xfrm>
            <a:off x="5165575" y="1285373"/>
            <a:ext cx="3368824" cy="299477"/>
            <a:chOff x="418496" y="5117135"/>
            <a:chExt cx="893414" cy="334908"/>
          </a:xfrm>
        </p:grpSpPr>
        <p:sp>
          <p:nvSpPr>
            <p:cNvPr id="102" name="Rectangle à coins arrondis 101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25035" y="5123854"/>
              <a:ext cx="874055" cy="31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Soin : </a:t>
              </a:r>
              <a:r>
                <a:rPr lang="fr-FR" sz="1200" dirty="0">
                  <a:solidFill>
                    <a:srgbClr val="AE0101"/>
                  </a:solidFill>
                </a:rPr>
                <a:t>désinfection d’une plaie par un antiseptique</a:t>
              </a:r>
            </a:p>
          </p:txBody>
        </p:sp>
      </p:grpSp>
      <p:grpSp>
        <p:nvGrpSpPr>
          <p:cNvPr id="104" name="Grouper 103"/>
          <p:cNvGrpSpPr/>
          <p:nvPr/>
        </p:nvGrpSpPr>
        <p:grpSpPr>
          <a:xfrm>
            <a:off x="6197257" y="724326"/>
            <a:ext cx="2520906" cy="478281"/>
            <a:chOff x="356794" y="5117135"/>
            <a:chExt cx="991765" cy="334908"/>
          </a:xfrm>
        </p:grpSpPr>
        <p:sp>
          <p:nvSpPr>
            <p:cNvPr id="105" name="Rectangle à coins arrondis 104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356794" y="5123854"/>
              <a:ext cx="991765" cy="323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Protection : hygiène et asepsie</a:t>
              </a:r>
            </a:p>
            <a:p>
              <a:pPr algn="ctr"/>
              <a:r>
                <a:rPr lang="fr-FR" sz="1200" dirty="0">
                  <a:solidFill>
                    <a:srgbClr val="AE0101"/>
                  </a:solidFill>
                </a:rPr>
                <a:t>Stérilisation, port d’un masque…</a:t>
              </a:r>
            </a:p>
          </p:txBody>
        </p:sp>
      </p:grpSp>
      <p:grpSp>
        <p:nvGrpSpPr>
          <p:cNvPr id="107" name="Grouper 106"/>
          <p:cNvGrpSpPr/>
          <p:nvPr/>
        </p:nvGrpSpPr>
        <p:grpSpPr>
          <a:xfrm>
            <a:off x="5165575" y="1631529"/>
            <a:ext cx="1832139" cy="461276"/>
            <a:chOff x="418496" y="5117135"/>
            <a:chExt cx="893414" cy="334908"/>
          </a:xfrm>
        </p:grpSpPr>
        <p:sp>
          <p:nvSpPr>
            <p:cNvPr id="108" name="Rectangle à coins arrondis 107"/>
            <p:cNvSpPr/>
            <p:nvPr/>
          </p:nvSpPr>
          <p:spPr>
            <a:xfrm>
              <a:off x="418496" y="5117135"/>
              <a:ext cx="893414" cy="334908"/>
            </a:xfrm>
            <a:prstGeom prst="roundRect">
              <a:avLst/>
            </a:prstGeom>
            <a:noFill/>
            <a:ln w="19050">
              <a:solidFill>
                <a:srgbClr val="AE010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37855" y="5123854"/>
              <a:ext cx="874055" cy="31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AE0101"/>
                  </a:solidFill>
                </a:rPr>
                <a:t>Soin : antibiotique</a:t>
              </a:r>
              <a:r>
                <a:rPr lang="fr-FR" sz="1200" dirty="0">
                  <a:solidFill>
                    <a:srgbClr val="AE0101"/>
                  </a:solidFill>
                </a:rPr>
                <a:t> en cas d’infection bactérienne</a:t>
              </a:r>
            </a:p>
          </p:txBody>
        </p:sp>
      </p:grpSp>
      <p:sp>
        <p:nvSpPr>
          <p:cNvPr id="113" name="Explosion 1 112"/>
          <p:cNvSpPr/>
          <p:nvPr/>
        </p:nvSpPr>
        <p:spPr>
          <a:xfrm>
            <a:off x="6845299" y="1640782"/>
            <a:ext cx="2267849" cy="1204017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/>
          <p:cNvSpPr txBox="1"/>
          <p:nvPr/>
        </p:nvSpPr>
        <p:spPr>
          <a:xfrm>
            <a:off x="7375378" y="1899254"/>
            <a:ext cx="119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2">
                    <a:lumMod val="75000"/>
                  </a:schemeClr>
                </a:solidFill>
              </a:rPr>
              <a:t>Résistance des bactéries aux antibiotiques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500685" y="6254994"/>
            <a:ext cx="1483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/>
              <a:t>D’après Belin 3</a:t>
            </a:r>
            <a:r>
              <a:rPr lang="fr-FR" sz="1000" i="1" baseline="30000" dirty="0"/>
              <a:t>ème</a:t>
            </a:r>
            <a:r>
              <a:rPr lang="fr-FR" sz="1000" i="1" dirty="0"/>
              <a:t> 2008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-47987" y="6556047"/>
            <a:ext cx="4699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Travail réalisé par Marie Pierre Soulier, collège Victor Hugo</a:t>
            </a:r>
          </a:p>
        </p:txBody>
      </p:sp>
    </p:spTree>
    <p:extLst>
      <p:ext uri="{BB962C8B-B14F-4D97-AF65-F5344CB8AC3E}">
        <p14:creationId xmlns:p14="http://schemas.microsoft.com/office/powerpoint/2010/main" val="2250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81" grpId="0" animBg="1"/>
      <p:bldP spid="9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463</Words>
  <Application>Microsoft Office PowerPoint</Application>
  <PresentationFormat>Affichage à l'écran (4:3)</PresentationFormat>
  <Paragraphs>74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Soulier Marie-Pierre</dc:creator>
  <cp:lastModifiedBy>delarbre</cp:lastModifiedBy>
  <cp:revision>52</cp:revision>
  <dcterms:created xsi:type="dcterms:W3CDTF">2016-09-25T09:42:12Z</dcterms:created>
  <dcterms:modified xsi:type="dcterms:W3CDTF">2017-03-14T21:00:12Z</dcterms:modified>
</cp:coreProperties>
</file>