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1"/>
    <p:sldMasterId id="2147483705" r:id="rId2"/>
    <p:sldMasterId id="2147483717" r:id="rId3"/>
    <p:sldMasterId id="2147483721" r:id="rId4"/>
  </p:sldMasterIdLst>
  <p:notesMasterIdLst>
    <p:notesMasterId r:id="rId29"/>
  </p:notesMasterIdLst>
  <p:handoutMasterIdLst>
    <p:handoutMasterId r:id="rId30"/>
  </p:handoutMasterIdLst>
  <p:sldIdLst>
    <p:sldId id="313" r:id="rId5"/>
    <p:sldId id="282" r:id="rId6"/>
    <p:sldId id="385" r:id="rId7"/>
    <p:sldId id="384" r:id="rId8"/>
    <p:sldId id="397" r:id="rId9"/>
    <p:sldId id="323" r:id="rId10"/>
    <p:sldId id="366" r:id="rId11"/>
    <p:sldId id="402" r:id="rId12"/>
    <p:sldId id="404" r:id="rId13"/>
    <p:sldId id="396" r:id="rId14"/>
    <p:sldId id="398" r:id="rId15"/>
    <p:sldId id="405" r:id="rId16"/>
    <p:sldId id="406" r:id="rId17"/>
    <p:sldId id="407" r:id="rId18"/>
    <p:sldId id="408" r:id="rId19"/>
    <p:sldId id="409" r:id="rId20"/>
    <p:sldId id="410" r:id="rId21"/>
    <p:sldId id="381" r:id="rId22"/>
    <p:sldId id="401" r:id="rId23"/>
    <p:sldId id="400" r:id="rId24"/>
    <p:sldId id="391" r:id="rId25"/>
    <p:sldId id="389" r:id="rId26"/>
    <p:sldId id="411" r:id="rId27"/>
    <p:sldId id="370" r:id="rId28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ement Informatique" initials="D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EF"/>
    <a:srgbClr val="CAF4FA"/>
    <a:srgbClr val="ED9DDE"/>
    <a:srgbClr val="D1D1F0"/>
    <a:srgbClr val="96C0F2"/>
    <a:srgbClr val="92D050"/>
    <a:srgbClr val="FFDDD9"/>
    <a:srgbClr val="FFDAD9"/>
    <a:srgbClr val="C2FA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76377" autoAdjust="0"/>
  </p:normalViewPr>
  <p:slideViewPr>
    <p:cSldViewPr snapToGrid="0" snapToObjects="1">
      <p:cViewPr>
        <p:scale>
          <a:sx n="70" d="100"/>
          <a:sy n="70" d="100"/>
        </p:scale>
        <p:origin x="-1589" y="-4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-2334" y="732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6889B-8069-41C2-AC42-43FD1B70EE8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387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F7A77-B03B-C341-83B7-8F2A84ABA291}" type="datetimeFigureOut">
              <a:rPr lang="fr-FR" smtClean="0"/>
              <a:pPr/>
              <a:t>11/03/2021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FEFB8-215F-B443-8A37-FD586D873E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79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289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EFB8-215F-B443-8A37-FD586D873E95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22" indent="-214334" eaLnBrk="0" hangingPunct="0">
              <a:spcBef>
                <a:spcPct val="30000"/>
              </a:spcBef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851" indent="-228623" defTabSz="4493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2097" indent="-228623" defTabSz="4493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343" indent="-228623" defTabSz="4493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589" indent="-228623" defTabSz="4493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308" algn="l"/>
                <a:tab pos="898615" algn="l"/>
                <a:tab pos="1347923" algn="l"/>
                <a:tab pos="1797230" algn="l"/>
                <a:tab pos="2246538" algn="l"/>
                <a:tab pos="2695845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359B8E-0BE0-49DF-B61F-21E054D0B97E}" type="slidenum">
              <a:rPr lang="fr-FR" altLang="fr-FR"/>
              <a:pPr eaLnBrk="1" hangingPunct="1"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679609" y="4715630"/>
            <a:ext cx="5440045" cy="446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pPr defTabSz="44930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00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EE7444"/>
              </a:buClr>
              <a:buSzPct val="100000"/>
            </a:pPr>
            <a:endParaRPr lang="fr-FR" altLang="fr-FR" dirty="0">
              <a:solidFill>
                <a:prstClr val="black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EFB8-215F-B443-8A37-FD586D873E9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21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EFB8-215F-B443-8A37-FD586D873E9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56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EFB8-215F-B443-8A37-FD586D873E9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30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EFB8-215F-B443-8A37-FD586D873E9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60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EFB8-215F-B443-8A37-FD586D873E95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29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EFB8-215F-B443-8A37-FD586D873E95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5E24D-1543-4046-87B1-FA04D63D00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99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522F-57F1-459D-8239-1983CBFDAB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73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3" y="27464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2971F-03BE-4197-88C5-96F6D33648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95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3" y="1600206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3B14E-11A6-4292-8AE3-8F5B979D47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57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11076-F2C4-4B11-BDED-14A450C7063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695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F5C75-82ED-4B00-B477-5F3FB0456F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8788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38A63-21E5-4643-9AEE-DDE56E15AE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30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04863" y="1476375"/>
            <a:ext cx="3862387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19650" y="1476375"/>
            <a:ext cx="386397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751C-0D43-4F24-A217-AA93543317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9575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CF296-0B5C-4B10-BFE0-42DE8744C2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1828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9D9FC-CEC4-4848-BEB2-6FDCE7B07B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8637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08367-71D2-4794-963C-28D94BBEB6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900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51AB4-2CFD-4A13-A1DC-99C40AB08F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907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1996E-C99B-4037-B5B8-0B40D925D2A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7785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2AFDF-DEE7-429E-8F91-CABFD71CD5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7347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E2B3E-8753-4212-9A13-1CBE28FA0B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4391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11950" y="354013"/>
            <a:ext cx="1971675" cy="56451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93750" y="354013"/>
            <a:ext cx="5765800" cy="56451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96EB3-844B-4305-B961-84F1341442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9807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D84E-C81B-45E9-B8E9-0E3FDCED717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418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9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1268760"/>
            <a:ext cx="5616624" cy="1955304"/>
          </a:xfrm>
        </p:spPr>
        <p:txBody>
          <a:bodyPr/>
          <a:lstStyle>
            <a:lvl1pPr>
              <a:defRPr>
                <a:solidFill>
                  <a:srgbClr val="FA5A0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250238" y="6391275"/>
            <a:ext cx="5699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8F0DC-C0D7-415C-BF8C-0D34CD0D666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1853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11/03/2021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pPr defTabSz="914400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2"/>
            <a:ext cx="9160828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07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7146"/>
            <a:ext cx="9160828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>
                <a:solidFill>
                  <a:srgbClr val="000000"/>
                </a:solidFill>
              </a:rPr>
              <a:pPr algn="r"/>
              <a:t>11/03/2021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255557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=""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>
                <a:solidFill>
                  <a:srgbClr val="000000"/>
                </a:solidFill>
              </a:rPr>
              <a:pPr algn="r"/>
              <a:t>11/03/2021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=""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523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220755"/>
            <a:ext cx="8442808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220755"/>
            <a:ext cx="756084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=""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>
                <a:solidFill>
                  <a:srgbClr val="000000"/>
                </a:solidFill>
              </a:rPr>
              <a:pPr algn="r"/>
              <a:t>11/03/2021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=""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52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DE778-3D67-4ED4-8A20-5C98346E5B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087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=""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>
                <a:solidFill>
                  <a:srgbClr val="000000"/>
                </a:solidFill>
              </a:rPr>
              <a:pPr algn="r"/>
              <a:t>11/03/2021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=""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098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=""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>
                <a:solidFill>
                  <a:srgbClr val="000000"/>
                </a:solidFill>
              </a:rPr>
              <a:pPr algn="r"/>
              <a:t>11/03/2021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=""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72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22DA3-11D0-45BB-8644-1A9940BDBF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55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B6C6E-9F7A-4B18-A69D-9E0B464ADF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4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6959-C7A3-45C8-B8C8-E5AA725FDE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54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8FC5C-C5D3-4C63-9B01-64D7DA4DFD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6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FFE0E-DB60-4127-81CA-FDAC7BFAE6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10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D4F97-72C5-42B7-BD97-D21412AEB2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33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30A4D7C2-3D4E-48BC-A867-37BB55BD70A2}" type="slidenum">
              <a:rPr lang="fr-FR"/>
              <a:pPr defTabSz="914400" fontAlgn="base"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60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368550" y="6146800"/>
            <a:ext cx="35448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defTabSz="449263"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fr-FR" altLang="fr-FR" sz="900" smtClean="0">
              <a:solidFill>
                <a:srgbClr val="404040"/>
              </a:solidFill>
              <a:latin typeface="Arial" charset="0"/>
            </a:endParaRPr>
          </a:p>
          <a:p>
            <a:pPr defTabSz="449263"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altLang="fr-FR" sz="900" smtClean="0">
                <a:solidFill>
                  <a:srgbClr val="404040"/>
                </a:solidFill>
                <a:latin typeface="Arial" charset="0"/>
              </a:rPr>
              <a:t>BACCALAUREAT 2021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989763" y="6391275"/>
            <a:ext cx="11604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fr-FR" altLang="fr-FR" sz="1000" smtClean="0">
              <a:solidFill>
                <a:srgbClr val="1B8ED9"/>
              </a:solidFill>
            </a:endParaRPr>
          </a:p>
          <a:p>
            <a:pPr defTabSz="449263"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fr-FR" altLang="fr-FR" sz="900" smtClean="0">
              <a:solidFill>
                <a:srgbClr val="404040"/>
              </a:solidFill>
              <a:latin typeface="Arial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fr-FR" altLang="fr-FR" sz="900" smtClean="0">
              <a:solidFill>
                <a:srgbClr val="404040"/>
              </a:solidFill>
              <a:latin typeface="Arial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6249988"/>
            <a:ext cx="12192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804863" y="0"/>
            <a:ext cx="7881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altLang="fr-FR" smtClean="0">
              <a:solidFill>
                <a:srgbClr val="FFFFFF"/>
              </a:solidFill>
              <a:latin typeface="Calibri" pitchFamily="32" charset="0"/>
            </a:endParaRP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34143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altLang="fr-FR" smtClean="0">
              <a:solidFill>
                <a:srgbClr val="FFFFFF"/>
              </a:solidFill>
              <a:latin typeface="Calibri" pitchFamily="32" charset="0"/>
            </a:endParaRPr>
          </a:p>
        </p:txBody>
      </p: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93750" y="354013"/>
            <a:ext cx="7878763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820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4863" y="1476375"/>
            <a:ext cx="7878762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50225" y="6391275"/>
            <a:ext cx="4476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900" b="1">
                <a:solidFill>
                  <a:srgbClr val="40404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8567B2B1-8169-40FF-A17C-399DF59878F5}" type="slidenum">
              <a:rPr lang="fr-FR" alt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808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000000"/>
          </a:solidFill>
          <a:latin typeface="Arial Black" pitchFamily="32" charset="0"/>
          <a:ea typeface="Arial Black" pitchFamily="32" charset="0"/>
          <a:cs typeface="Arial Black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000000"/>
          </a:solidFill>
          <a:latin typeface="Arial Black" pitchFamily="32" charset="0"/>
          <a:ea typeface="Arial Black" pitchFamily="32" charset="0"/>
          <a:cs typeface="Arial Black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000000"/>
          </a:solidFill>
          <a:latin typeface="Arial Black" pitchFamily="32" charset="0"/>
          <a:ea typeface="Arial Black" pitchFamily="32" charset="0"/>
          <a:cs typeface="Arial Black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000000"/>
          </a:solidFill>
          <a:latin typeface="Arial Black" pitchFamily="32" charset="0"/>
          <a:ea typeface="Arial Black" pitchFamily="32" charset="0"/>
          <a:cs typeface="Arial Black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000000"/>
          </a:solidFill>
          <a:latin typeface="Arial Black" pitchFamily="32" charset="0"/>
          <a:ea typeface="Arial Black" pitchFamily="32" charset="0"/>
          <a:cs typeface="Arial Black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000000"/>
          </a:solidFill>
          <a:latin typeface="Arial Black" pitchFamily="32" charset="0"/>
          <a:ea typeface="Arial Black" pitchFamily="32" charset="0"/>
          <a:cs typeface="Arial Black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000000"/>
          </a:solidFill>
          <a:latin typeface="Arial Black" pitchFamily="32" charset="0"/>
          <a:ea typeface="Arial Black" pitchFamily="32" charset="0"/>
          <a:cs typeface="Arial Black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000000"/>
          </a:solidFill>
          <a:latin typeface="Arial Black" pitchFamily="32" charset="0"/>
          <a:ea typeface="Arial Black" pitchFamily="32" charset="0"/>
          <a:cs typeface="Arial Black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93750" y="354013"/>
            <a:ext cx="7881938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400">
              <a:defRPr/>
            </a:pPr>
            <a:fld id="{60799D62-D847-48BB-AF19-5B6372581C87}" type="slidenum">
              <a:rPr lang="fr-FR"/>
              <a:pPr defTabSz="914400">
                <a:defRPr/>
              </a:pPr>
              <a:t>‹N°›</a:t>
            </a:fld>
            <a:endParaRPr lang="fr-FR" dirty="0"/>
          </a:p>
        </p:txBody>
      </p:sp>
      <p:sp>
        <p:nvSpPr>
          <p:cNvPr id="1033" name="ZoneTexte 3"/>
          <p:cNvSpPr txBox="1">
            <a:spLocks noChangeArrowheads="1"/>
          </p:cNvSpPr>
          <p:nvPr/>
        </p:nvSpPr>
        <p:spPr bwMode="auto">
          <a:xfrm>
            <a:off x="804863" y="0"/>
            <a:ext cx="7881937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defRPr/>
            </a:pPr>
            <a:endParaRPr lang="fr-FR" altLang="fr-FR" b="1">
              <a:solidFill>
                <a:srgbClr val="005E8B"/>
              </a:solidFill>
              <a:cs typeface="Arial" pitchFamily="34" charset="0"/>
            </a:endParaRPr>
          </a:p>
        </p:txBody>
      </p:sp>
      <p:pic>
        <p:nvPicPr>
          <p:cNvPr id="10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341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6334125"/>
            <a:ext cx="10747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6442075"/>
            <a:ext cx="11493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50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■"/>
        <a:defRPr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 Italic"/>
        <a:buChar char="■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2"/>
            <a:ext cx="9160828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=""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 defTabSz="914400"/>
            <a:fld id="{B1AB8E14-653C-46DD-A140-9578717F7257}" type="datetime1">
              <a:rPr lang="fr-FR" cap="all" smtClean="0">
                <a:solidFill>
                  <a:srgbClr val="000000"/>
                </a:solidFill>
              </a:rPr>
              <a:pPr algn="r" defTabSz="914400"/>
              <a:t>11/03/2021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=""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/>
              <a:pPr defTabSz="9144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33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io-lure.ac-besancon.fr/les-permanences-des-psychologues-de-leducation-nationale-dans-les-lycee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612715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r-FR" sz="66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66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66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Orientation </a:t>
            </a:r>
            <a:r>
              <a:rPr lang="fr-FR" sz="66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6600" dirty="0" smtClean="0">
                <a:solidFill>
                  <a:srgbClr val="FFFFFF"/>
                </a:solidFill>
                <a:latin typeface="Calibri" panose="020F0502020204030204" pitchFamily="34" charset="0"/>
                <a:cs typeface="Arial Bold"/>
              </a:rPr>
              <a:t>près </a:t>
            </a:r>
            <a:r>
              <a:rPr lang="fr-FR" sz="6600" dirty="0">
                <a:solidFill>
                  <a:srgbClr val="FFFFFF"/>
                </a:solidFill>
                <a:latin typeface="Calibri" panose="020F0502020204030204" pitchFamily="34" charset="0"/>
                <a:cs typeface="Arial Bold"/>
              </a:rPr>
              <a:t>la </a:t>
            </a:r>
            <a:r>
              <a:rPr lang="fr-FR" sz="6600" dirty="0" smtClean="0">
                <a:solidFill>
                  <a:srgbClr val="FFFFFF"/>
                </a:solidFill>
                <a:latin typeface="Calibri" panose="020F0502020204030204" pitchFamily="34" charset="0"/>
                <a:cs typeface="Arial Bold"/>
              </a:rPr>
              <a:t>2GT</a:t>
            </a:r>
            <a:br>
              <a:rPr lang="fr-FR" sz="6600" dirty="0" smtClean="0">
                <a:solidFill>
                  <a:srgbClr val="FFFFFF"/>
                </a:solidFill>
                <a:latin typeface="Calibri" panose="020F0502020204030204" pitchFamily="34" charset="0"/>
                <a:cs typeface="Arial Bold"/>
              </a:rPr>
            </a:br>
            <a:r>
              <a:rPr lang="fr-FR" sz="6600" dirty="0" smtClean="0">
                <a:solidFill>
                  <a:srgbClr val="FFFFFF"/>
                </a:solidFill>
                <a:latin typeface="Calibri" panose="020F0502020204030204" pitchFamily="34" charset="0"/>
                <a:cs typeface="Arial Bold"/>
              </a:rPr>
              <a:t>et</a:t>
            </a:r>
            <a:br>
              <a:rPr lang="fr-FR" sz="6600" dirty="0" smtClean="0">
                <a:solidFill>
                  <a:srgbClr val="FFFFFF"/>
                </a:solidFill>
                <a:latin typeface="Calibri" panose="020F0502020204030204" pitchFamily="34" charset="0"/>
                <a:cs typeface="Arial Bold"/>
              </a:rPr>
            </a:br>
            <a:r>
              <a:rPr lang="fr-FR" sz="6600" dirty="0" smtClean="0">
                <a:solidFill>
                  <a:srgbClr val="FFFFFF"/>
                </a:solidFill>
                <a:latin typeface="Calibri" panose="020F0502020204030204" pitchFamily="34" charset="0"/>
                <a:cs typeface="Arial Bold"/>
              </a:rPr>
              <a:t> dispositif « passerelle »</a:t>
            </a:r>
            <a:r>
              <a:rPr lang="fr-FR" sz="6600" dirty="0">
                <a:solidFill>
                  <a:srgbClr val="FFFFFF"/>
                </a:solidFill>
                <a:latin typeface="Baskerville Old Face" panose="02020602080505020303" pitchFamily="18" charset="0"/>
                <a:cs typeface="Arial Bold"/>
              </a:rPr>
              <a:t/>
            </a:r>
            <a:br>
              <a:rPr lang="fr-FR" sz="6600" dirty="0">
                <a:solidFill>
                  <a:srgbClr val="FFFFFF"/>
                </a:solidFill>
                <a:latin typeface="Baskerville Old Face" panose="02020602080505020303" pitchFamily="18" charset="0"/>
                <a:cs typeface="Arial Bold"/>
              </a:rPr>
            </a:br>
            <a:r>
              <a:rPr lang="fr-FR" sz="7900" dirty="0">
                <a:solidFill>
                  <a:srgbClr val="FFFFFF"/>
                </a:solidFill>
                <a:latin typeface="Arial Black" panose="020B0A04020102020204" pitchFamily="34" charset="0"/>
                <a:cs typeface="Arial Bold"/>
              </a:rPr>
              <a:t> </a:t>
            </a:r>
            <a:endParaRPr lang="fr-FR" sz="4000" cap="all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itre 19"/>
          <p:cNvSpPr txBox="1">
            <a:spLocks/>
          </p:cNvSpPr>
          <p:nvPr/>
        </p:nvSpPr>
        <p:spPr>
          <a:xfrm>
            <a:off x="-2" y="6127153"/>
            <a:ext cx="9144001" cy="7308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400" i="1" cap="all" dirty="0" smtClean="0">
                <a:solidFill>
                  <a:prstClr val="white"/>
                </a:solidFill>
                <a:latin typeface="Calibri" panose="020F0502020204030204" pitchFamily="34" charset="0"/>
                <a:cs typeface="Arial"/>
              </a:rPr>
              <a:t>Diaporama réalisé par le CIO de LURE                   </a:t>
            </a:r>
          </a:p>
          <a:p>
            <a:pPr algn="r"/>
            <a:r>
              <a:rPr lang="fr-FR" sz="1400" i="1" cap="all" dirty="0" smtClean="0">
                <a:solidFill>
                  <a:prstClr val="white"/>
                </a:solidFill>
                <a:latin typeface="Calibri" panose="020F0502020204030204" pitchFamily="34" charset="0"/>
                <a:cs typeface="Arial"/>
              </a:rPr>
              <a:t>Février 2021</a:t>
            </a:r>
            <a:endParaRPr lang="fr-FR" sz="1400" i="1" cap="all" dirty="0">
              <a:solidFill>
                <a:prstClr val="white"/>
              </a:solidFill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9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Les Passerelles </a:t>
            </a:r>
            <a:br>
              <a:rPr lang="fr-FR" sz="4000" b="1" dirty="0" smtClean="0">
                <a:solidFill>
                  <a:srgbClr val="0070C0"/>
                </a:solidFill>
              </a:rPr>
            </a:br>
            <a:r>
              <a:rPr lang="fr-FR" sz="4000" b="1" dirty="0" smtClean="0">
                <a:solidFill>
                  <a:srgbClr val="0070C0"/>
                </a:solidFill>
              </a:rPr>
              <a:t>Du 15 mars au 12 mai 2021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4356"/>
          </a:xfrm>
        </p:spPr>
        <p:txBody>
          <a:bodyPr/>
          <a:lstStyle/>
          <a:p>
            <a:r>
              <a:rPr lang="fr-FR" sz="2800" dirty="0" smtClean="0"/>
              <a:t>Elles permettent une adaptation des parcours</a:t>
            </a:r>
          </a:p>
          <a:p>
            <a:r>
              <a:rPr lang="fr-FR" sz="2800" dirty="0" smtClean="0"/>
              <a:t>Ne peut se faire qu’à la demande de la famille</a:t>
            </a:r>
          </a:p>
          <a:p>
            <a:r>
              <a:rPr lang="fr-FR" sz="2800" dirty="0" smtClean="0"/>
              <a:t>Avis des établissements d’origine et d’accueil</a:t>
            </a:r>
          </a:p>
          <a:p>
            <a:r>
              <a:rPr lang="fr-FR" sz="2800" dirty="0" smtClean="0"/>
              <a:t>Temps d’immersion / visite / entretien dans l’établissement d’accueil</a:t>
            </a:r>
          </a:p>
          <a:p>
            <a:r>
              <a:rPr lang="fr-FR" sz="2800" dirty="0" smtClean="0"/>
              <a:t>Dans la limite des places disponibles</a:t>
            </a:r>
          </a:p>
          <a:p>
            <a:r>
              <a:rPr lang="fr-FR" sz="2800" dirty="0" smtClean="0"/>
              <a:t>Envisager une autre piste de poursuite d’études</a:t>
            </a:r>
          </a:p>
          <a:p>
            <a:r>
              <a:rPr lang="fr-FR" sz="2800" dirty="0" smtClean="0"/>
              <a:t>Dossier à constituer et à valider par une commission académique (donne son avis)</a:t>
            </a:r>
          </a:p>
          <a:p>
            <a:r>
              <a:rPr lang="fr-FR" sz="2800" dirty="0" smtClean="0"/>
              <a:t>La commission autorise ou non le candidat à postuler. Parfois bonification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339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Dossier passerelle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 dossier pour chaque vœu formulé</a:t>
            </a:r>
          </a:p>
          <a:p>
            <a:r>
              <a:rPr lang="fr-FR" dirty="0" smtClean="0"/>
              <a:t>1 vœu = 1 spécialité + 1 établissement</a:t>
            </a:r>
          </a:p>
          <a:p>
            <a:r>
              <a:rPr lang="fr-FR" dirty="0" smtClean="0"/>
              <a:t>Composition : fiche pédagogique + fiche de vœu + pièces justificatives</a:t>
            </a:r>
          </a:p>
          <a:p>
            <a:r>
              <a:rPr lang="fr-FR" dirty="0" smtClean="0"/>
              <a:t>Résultat de l’examen de la candidature le 29 mai, </a:t>
            </a:r>
            <a:r>
              <a:rPr lang="fr-FR" dirty="0" smtClean="0">
                <a:solidFill>
                  <a:srgbClr val="FF0000"/>
                </a:solidFill>
              </a:rPr>
              <a:t>un avis favorable ne garantit pas l’affectation</a:t>
            </a:r>
          </a:p>
          <a:p>
            <a:r>
              <a:rPr lang="fr-FR" dirty="0" smtClean="0"/>
              <a:t>Résultat de l’affectation le 29 juin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1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38" y="174170"/>
            <a:ext cx="4848993" cy="650928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5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4" y="185056"/>
            <a:ext cx="4495566" cy="630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04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82" y="274638"/>
            <a:ext cx="4305812" cy="648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27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61" y="175496"/>
            <a:ext cx="4420874" cy="657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08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96" y="177294"/>
            <a:ext cx="4517721" cy="668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58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31" y="274638"/>
            <a:ext cx="4336303" cy="642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376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020693"/>
          </a:xfrm>
        </p:spPr>
        <p:txBody>
          <a:bodyPr/>
          <a:lstStyle/>
          <a:p>
            <a:r>
              <a:rPr lang="fr-F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Pour mûrir son projet d’orientation</a:t>
            </a:r>
            <a:endParaRPr lang="fr-FR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6456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1154" y="554359"/>
            <a:ext cx="7472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voies de formation</a:t>
            </a:r>
            <a:endParaRPr lang="fr-FR" sz="4000" b="1" baseline="30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4149" y="1705970"/>
            <a:ext cx="818865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î"/>
            </a:pPr>
            <a:r>
              <a:rPr lang="fr-FR" sz="3600" b="1" dirty="0" smtClean="0"/>
              <a:t> </a:t>
            </a:r>
            <a:r>
              <a:rPr lang="fr-FR" sz="4400" dirty="0" smtClean="0">
                <a:latin typeface="Calibri" panose="020F0502020204030204" pitchFamily="34" charset="0"/>
              </a:rPr>
              <a:t>La voie générale </a:t>
            </a:r>
          </a:p>
          <a:p>
            <a:pPr marL="342900" indent="-342900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î"/>
            </a:pPr>
            <a:r>
              <a:rPr lang="fr-FR" sz="3600" dirty="0" smtClean="0">
                <a:latin typeface="Calibri" panose="020F0502020204030204" pitchFamily="34" charset="0"/>
              </a:rPr>
              <a:t> </a:t>
            </a:r>
            <a:r>
              <a:rPr lang="fr-FR" sz="4400" dirty="0" smtClean="0">
                <a:latin typeface="Calibri" panose="020F0502020204030204" pitchFamily="34" charset="0"/>
              </a:rPr>
              <a:t>La voie technologique </a:t>
            </a:r>
          </a:p>
          <a:p>
            <a:pPr marL="342900" indent="-342900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î"/>
            </a:pPr>
            <a:endParaRPr lang="fr-FR" sz="14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î"/>
            </a:pPr>
            <a:r>
              <a:rPr lang="fr-FR" sz="3600" dirty="0" smtClean="0">
                <a:latin typeface="Calibri" panose="020F0502020204030204" pitchFamily="34" charset="0"/>
              </a:rPr>
              <a:t> </a:t>
            </a:r>
            <a:r>
              <a:rPr lang="fr-FR" sz="4400" dirty="0" smtClean="0">
                <a:latin typeface="Calibri" panose="020F0502020204030204" pitchFamily="34" charset="0"/>
              </a:rPr>
              <a:t>La voie professionnelle </a:t>
            </a:r>
            <a:r>
              <a:rPr lang="fr-F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(passerelle à la demande de la famille)</a:t>
            </a:r>
            <a:endParaRPr lang="fr-FR" sz="3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î"/>
            </a:pPr>
            <a:endParaRPr lang="fr-FR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2093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Les ressources pour préparer son projet d’orientation </a:t>
            </a:r>
            <a:br>
              <a:rPr lang="fr-FR" sz="2400"/>
            </a:br>
            <a:endParaRPr lang="fr-FR" sz="240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FD6E63-BDCC-4957-B479-7710D371F483}" type="datetime1">
              <a:rPr lang="fr-FR" cap="all" smtClean="0">
                <a:solidFill>
                  <a:srgbClr val="000000"/>
                </a:solidFill>
              </a:rPr>
              <a:pPr algn="r"/>
              <a:t>11/03/2021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084854"/>
            <a:ext cx="4022454" cy="260013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545" y="2180863"/>
            <a:ext cx="4104454" cy="242902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51520" y="5187724"/>
            <a:ext cx="4022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b="1">
                <a:solidFill>
                  <a:srgbClr val="F28E65"/>
                </a:solidFill>
              </a:rPr>
              <a:t>Terminales2020-2021.fr </a:t>
            </a:r>
            <a:r>
              <a:rPr lang="fr-FR">
                <a:solidFill>
                  <a:srgbClr val="0C5076"/>
                </a:solidFill>
              </a:rPr>
              <a:t>: infos sur les filières, les formations, les métiers…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4688381" y="5187727"/>
            <a:ext cx="408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b="1">
                <a:solidFill>
                  <a:srgbClr val="F28E65"/>
                </a:solidFill>
              </a:rPr>
              <a:t>Parcoursup.fr </a:t>
            </a:r>
            <a:r>
              <a:rPr lang="fr-FR">
                <a:solidFill>
                  <a:srgbClr val="0C5076"/>
                </a:solidFill>
              </a:rPr>
              <a:t>: plus de 17 000 fiches de formations détaillées</a:t>
            </a:r>
          </a:p>
        </p:txBody>
      </p:sp>
    </p:spTree>
    <p:extLst>
      <p:ext uri="{BB962C8B-B14F-4D97-AF65-F5344CB8AC3E}">
        <p14:creationId xmlns:p14="http://schemas.microsoft.com/office/powerpoint/2010/main" val="36652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ylvie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5" y="357844"/>
            <a:ext cx="8386294" cy="568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4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6061"/>
            <a:ext cx="8898340" cy="887933"/>
          </a:xfrm>
        </p:spPr>
        <p:txBody>
          <a:bodyPr/>
          <a:lstStyle/>
          <a:p>
            <a:pPr>
              <a:defRPr/>
            </a:pPr>
            <a:r>
              <a:rPr lang="fr-FR" dirty="0"/>
              <a:t>Pour plus d’information </a:t>
            </a:r>
            <a:r>
              <a:rPr lang="fr-FR" dirty="0" smtClean="0"/>
              <a:t>sur L’orientation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45910" y="1003869"/>
            <a:ext cx="8270544" cy="5616053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Sur le lycée </a:t>
            </a:r>
            <a:r>
              <a:rPr lang="fr-FR" sz="2800" dirty="0" smtClean="0"/>
              <a:t>: </a:t>
            </a:r>
            <a:r>
              <a:rPr lang="fr-FR" sz="2800" dirty="0" err="1" smtClean="0">
                <a:solidFill>
                  <a:srgbClr val="0070C0"/>
                </a:solidFill>
              </a:rPr>
              <a:t>quandjepasselebac.education</a:t>
            </a:r>
            <a:endParaRPr lang="fr-FR" sz="28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sz="2800" dirty="0"/>
              <a:t> </a:t>
            </a:r>
            <a:r>
              <a:rPr lang="fr-FR" sz="2800" dirty="0" smtClean="0"/>
              <a:t>De la 2GT à la terminale </a:t>
            </a:r>
            <a:r>
              <a:rPr lang="fr-FR" sz="2800" dirty="0"/>
              <a:t>:</a:t>
            </a:r>
          </a:p>
          <a:p>
            <a:pPr marL="0" indent="0" algn="ctr">
              <a:buFont typeface="Arial"/>
              <a:buNone/>
              <a:defRPr/>
            </a:pPr>
            <a:r>
              <a:rPr lang="fr-FR" sz="2800" dirty="0" smtClean="0">
                <a:solidFill>
                  <a:srgbClr val="0070C0"/>
                </a:solidFill>
              </a:rPr>
              <a:t>secondes-premieres2020-2021</a:t>
            </a:r>
          </a:p>
          <a:p>
            <a:pPr marL="0" indent="0" algn="ctr">
              <a:buFont typeface="Arial"/>
              <a:buNone/>
              <a:defRPr/>
            </a:pPr>
            <a:r>
              <a:rPr lang="fr-FR" sz="2800" dirty="0" smtClean="0">
                <a:solidFill>
                  <a:srgbClr val="0070C0"/>
                </a:solidFill>
              </a:rPr>
              <a:t>terminales2020-2021</a:t>
            </a:r>
          </a:p>
          <a:p>
            <a:pPr marL="0" indent="0" algn="ctr">
              <a:buFont typeface="Arial"/>
              <a:buNone/>
              <a:defRPr/>
            </a:pPr>
            <a:r>
              <a:rPr lang="fr-FR" sz="2800" dirty="0" smtClean="0">
                <a:solidFill>
                  <a:srgbClr val="0070C0"/>
                </a:solidFill>
              </a:rPr>
              <a:t>Parcoursup</a:t>
            </a:r>
          </a:p>
          <a:p>
            <a:pPr marL="0" indent="0" algn="ctr">
              <a:buFont typeface="Arial"/>
              <a:buNone/>
              <a:defRPr/>
            </a:pPr>
            <a:r>
              <a:rPr lang="fr-FR" sz="2800" dirty="0" err="1" smtClean="0">
                <a:solidFill>
                  <a:srgbClr val="0070C0"/>
                </a:solidFill>
              </a:rPr>
              <a:t>Mooc</a:t>
            </a:r>
            <a:r>
              <a:rPr lang="fr-FR" sz="2800" dirty="0" smtClean="0">
                <a:solidFill>
                  <a:srgbClr val="0070C0"/>
                </a:solidFill>
              </a:rPr>
              <a:t> d’aide à l’orientation</a:t>
            </a:r>
          </a:p>
          <a:p>
            <a:pPr marL="0" indent="0" algn="ctr">
              <a:buFont typeface="Arial"/>
              <a:buNone/>
              <a:defRPr/>
            </a:pPr>
            <a:r>
              <a:rPr lang="fr-FR" sz="2800" dirty="0" smtClean="0">
                <a:solidFill>
                  <a:srgbClr val="0070C0"/>
                </a:solidFill>
              </a:rPr>
              <a:t>24h dans le sup : </a:t>
            </a:r>
            <a:r>
              <a:rPr lang="fr-FR" sz="2800" i="1" dirty="0" smtClean="0">
                <a:solidFill>
                  <a:srgbClr val="0070C0"/>
                </a:solidFill>
              </a:rPr>
              <a:t>region-academique.eclat-bfc.fr/24-heures-dans-le-superieur/</a:t>
            </a:r>
            <a:endParaRPr lang="fr-FR" sz="2800" i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sz="2800" dirty="0" smtClean="0"/>
              <a:t>Sur </a:t>
            </a:r>
            <a:r>
              <a:rPr lang="fr-FR" sz="2800" dirty="0"/>
              <a:t>la voie professionnelle :</a:t>
            </a:r>
          </a:p>
          <a:p>
            <a:pPr marL="0" indent="0" algn="ctr">
              <a:buFont typeface="Arial"/>
              <a:buNone/>
              <a:defRPr/>
            </a:pPr>
            <a:r>
              <a:rPr lang="fr-FR" sz="2800" dirty="0" err="1">
                <a:solidFill>
                  <a:srgbClr val="0070C0"/>
                </a:solidFill>
              </a:rPr>
              <a:t>i</a:t>
            </a:r>
            <a:r>
              <a:rPr lang="fr-FR" sz="2800" dirty="0" err="1" smtClean="0">
                <a:solidFill>
                  <a:srgbClr val="0070C0"/>
                </a:solidFill>
              </a:rPr>
              <a:t>nserjeunes</a:t>
            </a:r>
            <a:r>
              <a:rPr lang="fr-FR" sz="2800" dirty="0" smtClean="0">
                <a:solidFill>
                  <a:srgbClr val="0070C0"/>
                </a:solidFill>
              </a:rPr>
              <a:t> et nouvelle-voiepro.fr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980322-8926-459F-89DB-2C11B22A59C1}" type="slidenum">
              <a:rPr lang="fr-FR" altLang="fr-FR" smtClean="0">
                <a:solidFill>
                  <a:srgbClr val="404040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 altLang="fr-FR" smtClean="0">
              <a:solidFill>
                <a:srgbClr val="40404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779" y="813748"/>
            <a:ext cx="8229600" cy="1572904"/>
          </a:xfrm>
        </p:spPr>
        <p:txBody>
          <a:bodyPr/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Permanences </a:t>
            </a:r>
            <a:r>
              <a:rPr lang="fr-FR" sz="4000" b="1" dirty="0">
                <a:solidFill>
                  <a:srgbClr val="0070C0"/>
                </a:solidFill>
              </a:rPr>
              <a:t>des Psychologues de l’Education </a:t>
            </a:r>
            <a:r>
              <a:rPr lang="fr-FR" sz="4000" b="1" dirty="0" smtClean="0">
                <a:solidFill>
                  <a:srgbClr val="0070C0"/>
                </a:solidFill>
              </a:rPr>
              <a:t>Nationale</a:t>
            </a:r>
            <a:br>
              <a:rPr lang="fr-FR" sz="4000" b="1" dirty="0" smtClean="0">
                <a:solidFill>
                  <a:srgbClr val="0070C0"/>
                </a:solidFill>
              </a:rPr>
            </a:br>
            <a:r>
              <a:rPr lang="fr-FR" sz="4000" b="1" dirty="0" smtClean="0">
                <a:solidFill>
                  <a:srgbClr val="0070C0"/>
                </a:solidFill>
              </a:rPr>
              <a:t> </a:t>
            </a:r>
            <a:r>
              <a:rPr lang="fr-FR" sz="4000" b="1" dirty="0">
                <a:solidFill>
                  <a:srgbClr val="0070C0"/>
                </a:solidFill>
              </a:rPr>
              <a:t>(Psy EN-EDO) </a:t>
            </a:r>
            <a:r>
              <a:rPr lang="fr-FR" sz="4000" b="1" dirty="0" smtClean="0">
                <a:solidFill>
                  <a:srgbClr val="0070C0"/>
                </a:solidFill>
              </a:rPr>
              <a:t>en lycée</a:t>
            </a:r>
            <a:r>
              <a:rPr lang="fr-FR" sz="4000" b="1" i="1" dirty="0">
                <a:solidFill>
                  <a:srgbClr val="0070C0"/>
                </a:solidFill>
              </a:rPr>
              <a:t/>
            </a:r>
            <a:br>
              <a:rPr lang="fr-FR" sz="4000" b="1" i="1" dirty="0">
                <a:solidFill>
                  <a:srgbClr val="0070C0"/>
                </a:solidFill>
              </a:rPr>
            </a:br>
            <a:r>
              <a:rPr lang="fr-FR" altLang="fr-FR" sz="2800" dirty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fr-FR" altLang="fr-FR" sz="2800" dirty="0">
                <a:solidFill>
                  <a:srgbClr val="000000"/>
                </a:solidFill>
                <a:latin typeface="Comic Sans MS" pitchFamily="66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>
              <a:hlinkClick r:id="rId2"/>
            </a:endParaRPr>
          </a:p>
          <a:p>
            <a:pPr marL="0" indent="0">
              <a:buNone/>
            </a:pPr>
            <a:endParaRPr lang="fr-FR" dirty="0">
              <a:hlinkClick r:id="rId2"/>
            </a:endParaRPr>
          </a:p>
          <a:p>
            <a:pPr marL="0" indent="0" algn="ctr">
              <a:buNone/>
            </a:pPr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://cio-lure.ac-besancon.fr/les-permanences-des-psychologues-de-leducation-nationale-dans-les-lycees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75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793750" y="354013"/>
            <a:ext cx="7881938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altLang="fr-FR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1471613"/>
            <a:ext cx="9144000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7800" indent="-174625"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 defTabSz="449263" fontAlgn="base">
              <a:spcBef>
                <a:spcPts val="450"/>
              </a:spcBef>
              <a:spcAft>
                <a:spcPct val="0"/>
              </a:spcAft>
              <a:buSzPct val="100000"/>
              <a:defRPr/>
            </a:pPr>
            <a:r>
              <a:rPr lang="fr-FR" altLang="fr-FR" dirty="0" smtClean="0">
                <a:solidFill>
                  <a:srgbClr val="5AA1D8"/>
                </a:solidFill>
                <a:latin typeface="Comic Sans MS" pitchFamily="64" charset="0"/>
              </a:rPr>
              <a:t> </a:t>
            </a:r>
          </a:p>
          <a:p>
            <a:pPr algn="ctr" defTabSz="449263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fr-FR" alt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Centre d’Information et d’Orientation</a:t>
            </a:r>
          </a:p>
          <a:p>
            <a:pPr algn="ctr" defTabSz="449263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fr-FR" alt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26 bis, rue Pasteur à LURE</a:t>
            </a:r>
          </a:p>
          <a:p>
            <a:pPr algn="ctr" defTabSz="449263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fr-FR" alt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03.84.30.11.30</a:t>
            </a:r>
          </a:p>
          <a:p>
            <a:pPr algn="ctr" defTabSz="449263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fr-FR" altLang="fr-FR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fr-FR" alt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Ouvert du lundi au vendredi sur RDV                                                (sauf lundi matin)</a:t>
            </a:r>
          </a:p>
          <a:p>
            <a:pPr algn="ctr" defTabSz="449263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fr-FR" altLang="fr-FR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fr-FR" alt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 CIO est ouvert durant les vacances scolaires</a:t>
            </a:r>
          </a:p>
          <a:p>
            <a:pPr algn="ctr" defTabSz="449263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fr-FR" alt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sur RDV </a:t>
            </a:r>
          </a:p>
          <a:p>
            <a:pPr marL="176213" algn="ctr" defTabSz="449263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fr-FR" altLang="fr-FR" sz="2400" dirty="0" smtClean="0">
              <a:solidFill>
                <a:srgbClr val="5AA1D8"/>
              </a:solidFill>
              <a:latin typeface="Arial Black" pitchFamily="32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5" y="996950"/>
            <a:ext cx="890229" cy="92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27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354013"/>
            <a:ext cx="8785225" cy="1130300"/>
          </a:xfrm>
        </p:spPr>
        <p:txBody>
          <a:bodyPr/>
          <a:lstStyle/>
          <a:p>
            <a:pPr>
              <a:defRPr/>
            </a:pPr>
            <a:r>
              <a:rPr lang="fr-FR" dirty="0"/>
              <a:t>La voie </a:t>
            </a:r>
            <a:r>
              <a:rPr lang="fr-FR" dirty="0" smtClean="0"/>
              <a:t>GENERALE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95BCE5"/>
                </a:solidFill>
              </a:rPr>
              <a:t>en 1</a:t>
            </a:r>
            <a:r>
              <a:rPr lang="fr-FR" baseline="30000" dirty="0">
                <a:solidFill>
                  <a:srgbClr val="95BCE5"/>
                </a:solidFill>
              </a:rPr>
              <a:t>re</a:t>
            </a:r>
            <a:r>
              <a:rPr lang="fr-FR" dirty="0">
                <a:solidFill>
                  <a:srgbClr val="95BCE5"/>
                </a:solidFill>
              </a:rPr>
              <a:t> et Terminale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0500" y="1501775"/>
            <a:ext cx="3960813" cy="2419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marL="177800" lvl="0" indent="-17780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7800" lvl="1" indent="-17780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>
              <a:defRPr/>
            </a:pPr>
            <a:r>
              <a:rPr lang="fr-FR" dirty="0"/>
              <a:t>Tous les élèves suivent des enseignements communs :</a:t>
            </a:r>
          </a:p>
          <a:p>
            <a:pPr lvl="1">
              <a:defRPr/>
            </a:pPr>
            <a:r>
              <a:rPr lang="fr-FR" dirty="0"/>
              <a:t>Français / Philosophie</a:t>
            </a:r>
          </a:p>
          <a:p>
            <a:pPr lvl="1">
              <a:defRPr/>
            </a:pPr>
            <a:r>
              <a:rPr lang="fr-FR" dirty="0"/>
              <a:t>Histoire – géographie</a:t>
            </a:r>
          </a:p>
          <a:p>
            <a:pPr lvl="1">
              <a:defRPr/>
            </a:pPr>
            <a:r>
              <a:rPr lang="fr-FR" dirty="0"/>
              <a:t>Enseignement moral et civique</a:t>
            </a:r>
          </a:p>
          <a:p>
            <a:pPr lvl="1">
              <a:defRPr/>
            </a:pPr>
            <a:r>
              <a:rPr lang="fr-FR" dirty="0"/>
              <a:t>Langue vivante A et langue vivante B</a:t>
            </a:r>
          </a:p>
          <a:p>
            <a:pPr lvl="1">
              <a:defRPr/>
            </a:pPr>
            <a:r>
              <a:rPr lang="fr-FR" dirty="0"/>
              <a:t>Education physique et sportive</a:t>
            </a:r>
          </a:p>
          <a:p>
            <a:pPr lvl="1">
              <a:defRPr/>
            </a:pPr>
            <a:r>
              <a:rPr lang="fr-FR" dirty="0"/>
              <a:t>Enseignement scientifique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33863" y="1484313"/>
            <a:ext cx="4824412" cy="4721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>
              <a:defRPr/>
            </a:pPr>
            <a:r>
              <a:rPr lang="fr-FR" dirty="0"/>
              <a:t>Les élèves suivent des enseignements de spécialité </a:t>
            </a:r>
          </a:p>
          <a:p>
            <a:pPr marL="177800" lvl="1" indent="-177800">
              <a:defRPr/>
            </a:pPr>
            <a:r>
              <a:rPr lang="fr-FR" dirty="0"/>
              <a:t>Arts</a:t>
            </a:r>
          </a:p>
          <a:p>
            <a:pPr marL="177800" lvl="1" indent="-177800">
              <a:defRPr/>
            </a:pPr>
            <a:r>
              <a:rPr lang="fr-FR" dirty="0"/>
              <a:t>Humanités, littérature et philosophie</a:t>
            </a:r>
          </a:p>
          <a:p>
            <a:pPr marL="177800" lvl="1" indent="-177800">
              <a:defRPr/>
            </a:pPr>
            <a:r>
              <a:rPr lang="fr-FR" dirty="0"/>
              <a:t>Littérature et langues et cultures de l’Antiquité</a:t>
            </a:r>
          </a:p>
          <a:p>
            <a:pPr marL="177800" lvl="1" indent="-177800">
              <a:defRPr/>
            </a:pPr>
            <a:r>
              <a:rPr lang="fr-FR" dirty="0"/>
              <a:t>Langues, littératures et cultures étrangères et régionales</a:t>
            </a:r>
          </a:p>
          <a:p>
            <a:pPr marL="177800" lvl="1" indent="-177800">
              <a:defRPr/>
            </a:pPr>
            <a:r>
              <a:rPr lang="fr-FR" dirty="0"/>
              <a:t>Histoire-géographie, géopolitique et sciences politiques</a:t>
            </a:r>
          </a:p>
          <a:p>
            <a:pPr marL="177800" lvl="1" indent="-177800">
              <a:defRPr/>
            </a:pPr>
            <a:r>
              <a:rPr lang="fr-FR" dirty="0"/>
              <a:t>Sciences économiques et sociales</a:t>
            </a:r>
          </a:p>
          <a:p>
            <a:pPr marL="177800" lvl="1" indent="-177800">
              <a:defRPr/>
            </a:pPr>
            <a:r>
              <a:rPr lang="fr-FR" dirty="0"/>
              <a:t>Mathématiques</a:t>
            </a:r>
          </a:p>
          <a:p>
            <a:pPr marL="177800" lvl="1" indent="-177800">
              <a:defRPr/>
            </a:pPr>
            <a:r>
              <a:rPr lang="fr-FR" dirty="0"/>
              <a:t>Physique-chimie</a:t>
            </a:r>
          </a:p>
          <a:p>
            <a:pPr marL="177800" lvl="1" indent="-177800">
              <a:defRPr/>
            </a:pPr>
            <a:r>
              <a:rPr lang="fr-FR" dirty="0"/>
              <a:t>Sciences de la vie et de la Terre</a:t>
            </a:r>
          </a:p>
          <a:p>
            <a:pPr marL="177800" lvl="1" indent="-177800">
              <a:defRPr/>
            </a:pPr>
            <a:r>
              <a:rPr lang="fr-FR" dirty="0"/>
              <a:t>Numérique et sciences informatiques</a:t>
            </a:r>
          </a:p>
          <a:p>
            <a:pPr marL="177800" lvl="1" indent="-177800">
              <a:defRPr/>
            </a:pPr>
            <a:r>
              <a:rPr lang="fr-FR" dirty="0"/>
              <a:t>Sciences de l’ingénieur</a:t>
            </a:r>
          </a:p>
          <a:p>
            <a:pPr marL="177800" lvl="1" indent="-177800">
              <a:defRPr/>
            </a:pPr>
            <a:r>
              <a:rPr lang="fr-FR" dirty="0"/>
              <a:t>Biologie-écologie (lycées agricoles)</a:t>
            </a:r>
          </a:p>
        </p:txBody>
      </p:sp>
    </p:spTree>
    <p:extLst>
      <p:ext uri="{BB962C8B-B14F-4D97-AF65-F5344CB8AC3E}">
        <p14:creationId xmlns:p14="http://schemas.microsoft.com/office/powerpoint/2010/main" val="13215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354013"/>
            <a:ext cx="8785225" cy="1130300"/>
          </a:xfrm>
        </p:spPr>
        <p:txBody>
          <a:bodyPr/>
          <a:lstStyle/>
          <a:p>
            <a:pPr>
              <a:defRPr/>
            </a:pPr>
            <a:r>
              <a:rPr lang="fr-FR" dirty="0"/>
              <a:t>La voie technologique</a:t>
            </a:r>
            <a:br>
              <a:rPr lang="fr-FR" dirty="0"/>
            </a:br>
            <a:r>
              <a:rPr lang="fr-FR" dirty="0">
                <a:solidFill>
                  <a:srgbClr val="95BCE5"/>
                </a:solidFill>
              </a:rPr>
              <a:t>en 1</a:t>
            </a:r>
            <a:r>
              <a:rPr lang="fr-FR" baseline="30000" dirty="0">
                <a:solidFill>
                  <a:srgbClr val="95BCE5"/>
                </a:solidFill>
              </a:rPr>
              <a:t>re</a:t>
            </a:r>
            <a:r>
              <a:rPr lang="fr-FR" dirty="0">
                <a:solidFill>
                  <a:srgbClr val="95BCE5"/>
                </a:solidFill>
              </a:rPr>
              <a:t> et Terminale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0500" y="1501775"/>
            <a:ext cx="3960813" cy="2635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marL="177800" indent="-177800">
              <a:defRPr/>
            </a:pPr>
            <a:r>
              <a:rPr lang="fr-FR" dirty="0"/>
              <a:t>Tous les élèves suivent des enseignements communs :</a:t>
            </a:r>
          </a:p>
          <a:p>
            <a:pPr marL="177800" lvl="1" indent="-177800">
              <a:defRPr/>
            </a:pPr>
            <a:r>
              <a:rPr lang="fr-FR" dirty="0"/>
              <a:t>Français / Philosophie</a:t>
            </a:r>
          </a:p>
          <a:p>
            <a:pPr marL="177800" lvl="1" indent="-177800">
              <a:defRPr/>
            </a:pPr>
            <a:r>
              <a:rPr lang="fr-FR" dirty="0"/>
              <a:t>Histoire – géographie</a:t>
            </a:r>
          </a:p>
          <a:p>
            <a:pPr marL="177800" lvl="1" indent="-177800">
              <a:defRPr/>
            </a:pPr>
            <a:r>
              <a:rPr lang="fr-FR" dirty="0"/>
              <a:t>Enseignement moral et civique</a:t>
            </a:r>
          </a:p>
          <a:p>
            <a:pPr marL="177800" lvl="1" indent="-177800">
              <a:defRPr/>
            </a:pPr>
            <a:r>
              <a:rPr lang="fr-FR" dirty="0"/>
              <a:t>Langue vivante A et langue vivante </a:t>
            </a:r>
            <a:r>
              <a:rPr lang="fr-FR" dirty="0" smtClean="0"/>
              <a:t>B </a:t>
            </a:r>
            <a:r>
              <a:rPr lang="fr-FR" sz="1400" dirty="0" smtClean="0"/>
              <a:t>(+enseignement techno en langue vivante) </a:t>
            </a:r>
            <a:endParaRPr lang="fr-FR" sz="1400" dirty="0"/>
          </a:p>
          <a:p>
            <a:pPr marL="177800" lvl="1" indent="-177800">
              <a:defRPr/>
            </a:pPr>
            <a:r>
              <a:rPr lang="fr-FR" dirty="0"/>
              <a:t>Education physique et sportive</a:t>
            </a:r>
          </a:p>
          <a:p>
            <a:pPr marL="177800" lvl="1" indent="-177800">
              <a:defRPr/>
            </a:pPr>
            <a:r>
              <a:rPr lang="fr-FR" dirty="0"/>
              <a:t>Mathématiques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33863" y="1484313"/>
            <a:ext cx="4824412" cy="46259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>
              <a:defRPr/>
            </a:pPr>
            <a:r>
              <a:rPr lang="fr-FR" dirty="0"/>
              <a:t>Les élèves </a:t>
            </a:r>
            <a:r>
              <a:rPr lang="fr-FR"/>
              <a:t>suivent </a:t>
            </a:r>
            <a:r>
              <a:rPr lang="fr-FR" smtClean="0"/>
              <a:t>les </a:t>
            </a:r>
            <a:r>
              <a:rPr lang="fr-FR" dirty="0"/>
              <a:t>enseignements de spécialité de la série choisie :</a:t>
            </a:r>
          </a:p>
          <a:p>
            <a:pPr marL="177800" lvl="1" indent="-177800">
              <a:defRPr/>
            </a:pPr>
            <a:r>
              <a:rPr lang="fr-FR" dirty="0"/>
              <a:t>ST2S : </a:t>
            </a:r>
            <a:r>
              <a:rPr lang="fr-FR" sz="1500" dirty="0"/>
              <a:t>Sciences et technologies de la santé et du social</a:t>
            </a:r>
          </a:p>
          <a:p>
            <a:pPr marL="177800" lvl="1" indent="-177800">
              <a:defRPr/>
            </a:pPr>
            <a:r>
              <a:rPr lang="fr-FR" dirty="0"/>
              <a:t>STL : </a:t>
            </a:r>
            <a:r>
              <a:rPr lang="fr-FR" sz="1500" dirty="0"/>
              <a:t>Sciences et technologies de laboratoire</a:t>
            </a:r>
          </a:p>
          <a:p>
            <a:pPr marL="177800" lvl="1" indent="-177800">
              <a:defRPr/>
            </a:pPr>
            <a:r>
              <a:rPr lang="fr-FR" dirty="0"/>
              <a:t>STD2A : </a:t>
            </a:r>
            <a:r>
              <a:rPr lang="fr-FR" sz="1500" dirty="0"/>
              <a:t>Sciences et technologies du design et des arts appliqués</a:t>
            </a:r>
          </a:p>
          <a:p>
            <a:pPr marL="177800" lvl="1" indent="-177800">
              <a:defRPr/>
            </a:pPr>
            <a:r>
              <a:rPr lang="fr-FR" dirty="0"/>
              <a:t>STI2D : </a:t>
            </a:r>
            <a:r>
              <a:rPr lang="fr-FR" sz="1500" dirty="0"/>
              <a:t>Sciences et technologies de l’industrie et du développement durable</a:t>
            </a:r>
          </a:p>
          <a:p>
            <a:pPr marL="177800" lvl="1" indent="-177800">
              <a:defRPr/>
            </a:pPr>
            <a:r>
              <a:rPr lang="fr-FR" dirty="0"/>
              <a:t>STMG : </a:t>
            </a:r>
            <a:r>
              <a:rPr lang="fr-FR" sz="1500" dirty="0"/>
              <a:t>Sciences et technologies du management et de la gestion</a:t>
            </a:r>
          </a:p>
          <a:p>
            <a:pPr marL="177800" lvl="1" indent="-177800">
              <a:defRPr/>
            </a:pPr>
            <a:r>
              <a:rPr lang="fr-FR" dirty="0"/>
              <a:t>STHR : </a:t>
            </a:r>
            <a:r>
              <a:rPr lang="fr-FR" sz="1500" dirty="0"/>
              <a:t>Sciences et technologies de l’hôtellerie et de la restauration</a:t>
            </a:r>
          </a:p>
          <a:p>
            <a:pPr marL="177800" lvl="1" indent="-177800">
              <a:defRPr/>
            </a:pPr>
            <a:r>
              <a:rPr lang="fr-FR" dirty="0" smtClean="0"/>
              <a:t>S2TMD </a:t>
            </a:r>
            <a:r>
              <a:rPr lang="fr-FR" dirty="0"/>
              <a:t>: </a:t>
            </a:r>
            <a:r>
              <a:rPr lang="fr-FR" dirty="0" smtClean="0"/>
              <a:t>Sciences et t</a:t>
            </a:r>
            <a:r>
              <a:rPr lang="fr-FR" sz="1500" dirty="0" smtClean="0"/>
              <a:t>echniques du théâtre, de </a:t>
            </a:r>
            <a:r>
              <a:rPr lang="fr-FR" sz="1500" dirty="0"/>
              <a:t>la musique et de la danse</a:t>
            </a:r>
          </a:p>
          <a:p>
            <a:pPr marL="177800" lvl="1" indent="-177800">
              <a:defRPr/>
            </a:pPr>
            <a:r>
              <a:rPr lang="fr-FR" dirty="0"/>
              <a:t>STAV : </a:t>
            </a:r>
            <a:r>
              <a:rPr lang="fr-FR" sz="1500" dirty="0"/>
              <a:t>Sciences et technologies de l’agronomie et du vivant (dans les lycées agricoles uniquement</a:t>
            </a:r>
            <a:r>
              <a:rPr lang="fr-FR" sz="1500" dirty="0" smtClean="0"/>
              <a:t>)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8502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8358" y="274638"/>
            <a:ext cx="6298441" cy="1143000"/>
          </a:xfrm>
        </p:spPr>
        <p:txBody>
          <a:bodyPr/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La voie technologique</a:t>
            </a:r>
            <a:br>
              <a:rPr lang="fr-FR" sz="4000" b="1" dirty="0" smtClean="0">
                <a:solidFill>
                  <a:srgbClr val="0070C0"/>
                </a:solidFill>
              </a:rPr>
            </a:br>
            <a:r>
              <a:rPr lang="fr-FR" sz="4000" b="1" dirty="0" smtClean="0">
                <a:solidFill>
                  <a:srgbClr val="0070C0"/>
                </a:solidFill>
              </a:rPr>
              <a:t>en 1</a:t>
            </a:r>
            <a:r>
              <a:rPr lang="fr-FR" sz="4000" b="1" baseline="30000" dirty="0" smtClean="0">
                <a:solidFill>
                  <a:srgbClr val="0070C0"/>
                </a:solidFill>
              </a:rPr>
              <a:t>ère</a:t>
            </a:r>
            <a:r>
              <a:rPr lang="fr-FR" sz="4000" b="1" dirty="0" smtClean="0">
                <a:solidFill>
                  <a:srgbClr val="0070C0"/>
                </a:solidFill>
              </a:rPr>
              <a:t> et terminale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182" y="1600200"/>
            <a:ext cx="8802806" cy="5100851"/>
          </a:xfrm>
        </p:spPr>
        <p:txBody>
          <a:bodyPr/>
          <a:lstStyle/>
          <a:p>
            <a:r>
              <a:rPr lang="fr-FR" dirty="0" smtClean="0"/>
              <a:t>STMG : </a:t>
            </a:r>
            <a:r>
              <a:rPr lang="fr-FR" sz="1800" dirty="0" smtClean="0"/>
              <a:t>Sciences et technologies du management et de la gestion</a:t>
            </a:r>
          </a:p>
          <a:p>
            <a:r>
              <a:rPr lang="fr-FR" dirty="0" smtClean="0"/>
              <a:t>ST2S : </a:t>
            </a:r>
            <a:r>
              <a:rPr lang="fr-FR" sz="1800" dirty="0" smtClean="0"/>
              <a:t>Sciences et technologies de la santé et du social</a:t>
            </a:r>
          </a:p>
          <a:p>
            <a:r>
              <a:rPr lang="fr-FR" dirty="0" smtClean="0"/>
              <a:t>STI2D : </a:t>
            </a:r>
            <a:r>
              <a:rPr lang="fr-FR" sz="1800" dirty="0" smtClean="0"/>
              <a:t>Sciences et technologies de l’industrie et du développement durable</a:t>
            </a:r>
          </a:p>
          <a:p>
            <a:r>
              <a:rPr lang="fr-FR" dirty="0" smtClean="0"/>
              <a:t>STL : </a:t>
            </a:r>
            <a:r>
              <a:rPr lang="fr-FR" sz="1800" dirty="0" smtClean="0"/>
              <a:t>Sciences et technologies de laboratoire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STAV : </a:t>
            </a:r>
            <a:r>
              <a:rPr lang="fr-FR" sz="1800" dirty="0" smtClean="0">
                <a:solidFill>
                  <a:srgbClr val="00B050"/>
                </a:solidFill>
              </a:rPr>
              <a:t>Sciences et technologies de l’agronomie et du vivant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STD2A : </a:t>
            </a:r>
            <a:r>
              <a:rPr lang="fr-FR" sz="1800" dirty="0" smtClean="0">
                <a:solidFill>
                  <a:srgbClr val="0070C0"/>
                </a:solidFill>
              </a:rPr>
              <a:t>Sciences et technologies du design et des arts appliqués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STHR </a:t>
            </a:r>
            <a:r>
              <a:rPr lang="fr-FR" sz="1800" dirty="0" smtClean="0">
                <a:solidFill>
                  <a:srgbClr val="0070C0"/>
                </a:solidFill>
              </a:rPr>
              <a:t>: Sciences et technologies de l’hôtellerie et de la restauration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S2TMD </a:t>
            </a:r>
            <a:r>
              <a:rPr lang="fr-FR" sz="1800" dirty="0" smtClean="0">
                <a:solidFill>
                  <a:srgbClr val="0070C0"/>
                </a:solidFill>
              </a:rPr>
              <a:t>: Sciences et techniques du théâtre de la musique et de la danse</a:t>
            </a:r>
          </a:p>
          <a:p>
            <a:endParaRPr lang="fr-FR" sz="1800" dirty="0" smtClean="0">
              <a:solidFill>
                <a:srgbClr val="0070C0"/>
              </a:solidFill>
            </a:endParaRPr>
          </a:p>
          <a:p>
            <a:endParaRPr lang="fr-FR" sz="1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724633" y="586854"/>
            <a:ext cx="1064525" cy="899251"/>
          </a:xfrm>
          <a:prstGeom prst="wedgeRect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rot="20323561">
            <a:off x="395783" y="325560"/>
            <a:ext cx="152854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 rot="20219787">
            <a:off x="314920" y="343986"/>
            <a:ext cx="2539327" cy="13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Pas de dossier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passerelle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85980"/>
            <a:ext cx="66259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La voie professionnelle</a:t>
            </a:r>
          </a:p>
          <a:p>
            <a:pPr algn="ctr"/>
            <a:r>
              <a:rPr lang="fr-FR" sz="40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fr-FR" sz="4000" b="1" baseline="3000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ère</a:t>
            </a:r>
            <a:r>
              <a:rPr lang="fr-FR" sz="40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et terminale pro</a:t>
            </a:r>
            <a:endParaRPr lang="fr-FR" sz="40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71" y="1055422"/>
            <a:ext cx="88220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endParaRPr lang="fr-FR" sz="28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endParaRPr lang="fr-FR" sz="28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fr-FR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Durée</a:t>
            </a:r>
            <a:r>
              <a:rPr lang="fr-FR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ans après la </a:t>
            </a: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2GT </a:t>
            </a:r>
            <a:r>
              <a:rPr lang="fr-FR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(Passerelle)</a:t>
            </a:r>
            <a:r>
              <a:rPr lang="fr-FR" sz="2800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C00000"/>
              </a:buClr>
              <a:buFont typeface="Calibri" pitchFamily="34" charset="0"/>
              <a:buChar char="↘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fr-FR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: 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enseignements généraux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enseignements professionnels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 périodes de formation en milieu professionnel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accompagnement personnalisé et préparation à l’orientation</a:t>
            </a:r>
          </a:p>
          <a:p>
            <a:pPr>
              <a:buClr>
                <a:srgbClr val="C00000"/>
              </a:buClr>
            </a:pPr>
            <a:endParaRPr lang="fr-F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70C0"/>
              </a:buClr>
            </a:pPr>
            <a:r>
              <a:rPr lang="fr-FR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Accès :</a:t>
            </a: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dossier passerelle</a:t>
            </a:r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:\Users\sylvie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47" y="1559304"/>
            <a:ext cx="2622696" cy="19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914400" y="914400"/>
            <a:ext cx="1371600" cy="2456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321971" y="285980"/>
            <a:ext cx="1834375" cy="76944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 rot="20983583">
            <a:off x="95534" y="285980"/>
            <a:ext cx="2961565" cy="1168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A la demande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de la famille</a:t>
            </a:r>
          </a:p>
        </p:txBody>
      </p:sp>
    </p:spTree>
    <p:extLst>
      <p:ext uri="{BB962C8B-B14F-4D97-AF65-F5344CB8AC3E}">
        <p14:creationId xmlns:p14="http://schemas.microsoft.com/office/powerpoint/2010/main" val="21235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061"/>
            <a:ext cx="8229600" cy="1143000"/>
          </a:xfrm>
        </p:spPr>
        <p:txBody>
          <a:bodyPr/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Le bac pro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525963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+mj-lt"/>
              <a:buNone/>
            </a:pP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bac pro permet :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D’exercer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directement un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métier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poursuivre dans le supérieur (BTS en 2 ans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accent4"/>
              </a:buClr>
              <a:buFont typeface="+mj-lt"/>
              <a:buNone/>
            </a:pPr>
            <a:endParaRPr lang="fr-FR" sz="8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accent4"/>
              </a:buClr>
              <a:buFont typeface="+mj-lt"/>
              <a:buNone/>
            </a:pPr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terminale choix entre 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Un module d’insertion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professionnelle 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module de poursuite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d’études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8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Passerelles possibles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De 2</a:t>
            </a:r>
            <a:r>
              <a:rPr lang="fr-FR" baseline="30000" dirty="0" smtClean="0"/>
              <a:t>nde</a:t>
            </a:r>
            <a:r>
              <a:rPr lang="fr-FR" dirty="0" smtClean="0"/>
              <a:t> GT vers 1</a:t>
            </a:r>
            <a:r>
              <a:rPr lang="fr-FR" baseline="30000" dirty="0" smtClean="0"/>
              <a:t>ère</a:t>
            </a:r>
            <a:r>
              <a:rPr lang="fr-FR" dirty="0" smtClean="0"/>
              <a:t> pro</a:t>
            </a:r>
          </a:p>
          <a:p>
            <a:endParaRPr lang="fr-FR" dirty="0" smtClean="0"/>
          </a:p>
          <a:p>
            <a:pPr lvl="0"/>
            <a:r>
              <a:rPr lang="fr-FR" dirty="0">
                <a:solidFill>
                  <a:srgbClr val="000000"/>
                </a:solidFill>
              </a:rPr>
              <a:t>De 2</a:t>
            </a:r>
            <a:r>
              <a:rPr lang="fr-FR" baseline="30000" dirty="0">
                <a:solidFill>
                  <a:srgbClr val="000000"/>
                </a:solidFill>
              </a:rPr>
              <a:t>nde</a:t>
            </a:r>
            <a:r>
              <a:rPr lang="fr-FR" dirty="0">
                <a:solidFill>
                  <a:srgbClr val="000000"/>
                </a:solidFill>
              </a:rPr>
              <a:t> pro vers 1</a:t>
            </a:r>
            <a:r>
              <a:rPr lang="fr-FR" baseline="30000" dirty="0">
                <a:solidFill>
                  <a:srgbClr val="000000"/>
                </a:solidFill>
              </a:rPr>
              <a:t>ère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techno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De 2</a:t>
            </a:r>
            <a:r>
              <a:rPr lang="fr-FR" baseline="30000" dirty="0" smtClean="0"/>
              <a:t>nde</a:t>
            </a:r>
            <a:r>
              <a:rPr lang="fr-FR" dirty="0" smtClean="0"/>
              <a:t> pro vers terminale CAP</a:t>
            </a:r>
          </a:p>
          <a:p>
            <a:endParaRPr lang="fr-FR" dirty="0" smtClean="0"/>
          </a:p>
          <a:p>
            <a:r>
              <a:rPr lang="fr-FR" dirty="0" smtClean="0"/>
              <a:t>De 2</a:t>
            </a:r>
            <a:r>
              <a:rPr lang="fr-FR" baseline="30000" dirty="0" smtClean="0"/>
              <a:t>nde</a:t>
            </a:r>
            <a:r>
              <a:rPr lang="fr-FR" dirty="0" smtClean="0"/>
              <a:t> pro vers 1</a:t>
            </a:r>
            <a:r>
              <a:rPr lang="fr-FR" baseline="30000" dirty="0" smtClean="0"/>
              <a:t>ère</a:t>
            </a:r>
            <a:r>
              <a:rPr lang="fr-FR" dirty="0" smtClean="0"/>
              <a:t> pro non cohérente</a:t>
            </a:r>
          </a:p>
        </p:txBody>
      </p:sp>
    </p:spTree>
    <p:extLst>
      <p:ext uri="{BB962C8B-B14F-4D97-AF65-F5344CB8AC3E}">
        <p14:creationId xmlns:p14="http://schemas.microsoft.com/office/powerpoint/2010/main" val="34370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>
                <a:solidFill>
                  <a:srgbClr val="0070C0"/>
                </a:solidFill>
              </a:rPr>
              <a:t>Passerelles possibles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4224"/>
            <a:ext cx="8229600" cy="4525963"/>
          </a:xfrm>
        </p:spPr>
        <p:txBody>
          <a:bodyPr/>
          <a:lstStyle/>
          <a:p>
            <a:r>
              <a:rPr lang="fr-FR" dirty="0" smtClean="0"/>
              <a:t>De 1</a:t>
            </a:r>
            <a:r>
              <a:rPr lang="fr-FR" baseline="30000" dirty="0" smtClean="0"/>
              <a:t>ère</a:t>
            </a:r>
            <a:r>
              <a:rPr lang="fr-FR" dirty="0" smtClean="0"/>
              <a:t> pro vers 1</a:t>
            </a:r>
            <a:r>
              <a:rPr lang="fr-FR" baseline="30000" dirty="0" smtClean="0"/>
              <a:t>ère</a:t>
            </a:r>
            <a:r>
              <a:rPr lang="fr-FR" dirty="0" smtClean="0"/>
              <a:t> techno</a:t>
            </a:r>
          </a:p>
          <a:p>
            <a:endParaRPr lang="fr-FR" dirty="0" smtClean="0"/>
          </a:p>
          <a:p>
            <a:r>
              <a:rPr lang="fr-FR" dirty="0" smtClean="0"/>
              <a:t>De 1</a:t>
            </a:r>
            <a:r>
              <a:rPr lang="fr-FR" baseline="30000" dirty="0" smtClean="0"/>
              <a:t>ère</a:t>
            </a:r>
            <a:r>
              <a:rPr lang="fr-FR" dirty="0" smtClean="0"/>
              <a:t> GT vers 1</a:t>
            </a:r>
            <a:r>
              <a:rPr lang="fr-FR" baseline="30000" dirty="0" smtClean="0"/>
              <a:t>ère</a:t>
            </a:r>
            <a:r>
              <a:rPr lang="fr-FR" dirty="0" smtClean="0"/>
              <a:t> pro</a:t>
            </a:r>
          </a:p>
          <a:p>
            <a:endParaRPr lang="fr-FR" dirty="0" smtClean="0"/>
          </a:p>
          <a:p>
            <a:r>
              <a:rPr lang="fr-FR" dirty="0" smtClean="0"/>
              <a:t>De 1</a:t>
            </a:r>
            <a:r>
              <a:rPr lang="fr-FR" baseline="30000" dirty="0" smtClean="0"/>
              <a:t>ère</a:t>
            </a:r>
            <a:r>
              <a:rPr lang="fr-FR" dirty="0" smtClean="0"/>
              <a:t> pro vers 1</a:t>
            </a:r>
            <a:r>
              <a:rPr lang="fr-FR" baseline="30000" dirty="0" smtClean="0"/>
              <a:t>ère</a:t>
            </a:r>
            <a:r>
              <a:rPr lang="fr-FR" dirty="0" smtClean="0"/>
              <a:t> pro non cohérente (différente et éloignée de la spécialité suivie)</a:t>
            </a:r>
          </a:p>
        </p:txBody>
      </p:sp>
    </p:spTree>
    <p:extLst>
      <p:ext uri="{BB962C8B-B14F-4D97-AF65-F5344CB8AC3E}">
        <p14:creationId xmlns:p14="http://schemas.microsoft.com/office/powerpoint/2010/main" val="28653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5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29" tIns="45715" rIns="91429" bIns="4571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29" tIns="45715" rIns="91429" bIns="4571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 Black"/>
        <a:ea typeface="Arial Black"/>
        <a:cs typeface="Arial Black"/>
      </a:majorFont>
      <a:minorFont>
        <a:latin typeface="Arial"/>
        <a:ea typeface="Roboto"/>
        <a:cs typeface="Robo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aporama lycées">
  <a:themeElements>
    <a:clrScheme name="Charte graphique MEN">
      <a:dk1>
        <a:sysClr val="windowText" lastClr="000000"/>
      </a:dk1>
      <a:lt1>
        <a:sysClr val="window" lastClr="FFFFFF"/>
      </a:lt1>
      <a:dk2>
        <a:srgbClr val="8B2934"/>
      </a:dk2>
      <a:lt2>
        <a:srgbClr val="EE7444"/>
      </a:lt2>
      <a:accent1>
        <a:srgbClr val="005E8B"/>
      </a:accent1>
      <a:accent2>
        <a:srgbClr val="5AA1D8"/>
      </a:accent2>
      <a:accent3>
        <a:srgbClr val="D7AD45"/>
      </a:accent3>
      <a:accent4>
        <a:srgbClr val="EA5178"/>
      </a:accent4>
      <a:accent5>
        <a:srgbClr val="C61932"/>
      </a:accent5>
      <a:accent6>
        <a:srgbClr val="5AB88F"/>
      </a:accent6>
      <a:hlink>
        <a:srgbClr val="748F2A"/>
      </a:hlink>
      <a:folHlink>
        <a:srgbClr val="5AB88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1" id="{8FCDB1F8-448A-9B4E-9E75-912673BA5B96}" vid="{365F31D6-8738-E34B-8C61-30CB0CD3BBA7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8099</TotalTime>
  <Words>764</Words>
  <Application>Microsoft Office PowerPoint</Application>
  <PresentationFormat>Affichage à l'écran (4:3)</PresentationFormat>
  <Paragraphs>150</Paragraphs>
  <Slides>24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15_Modèle par défaut</vt:lpstr>
      <vt:lpstr>7_Thème Office</vt:lpstr>
      <vt:lpstr>Diaporama lycées</vt:lpstr>
      <vt:lpstr>OPÉRATEURS</vt:lpstr>
      <vt:lpstr> Orientation après la 2GT et  dispositif « passerelle »  </vt:lpstr>
      <vt:lpstr>Présentation PowerPoint</vt:lpstr>
      <vt:lpstr>La voie GENERALE en 1re et Terminale</vt:lpstr>
      <vt:lpstr>La voie technologique en 1re et Terminale</vt:lpstr>
      <vt:lpstr>La voie technologique en 1ère et terminale</vt:lpstr>
      <vt:lpstr>Présentation PowerPoint</vt:lpstr>
      <vt:lpstr>Le bac pro</vt:lpstr>
      <vt:lpstr>Passerelles possibles</vt:lpstr>
      <vt:lpstr>Passerelles possibles</vt:lpstr>
      <vt:lpstr>Les Passerelles  Du 15 mars au 12 mai 2021</vt:lpstr>
      <vt:lpstr>Dossier passerelle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mûrir son projet d’orientation</vt:lpstr>
      <vt:lpstr>Présentation PowerPoint</vt:lpstr>
      <vt:lpstr>Les ressources pour préparer son projet d’orientation  </vt:lpstr>
      <vt:lpstr>Présentation PowerPoint</vt:lpstr>
      <vt:lpstr>Pour plus d’information sur L’orientation </vt:lpstr>
      <vt:lpstr>Permanences des Psychologues de l’Education Nationale  (Psy EN-EDO) en lycée  </vt:lpstr>
      <vt:lpstr>Présentation PowerPoint</vt:lpstr>
    </vt:vector>
  </TitlesOfParts>
  <Company>ONISEP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Choisir son orientation après la 3e</dc:title>
  <dc:creator>Béatrice Faveur</dc:creator>
  <cp:lastModifiedBy>user</cp:lastModifiedBy>
  <cp:revision>753</cp:revision>
  <cp:lastPrinted>2018-11-12T08:56:41Z</cp:lastPrinted>
  <dcterms:created xsi:type="dcterms:W3CDTF">2018-02-28T15:12:25Z</dcterms:created>
  <dcterms:modified xsi:type="dcterms:W3CDTF">2021-03-11T13:38:49Z</dcterms:modified>
</cp:coreProperties>
</file>