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Lst>
  <p:notesMasterIdLst>
    <p:notesMasterId r:id="rId31"/>
  </p:notesMasterIdLst>
  <p:handoutMasterIdLst>
    <p:handoutMasterId r:id="rId32"/>
  </p:handoutMasterIdLst>
  <p:sldIdLst>
    <p:sldId id="326" r:id="rId2"/>
    <p:sldId id="398" r:id="rId3"/>
    <p:sldId id="400" r:id="rId4"/>
    <p:sldId id="401" r:id="rId5"/>
    <p:sldId id="360" r:id="rId6"/>
    <p:sldId id="385" r:id="rId7"/>
    <p:sldId id="405" r:id="rId8"/>
    <p:sldId id="364" r:id="rId9"/>
    <p:sldId id="403" r:id="rId10"/>
    <p:sldId id="404" r:id="rId11"/>
    <p:sldId id="334" r:id="rId12"/>
    <p:sldId id="337" r:id="rId13"/>
    <p:sldId id="339" r:id="rId14"/>
    <p:sldId id="341" r:id="rId15"/>
    <p:sldId id="365" r:id="rId16"/>
    <p:sldId id="366" r:id="rId17"/>
    <p:sldId id="376" r:id="rId18"/>
    <p:sldId id="342" r:id="rId19"/>
    <p:sldId id="343" r:id="rId20"/>
    <p:sldId id="390" r:id="rId21"/>
    <p:sldId id="395" r:id="rId22"/>
    <p:sldId id="396" r:id="rId23"/>
    <p:sldId id="407" r:id="rId24"/>
    <p:sldId id="379" r:id="rId25"/>
    <p:sldId id="380" r:id="rId26"/>
    <p:sldId id="393" r:id="rId27"/>
    <p:sldId id="381" r:id="rId28"/>
    <p:sldId id="350" r:id="rId29"/>
    <p:sldId id="409" r:id="rId30"/>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PARCOURSUP" id="{0B896E98-F45E-4768-8620-EDDF394BE181}">
          <p14:sldIdLst>
            <p14:sldId id="326"/>
            <p14:sldId id="398"/>
            <p14:sldId id="400"/>
            <p14:sldId id="401"/>
            <p14:sldId id="360"/>
            <p14:sldId id="385"/>
            <p14:sldId id="405"/>
            <p14:sldId id="364"/>
            <p14:sldId id="403"/>
            <p14:sldId id="404"/>
            <p14:sldId id="334"/>
            <p14:sldId id="337"/>
            <p14:sldId id="339"/>
            <p14:sldId id="341"/>
            <p14:sldId id="365"/>
            <p14:sldId id="366"/>
            <p14:sldId id="376"/>
            <p14:sldId id="342"/>
            <p14:sldId id="343"/>
            <p14:sldId id="390"/>
            <p14:sldId id="395"/>
            <p14:sldId id="396"/>
            <p14:sldId id="407"/>
            <p14:sldId id="379"/>
            <p14:sldId id="380"/>
            <p14:sldId id="393"/>
            <p14:sldId id="381"/>
            <p14:sldId id="350"/>
            <p14:sldId id="409"/>
          </p14:sldIdLst>
        </p14:section>
      </p14:sectionLst>
    </p:ex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UDA SAID" initials="HS" lastIdx="8" clrIdx="0"/>
  <p:cmAuthor id="2" name="Christine BOURDIN" initials="CB" lastIdx="33" clrIdx="1">
    <p:extLst/>
  </p:cmAuthor>
  <p:cmAuthor id="3" name="Utilisateur invité" initials="Ui" lastIdx="18" clrIdx="2">
    <p:extLst/>
  </p:cmAuthor>
  <p:cmAuthor id="4" name="Rachel BOURDON" initials="RB" lastIdx="10" clrIdx="3">
    <p:extLst/>
  </p:cmAuthor>
  <p:cmAuthor id="5" name="Bertrand RIFFIOD" initials="BR" lastIdx="20" clrIdx="4">
    <p:extLst/>
  </p:cmAuthor>
  <p:cmAuthor id="6" name="ELLEN THOMPSON" initials="ET" lastIdx="33"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5076"/>
    <a:srgbClr val="ED7454"/>
    <a:srgbClr val="51B9AA"/>
    <a:srgbClr val="797FBB"/>
    <a:srgbClr val="3D566E"/>
    <a:srgbClr val="EC13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3" d="100"/>
          <a:sy n="143" d="100"/>
        </p:scale>
        <p:origin x="684" y="102"/>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9D897012-7FF6-704A-9088-93ACEFB2208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9BBEEC68-1116-A24A-AD79-7B70DE510B6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F0C479D-4687-E740-9789-857CF0267E23}" type="datetimeFigureOut">
              <a:rPr lang="fr-FR" smtClean="0"/>
              <a:t>11/01/2022</a:t>
            </a:fld>
            <a:endParaRPr lang="fr-FR"/>
          </a:p>
        </p:txBody>
      </p:sp>
      <p:sp>
        <p:nvSpPr>
          <p:cNvPr id="4" name="Espace réservé du pied de page 3">
            <a:extLst>
              <a:ext uri="{FF2B5EF4-FFF2-40B4-BE49-F238E27FC236}">
                <a16:creationId xmlns:a16="http://schemas.microsoft.com/office/drawing/2014/main" id="{AA513078-4837-CD44-8134-B2F5EC62014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23167E4C-36F1-A146-B373-CD678EBB6C6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C0D87D-3887-3549-A415-10DFF9EDA4CC}" type="slidenum">
              <a:rPr lang="fr-FR" smtClean="0"/>
              <a:t>‹N°›</a:t>
            </a:fld>
            <a:endParaRPr lang="fr-FR"/>
          </a:p>
        </p:txBody>
      </p:sp>
    </p:spTree>
    <p:extLst>
      <p:ext uri="{BB962C8B-B14F-4D97-AF65-F5344CB8AC3E}">
        <p14:creationId xmlns:p14="http://schemas.microsoft.com/office/powerpoint/2010/main" val="14091365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11/01/2022</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6</a:t>
            </a:fld>
            <a:endParaRPr lang="fr-FR"/>
          </a:p>
        </p:txBody>
      </p:sp>
    </p:spTree>
    <p:extLst>
      <p:ext uri="{BB962C8B-B14F-4D97-AF65-F5344CB8AC3E}">
        <p14:creationId xmlns:p14="http://schemas.microsoft.com/office/powerpoint/2010/main" val="2060210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16</a:t>
            </a:fld>
            <a:endParaRPr lang="fr-FR"/>
          </a:p>
        </p:txBody>
      </p:sp>
    </p:spTree>
    <p:extLst>
      <p:ext uri="{BB962C8B-B14F-4D97-AF65-F5344CB8AC3E}">
        <p14:creationId xmlns:p14="http://schemas.microsoft.com/office/powerpoint/2010/main" val="4152821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21</a:t>
            </a:fld>
            <a:endParaRPr lang="fr-FR"/>
          </a:p>
        </p:txBody>
      </p:sp>
    </p:spTree>
    <p:extLst>
      <p:ext uri="{BB962C8B-B14F-4D97-AF65-F5344CB8AC3E}">
        <p14:creationId xmlns:p14="http://schemas.microsoft.com/office/powerpoint/2010/main" val="28332205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A0D324E6-168B-49CF-88F7-1B95819E3F9B}" type="datetime1">
              <a:rPr lang="fr-FR" smtClean="0"/>
              <a:t>11/01/2022</a:t>
            </a:fld>
            <a:endParaRPr lang="fr-FR"/>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endParaRPr lang="fr-F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a:t>Titre</a:t>
            </a:r>
          </a:p>
        </p:txBody>
      </p:sp>
      <p:pic>
        <p:nvPicPr>
          <p:cNvPr id="8" name="Image 7">
            <a:extLst>
              <a:ext uri="{FF2B5EF4-FFF2-40B4-BE49-F238E27FC236}">
                <a16:creationId xmlns:a16="http://schemas.microsoft.com/office/drawing/2014/main" id="{9571B293-EB6B-9149-9E08-668EB7F040F0}"/>
              </a:ext>
            </a:extLst>
          </p:cNvPr>
          <p:cNvPicPr>
            <a:picLocks noChangeAspect="1"/>
          </p:cNvPicPr>
          <p:nvPr userDrawn="1"/>
        </p:nvPicPr>
        <p:blipFill>
          <a:blip r:embed="rId2"/>
          <a:stretch>
            <a:fillRect/>
          </a:stretch>
        </p:blipFill>
        <p:spPr>
          <a:xfrm>
            <a:off x="-16829" y="1"/>
            <a:ext cx="9160828" cy="5152965"/>
          </a:xfrm>
          <a:prstGeom prst="rect">
            <a:avLst/>
          </a:prstGeom>
        </p:spPr>
      </p:pic>
    </p:spTree>
    <p:extLst>
      <p:ext uri="{BB962C8B-B14F-4D97-AF65-F5344CB8AC3E}">
        <p14:creationId xmlns:p14="http://schemas.microsoft.com/office/powerpoint/2010/main" val="3432610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0B3ED864-6123-8B40-8783-2DF8831D71C8}"/>
              </a:ext>
            </a:extLst>
          </p:cNvPr>
          <p:cNvPicPr>
            <a:picLocks noChangeAspect="1"/>
          </p:cNvPicPr>
          <p:nvPr userDrawn="1"/>
        </p:nvPicPr>
        <p:blipFill>
          <a:blip r:embed="rId2"/>
          <a:stretch>
            <a:fillRect/>
          </a:stretch>
        </p:blipFill>
        <p:spPr>
          <a:xfrm>
            <a:off x="-16828" y="5359"/>
            <a:ext cx="9160828" cy="5152965"/>
          </a:xfrm>
          <a:prstGeom prst="rect">
            <a:avLst/>
          </a:prstGeom>
        </p:spPr>
      </p:pic>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a:t>Titre</a:t>
            </a:r>
          </a:p>
        </p:txBody>
      </p:sp>
      <p:sp>
        <p:nvSpPr>
          <p:cNvPr id="2" name="Espace réservé de la date 1"/>
          <p:cNvSpPr>
            <a:spLocks noGrp="1"/>
          </p:cNvSpPr>
          <p:nvPr>
            <p:ph type="dt" sz="half" idx="10"/>
          </p:nvPr>
        </p:nvSpPr>
        <p:spPr bwMode="gray">
          <a:xfrm>
            <a:off x="6426336" y="4783500"/>
            <a:ext cx="1170000" cy="360000"/>
          </a:xfrm>
          <a:prstGeom prst="rect">
            <a:avLst/>
          </a:prstGeom>
        </p:spPr>
        <p:txBody>
          <a:bodyPr/>
          <a:lstStyle/>
          <a:p>
            <a:pPr algn="r"/>
            <a:fld id="{99BD388D-CA1A-43B3-B616-228F45499086}" type="datetime1">
              <a:rPr lang="fr-FR" cap="all" smtClean="0"/>
              <a:t>11/01/2022</a:t>
            </a:fld>
            <a:endParaRPr lang="fr-FR" cap="all"/>
          </a:p>
        </p:txBody>
      </p:sp>
      <p:sp>
        <p:nvSpPr>
          <p:cNvPr id="8" name="Espace réservé du numéro de diapositive 7"/>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
        <p:nvSpPr>
          <p:cNvPr id="11" name="Espace réservé du texte 10"/>
          <p:cNvSpPr>
            <a:spLocks noGrp="1"/>
          </p:cNvSpPr>
          <p:nvPr>
            <p:ph type="body" sz="quarter" idx="13" hasCustomPrompt="1"/>
          </p:nvPr>
        </p:nvSpPr>
        <p:spPr bwMode="gray">
          <a:xfrm>
            <a:off x="360000" y="2346046"/>
            <a:ext cx="8424000" cy="2077200"/>
          </a:xfrm>
        </p:spPr>
        <p:txBody>
          <a:bodyPr/>
          <a:lstStyle>
            <a:lvl1pPr>
              <a:lnSpc>
                <a:spcPct val="90000"/>
              </a:lnSpc>
              <a:spcAft>
                <a:spcPts val="0"/>
              </a:spcAft>
              <a:defRPr sz="3250" b="1" cap="none" baseline="0">
                <a:solidFill>
                  <a:srgbClr val="0C5076"/>
                </a:solidFill>
              </a:defRPr>
            </a:lvl1pPr>
            <a:lvl2pPr marL="0" indent="0">
              <a:spcBef>
                <a:spcPts val="500"/>
              </a:spcBef>
              <a:spcAft>
                <a:spcPts val="0"/>
              </a:spcAft>
              <a:buNone/>
              <a:defRPr sz="1850"/>
            </a:lvl2pPr>
          </a:lstStyle>
          <a:p>
            <a:pPr lvl="0"/>
            <a:r>
              <a:rPr lang="fr-FR"/>
              <a:t>Titre</a:t>
            </a:r>
          </a:p>
          <a:p>
            <a:pPr lvl="1"/>
            <a:r>
              <a:rPr lang="fr-FR"/>
              <a:t>Sous-titre</a:t>
            </a:r>
          </a:p>
        </p:txBody>
      </p:sp>
    </p:spTree>
    <p:extLst>
      <p:ext uri="{BB962C8B-B14F-4D97-AF65-F5344CB8AC3E}">
        <p14:creationId xmlns:p14="http://schemas.microsoft.com/office/powerpoint/2010/main" val="3483904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a:t>Titre</a:t>
            </a:r>
          </a:p>
        </p:txBody>
      </p:sp>
      <p:sp>
        <p:nvSpPr>
          <p:cNvPr id="8" name="Espace réservé du texte 7"/>
          <p:cNvSpPr>
            <a:spLocks noGrp="1"/>
          </p:cNvSpPr>
          <p:nvPr>
            <p:ph type="body" sz="quarter" idx="13" hasCustomPrompt="1"/>
          </p:nvPr>
        </p:nvSpPr>
        <p:spPr bwMode="gray">
          <a:xfrm>
            <a:off x="359998" y="1891968"/>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rgbClr val="EC130E"/>
                </a:solidFill>
              </a:defRPr>
            </a:lvl2pPr>
          </a:lstStyle>
          <a:p>
            <a:pPr lvl="0"/>
            <a:r>
              <a:rPr lang="fr-FR"/>
              <a:t>Titre de la partie</a:t>
            </a:r>
          </a:p>
          <a:p>
            <a:pPr lvl="1"/>
            <a:r>
              <a:rPr lang="fr-FR"/>
              <a:t>Deuxième niveau</a:t>
            </a:r>
          </a:p>
        </p:txBody>
      </p:sp>
      <p:sp>
        <p:nvSpPr>
          <p:cNvPr id="9" name="Espace réservé du texte 7"/>
          <p:cNvSpPr>
            <a:spLocks noGrp="1"/>
          </p:cNvSpPr>
          <p:nvPr>
            <p:ph type="body" sz="quarter" idx="14" hasCustomPrompt="1"/>
          </p:nvPr>
        </p:nvSpPr>
        <p:spPr bwMode="gray">
          <a:xfrm>
            <a:off x="3312000"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rgbClr val="EC130E"/>
                </a:solidFill>
              </a:defRPr>
            </a:lvl2pPr>
          </a:lstStyle>
          <a:p>
            <a:pPr lvl="0"/>
            <a:r>
              <a:rPr lang="fr-FR"/>
              <a:t>Titre de la partie</a:t>
            </a:r>
          </a:p>
          <a:p>
            <a:pPr lvl="1"/>
            <a:r>
              <a:rPr lang="fr-FR"/>
              <a:t>Deuxième niveau</a:t>
            </a:r>
          </a:p>
        </p:txBody>
      </p:sp>
      <p:sp>
        <p:nvSpPr>
          <p:cNvPr id="10" name="Espace réservé du texte 7"/>
          <p:cNvSpPr>
            <a:spLocks noGrp="1"/>
          </p:cNvSpPr>
          <p:nvPr>
            <p:ph type="body" sz="quarter" idx="15" hasCustomPrompt="1"/>
          </p:nvPr>
        </p:nvSpPr>
        <p:spPr bwMode="gray">
          <a:xfrm>
            <a:off x="6263999"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rgbClr val="EC130E"/>
                </a:solidFill>
              </a:defRPr>
            </a:lvl2pPr>
          </a:lstStyle>
          <a:p>
            <a:pPr lvl="0"/>
            <a:r>
              <a:rPr lang="fr-FR"/>
              <a:t>Titre de la partie</a:t>
            </a:r>
          </a:p>
          <a:p>
            <a:pPr lvl="1"/>
            <a:r>
              <a:rPr lang="fr-FR"/>
              <a:t>Deuxième niveau</a:t>
            </a:r>
          </a:p>
        </p:txBody>
      </p:sp>
      <p:sp>
        <p:nvSpPr>
          <p:cNvPr id="11" name="Espace réservé de la date 1">
            <a:extLst>
              <a:ext uri="{FF2B5EF4-FFF2-40B4-BE49-F238E27FC236}">
                <a16:creationId xmlns:a16="http://schemas.microsoft.com/office/drawing/2014/main" id="{FB55AB75-56F3-004E-8A4E-57EB4CAB795F}"/>
              </a:ext>
            </a:extLst>
          </p:cNvPr>
          <p:cNvSpPr>
            <a:spLocks noGrp="1"/>
          </p:cNvSpPr>
          <p:nvPr>
            <p:ph type="dt" sz="half" idx="10"/>
          </p:nvPr>
        </p:nvSpPr>
        <p:spPr bwMode="gray">
          <a:xfrm>
            <a:off x="6426336" y="4783500"/>
            <a:ext cx="1170000" cy="360000"/>
          </a:xfrm>
          <a:prstGeom prst="rect">
            <a:avLst/>
          </a:prstGeom>
        </p:spPr>
        <p:txBody>
          <a:bodyPr/>
          <a:lstStyle/>
          <a:p>
            <a:pPr algn="r"/>
            <a:fld id="{1AC6AEF6-2A43-4047-9D71-A77265B28DC8}" type="datetime1">
              <a:rPr lang="fr-FR" cap="all" smtClean="0"/>
              <a:t>11/01/2022</a:t>
            </a:fld>
            <a:endParaRPr lang="fr-FR" cap="all"/>
          </a:p>
        </p:txBody>
      </p:sp>
      <p:sp>
        <p:nvSpPr>
          <p:cNvPr id="12" name="Espace réservé du numéro de diapositive 7">
            <a:extLst>
              <a:ext uri="{FF2B5EF4-FFF2-40B4-BE49-F238E27FC236}">
                <a16:creationId xmlns:a16="http://schemas.microsoft.com/office/drawing/2014/main" id="{4527032A-C74F-2941-8AD5-E7F64BD5B044}"/>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Tree>
    <p:extLst>
      <p:ext uri="{BB962C8B-B14F-4D97-AF65-F5344CB8AC3E}">
        <p14:creationId xmlns:p14="http://schemas.microsoft.com/office/powerpoint/2010/main" val="1641030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323528" y="915566"/>
            <a:ext cx="8442808" cy="3672408"/>
          </a:xfrm>
          <a:solidFill>
            <a:schemeClr val="bg1">
              <a:lumMod val="85000"/>
            </a:schemeClr>
          </a:solidFill>
        </p:spPr>
        <p:txBody>
          <a:bodyPr tIns="1080000" anchor="ctr" anchorCtr="0"/>
          <a:lstStyle>
            <a:lvl1pPr algn="ctr">
              <a:defRPr cap="all" baseline="0"/>
            </a:lvl1pPr>
          </a:lstStyle>
          <a:p>
            <a:r>
              <a:rPr lang="fr-FR"/>
              <a:t>Sélectionner l’icône pour insérer une image, </a:t>
            </a:r>
            <a:br>
              <a:rPr lang="fr-FR"/>
            </a:br>
            <a:r>
              <a:rPr lang="fr-FR"/>
              <a:t>puis disposer l’image en arrière plan </a:t>
            </a:r>
            <a:br>
              <a:rPr lang="fr-FR"/>
            </a:br>
            <a:r>
              <a:rPr lang="fr-FR"/>
              <a:t>(Sélectionner l’image avec le bouton droit de la souris / </a:t>
            </a:r>
            <a:br>
              <a:rPr lang="fr-FR"/>
            </a:br>
            <a:r>
              <a:rPr lang="fr-FR"/>
              <a:t>Mettre à l’arrière plan)</a:t>
            </a:r>
          </a:p>
        </p:txBody>
      </p:sp>
      <p:sp>
        <p:nvSpPr>
          <p:cNvPr id="2" name="Titre 1"/>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lvl1pPr>
          </a:lstStyle>
          <a:p>
            <a:r>
              <a:rPr lang="fr-FR"/>
              <a:t>Titre</a:t>
            </a:r>
          </a:p>
        </p:txBody>
      </p:sp>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26336" y="4783500"/>
            <a:ext cx="1170000" cy="360000"/>
          </a:xfrm>
          <a:prstGeom prst="rect">
            <a:avLst/>
          </a:prstGeom>
        </p:spPr>
        <p:txBody>
          <a:bodyPr/>
          <a:lstStyle/>
          <a:p>
            <a:pPr algn="r"/>
            <a:fld id="{B53243DC-22D4-4063-968D-3E7B7EEAF735}" type="datetime1">
              <a:rPr lang="fr-FR" cap="all" smtClean="0"/>
              <a:t>11/01/2022</a:t>
            </a:fld>
            <a:endParaRPr lang="fr-FR" cap="all"/>
          </a:p>
        </p:txBody>
      </p:sp>
      <p:sp>
        <p:nvSpPr>
          <p:cNvPr id="9" name="Espace réservé du numéro de diapositive 7">
            <a:extLst>
              <a:ext uri="{FF2B5EF4-FFF2-40B4-BE49-F238E27FC236}">
                <a16:creationId xmlns:a16="http://schemas.microsoft.com/office/drawing/2014/main" id="{98F10018-47D8-6540-8D30-5845FE9749F3}"/>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Tree>
    <p:extLst>
      <p:ext uri="{BB962C8B-B14F-4D97-AF65-F5344CB8AC3E}">
        <p14:creationId xmlns:p14="http://schemas.microsoft.com/office/powerpoint/2010/main" val="190859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a:t>Titre</a:t>
            </a:r>
          </a:p>
        </p:txBody>
      </p:sp>
      <p:sp>
        <p:nvSpPr>
          <p:cNvPr id="10"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a:t>Titre</a:t>
            </a:r>
          </a:p>
          <a:p>
            <a:pPr lvl="1"/>
            <a:r>
              <a:rPr lang="fr-FR"/>
              <a:t>Sous-titre</a:t>
            </a:r>
          </a:p>
        </p:txBody>
      </p:sp>
      <p:sp>
        <p:nvSpPr>
          <p:cNvPr id="12" name="Espace réservé du texte 11"/>
          <p:cNvSpPr>
            <a:spLocks noGrp="1"/>
          </p:cNvSpPr>
          <p:nvPr>
            <p:ph type="body" sz="quarter" idx="14" hasCustomPrompt="1"/>
          </p:nvPr>
        </p:nvSpPr>
        <p:spPr bwMode="gray">
          <a:xfrm>
            <a:off x="359999" y="1836000"/>
            <a:ext cx="2520000" cy="257400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3" name="Espace réservé du texte 11"/>
          <p:cNvSpPr>
            <a:spLocks noGrp="1"/>
          </p:cNvSpPr>
          <p:nvPr>
            <p:ph type="body" sz="quarter" idx="15" hasCustomPrompt="1"/>
          </p:nvPr>
        </p:nvSpPr>
        <p:spPr bwMode="gray">
          <a:xfrm>
            <a:off x="3312000" y="1836000"/>
            <a:ext cx="2520000" cy="257400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4" name="Espace réservé du texte 11"/>
          <p:cNvSpPr>
            <a:spLocks noGrp="1"/>
          </p:cNvSpPr>
          <p:nvPr>
            <p:ph type="body" sz="quarter" idx="16" hasCustomPrompt="1"/>
          </p:nvPr>
        </p:nvSpPr>
        <p:spPr bwMode="gray">
          <a:xfrm>
            <a:off x="6264000" y="1836000"/>
            <a:ext cx="2520000" cy="257400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EFA0773D-3F28-40F9-B9EA-54498D76AC91}" type="datetime1">
              <a:rPr lang="fr-FR" cap="all" smtClean="0"/>
              <a:t>11/01/2022</a:t>
            </a:fld>
            <a:endParaRPr lang="fr-FR" cap="all"/>
          </a:p>
        </p:txBody>
      </p:sp>
      <p:sp>
        <p:nvSpPr>
          <p:cNvPr id="15" name="Espace réservé du numéro de diapositive 7">
            <a:extLst>
              <a:ext uri="{FF2B5EF4-FFF2-40B4-BE49-F238E27FC236}">
                <a16:creationId xmlns:a16="http://schemas.microsoft.com/office/drawing/2014/main" id="{39B13F4C-6D78-BF47-94DF-EE7823417253}"/>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Tree>
    <p:extLst>
      <p:ext uri="{BB962C8B-B14F-4D97-AF65-F5344CB8AC3E}">
        <p14:creationId xmlns:p14="http://schemas.microsoft.com/office/powerpoint/2010/main" val="3840454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4" name="Titre 3"/>
          <p:cNvSpPr>
            <a:spLocks noGrp="1"/>
          </p:cNvSpPr>
          <p:nvPr>
            <p:ph type="title" hasCustomPrompt="1"/>
          </p:nvPr>
        </p:nvSpPr>
        <p:spPr bwMode="gray">
          <a:xfrm>
            <a:off x="359999" y="900000"/>
            <a:ext cx="8424000" cy="720000"/>
          </a:xfrm>
        </p:spPr>
        <p:txBody>
          <a:bodyPr/>
          <a:lstStyle/>
          <a:p>
            <a:r>
              <a:rPr lang="fr-FR" noProof="0"/>
              <a:t>Titre</a:t>
            </a:r>
            <a:endParaRPr lang="fr-FR"/>
          </a:p>
        </p:txBody>
      </p:sp>
      <p:sp>
        <p:nvSpPr>
          <p:cNvPr id="9" name="Espace réservé du contenu 8"/>
          <p:cNvSpPr>
            <a:spLocks noGrp="1"/>
          </p:cNvSpPr>
          <p:nvPr>
            <p:ph sz="quarter" idx="14" hasCustomPrompt="1"/>
          </p:nvPr>
        </p:nvSpPr>
        <p:spPr bwMode="gray">
          <a:xfrm>
            <a:off x="359998" y="1836000"/>
            <a:ext cx="8424000" cy="2574000"/>
          </a:xfrm>
        </p:spPr>
        <p:txBody>
          <a:bodyPr/>
          <a:lstStyle>
            <a:lvl1pPr>
              <a:defRPr/>
            </a:lvl1pPr>
            <a:lvl2pPr>
              <a:defRPr/>
            </a:lvl2pPr>
            <a:lvl3pPr>
              <a:defRPr/>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5"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a:t>Titre</a:t>
            </a:r>
          </a:p>
          <a:p>
            <a:pPr lvl="1"/>
            <a:r>
              <a:rPr lang="fr-FR"/>
              <a:t>Sous-titre</a:t>
            </a:r>
          </a:p>
        </p:txBody>
      </p:sp>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5364400D-1A9E-42A8-8CBD-868B8972336F}" type="datetime1">
              <a:rPr lang="fr-FR" cap="all" smtClean="0"/>
              <a:t>11/01/2022</a:t>
            </a:fld>
            <a:endParaRPr lang="fr-FR" cap="all"/>
          </a:p>
        </p:txBody>
      </p:sp>
      <p:sp>
        <p:nvSpPr>
          <p:cNvPr id="10" name="Espace réservé du numéro de diapositive 7">
            <a:extLst>
              <a:ext uri="{FF2B5EF4-FFF2-40B4-BE49-F238E27FC236}">
                <a16:creationId xmlns:a16="http://schemas.microsoft.com/office/drawing/2014/main" id="{18BB1EA6-B51D-8C43-9842-1E89F403ABFA}"/>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66D15CC7-BC12-A746-B153-F1F8A3C7E677}"/>
              </a:ext>
            </a:extLst>
          </p:cNvPr>
          <p:cNvPicPr>
            <a:picLocks noChangeAspect="1"/>
          </p:cNvPicPr>
          <p:nvPr userDrawn="1"/>
        </p:nvPicPr>
        <p:blipFill>
          <a:blip r:embed="rId8"/>
          <a:stretch>
            <a:fillRect/>
          </a:stretch>
        </p:blipFill>
        <p:spPr>
          <a:xfrm>
            <a:off x="-23357" y="1"/>
            <a:ext cx="9160828" cy="5152965"/>
          </a:xfrm>
          <a:prstGeom prst="rect">
            <a:avLst/>
          </a:prstGeom>
        </p:spPr>
      </p:pic>
      <p:sp>
        <p:nvSpPr>
          <p:cNvPr id="2"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r>
              <a:rPr lang="fr-FR" noProof="0"/>
              <a:t>Titre</a:t>
            </a:r>
          </a:p>
        </p:txBody>
      </p:sp>
      <p:sp>
        <p:nvSpPr>
          <p:cNvPr id="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r>
              <a:rPr lang="fr-FR" noProof="0"/>
              <a:t>Texte de niveau 1</a:t>
            </a:r>
          </a:p>
          <a:p>
            <a:pPr lvl="1"/>
            <a:r>
              <a:rPr lang="fr-FR" noProof="0"/>
              <a:t>Texte de niveau 2</a:t>
            </a:r>
          </a:p>
          <a:p>
            <a:pPr lvl="2"/>
            <a:r>
              <a:rPr lang="fr-FR" noProof="0"/>
              <a:t>Texte de niveau 3</a:t>
            </a:r>
          </a:p>
          <a:p>
            <a:pPr lvl="3"/>
            <a:r>
              <a:rPr lang="fr-FR" noProof="0"/>
              <a:t>Texte de niveau 4</a:t>
            </a:r>
          </a:p>
          <a:p>
            <a:pPr lvl="4"/>
            <a:r>
              <a:rPr lang="fr-FR" noProof="0"/>
              <a:t>Texte de niveau 5</a:t>
            </a:r>
          </a:p>
        </p:txBody>
      </p:sp>
      <p:sp>
        <p:nvSpPr>
          <p:cNvPr id="15" name="Espace réservé de la date 1">
            <a:extLst>
              <a:ext uri="{FF2B5EF4-FFF2-40B4-BE49-F238E27FC236}">
                <a16:creationId xmlns:a16="http://schemas.microsoft.com/office/drawing/2014/main" id="{516EDC64-47E8-C044-91BA-F715A5EFFEFD}"/>
              </a:ext>
            </a:extLst>
          </p:cNvPr>
          <p:cNvSpPr>
            <a:spLocks noGrp="1"/>
          </p:cNvSpPr>
          <p:nvPr>
            <p:ph type="dt" sz="half" idx="2"/>
          </p:nvPr>
        </p:nvSpPr>
        <p:spPr bwMode="gray">
          <a:xfrm>
            <a:off x="6426336" y="4783500"/>
            <a:ext cx="1170000" cy="360000"/>
          </a:xfrm>
          <a:prstGeom prst="rect">
            <a:avLst/>
          </a:prstGeom>
        </p:spPr>
        <p:txBody>
          <a:bodyPr/>
          <a:lstStyle>
            <a:lvl1pPr>
              <a:defRPr sz="750"/>
            </a:lvl1pPr>
          </a:lstStyle>
          <a:p>
            <a:pPr algn="r"/>
            <a:fld id="{B1AB8E14-653C-46DD-A140-9578717F7257}" type="datetime1">
              <a:rPr lang="fr-FR" cap="all" smtClean="0"/>
              <a:t>11/01/2022</a:t>
            </a:fld>
            <a:endParaRPr lang="fr-FR" cap="all"/>
          </a:p>
        </p:txBody>
      </p:sp>
      <p:sp>
        <p:nvSpPr>
          <p:cNvPr id="16" name="Espace réservé du numéro de diapositive 7">
            <a:extLst>
              <a:ext uri="{FF2B5EF4-FFF2-40B4-BE49-F238E27FC236}">
                <a16:creationId xmlns:a16="http://schemas.microsoft.com/office/drawing/2014/main" id="{C6D56E85-7DD2-5140-A94B-D4C7F30901C6}"/>
              </a:ext>
            </a:extLst>
          </p:cNvPr>
          <p:cNvSpPr>
            <a:spLocks noGrp="1"/>
          </p:cNvSpPr>
          <p:nvPr>
            <p:ph type="sldNum" sz="quarter" idx="4"/>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 id="2147483798" r:id="rId6"/>
  </p:sldLayoutIdLst>
  <p:hf hdr="0"/>
  <p:txStyles>
    <p:titleStyle>
      <a:lvl1pPr algn="l" defTabSz="914400" rtl="0" eaLnBrk="1" latinLnBrk="0" hangingPunct="1">
        <a:lnSpc>
          <a:spcPct val="90000"/>
        </a:lnSpc>
        <a:spcBef>
          <a:spcPct val="0"/>
        </a:spcBef>
        <a:buNone/>
        <a:defRPr sz="2550" b="1" kern="1200">
          <a:solidFill>
            <a:srgbClr val="0C5076"/>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rgbClr val="0C5076"/>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s://www.terminales2021-2022.fr/" TargetMode="External"/><Relationship Id="rId2" Type="http://schemas.openxmlformats.org/officeDocument/2006/relationships/hyperlink" Target="http://www.parcoursup.fr/" TargetMode="External"/><Relationship Id="rId1" Type="http://schemas.openxmlformats.org/officeDocument/2006/relationships/slideLayout" Target="../slideLayouts/slideLayout6.xml"/><Relationship Id="rId4" Type="http://schemas.openxmlformats.org/officeDocument/2006/relationships/hyperlink" Target="http://cio-lure.ac-besancon.fr/"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parcoursup.fr/index.php?desc=videos#video-2"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fld id="{E12CB797-4000-4B51-A6CA-D02C704D76FC}" type="datetime1">
              <a:rPr lang="fr-FR" smtClean="0"/>
              <a:t>11/01/2022</a:t>
            </a:fld>
            <a:endParaRPr lang="fr-FR"/>
          </a:p>
        </p:txBody>
      </p:sp>
      <p:sp>
        <p:nvSpPr>
          <p:cNvPr id="9" name="Espace réservé du numéro de diapositive 8"/>
          <p:cNvSpPr>
            <a:spLocks noGrp="1"/>
          </p:cNvSpPr>
          <p:nvPr>
            <p:ph type="sldNum" sz="quarter" idx="12"/>
          </p:nvPr>
        </p:nvSpPr>
        <p:spPr/>
        <p:txBody>
          <a:bodyPr/>
          <a:lstStyle/>
          <a:p>
            <a:fld id="{10C140CD-8AED-46FF-A9A2-77308F3F39AE}" type="slidenum">
              <a:rPr lang="fr-FR" smtClean="0"/>
              <a:pPr/>
              <a:t>1</a:t>
            </a:fld>
            <a:endParaRPr lang="fr-FR"/>
          </a:p>
        </p:txBody>
      </p:sp>
      <p:sp>
        <p:nvSpPr>
          <p:cNvPr id="6" name="Titre 5"/>
          <p:cNvSpPr>
            <a:spLocks noGrp="1"/>
          </p:cNvSpPr>
          <p:nvPr>
            <p:ph type="title"/>
          </p:nvPr>
        </p:nvSpPr>
        <p:spPr/>
        <p:txBody>
          <a:bodyPr/>
          <a:lstStyle/>
          <a:p>
            <a:r>
              <a:rPr lang="fr-FR"/>
              <a:t>w</a:t>
            </a:r>
          </a:p>
        </p:txBody>
      </p:sp>
    </p:spTree>
    <p:extLst>
      <p:ext uri="{BB962C8B-B14F-4D97-AF65-F5344CB8AC3E}">
        <p14:creationId xmlns:p14="http://schemas.microsoft.com/office/powerpoint/2010/main" val="624296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pPr algn="r"/>
            <a:fld id="{3EA4F1D0-C459-40F7-A30E-A27AAD6826B6}" type="datetime1">
              <a:rPr lang="fr-FR" cap="all" smtClean="0"/>
              <a:t>11/01/2022</a:t>
            </a:fld>
            <a:endParaRPr lang="fr-FR" cap="all"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10</a:t>
            </a:fld>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26644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562500"/>
          </a:xfrm>
        </p:spPr>
        <p:txBody>
          <a:bodyPr/>
          <a:lstStyle/>
          <a:p>
            <a:r>
              <a:rPr lang="fr-FR" sz="2200" dirty="0"/>
              <a:t>S’inscrire sur Parcoursup </a:t>
            </a:r>
          </a:p>
        </p:txBody>
      </p:sp>
      <p:sp>
        <p:nvSpPr>
          <p:cNvPr id="3" name="Espace réservé du contenu 2"/>
          <p:cNvSpPr>
            <a:spLocks noGrp="1"/>
          </p:cNvSpPr>
          <p:nvPr>
            <p:ph sz="quarter" idx="14"/>
          </p:nvPr>
        </p:nvSpPr>
        <p:spPr>
          <a:xfrm>
            <a:off x="325033" y="1419622"/>
            <a:ext cx="8424000" cy="3327300"/>
          </a:xfrm>
        </p:spPr>
        <p:txBody>
          <a:bodyPr/>
          <a:lstStyle/>
          <a:p>
            <a:pPr marL="177800" lvl="0" indent="-177800" defTabSz="457200">
              <a:spcBef>
                <a:spcPts val="600"/>
              </a:spcBef>
              <a:spcAft>
                <a:spcPts val="600"/>
              </a:spcAft>
              <a:buClr>
                <a:srgbClr val="FF0000"/>
              </a:buClr>
              <a:buSzPct val="100000"/>
              <a:buFont typeface="Lucida Grande"/>
              <a:buChar char="&gt;"/>
            </a:pPr>
            <a:r>
              <a:rPr lang="fr-FR" sz="1600" b="1" dirty="0">
                <a:solidFill>
                  <a:srgbClr val="F28E65"/>
                </a:solidFill>
              </a:rPr>
              <a:t>Une adresse mail valide et consultée régulièrement </a:t>
            </a:r>
            <a:r>
              <a:rPr lang="fr-FR" sz="1600" dirty="0"/>
              <a:t>: pour échanger et recevoir les informations sur votre dossier</a:t>
            </a:r>
          </a:p>
          <a:p>
            <a:pPr lvl="0" defTabSz="457200">
              <a:spcBef>
                <a:spcPts val="600"/>
              </a:spcBef>
              <a:spcAft>
                <a:spcPts val="600"/>
              </a:spcAft>
              <a:buClr>
                <a:srgbClr val="FF0000"/>
              </a:buClr>
              <a:buSzPct val="100000"/>
            </a:pPr>
            <a:endParaRPr lang="fr-FR" sz="1600" dirty="0">
              <a:solidFill>
                <a:srgbClr val="3D566E"/>
              </a:solidFill>
            </a:endParaRPr>
          </a:p>
          <a:p>
            <a:pPr marL="177800" lvl="0" indent="-177800" defTabSz="457200">
              <a:spcBef>
                <a:spcPts val="600"/>
              </a:spcBef>
              <a:spcAft>
                <a:spcPts val="600"/>
              </a:spcAft>
              <a:buClr>
                <a:srgbClr val="FF0000"/>
              </a:buClr>
              <a:buSzPct val="100000"/>
              <a:buFont typeface="Lucida Grande"/>
              <a:buChar char="&gt;"/>
            </a:pPr>
            <a:r>
              <a:rPr lang="fr-FR" sz="1600" b="1" dirty="0">
                <a:solidFill>
                  <a:srgbClr val="F28E65"/>
                </a:solidFill>
              </a:rPr>
              <a:t>L’INE</a:t>
            </a:r>
            <a:r>
              <a:rPr lang="fr-FR" sz="1600" b="1" dirty="0">
                <a:solidFill>
                  <a:srgbClr val="3D566E"/>
                </a:solidFill>
              </a:rPr>
              <a:t> </a:t>
            </a:r>
            <a:r>
              <a:rPr lang="fr-FR" sz="1600" dirty="0"/>
              <a:t>(identifiant national élève en lycée général, technologique ou professionnel) ou </a:t>
            </a:r>
            <a:r>
              <a:rPr lang="fr-FR" sz="1600" b="1" dirty="0">
                <a:solidFill>
                  <a:srgbClr val="F28E65"/>
                </a:solidFill>
              </a:rPr>
              <a:t>INAA</a:t>
            </a:r>
            <a:r>
              <a:rPr lang="fr-FR" sz="1600" dirty="0">
                <a:solidFill>
                  <a:srgbClr val="3D566E"/>
                </a:solidFill>
              </a:rPr>
              <a:t> </a:t>
            </a:r>
            <a:r>
              <a:rPr lang="fr-FR" sz="1600" dirty="0"/>
              <a:t>(en lycée agricole)  : sur les bulletins scolaires ou le relevé de notes des épreuves anticipées du baccalauréat </a:t>
            </a:r>
          </a:p>
          <a:p>
            <a:pPr marL="177800" lvl="0" indent="-177800" defTabSz="457200">
              <a:spcBef>
                <a:spcPts val="600"/>
              </a:spcBef>
              <a:spcAft>
                <a:spcPts val="600"/>
              </a:spcAft>
              <a:buClr>
                <a:srgbClr val="FF0000"/>
              </a:buClr>
              <a:buSzPct val="100000"/>
              <a:buFont typeface="Lucida Grande"/>
              <a:buChar char="&gt;"/>
            </a:pPr>
            <a:r>
              <a:rPr lang="fr-FR" sz="1200" b="1" dirty="0"/>
              <a:t>A noter pour les lycées français à l’étranger </a:t>
            </a:r>
            <a:r>
              <a:rPr lang="fr-FR" sz="1200" dirty="0"/>
              <a:t>: l’établissement fournit l’identifiant à utiliser pour créer son dossier</a:t>
            </a:r>
          </a:p>
          <a:p>
            <a:pPr lvl="0" defTabSz="457200">
              <a:spcBef>
                <a:spcPct val="20000"/>
              </a:spcBef>
              <a:spcAft>
                <a:spcPts val="0"/>
              </a:spcAft>
              <a:buClr>
                <a:srgbClr val="FF0000"/>
              </a:buClr>
              <a:buSzPct val="100000"/>
            </a:pPr>
            <a:endParaRPr lang="fr-FR" sz="2000" dirty="0">
              <a:solidFill>
                <a:srgbClr val="3D566E"/>
              </a:solidFill>
            </a:endParaRPr>
          </a:p>
          <a:p>
            <a:endParaRPr lang="fr-FR" dirty="0"/>
          </a:p>
        </p:txBody>
      </p:sp>
      <p:sp>
        <p:nvSpPr>
          <p:cNvPr id="5" name="Espace réservé de la date 4"/>
          <p:cNvSpPr>
            <a:spLocks noGrp="1"/>
          </p:cNvSpPr>
          <p:nvPr>
            <p:ph type="dt" sz="half" idx="10"/>
          </p:nvPr>
        </p:nvSpPr>
        <p:spPr/>
        <p:txBody>
          <a:bodyPr/>
          <a:lstStyle/>
          <a:p>
            <a:pPr algn="r"/>
            <a:fld id="{F293E1CA-12F5-42CE-967D-320A6ECEDC21}" type="datetime1">
              <a:rPr lang="fr-FR" cap="all" smtClean="0"/>
              <a:t>11/01/2022</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11</a:t>
            </a:fld>
            <a:endParaRPr lang="fr-FR"/>
          </a:p>
        </p:txBody>
      </p:sp>
      <p:sp>
        <p:nvSpPr>
          <p:cNvPr id="7" name="Rectangle 6"/>
          <p:cNvSpPr/>
          <p:nvPr/>
        </p:nvSpPr>
        <p:spPr>
          <a:xfrm>
            <a:off x="325033" y="3797760"/>
            <a:ext cx="8514998" cy="774240"/>
          </a:xfrm>
          <a:prstGeom prst="rect">
            <a:avLst/>
          </a:prstGeom>
          <a:solidFill>
            <a:srgbClr val="0C5076"/>
          </a:solidFill>
          <a:ln>
            <a:solidFill>
              <a:srgbClr val="0C50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indent="0" algn="just" defTabSz="457200">
              <a:lnSpc>
                <a:spcPct val="90000"/>
              </a:lnSpc>
              <a:spcBef>
                <a:spcPts val="0"/>
              </a:spcBef>
              <a:spcAft>
                <a:spcPts val="0"/>
              </a:spcAft>
              <a:buSzPct val="100000"/>
              <a:buNone/>
              <a:defRPr/>
            </a:pPr>
            <a:r>
              <a:rPr lang="fr-FR" sz="1400" b="1" i="1" dirty="0">
                <a:solidFill>
                  <a:srgbClr val="F28E65"/>
                </a:solidFill>
              </a:rPr>
              <a:t>Conseil aux parents ou tuteurs légaux </a:t>
            </a:r>
            <a:r>
              <a:rPr lang="fr-FR" sz="1400" b="1" dirty="0">
                <a:solidFill>
                  <a:srgbClr val="F28E65"/>
                </a:solidFill>
              </a:rPr>
              <a:t>: </a:t>
            </a:r>
            <a:r>
              <a:rPr lang="fr-FR" sz="1400" dirty="0">
                <a:solidFill>
                  <a:schemeClr val="bg1"/>
                </a:solidFill>
              </a:rPr>
              <a:t>vous pouvez également renseigner votre </a:t>
            </a:r>
            <a:r>
              <a:rPr lang="fr-FR" sz="1400" dirty="0" err="1">
                <a:solidFill>
                  <a:schemeClr val="bg1"/>
                </a:solidFill>
              </a:rPr>
              <a:t>mel</a:t>
            </a:r>
            <a:r>
              <a:rPr lang="fr-FR" sz="1400" dirty="0">
                <a:solidFill>
                  <a:schemeClr val="bg1"/>
                </a:solidFill>
              </a:rPr>
              <a:t> et numéro de portable dans le dossier de votre enfant pour recevoir messages et alertes Parcoursup. Vous pourrez également recevoir des formations qui organisent des épreuves écrites/orales le rappel des échéances. </a:t>
            </a:r>
          </a:p>
        </p:txBody>
      </p:sp>
      <p:sp>
        <p:nvSpPr>
          <p:cNvPr id="8" name="Rectangle 7"/>
          <p:cNvSpPr/>
          <p:nvPr/>
        </p:nvSpPr>
        <p:spPr>
          <a:xfrm>
            <a:off x="325034" y="1982122"/>
            <a:ext cx="8514998" cy="341670"/>
          </a:xfrm>
          <a:prstGeom prst="rect">
            <a:avLst/>
          </a:prstGeom>
          <a:solidFill>
            <a:srgbClr val="0C5076"/>
          </a:solidFill>
          <a:ln>
            <a:solidFill>
              <a:srgbClr val="0C50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indent="0" algn="just" defTabSz="457200">
              <a:lnSpc>
                <a:spcPct val="90000"/>
              </a:lnSpc>
              <a:spcBef>
                <a:spcPts val="0"/>
              </a:spcBef>
              <a:spcAft>
                <a:spcPts val="0"/>
              </a:spcAft>
              <a:buSzPct val="100000"/>
              <a:buNone/>
              <a:defRPr/>
            </a:pPr>
            <a:r>
              <a:rPr lang="fr-FR" sz="1400" b="1" i="1" dirty="0">
                <a:solidFill>
                  <a:schemeClr val="bg1"/>
                </a:solidFill>
              </a:rPr>
              <a:t>Important : renseignez un numéro de portable </a:t>
            </a:r>
            <a:r>
              <a:rPr lang="fr-FR" sz="1400" i="1" dirty="0">
                <a:solidFill>
                  <a:schemeClr val="bg1"/>
                </a:solidFill>
              </a:rPr>
              <a:t>pour recevoir les alertes envoyées par la plateforme. </a:t>
            </a:r>
          </a:p>
        </p:txBody>
      </p:sp>
      <p:sp>
        <p:nvSpPr>
          <p:cNvPr id="9" name="Rectangle à coins arrondis 8"/>
          <p:cNvSpPr/>
          <p:nvPr/>
        </p:nvSpPr>
        <p:spPr>
          <a:xfrm>
            <a:off x="6250781" y="76969"/>
            <a:ext cx="2460488"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solidFill>
              </a:rPr>
              <a:t>A partir du 20 janvier 2022 </a:t>
            </a:r>
          </a:p>
        </p:txBody>
      </p:sp>
    </p:spTree>
    <p:extLst>
      <p:ext uri="{BB962C8B-B14F-4D97-AF65-F5344CB8AC3E}">
        <p14:creationId xmlns:p14="http://schemas.microsoft.com/office/powerpoint/2010/main" val="34639414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1"/>
            <a:ext cx="8424000" cy="447614"/>
          </a:xfrm>
        </p:spPr>
        <p:txBody>
          <a:bodyPr/>
          <a:lstStyle/>
          <a:p>
            <a:r>
              <a:rPr lang="fr-FR" sz="2200" dirty="0"/>
              <a:t>Formuler librement vos vœux sur Parcoursup </a:t>
            </a:r>
          </a:p>
        </p:txBody>
      </p:sp>
      <p:sp>
        <p:nvSpPr>
          <p:cNvPr id="3" name="Espace réservé du contenu 2"/>
          <p:cNvSpPr>
            <a:spLocks noGrp="1"/>
          </p:cNvSpPr>
          <p:nvPr>
            <p:ph sz="quarter" idx="14"/>
          </p:nvPr>
        </p:nvSpPr>
        <p:spPr>
          <a:xfrm>
            <a:off x="311399" y="1477325"/>
            <a:ext cx="8422491" cy="2575530"/>
          </a:xfrm>
        </p:spPr>
        <p:txBody>
          <a:bodyPr/>
          <a:lstStyle/>
          <a:p>
            <a:pPr defTabSz="457200">
              <a:spcBef>
                <a:spcPts val="600"/>
              </a:spcBef>
              <a:spcAft>
                <a:spcPts val="600"/>
              </a:spcAft>
              <a:buClr>
                <a:srgbClr val="FF0000"/>
              </a:buClr>
              <a:buSzPct val="100000"/>
              <a:defRPr/>
            </a:pPr>
            <a:r>
              <a:rPr lang="fr-FR" sz="1800" b="1" dirty="0">
                <a:solidFill>
                  <a:srgbClr val="EC130E"/>
                </a:solidFill>
              </a:rPr>
              <a:t>&gt; </a:t>
            </a:r>
            <a:r>
              <a:rPr lang="fr-FR" sz="1500" b="1" dirty="0">
                <a:solidFill>
                  <a:srgbClr val="F28E65"/>
                </a:solidFill>
              </a:rPr>
              <a:t>Jusqu’à 10 vœux </a:t>
            </a:r>
            <a:r>
              <a:rPr lang="fr-FR" sz="1500" dirty="0">
                <a:solidFill>
                  <a:srgbClr val="3D566E"/>
                </a:solidFill>
              </a:rPr>
              <a:t> </a:t>
            </a:r>
            <a:r>
              <a:rPr lang="fr-FR" sz="1500" dirty="0"/>
              <a:t>et</a:t>
            </a:r>
            <a:r>
              <a:rPr lang="fr-FR" sz="1500" dirty="0">
                <a:solidFill>
                  <a:srgbClr val="3D566E"/>
                </a:solidFill>
              </a:rPr>
              <a:t> </a:t>
            </a:r>
            <a:r>
              <a:rPr lang="fr-FR" sz="1500" b="1" dirty="0">
                <a:solidFill>
                  <a:srgbClr val="F28E65"/>
                </a:solidFill>
              </a:rPr>
              <a:t>10 vœux supplémentaires pour des formations en apprentissage </a:t>
            </a:r>
          </a:p>
          <a:p>
            <a:pPr lvl="0" defTabSz="457200">
              <a:spcBef>
                <a:spcPts val="600"/>
              </a:spcBef>
              <a:spcAft>
                <a:spcPts val="600"/>
              </a:spcAft>
              <a:buClr>
                <a:srgbClr val="FF0000"/>
              </a:buClr>
              <a:buSzPct val="100000"/>
              <a:defRPr/>
            </a:pPr>
            <a:r>
              <a:rPr lang="fr-FR" sz="1400" b="1" dirty="0">
                <a:solidFill>
                  <a:srgbClr val="EC130E"/>
                </a:solidFill>
              </a:rPr>
              <a:t>&gt; </a:t>
            </a:r>
            <a:r>
              <a:rPr lang="fr-FR" sz="1400" dirty="0"/>
              <a:t>Pour des </a:t>
            </a:r>
            <a:r>
              <a:rPr lang="fr-FR" sz="1400" b="1" dirty="0">
                <a:solidFill>
                  <a:srgbClr val="F28E65"/>
                </a:solidFill>
              </a:rPr>
              <a:t>formations sélectives </a:t>
            </a:r>
            <a:r>
              <a:rPr lang="fr-FR" sz="1400" dirty="0"/>
              <a:t>(Classes prépa, STS, IUT, écoles, IFSI, IEP…) et </a:t>
            </a:r>
            <a:r>
              <a:rPr lang="fr-FR" sz="1400" b="1" dirty="0">
                <a:solidFill>
                  <a:srgbClr val="F28E65"/>
                </a:solidFill>
              </a:rPr>
              <a:t>non sélectives </a:t>
            </a:r>
            <a:r>
              <a:rPr lang="fr-FR" sz="1400" dirty="0"/>
              <a:t>(licences, PPPE ou PASS)</a:t>
            </a:r>
            <a:endParaRPr lang="fr-FR" sz="1400" b="1" dirty="0"/>
          </a:p>
          <a:p>
            <a:pPr lvl="0" defTabSz="457200">
              <a:spcBef>
                <a:spcPts val="600"/>
              </a:spcBef>
              <a:spcAft>
                <a:spcPts val="600"/>
              </a:spcAft>
              <a:buClr>
                <a:srgbClr val="FF0000"/>
              </a:buClr>
              <a:buSzPct val="100000"/>
              <a:defRPr/>
            </a:pPr>
            <a:r>
              <a:rPr lang="fr-FR" sz="1400" b="1" dirty="0">
                <a:solidFill>
                  <a:srgbClr val="EC130E"/>
                </a:solidFill>
              </a:rPr>
              <a:t>&gt; </a:t>
            </a:r>
            <a:r>
              <a:rPr lang="fr-FR" sz="1400" b="1" dirty="0">
                <a:solidFill>
                  <a:srgbClr val="F28E65"/>
                </a:solidFill>
              </a:rPr>
              <a:t>Des vœux qui doivent être motivés </a:t>
            </a:r>
            <a:r>
              <a:rPr lang="fr-FR" sz="1400" dirty="0"/>
              <a:t>: en quelques lignes, le lycéen explique ce qui motive chacun de ses vœux. Il est accompagné par son professeur principal</a:t>
            </a:r>
          </a:p>
          <a:p>
            <a:pPr lvl="0" defTabSz="457200">
              <a:spcBef>
                <a:spcPts val="600"/>
              </a:spcBef>
              <a:spcAft>
                <a:spcPts val="600"/>
              </a:spcAft>
              <a:buClr>
                <a:srgbClr val="FF0000"/>
              </a:buClr>
              <a:buSzPct val="100000"/>
              <a:defRPr/>
            </a:pPr>
            <a:r>
              <a:rPr lang="fr-FR" sz="1400" b="1" dirty="0">
                <a:solidFill>
                  <a:srgbClr val="EC130E"/>
                </a:solidFill>
              </a:rPr>
              <a:t>&gt; </a:t>
            </a:r>
            <a:r>
              <a:rPr lang="fr-FR" sz="1400" b="1" dirty="0">
                <a:solidFill>
                  <a:srgbClr val="F28E65"/>
                </a:solidFill>
              </a:rPr>
              <a:t>Des vœux qui n’ont pas besoin d’être classés </a:t>
            </a:r>
            <a:r>
              <a:rPr lang="fr-FR" sz="1400" dirty="0"/>
              <a:t>: aucune contrainte de hiérarchisation pour éviter toute autocensure</a:t>
            </a:r>
          </a:p>
          <a:p>
            <a:pPr lvl="0" defTabSz="457200">
              <a:spcBef>
                <a:spcPts val="600"/>
              </a:spcBef>
              <a:spcAft>
                <a:spcPts val="600"/>
              </a:spcAft>
              <a:buClr>
                <a:srgbClr val="FF0000"/>
              </a:buClr>
              <a:buSzPct val="100000"/>
              <a:defRPr/>
            </a:pPr>
            <a:r>
              <a:rPr lang="fr-FR" sz="1400" b="1" dirty="0">
                <a:solidFill>
                  <a:srgbClr val="EC130E"/>
                </a:solidFill>
              </a:rPr>
              <a:t>&gt; </a:t>
            </a:r>
            <a:r>
              <a:rPr lang="fr-FR" sz="1400" b="1" dirty="0">
                <a:solidFill>
                  <a:srgbClr val="F28E65"/>
                </a:solidFill>
              </a:rPr>
              <a:t>Des vœux qui ne sont connus que de vous </a:t>
            </a:r>
            <a:r>
              <a:rPr lang="fr-FR" sz="1400" dirty="0"/>
              <a:t>: la formation ne connait que le vœu qui la concerne </a:t>
            </a:r>
          </a:p>
          <a:p>
            <a:pPr lvl="0" defTabSz="457200">
              <a:spcBef>
                <a:spcPct val="20000"/>
              </a:spcBef>
              <a:spcAft>
                <a:spcPts val="0"/>
              </a:spcAft>
              <a:buClr>
                <a:srgbClr val="FF0000"/>
              </a:buClr>
              <a:buSzPct val="100000"/>
              <a:defRPr/>
            </a:pPr>
            <a:r>
              <a:rPr lang="fr-FR" dirty="0">
                <a:solidFill>
                  <a:srgbClr val="3D566E"/>
                </a:solidFill>
                <a:latin typeface="Calibri"/>
              </a:rPr>
              <a:t> </a:t>
            </a:r>
          </a:p>
          <a:p>
            <a:pPr lvl="0" defTabSz="457200">
              <a:spcBef>
                <a:spcPct val="20000"/>
              </a:spcBef>
              <a:spcAft>
                <a:spcPts val="0"/>
              </a:spcAft>
              <a:buClr>
                <a:srgbClr val="FF0000"/>
              </a:buClr>
              <a:buSzPct val="100000"/>
              <a:defRPr/>
            </a:pPr>
            <a:endParaRPr lang="fr-FR" dirty="0">
              <a:solidFill>
                <a:srgbClr val="3D566E"/>
              </a:solidFill>
              <a:latin typeface="Calibri"/>
            </a:endParaRPr>
          </a:p>
        </p:txBody>
      </p:sp>
      <p:sp>
        <p:nvSpPr>
          <p:cNvPr id="5" name="Espace réservé de la date 4"/>
          <p:cNvSpPr>
            <a:spLocks noGrp="1"/>
          </p:cNvSpPr>
          <p:nvPr>
            <p:ph type="dt" sz="half" idx="10"/>
          </p:nvPr>
        </p:nvSpPr>
        <p:spPr/>
        <p:txBody>
          <a:bodyPr/>
          <a:lstStyle/>
          <a:p>
            <a:pPr algn="r"/>
            <a:fld id="{F008D9A9-1127-4E68-9676-64A99D232514}" type="datetime1">
              <a:rPr lang="fr-FR" cap="all" smtClean="0"/>
              <a:t>11/01/2022</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12</a:t>
            </a:fld>
            <a:endParaRPr lang="fr-FR"/>
          </a:p>
        </p:txBody>
      </p:sp>
      <p:sp>
        <p:nvSpPr>
          <p:cNvPr id="10" name="Rectangle 9"/>
          <p:cNvSpPr/>
          <p:nvPr/>
        </p:nvSpPr>
        <p:spPr>
          <a:xfrm>
            <a:off x="310438" y="4136030"/>
            <a:ext cx="8455898" cy="501124"/>
          </a:xfrm>
          <a:prstGeom prst="rect">
            <a:avLst/>
          </a:prstGeom>
          <a:solidFill>
            <a:srgbClr val="0C5076"/>
          </a:solidFill>
          <a:ln w="12700" cap="flat" cmpd="sng" algn="ctr">
            <a:solidFill>
              <a:srgbClr val="3D566E"/>
            </a:solidFill>
            <a:prstDash val="solid"/>
          </a:ln>
          <a:effectLst/>
        </p:spPr>
        <p:txBody>
          <a:bodyPr lIns="91440" tIns="45720" rIns="91440" bIns="45720" rtlCol="0" anchor="ctr"/>
          <a:lstStyle/>
          <a:p>
            <a:pPr marL="0" lvl="1" defTabSz="457200">
              <a:lnSpc>
                <a:spcPct val="90000"/>
              </a:lnSpc>
              <a:buSzPct val="100000"/>
              <a:defRPr/>
            </a:pPr>
            <a:r>
              <a:rPr lang="fr-FR" b="1" u="sng" dirty="0">
                <a:solidFill>
                  <a:srgbClr val="F28E65"/>
                </a:solidFill>
                <a:effectLst>
                  <a:outerShdw blurRad="38100" dist="38100" dir="2700000" algn="tl">
                    <a:srgbClr val="000000">
                      <a:alpha val="43137"/>
                    </a:srgbClr>
                  </a:outerShdw>
                </a:effectLst>
              </a:rPr>
              <a:t>Conseil Parcoursup</a:t>
            </a:r>
            <a:r>
              <a:rPr lang="fr-FR" b="1" dirty="0">
                <a:solidFill>
                  <a:srgbClr val="F28E65"/>
                </a:solidFill>
              </a:rPr>
              <a:t> </a:t>
            </a:r>
            <a:r>
              <a:rPr kumimoji="0" lang="fr-FR" sz="1600" b="0" i="1" u="none" strike="noStrike" kern="0" cap="none" spc="0" normalizeH="0" baseline="0" noProof="0" dirty="0">
                <a:ln>
                  <a:noFill/>
                </a:ln>
                <a:solidFill>
                  <a:schemeClr val="bg1"/>
                </a:solidFill>
                <a:effectLst/>
                <a:uLnTx/>
                <a:uFillTx/>
              </a:rPr>
              <a:t>: </a:t>
            </a:r>
            <a:r>
              <a:rPr lang="fr-FR" sz="1600" i="1" kern="0" noProof="0" dirty="0">
                <a:solidFill>
                  <a:schemeClr val="bg1"/>
                </a:solidFill>
              </a:rPr>
              <a:t>diversifiez </a:t>
            </a:r>
            <a:r>
              <a:rPr lang="fr-FR" sz="1600" i="1" kern="0" dirty="0">
                <a:solidFill>
                  <a:schemeClr val="bg1"/>
                </a:solidFill>
              </a:rPr>
              <a:t>vos vœux</a:t>
            </a:r>
            <a:r>
              <a:rPr lang="fr-FR" sz="1600" i="1" kern="0" noProof="0" dirty="0">
                <a:solidFill>
                  <a:schemeClr val="bg1"/>
                </a:solidFill>
              </a:rPr>
              <a:t> et </a:t>
            </a:r>
            <a:r>
              <a:rPr kumimoji="0" lang="fr-FR" sz="1600" b="0" i="1" u="none" strike="noStrike" kern="0" cap="none" spc="0" normalizeH="0" baseline="0" noProof="0" dirty="0">
                <a:ln>
                  <a:noFill/>
                </a:ln>
                <a:solidFill>
                  <a:srgbClr val="ED7454"/>
                </a:solidFill>
                <a:effectLst/>
                <a:uLnTx/>
                <a:uFillTx/>
              </a:rPr>
              <a:t>évitez</a:t>
            </a:r>
            <a:r>
              <a:rPr kumimoji="0" lang="fr-FR" sz="1600" b="0" i="1" u="none" strike="noStrike" kern="0" cap="none" spc="0" normalizeH="0" baseline="0" noProof="0" dirty="0">
                <a:ln>
                  <a:noFill/>
                </a:ln>
                <a:solidFill>
                  <a:schemeClr val="bg1"/>
                </a:solidFill>
                <a:effectLst/>
                <a:uLnTx/>
                <a:uFillTx/>
              </a:rPr>
              <a:t> </a:t>
            </a:r>
            <a:r>
              <a:rPr kumimoji="0" lang="fr-FR" sz="1600" b="0" i="1" u="none" strike="noStrike" kern="0" cap="none" spc="0" normalizeH="0" baseline="0" noProof="0" dirty="0">
                <a:ln>
                  <a:noFill/>
                </a:ln>
                <a:solidFill>
                  <a:srgbClr val="ED7454"/>
                </a:solidFill>
                <a:effectLst/>
                <a:uLnTx/>
                <a:uFillTx/>
              </a:rPr>
              <a:t>impérativement</a:t>
            </a:r>
            <a:r>
              <a:rPr kumimoji="0" lang="fr-FR" sz="1600" b="0" i="1" u="none" strike="noStrike" kern="0" cap="none" spc="0" normalizeH="0" baseline="0" noProof="0" dirty="0">
                <a:ln>
                  <a:noFill/>
                </a:ln>
                <a:solidFill>
                  <a:schemeClr val="bg1"/>
                </a:solidFill>
                <a:effectLst/>
                <a:uLnTx/>
                <a:uFillTx/>
              </a:rPr>
              <a:t> de n’en formuler qu’un seul (en 2021, les candidats ont confirmé 12,8 vœux en moyenne).</a:t>
            </a:r>
          </a:p>
        </p:txBody>
      </p:sp>
      <p:sp>
        <p:nvSpPr>
          <p:cNvPr id="7" name="Rectangle à coins arrondis 6"/>
          <p:cNvSpPr/>
          <p:nvPr/>
        </p:nvSpPr>
        <p:spPr>
          <a:xfrm>
            <a:off x="6186488" y="76969"/>
            <a:ext cx="2524781"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solidFill>
              </a:rPr>
              <a:t>Entre le 20 janvier </a:t>
            </a:r>
          </a:p>
          <a:p>
            <a:pPr algn="ctr"/>
            <a:r>
              <a:rPr lang="fr-FR" sz="1400" b="1" dirty="0">
                <a:solidFill>
                  <a:schemeClr val="bg1"/>
                </a:solidFill>
              </a:rPr>
              <a:t>et le 29 mars 2022 inclus</a:t>
            </a:r>
          </a:p>
        </p:txBody>
      </p:sp>
    </p:spTree>
    <p:extLst>
      <p:ext uri="{BB962C8B-B14F-4D97-AF65-F5344CB8AC3E}">
        <p14:creationId xmlns:p14="http://schemas.microsoft.com/office/powerpoint/2010/main" val="24835355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1"/>
            <a:ext cx="8424000" cy="447614"/>
          </a:xfrm>
        </p:spPr>
        <p:txBody>
          <a:bodyPr/>
          <a:lstStyle/>
          <a:p>
            <a:r>
              <a:rPr lang="fr-FR" sz="2200" dirty="0">
                <a:solidFill>
                  <a:srgbClr val="ED7454"/>
                </a:solidFill>
              </a:rPr>
              <a:t>Focus</a:t>
            </a:r>
            <a:r>
              <a:rPr lang="fr-FR" sz="2200" dirty="0"/>
              <a:t> sur les vœux multiples (1/3) </a:t>
            </a:r>
          </a:p>
        </p:txBody>
      </p:sp>
      <p:sp>
        <p:nvSpPr>
          <p:cNvPr id="3" name="Espace réservé du contenu 2"/>
          <p:cNvSpPr>
            <a:spLocks noGrp="1"/>
          </p:cNvSpPr>
          <p:nvPr>
            <p:ph sz="quarter" idx="14"/>
          </p:nvPr>
        </p:nvSpPr>
        <p:spPr>
          <a:xfrm>
            <a:off x="251520" y="1275606"/>
            <a:ext cx="8424000" cy="3507894"/>
          </a:xfrm>
        </p:spPr>
        <p:txBody>
          <a:bodyPr/>
          <a:lstStyle/>
          <a:p>
            <a:endParaRPr lang="fr-FR" sz="1400" b="1" dirty="0">
              <a:solidFill>
                <a:srgbClr val="3D566E"/>
              </a:solidFill>
              <a:latin typeface="Calibri"/>
            </a:endParaRPr>
          </a:p>
          <a:p>
            <a:r>
              <a:rPr lang="fr-FR" sz="1800" b="1" dirty="0"/>
              <a:t>Les formations dont </a:t>
            </a:r>
            <a:r>
              <a:rPr lang="fr-FR" sz="1800" b="1" u="sng" dirty="0"/>
              <a:t>le nombre de sous-vœux </a:t>
            </a:r>
            <a:r>
              <a:rPr lang="fr-FR" sz="1700" b="1" u="sng" dirty="0">
                <a:solidFill>
                  <a:srgbClr val="F28E65"/>
                </a:solidFill>
              </a:rPr>
              <a:t>est limité à 10 par vœu multiple dans la limite de 20 sous-vœux au total</a:t>
            </a:r>
            <a:r>
              <a:rPr lang="fr-FR" sz="1800" b="1" dirty="0"/>
              <a:t> : </a:t>
            </a:r>
            <a:endParaRPr lang="fr-FR" sz="1600" b="1" dirty="0">
              <a:solidFill>
                <a:srgbClr val="3D566E"/>
              </a:solidFill>
            </a:endParaRPr>
          </a:p>
          <a:p>
            <a:pPr marL="171450" indent="-171450">
              <a:lnSpc>
                <a:spcPct val="150000"/>
              </a:lnSpc>
              <a:buFont typeface="Arial" panose="020B0604020202020204" pitchFamily="34" charset="0"/>
              <a:buChar char="•"/>
            </a:pPr>
            <a:r>
              <a:rPr lang="fr-FR" sz="1700" b="1" dirty="0">
                <a:solidFill>
                  <a:srgbClr val="F28E65"/>
                </a:solidFill>
              </a:rPr>
              <a:t>Les BTS et les BUT </a:t>
            </a:r>
            <a:r>
              <a:rPr lang="fr-FR" sz="1700" dirty="0"/>
              <a:t>regroupés par </a:t>
            </a:r>
            <a:r>
              <a:rPr lang="fr-FR" sz="1700" b="1" dirty="0">
                <a:solidFill>
                  <a:srgbClr val="F28E65"/>
                </a:solidFill>
              </a:rPr>
              <a:t>spécialité à l’échelle nationale </a:t>
            </a:r>
          </a:p>
          <a:p>
            <a:pPr marL="171450" indent="-171450">
              <a:lnSpc>
                <a:spcPct val="150000"/>
              </a:lnSpc>
              <a:buFont typeface="Arial" panose="020B0604020202020204" pitchFamily="34" charset="0"/>
              <a:buChar char="•"/>
            </a:pPr>
            <a:r>
              <a:rPr lang="fr-FR" sz="1700" b="1" dirty="0">
                <a:solidFill>
                  <a:srgbClr val="F28E65"/>
                </a:solidFill>
              </a:rPr>
              <a:t>Les DN MADE </a:t>
            </a:r>
            <a:r>
              <a:rPr lang="fr-FR" sz="1700" dirty="0"/>
              <a:t>regroupés par </a:t>
            </a:r>
            <a:r>
              <a:rPr lang="fr-FR" sz="1700" b="1" dirty="0">
                <a:solidFill>
                  <a:srgbClr val="F28E65"/>
                </a:solidFill>
              </a:rPr>
              <a:t>mention à l’échelle nationale </a:t>
            </a:r>
          </a:p>
          <a:p>
            <a:pPr marL="171450" indent="-171450">
              <a:lnSpc>
                <a:spcPct val="150000"/>
              </a:lnSpc>
              <a:buFont typeface="Arial" panose="020B0604020202020204" pitchFamily="34" charset="0"/>
              <a:buChar char="•"/>
            </a:pPr>
            <a:r>
              <a:rPr lang="fr-FR" sz="1700" b="1" dirty="0">
                <a:solidFill>
                  <a:srgbClr val="F28E65"/>
                </a:solidFill>
              </a:rPr>
              <a:t>Les DCG</a:t>
            </a:r>
            <a:r>
              <a:rPr lang="fr-FR" sz="1700" dirty="0">
                <a:solidFill>
                  <a:srgbClr val="F28E65"/>
                </a:solidFill>
              </a:rPr>
              <a:t> </a:t>
            </a:r>
            <a:r>
              <a:rPr lang="fr-FR" sz="1700" dirty="0"/>
              <a:t>(diplôme de comptabilité et de gestion) regroupés à </a:t>
            </a:r>
            <a:r>
              <a:rPr lang="fr-FR" sz="1700" b="1" dirty="0">
                <a:solidFill>
                  <a:srgbClr val="F28E65"/>
                </a:solidFill>
              </a:rPr>
              <a:t>l’échelle nationale </a:t>
            </a:r>
          </a:p>
          <a:p>
            <a:pPr marL="171450" indent="-171450">
              <a:lnSpc>
                <a:spcPct val="150000"/>
              </a:lnSpc>
              <a:buFont typeface="Arial" panose="020B0604020202020204" pitchFamily="34" charset="0"/>
              <a:buChar char="•"/>
            </a:pPr>
            <a:r>
              <a:rPr lang="fr-FR" sz="1700" b="1" dirty="0">
                <a:solidFill>
                  <a:srgbClr val="F28E65"/>
                </a:solidFill>
              </a:rPr>
              <a:t>Les classes prépas </a:t>
            </a:r>
            <a:r>
              <a:rPr lang="fr-FR" sz="1700" dirty="0"/>
              <a:t>regroupées</a:t>
            </a:r>
            <a:r>
              <a:rPr lang="fr-FR" sz="1700" dirty="0">
                <a:solidFill>
                  <a:srgbClr val="3D566E"/>
                </a:solidFill>
              </a:rPr>
              <a:t> </a:t>
            </a:r>
            <a:r>
              <a:rPr lang="fr-FR" sz="1700" b="1" dirty="0">
                <a:solidFill>
                  <a:srgbClr val="F28E65"/>
                </a:solidFill>
              </a:rPr>
              <a:t>par voie à l’échelle nationale</a:t>
            </a:r>
          </a:p>
          <a:p>
            <a:pPr marL="171450" indent="-171450">
              <a:spcAft>
                <a:spcPts val="0"/>
              </a:spcAft>
              <a:buFont typeface="Arial" panose="020B0604020202020204" pitchFamily="34" charset="0"/>
              <a:buChar char="•"/>
            </a:pPr>
            <a:r>
              <a:rPr lang="fr-FR" sz="1800" b="1" dirty="0">
                <a:solidFill>
                  <a:srgbClr val="F28E65"/>
                </a:solidFill>
              </a:rPr>
              <a:t>Les EFTS </a:t>
            </a:r>
            <a:r>
              <a:rPr lang="fr-FR" sz="1800" dirty="0"/>
              <a:t>(</a:t>
            </a:r>
            <a:r>
              <a:rPr lang="fr-FR" sz="1800" dirty="0" err="1"/>
              <a:t>Etabl</a:t>
            </a:r>
            <a:r>
              <a:rPr lang="fr-FR" sz="1800" dirty="0"/>
              <a:t>. de Formation en Travail Social) </a:t>
            </a:r>
            <a:r>
              <a:rPr lang="fr-FR" sz="1800" dirty="0">
                <a:solidFill>
                  <a:srgbClr val="3D566E"/>
                </a:solidFill>
              </a:rPr>
              <a:t>regroupés par </a:t>
            </a:r>
            <a:r>
              <a:rPr lang="fr-FR" sz="1800" b="1" dirty="0">
                <a:solidFill>
                  <a:srgbClr val="F28E65"/>
                </a:solidFill>
              </a:rPr>
              <a:t>diplôme d’Etat à l’échelle nationale </a:t>
            </a:r>
            <a:endParaRPr lang="fr-FR" sz="1800" dirty="0">
              <a:solidFill>
                <a:srgbClr val="3D566E"/>
              </a:solidFill>
            </a:endParaRPr>
          </a:p>
          <a:p>
            <a:pPr marL="171450" indent="-171450">
              <a:lnSpc>
                <a:spcPct val="150000"/>
              </a:lnSpc>
              <a:buFont typeface="Arial" panose="020B0604020202020204" pitchFamily="34" charset="0"/>
              <a:buChar char="•"/>
            </a:pPr>
            <a:endParaRPr lang="fr-FR" sz="1700" b="1" dirty="0">
              <a:solidFill>
                <a:srgbClr val="F28E65"/>
              </a:solidFill>
            </a:endParaRPr>
          </a:p>
          <a:p>
            <a:pPr marL="171450" indent="-171450">
              <a:buFont typeface="Arial" panose="020B0604020202020204" pitchFamily="34" charset="0"/>
              <a:buChar char="•"/>
            </a:pPr>
            <a:endParaRPr lang="fr-FR" sz="1400" b="1" dirty="0">
              <a:solidFill>
                <a:srgbClr val="F28E65"/>
              </a:solidFill>
              <a:latin typeface="Calibri"/>
            </a:endParaRPr>
          </a:p>
          <a:p>
            <a:r>
              <a:rPr lang="fr-FR" sz="1400" b="1" dirty="0">
                <a:solidFill>
                  <a:srgbClr val="F28E65"/>
                </a:solidFill>
                <a:latin typeface="Calibri"/>
              </a:rPr>
              <a:t>                                 </a:t>
            </a:r>
          </a:p>
          <a:p>
            <a:endParaRPr lang="fr-FR" sz="1400" b="1" dirty="0">
              <a:solidFill>
                <a:srgbClr val="F28E65"/>
              </a:solidFill>
              <a:latin typeface="Calibri"/>
            </a:endParaRPr>
          </a:p>
        </p:txBody>
      </p:sp>
      <p:sp>
        <p:nvSpPr>
          <p:cNvPr id="5" name="Espace réservé de la date 4"/>
          <p:cNvSpPr>
            <a:spLocks noGrp="1"/>
          </p:cNvSpPr>
          <p:nvPr>
            <p:ph type="dt" sz="half" idx="10"/>
          </p:nvPr>
        </p:nvSpPr>
        <p:spPr/>
        <p:txBody>
          <a:bodyPr/>
          <a:lstStyle/>
          <a:p>
            <a:pPr algn="r"/>
            <a:fld id="{7A22F003-EED6-45F3-9684-AF4C688BFAA3}" type="datetime1">
              <a:rPr lang="fr-FR" cap="all" smtClean="0"/>
              <a:t>11/01/2022</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13</a:t>
            </a:fld>
            <a:endParaRPr lang="fr-FR"/>
          </a:p>
        </p:txBody>
      </p:sp>
    </p:spTree>
    <p:extLst>
      <p:ext uri="{BB962C8B-B14F-4D97-AF65-F5344CB8AC3E}">
        <p14:creationId xmlns:p14="http://schemas.microsoft.com/office/powerpoint/2010/main" val="17029989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771550"/>
            <a:ext cx="8424000" cy="720000"/>
          </a:xfrm>
        </p:spPr>
        <p:txBody>
          <a:bodyPr/>
          <a:lstStyle/>
          <a:p>
            <a:r>
              <a:rPr lang="fr-FR" sz="2200" dirty="0">
                <a:solidFill>
                  <a:srgbClr val="ED7454"/>
                </a:solidFill>
              </a:rPr>
              <a:t>Focus</a:t>
            </a:r>
            <a:r>
              <a:rPr lang="fr-FR" sz="2200" dirty="0"/>
              <a:t> sur les vœux multiples (2/3)</a:t>
            </a:r>
            <a:br>
              <a:rPr lang="fr-FR" sz="2200" dirty="0"/>
            </a:br>
            <a:br>
              <a:rPr lang="fr-FR" sz="2400" dirty="0"/>
            </a:br>
            <a:endParaRPr lang="fr-FR" sz="2400" dirty="0"/>
          </a:p>
        </p:txBody>
      </p:sp>
      <p:sp>
        <p:nvSpPr>
          <p:cNvPr id="3" name="Espace réservé du contenu 2"/>
          <p:cNvSpPr>
            <a:spLocks noGrp="1"/>
          </p:cNvSpPr>
          <p:nvPr>
            <p:ph sz="quarter" idx="14"/>
          </p:nvPr>
        </p:nvSpPr>
        <p:spPr>
          <a:xfrm>
            <a:off x="359999" y="1386466"/>
            <a:ext cx="8424000" cy="3249828"/>
          </a:xfrm>
        </p:spPr>
        <p:txBody>
          <a:bodyPr/>
          <a:lstStyle/>
          <a:p>
            <a:r>
              <a:rPr lang="fr-FR" sz="1800" b="1" dirty="0">
                <a:latin typeface="Arial"/>
                <a:cs typeface="Arial"/>
              </a:rPr>
              <a:t>Les formations dont </a:t>
            </a:r>
            <a:r>
              <a:rPr lang="fr-FR" sz="1800" b="1" u="sng" dirty="0">
                <a:latin typeface="Arial"/>
                <a:cs typeface="Arial"/>
              </a:rPr>
              <a:t>le nombre de sous-vœux n’est pas limité</a:t>
            </a:r>
            <a:r>
              <a:rPr lang="fr-FR" sz="1800" b="1" dirty="0">
                <a:latin typeface="Arial"/>
                <a:cs typeface="Arial"/>
              </a:rPr>
              <a:t> : </a:t>
            </a:r>
          </a:p>
          <a:p>
            <a:endParaRPr lang="fr-FR" sz="500" b="1" u="sng"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fr-FR" sz="1600" b="1" dirty="0">
                <a:solidFill>
                  <a:srgbClr val="F28E65"/>
                </a:solidFill>
              </a:rPr>
              <a:t>Les IFSI </a:t>
            </a:r>
            <a:r>
              <a:rPr lang="fr-FR" sz="1600" dirty="0">
                <a:solidFill>
                  <a:srgbClr val="3D566E"/>
                </a:solidFill>
              </a:rPr>
              <a:t>(Instituts de Formation en Soins Infirmiers) et </a:t>
            </a:r>
            <a:r>
              <a:rPr lang="fr-FR" sz="1600" b="1" dirty="0">
                <a:solidFill>
                  <a:srgbClr val="F28E65"/>
                </a:solidFill>
              </a:rPr>
              <a:t>les instituts d'orthophonie, orthoptie et audioprothèse </a:t>
            </a:r>
            <a:r>
              <a:rPr lang="fr-FR" sz="1600" dirty="0">
                <a:solidFill>
                  <a:srgbClr val="3D566E"/>
                </a:solidFill>
              </a:rPr>
              <a:t>regroupés à </a:t>
            </a:r>
            <a:r>
              <a:rPr lang="fr-FR" sz="1600" b="1" dirty="0">
                <a:solidFill>
                  <a:srgbClr val="F28E65"/>
                </a:solidFill>
              </a:rPr>
              <a:t>l’échelle territoriale</a:t>
            </a:r>
            <a:r>
              <a:rPr lang="fr-FR" sz="1600" dirty="0">
                <a:solidFill>
                  <a:srgbClr val="3D566E"/>
                </a:solidFill>
              </a:rPr>
              <a:t>. </a:t>
            </a:r>
          </a:p>
          <a:p>
            <a:pPr marL="179388" lvl="0"/>
            <a:r>
              <a:rPr lang="fr-FR" sz="1600" b="1" i="1" dirty="0">
                <a:solidFill>
                  <a:srgbClr val="3D566E"/>
                </a:solidFill>
              </a:rPr>
              <a:t>Rappel</a:t>
            </a:r>
            <a:r>
              <a:rPr lang="fr-FR" sz="1600" i="1" dirty="0">
                <a:solidFill>
                  <a:srgbClr val="3D566E"/>
                </a:solidFill>
              </a:rPr>
              <a:t> </a:t>
            </a:r>
            <a:r>
              <a:rPr lang="fr-FR" sz="1600" b="1" i="1" dirty="0">
                <a:solidFill>
                  <a:srgbClr val="3D566E"/>
                </a:solidFill>
              </a:rPr>
              <a:t>: limitation de 5 vœux multiples maximum par filière </a:t>
            </a:r>
          </a:p>
          <a:p>
            <a:pPr marL="171450" lvl="0" indent="-171450">
              <a:buFont typeface="Arial" panose="020B0604020202020204" pitchFamily="34" charset="0"/>
              <a:buChar char="•"/>
            </a:pPr>
            <a:r>
              <a:rPr lang="fr-FR" sz="1600" b="1" dirty="0">
                <a:solidFill>
                  <a:srgbClr val="F28E65"/>
                </a:solidFill>
              </a:rPr>
              <a:t>Les écoles d'ingénieurs et de commerce/management </a:t>
            </a:r>
            <a:r>
              <a:rPr lang="fr-FR" sz="1600" dirty="0">
                <a:solidFill>
                  <a:srgbClr val="3D566E"/>
                </a:solidFill>
              </a:rPr>
              <a:t>regroupées </a:t>
            </a:r>
            <a:r>
              <a:rPr lang="fr-FR" sz="1600" b="1" dirty="0">
                <a:solidFill>
                  <a:srgbClr val="F28E65"/>
                </a:solidFill>
              </a:rPr>
              <a:t>en réseau </a:t>
            </a:r>
            <a:r>
              <a:rPr lang="fr-FR" sz="1600" dirty="0">
                <a:solidFill>
                  <a:srgbClr val="3D566E"/>
                </a:solidFill>
              </a:rPr>
              <a:t>et qui </a:t>
            </a:r>
            <a:r>
              <a:rPr lang="fr-FR" sz="1600" b="1" dirty="0">
                <a:solidFill>
                  <a:srgbClr val="F28E65"/>
                </a:solidFill>
              </a:rPr>
              <a:t>recrutent sur concours commun </a:t>
            </a:r>
          </a:p>
          <a:p>
            <a:pPr marL="171450" lvl="0" indent="-171450">
              <a:buFont typeface="Arial" panose="020B0604020202020204" pitchFamily="34" charset="0"/>
              <a:buChar char="•"/>
            </a:pPr>
            <a:r>
              <a:rPr lang="fr-FR" sz="1600" b="1" dirty="0">
                <a:solidFill>
                  <a:srgbClr val="F28E65"/>
                </a:solidFill>
              </a:rPr>
              <a:t>Le réseau des Sciences Po / IEP </a:t>
            </a:r>
            <a:r>
              <a:rPr lang="fr-FR" sz="1600" dirty="0">
                <a:solidFill>
                  <a:srgbClr val="3D566E"/>
                </a:solidFill>
              </a:rPr>
              <a:t>(Aix, Lille, Lyon, Rennes, Saint-Germain-en-Laye, Strasbourg et Toulouse) et </a:t>
            </a:r>
            <a:r>
              <a:rPr lang="fr-FR" sz="1600" b="1" dirty="0">
                <a:solidFill>
                  <a:srgbClr val="F28E65"/>
                </a:solidFill>
              </a:rPr>
              <a:t>Sciences Po / IEP Paris </a:t>
            </a:r>
          </a:p>
          <a:p>
            <a:pPr marL="171450" lvl="0" indent="-171450">
              <a:buFont typeface="Arial" panose="020B0604020202020204" pitchFamily="34" charset="0"/>
              <a:buChar char="•"/>
            </a:pPr>
            <a:r>
              <a:rPr lang="fr-FR" sz="1600" b="1" dirty="0">
                <a:solidFill>
                  <a:srgbClr val="F28E65"/>
                </a:solidFill>
              </a:rPr>
              <a:t> Les parcours spécifiques "accès santé" (PASS) en Ile-de-France </a:t>
            </a:r>
            <a:r>
              <a:rPr lang="fr-FR" sz="1600" dirty="0">
                <a:solidFill>
                  <a:srgbClr val="3D566E"/>
                </a:solidFill>
              </a:rPr>
              <a:t>regroupés à l’échelle régionale </a:t>
            </a:r>
          </a:p>
          <a:p>
            <a:pPr marL="171450" indent="-171450">
              <a:buFont typeface="Arial" panose="020B0604020202020204" pitchFamily="34" charset="0"/>
              <a:buChar char="•"/>
            </a:pPr>
            <a:r>
              <a:rPr lang="fr-FR" sz="1600" b="1" dirty="0">
                <a:solidFill>
                  <a:srgbClr val="F28E65"/>
                </a:solidFill>
              </a:rPr>
              <a:t>Le concours commun des écoles nationales vétérinaires </a:t>
            </a:r>
            <a:r>
              <a:rPr lang="fr-FR" sz="1400" b="1" dirty="0">
                <a:solidFill>
                  <a:srgbClr val="F28E65"/>
                </a:solidFill>
              </a:rPr>
              <a:t>   </a:t>
            </a:r>
            <a:endParaRPr lang="fr-FR" sz="1400" b="1" dirty="0">
              <a:solidFill>
                <a:srgbClr val="F28E65"/>
              </a:solidFill>
              <a:cs typeface="Arial"/>
            </a:endParaRPr>
          </a:p>
          <a:p>
            <a:endParaRPr lang="fr-FR" dirty="0"/>
          </a:p>
        </p:txBody>
      </p:sp>
      <p:sp>
        <p:nvSpPr>
          <p:cNvPr id="5" name="Espace réservé de la date 4"/>
          <p:cNvSpPr>
            <a:spLocks noGrp="1"/>
          </p:cNvSpPr>
          <p:nvPr>
            <p:ph type="dt" sz="half" idx="10"/>
          </p:nvPr>
        </p:nvSpPr>
        <p:spPr/>
        <p:txBody>
          <a:bodyPr/>
          <a:lstStyle/>
          <a:p>
            <a:pPr algn="r"/>
            <a:fld id="{6521A3BE-C548-465D-8389-3DBCA6A75667}" type="datetime1">
              <a:rPr lang="fr-FR" cap="all" smtClean="0"/>
              <a:t>11/01/2022</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14</a:t>
            </a:fld>
            <a:endParaRPr lang="fr-FR"/>
          </a:p>
        </p:txBody>
      </p:sp>
    </p:spTree>
    <p:extLst>
      <p:ext uri="{BB962C8B-B14F-4D97-AF65-F5344CB8AC3E}">
        <p14:creationId xmlns:p14="http://schemas.microsoft.com/office/powerpoint/2010/main" val="20073594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200" dirty="0">
                <a:solidFill>
                  <a:srgbClr val="ED7454"/>
                </a:solidFill>
              </a:rPr>
              <a:t>Focus</a:t>
            </a:r>
            <a:r>
              <a:rPr lang="fr-FR" sz="2200" dirty="0"/>
              <a:t> sur les vœux multiples : exemples (3/3)</a:t>
            </a:r>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t>11/01/2022</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15</a:t>
            </a:fld>
            <a:endParaRPr lang="fr-FR"/>
          </a:p>
        </p:txBody>
      </p:sp>
      <p:sp>
        <p:nvSpPr>
          <p:cNvPr id="8" name="Espace réservé du contenu 7"/>
          <p:cNvSpPr>
            <a:spLocks noGrp="1"/>
          </p:cNvSpPr>
          <p:nvPr>
            <p:ph sz="quarter" idx="14"/>
          </p:nvPr>
        </p:nvSpPr>
        <p:spPr>
          <a:xfrm>
            <a:off x="251520" y="1275606"/>
            <a:ext cx="8514816" cy="2646313"/>
          </a:xfrm>
        </p:spPr>
        <p:txBody>
          <a:bodyPr/>
          <a:lstStyle/>
          <a:p>
            <a:pPr>
              <a:spcAft>
                <a:spcPts val="0"/>
              </a:spcAft>
              <a:defRPr/>
            </a:pPr>
            <a:endParaRPr lang="fr-FR" sz="1600" b="1" dirty="0">
              <a:solidFill>
                <a:srgbClr val="F28E65"/>
              </a:solidFill>
            </a:endParaRPr>
          </a:p>
          <a:p>
            <a:pPr>
              <a:spcAft>
                <a:spcPts val="0"/>
              </a:spcAft>
              <a:defRPr/>
            </a:pPr>
            <a:r>
              <a:rPr lang="fr-FR" sz="1600" b="1" dirty="0">
                <a:solidFill>
                  <a:srgbClr val="F28E65"/>
                </a:solidFill>
              </a:rPr>
              <a:t>Vous demandez un BTS « Métiers de la chimie » dans 7 établissements différents</a:t>
            </a:r>
          </a:p>
          <a:p>
            <a:pPr marL="285750" indent="-285750">
              <a:spcAft>
                <a:spcPts val="0"/>
              </a:spcAft>
              <a:buFont typeface="Wingdings" panose="05000000000000000000" pitchFamily="2" charset="2"/>
              <a:buChar char="à"/>
              <a:defRPr/>
            </a:pPr>
            <a:r>
              <a:rPr lang="fr-FR" sz="1600" dirty="0">
                <a:sym typeface="Wingdings" panose="05000000000000000000" pitchFamily="2" charset="2"/>
              </a:rPr>
              <a:t>Dans votre dossier, ces demandes comptent pour 1 vœu multiple (le BTS) et 7 sous-vœux (les établissements) qui sont décomptés dans la limite des 20 sous-vœux autorisés. </a:t>
            </a:r>
          </a:p>
          <a:p>
            <a:pPr>
              <a:spcAft>
                <a:spcPts val="0"/>
              </a:spcAft>
              <a:defRPr/>
            </a:pPr>
            <a:endParaRPr lang="fr-FR" sz="1600" dirty="0">
              <a:sym typeface="Wingdings" panose="05000000000000000000" pitchFamily="2" charset="2"/>
            </a:endParaRPr>
          </a:p>
          <a:p>
            <a:pPr defTabSz="457200">
              <a:spcAft>
                <a:spcPts val="0"/>
              </a:spcAft>
              <a:defRPr/>
            </a:pPr>
            <a:r>
              <a:rPr lang="fr-FR" sz="1600" b="1" dirty="0">
                <a:solidFill>
                  <a:srgbClr val="F28E65"/>
                </a:solidFill>
              </a:rPr>
              <a:t>Le regroupement d’instituts de formation en soins infirmiers (IFSI) de l’Université Bretagne Sud propose 3 instituts. Vous demandez deux instituts au sein de ce regroupement : </a:t>
            </a:r>
            <a:endParaRPr lang="fr-FR" sz="1600" dirty="0">
              <a:sym typeface="Wingdings" panose="05000000000000000000" pitchFamily="2" charset="2"/>
            </a:endParaRPr>
          </a:p>
          <a:p>
            <a:pPr marL="285750" indent="-285750">
              <a:spcAft>
                <a:spcPts val="0"/>
              </a:spcAft>
              <a:buFont typeface="Wingdings" panose="05000000000000000000" pitchFamily="2" charset="2"/>
              <a:buChar char="à"/>
              <a:defRPr/>
            </a:pPr>
            <a:r>
              <a:rPr lang="fr-FR" sz="1600" dirty="0">
                <a:sym typeface="Wingdings" panose="05000000000000000000" pitchFamily="2" charset="2"/>
              </a:rPr>
              <a:t>Dans votre dossier, ces demandes comptent pour 1 vœu multiple (le regroupement d’IFSI) et 2 sous-vœux (les instituts), qui ne sont pas décomptés. </a:t>
            </a:r>
          </a:p>
          <a:p>
            <a:pPr defTabSz="457200">
              <a:spcAft>
                <a:spcPts val="0"/>
              </a:spcAft>
              <a:defRPr/>
            </a:pPr>
            <a:endParaRPr lang="fr-FR" sz="1600" b="1" dirty="0"/>
          </a:p>
          <a:p>
            <a:pPr marL="742950" lvl="1" indent="-285750" defTabSz="457200">
              <a:spcBef>
                <a:spcPts val="0"/>
              </a:spcBef>
              <a:spcAft>
                <a:spcPts val="0"/>
              </a:spcAft>
              <a:defRPr/>
            </a:pPr>
            <a:endParaRPr lang="fr-FR" sz="1600" dirty="0">
              <a:solidFill>
                <a:srgbClr val="0C5076"/>
              </a:solidFill>
            </a:endParaRPr>
          </a:p>
          <a:p>
            <a:pPr marL="742950" lvl="1" indent="-285750" defTabSz="457200">
              <a:spcBef>
                <a:spcPts val="0"/>
              </a:spcBef>
              <a:spcAft>
                <a:spcPts val="0"/>
              </a:spcAft>
              <a:defRPr/>
            </a:pPr>
            <a:endParaRPr lang="fr-FR" sz="1600" dirty="0">
              <a:solidFill>
                <a:srgbClr val="0C5076"/>
              </a:solidFill>
            </a:endParaRPr>
          </a:p>
        </p:txBody>
      </p:sp>
      <p:sp>
        <p:nvSpPr>
          <p:cNvPr id="7" name="Rectangle 6"/>
          <p:cNvSpPr/>
          <p:nvPr/>
        </p:nvSpPr>
        <p:spPr>
          <a:xfrm>
            <a:off x="310438" y="4046963"/>
            <a:ext cx="8455898" cy="501124"/>
          </a:xfrm>
          <a:prstGeom prst="rect">
            <a:avLst/>
          </a:prstGeom>
          <a:solidFill>
            <a:srgbClr val="0C5076"/>
          </a:solidFill>
          <a:ln w="12700" cap="flat" cmpd="sng" algn="ctr">
            <a:solidFill>
              <a:srgbClr val="3D566E"/>
            </a:solidFill>
            <a:prstDash val="solid"/>
          </a:ln>
          <a:effectLst/>
        </p:spPr>
        <p:txBody>
          <a:bodyPr rtlCol="0" anchor="ctr"/>
          <a:lstStyle/>
          <a:p>
            <a:pPr marL="0" marR="0" lvl="1" indent="0" defTabSz="457200" eaLnBrk="1" fontAlgn="auto" latinLnBrk="0" hangingPunct="1">
              <a:lnSpc>
                <a:spcPct val="90000"/>
              </a:lnSpc>
              <a:spcBef>
                <a:spcPts val="0"/>
              </a:spcBef>
              <a:spcAft>
                <a:spcPts val="0"/>
              </a:spcAft>
              <a:buClrTx/>
              <a:buSzPct val="100000"/>
              <a:buFontTx/>
              <a:buNone/>
              <a:tabLst/>
              <a:defRPr/>
            </a:pPr>
            <a:r>
              <a:rPr lang="fr-FR" sz="1600" b="1" i="1" u="sng" dirty="0">
                <a:solidFill>
                  <a:srgbClr val="F28E65"/>
                </a:solidFill>
              </a:rPr>
              <a:t>A noter </a:t>
            </a:r>
            <a:r>
              <a:rPr kumimoji="0" lang="fr-FR" sz="1600" b="0" i="1" u="none" strike="noStrike" kern="0" cap="none" spc="0" normalizeH="0" baseline="0" noProof="0" dirty="0">
                <a:ln>
                  <a:noFill/>
                </a:ln>
                <a:solidFill>
                  <a:schemeClr val="bg1"/>
                </a:solidFill>
                <a:effectLst/>
                <a:uLnTx/>
                <a:uFillTx/>
              </a:rPr>
              <a:t>: rassurez-vous, dans</a:t>
            </a:r>
            <a:r>
              <a:rPr kumimoji="0" lang="fr-FR" sz="1600" b="0" i="1" u="none" strike="noStrike" kern="0" cap="none" spc="0" normalizeH="0" noProof="0" dirty="0">
                <a:ln>
                  <a:noFill/>
                </a:ln>
                <a:solidFill>
                  <a:schemeClr val="bg1"/>
                </a:solidFill>
                <a:effectLst/>
                <a:uLnTx/>
                <a:uFillTx/>
              </a:rPr>
              <a:t> votre dossier Parcoursup, un compteur de vœux permet de suivre les vœux multiples et sous-vœux formulés.</a:t>
            </a:r>
            <a:endParaRPr kumimoji="0" lang="fr-FR" sz="1600" b="0" i="1" u="none" strike="noStrike" kern="0" cap="none" spc="0" normalizeH="0" baseline="0" noProof="0" dirty="0">
              <a:ln>
                <a:noFill/>
              </a:ln>
              <a:solidFill>
                <a:schemeClr val="bg1"/>
              </a:solidFill>
              <a:effectLst/>
              <a:uLnTx/>
              <a:uFillTx/>
            </a:endParaRPr>
          </a:p>
        </p:txBody>
      </p:sp>
    </p:spTree>
    <p:extLst>
      <p:ext uri="{BB962C8B-B14F-4D97-AF65-F5344CB8AC3E}">
        <p14:creationId xmlns:p14="http://schemas.microsoft.com/office/powerpoint/2010/main" val="19430046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200" dirty="0">
                <a:solidFill>
                  <a:srgbClr val="ED7454"/>
                </a:solidFill>
              </a:rPr>
              <a:t>Focus</a:t>
            </a:r>
            <a:r>
              <a:rPr lang="fr-FR" sz="2200" dirty="0"/>
              <a:t> sur les vœux en apprentissage </a:t>
            </a:r>
          </a:p>
        </p:txBody>
      </p:sp>
      <p:sp>
        <p:nvSpPr>
          <p:cNvPr id="3" name="Espace réservé du contenu 2"/>
          <p:cNvSpPr>
            <a:spLocks noGrp="1"/>
          </p:cNvSpPr>
          <p:nvPr>
            <p:ph sz="quarter" idx="14"/>
          </p:nvPr>
        </p:nvSpPr>
        <p:spPr>
          <a:xfrm>
            <a:off x="294694" y="1303836"/>
            <a:ext cx="8424936" cy="3513319"/>
          </a:xfrm>
        </p:spPr>
        <p:txBody>
          <a:bodyPr/>
          <a:lstStyle/>
          <a:p>
            <a:pPr marL="0" lvl="1" indent="0">
              <a:spcBef>
                <a:spcPts val="0"/>
              </a:spcBef>
              <a:spcAft>
                <a:spcPts val="0"/>
              </a:spcAft>
              <a:buNone/>
              <a:defRPr/>
            </a:pPr>
            <a:endParaRPr lang="fr-FR" sz="1600" dirty="0">
              <a:solidFill>
                <a:srgbClr val="0C5076"/>
              </a:solidFill>
            </a:endParaRPr>
          </a:p>
          <a:p>
            <a:r>
              <a:rPr lang="fr-FR" sz="1600" b="1" dirty="0">
                <a:solidFill>
                  <a:srgbClr val="EC130E"/>
                </a:solidFill>
              </a:rPr>
              <a:t>&gt;</a:t>
            </a:r>
            <a:r>
              <a:rPr lang="fr-FR" sz="1600" b="1" dirty="0">
                <a:solidFill>
                  <a:srgbClr val="FF0000"/>
                </a:solidFill>
              </a:rPr>
              <a:t> </a:t>
            </a:r>
            <a:r>
              <a:rPr lang="fr-FR" sz="1600" b="1" dirty="0">
                <a:solidFill>
                  <a:srgbClr val="ED7454"/>
                </a:solidFill>
              </a:rPr>
              <a:t>Jusqu’à 10 vœux en apprentissage</a:t>
            </a:r>
            <a:r>
              <a:rPr lang="fr-FR" sz="1600" dirty="0"/>
              <a:t>, en plus des 10 autres vœux autorisés</a:t>
            </a:r>
          </a:p>
          <a:p>
            <a:pPr>
              <a:spcAft>
                <a:spcPts val="0"/>
              </a:spcAft>
            </a:pPr>
            <a:endParaRPr lang="fr-FR" sz="1600" dirty="0"/>
          </a:p>
          <a:p>
            <a:r>
              <a:rPr lang="fr-FR" sz="1600" b="1" dirty="0">
                <a:solidFill>
                  <a:srgbClr val="EC130E"/>
                </a:solidFill>
              </a:rPr>
              <a:t>&gt;</a:t>
            </a:r>
            <a:r>
              <a:rPr lang="fr-FR" sz="1600" b="1" dirty="0">
                <a:solidFill>
                  <a:srgbClr val="F28E65"/>
                </a:solidFill>
              </a:rPr>
              <a:t> </a:t>
            </a:r>
            <a:r>
              <a:rPr lang="fr-FR" sz="1600" b="1" dirty="0">
                <a:solidFill>
                  <a:srgbClr val="ED7454"/>
                </a:solidFill>
              </a:rPr>
              <a:t>Pas de date limite pour formuler des vœux en apprentissage </a:t>
            </a:r>
            <a:r>
              <a:rPr lang="fr-FR" sz="1600" dirty="0"/>
              <a:t>(pour la majorité des formations en apprentissage)</a:t>
            </a:r>
          </a:p>
          <a:p>
            <a:endParaRPr lang="fr-FR" sz="1600" b="1" dirty="0">
              <a:solidFill>
                <a:srgbClr val="FF0000"/>
              </a:solidFill>
            </a:endParaRPr>
          </a:p>
          <a:p>
            <a:r>
              <a:rPr lang="fr-FR" sz="1600" b="1" dirty="0">
                <a:solidFill>
                  <a:srgbClr val="FF0000"/>
                </a:solidFill>
              </a:rPr>
              <a:t>&gt;</a:t>
            </a:r>
            <a:r>
              <a:rPr lang="fr-FR" sz="1600" dirty="0"/>
              <a:t> </a:t>
            </a:r>
            <a:r>
              <a:rPr lang="fr-FR" sz="1600" b="1" dirty="0">
                <a:solidFill>
                  <a:srgbClr val="ED7454"/>
                </a:solidFill>
              </a:rPr>
              <a:t>Une rubrique spécifique dans votre dossier pour vos vœux en apprentissage</a:t>
            </a:r>
          </a:p>
          <a:p>
            <a:endParaRPr lang="fr-FR" sz="800" dirty="0"/>
          </a:p>
          <a:p>
            <a:endParaRPr lang="fr-FR" sz="500" dirty="0"/>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t>11/01/2022</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16</a:t>
            </a:fld>
            <a:endParaRPr lang="fr-FR"/>
          </a:p>
        </p:txBody>
      </p:sp>
      <p:sp>
        <p:nvSpPr>
          <p:cNvPr id="7" name="Rectangle 6"/>
          <p:cNvSpPr/>
          <p:nvPr/>
        </p:nvSpPr>
        <p:spPr>
          <a:xfrm>
            <a:off x="328101" y="3628175"/>
            <a:ext cx="8455898" cy="828980"/>
          </a:xfrm>
          <a:prstGeom prst="rect">
            <a:avLst/>
          </a:prstGeom>
          <a:solidFill>
            <a:srgbClr val="0C5076"/>
          </a:solidFill>
          <a:ln w="12700" cap="flat" cmpd="sng" algn="ctr">
            <a:solidFill>
              <a:srgbClr val="3D566E"/>
            </a:solidFill>
            <a:prstDash val="solid"/>
          </a:ln>
          <a:effectLst/>
        </p:spPr>
        <p:txBody>
          <a:bodyPr rtlCol="0" anchor="ctr"/>
          <a:lstStyle/>
          <a:p>
            <a:pPr marL="0" lvl="1" defTabSz="457200">
              <a:lnSpc>
                <a:spcPct val="90000"/>
              </a:lnSpc>
              <a:buSzPct val="100000"/>
              <a:defRPr/>
            </a:pPr>
            <a:r>
              <a:rPr lang="fr-FR" sz="1600" b="1" i="1" u="sng" dirty="0">
                <a:solidFill>
                  <a:srgbClr val="ED7454"/>
                </a:solidFill>
              </a:rPr>
              <a:t>Rappel</a:t>
            </a:r>
            <a:r>
              <a:rPr lang="fr-FR" sz="1600" b="1" i="1" kern="0" dirty="0">
                <a:solidFill>
                  <a:schemeClr val="bg1"/>
                </a:solidFill>
              </a:rPr>
              <a:t> </a:t>
            </a:r>
            <a:r>
              <a:rPr lang="fr-FR" sz="1600" i="1" kern="0" dirty="0">
                <a:solidFill>
                  <a:schemeClr val="bg1"/>
                </a:solidFill>
              </a:rPr>
              <a:t>: les centres de formation en apprentissage ont pour mission d’accompagner les candidats en apprentissage pour trouver un employeur et signer un contrat d’apprentissage.</a:t>
            </a:r>
          </a:p>
          <a:p>
            <a:pPr marL="0" lvl="1" defTabSz="457200">
              <a:lnSpc>
                <a:spcPct val="90000"/>
              </a:lnSpc>
              <a:buSzPct val="100000"/>
              <a:defRPr/>
            </a:pPr>
            <a:r>
              <a:rPr lang="fr-FR" sz="1600" i="1" kern="0" dirty="0">
                <a:solidFill>
                  <a:schemeClr val="bg1"/>
                </a:solidFill>
              </a:rPr>
              <a:t>Retrouvez des conseils pour trouver un employeur sur Parcoursup.fr  </a:t>
            </a:r>
            <a:endParaRPr kumimoji="0" lang="fr-FR" sz="1600" b="0" i="1" u="none" strike="noStrike" kern="0" cap="none" spc="0" normalizeH="0" baseline="0" noProof="0" dirty="0">
              <a:ln>
                <a:noFill/>
              </a:ln>
              <a:solidFill>
                <a:schemeClr val="bg1"/>
              </a:solidFill>
              <a:effectLst/>
              <a:uLnTx/>
              <a:uFillTx/>
            </a:endParaRPr>
          </a:p>
        </p:txBody>
      </p:sp>
    </p:spTree>
    <p:extLst>
      <p:ext uri="{BB962C8B-B14F-4D97-AF65-F5344CB8AC3E}">
        <p14:creationId xmlns:p14="http://schemas.microsoft.com/office/powerpoint/2010/main" val="32246294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200" dirty="0">
                <a:solidFill>
                  <a:srgbClr val="ED7454"/>
                </a:solidFill>
              </a:rPr>
              <a:t>Focus</a:t>
            </a:r>
            <a:r>
              <a:rPr lang="fr-FR" sz="2200" dirty="0"/>
              <a:t> sur le secteur géographique</a:t>
            </a:r>
          </a:p>
        </p:txBody>
      </p:sp>
      <p:sp>
        <p:nvSpPr>
          <p:cNvPr id="3" name="Espace réservé du contenu 2"/>
          <p:cNvSpPr>
            <a:spLocks noGrp="1"/>
          </p:cNvSpPr>
          <p:nvPr>
            <p:ph sz="quarter" idx="14"/>
          </p:nvPr>
        </p:nvSpPr>
        <p:spPr>
          <a:xfrm>
            <a:off x="359999" y="1419622"/>
            <a:ext cx="8523604" cy="3280966"/>
          </a:xfrm>
        </p:spPr>
        <p:txBody>
          <a:bodyPr/>
          <a:lstStyle/>
          <a:p>
            <a:pPr marL="0" lvl="1" indent="0">
              <a:buSzPct val="100000"/>
              <a:buNone/>
            </a:pPr>
            <a:r>
              <a:rPr lang="fr-FR" sz="1700" b="1" dirty="0">
                <a:solidFill>
                  <a:srgbClr val="F28E65"/>
                </a:solidFill>
              </a:rPr>
              <a:t>Pour les formations sélectives (BTS, BUT, IFSI, écoles…)  </a:t>
            </a:r>
            <a:r>
              <a:rPr lang="fr-FR" sz="1700" dirty="0"/>
              <a:t> </a:t>
            </a:r>
            <a:endParaRPr lang="fr-FR" dirty="0"/>
          </a:p>
          <a:p>
            <a:pPr marL="177800" lvl="1" indent="-177800">
              <a:lnSpc>
                <a:spcPct val="80000"/>
              </a:lnSpc>
              <a:buClr>
                <a:srgbClr val="EC130E"/>
              </a:buClr>
              <a:buSzPct val="100000"/>
              <a:buFont typeface="Lucida Grande"/>
              <a:buChar char="&gt;"/>
              <a:defRPr/>
            </a:pPr>
            <a:r>
              <a:rPr lang="fr-FR" sz="1600" b="1" u="sng" dirty="0">
                <a:solidFill>
                  <a:srgbClr val="0C5076"/>
                </a:solidFill>
              </a:rPr>
              <a:t>Il n’y a pas de secteur géographique.</a:t>
            </a:r>
            <a:r>
              <a:rPr lang="fr-FR" sz="1600" b="1" dirty="0">
                <a:solidFill>
                  <a:srgbClr val="0C5076"/>
                </a:solidFill>
              </a:rPr>
              <a:t>  </a:t>
            </a:r>
            <a:r>
              <a:rPr lang="fr-FR" sz="1600" dirty="0">
                <a:solidFill>
                  <a:srgbClr val="0C5076"/>
                </a:solidFill>
              </a:rPr>
              <a:t>Les lycéens peuvent faire des vœux pour les formations qui les intéressent où qu’elles soient, dans leur académie ou en dehors.</a:t>
            </a:r>
            <a:r>
              <a:rPr lang="fr-FR" sz="1600" b="1" u="sng" dirty="0">
                <a:solidFill>
                  <a:srgbClr val="0C5076"/>
                </a:solidFill>
              </a:rPr>
              <a:t> </a:t>
            </a:r>
            <a:endParaRPr lang="fr-FR" sz="1700" dirty="0">
              <a:solidFill>
                <a:srgbClr val="F28E65"/>
              </a:solidFill>
            </a:endParaRPr>
          </a:p>
          <a:p>
            <a:pPr marL="177800" lvl="1" indent="-177800">
              <a:lnSpc>
                <a:spcPct val="80000"/>
              </a:lnSpc>
              <a:buClr>
                <a:srgbClr val="EC130E"/>
              </a:buClr>
              <a:buSzPct val="100000"/>
              <a:buFont typeface="Lucida Grande"/>
              <a:buChar char="&gt;"/>
              <a:defRPr/>
            </a:pPr>
            <a:endParaRPr lang="fr-FR" sz="1700" b="1" dirty="0">
              <a:solidFill>
                <a:srgbClr val="F28E65"/>
              </a:solidFill>
            </a:endParaRPr>
          </a:p>
          <a:p>
            <a:pPr marL="0" lvl="1" indent="0">
              <a:lnSpc>
                <a:spcPct val="80000"/>
              </a:lnSpc>
              <a:buClr>
                <a:srgbClr val="EC130E"/>
              </a:buClr>
              <a:buSzPct val="100000"/>
              <a:buNone/>
              <a:defRPr/>
            </a:pPr>
            <a:r>
              <a:rPr lang="fr-FR" sz="1700" b="1" dirty="0">
                <a:solidFill>
                  <a:srgbClr val="F28E65"/>
                </a:solidFill>
              </a:rPr>
              <a:t>Pour les formations non-sélectives (licences, PPPE, PASS)</a:t>
            </a:r>
            <a:r>
              <a:rPr lang="fr-FR" sz="1700" dirty="0">
                <a:solidFill>
                  <a:srgbClr val="F28E65"/>
                </a:solidFill>
              </a:rPr>
              <a:t> </a:t>
            </a:r>
            <a:endParaRPr lang="fr-FR" sz="1700" dirty="0">
              <a:solidFill>
                <a:srgbClr val="F28E65"/>
              </a:solidFill>
              <a:cs typeface="Arial"/>
            </a:endParaRPr>
          </a:p>
          <a:p>
            <a:pPr marL="177800" lvl="1" indent="-177800">
              <a:lnSpc>
                <a:spcPct val="90000"/>
              </a:lnSpc>
              <a:buClr>
                <a:srgbClr val="EC130E"/>
              </a:buClr>
              <a:buSzPct val="100000"/>
              <a:buFont typeface="Lucida Grande"/>
              <a:buChar char="&gt;"/>
              <a:defRPr/>
            </a:pPr>
            <a:r>
              <a:rPr lang="fr-FR" sz="1600" dirty="0">
                <a:solidFill>
                  <a:srgbClr val="0C5076"/>
                </a:solidFill>
              </a:rPr>
              <a:t>Les lycéens peuvent faire des vœux pour les formations qui les intéressent dans leur académie ou en dehors. Lorsque la licence, le PPPE ou le PASS est très demandé, </a:t>
            </a:r>
            <a:r>
              <a:rPr lang="fr-FR" sz="1600" b="1" dirty="0">
                <a:solidFill>
                  <a:srgbClr val="0C5076"/>
                </a:solidFill>
              </a:rPr>
              <a:t>une priorité au secteur géographique (généralement l’académie) s’applique : </a:t>
            </a:r>
            <a:r>
              <a:rPr lang="fr-FR" sz="1500" dirty="0">
                <a:solidFill>
                  <a:srgbClr val="0C5076"/>
                </a:solidFill>
              </a:rPr>
              <a:t>un pourcentage maximum de candidats résidant en dehors du secteur géographique est alors fixé par le recteur. </a:t>
            </a:r>
          </a:p>
          <a:p>
            <a:pPr marL="177800" lvl="1" indent="-177800">
              <a:lnSpc>
                <a:spcPct val="90000"/>
              </a:lnSpc>
              <a:buClr>
                <a:srgbClr val="EC130E"/>
              </a:buClr>
              <a:buSzPct val="100000"/>
              <a:buFont typeface="Lucida Grande"/>
              <a:buChar char="&gt;"/>
              <a:defRPr/>
            </a:pPr>
            <a:r>
              <a:rPr lang="fr-FR" sz="1500" dirty="0">
                <a:solidFill>
                  <a:srgbClr val="0C5076"/>
                </a:solidFill>
              </a:rPr>
              <a:t>L’appartenance ou non au secteur est affichée aux candidats. Les pourcentages fixés par les recteurs seront affichés sur Parcoursup avant le début de la phase d’admission. </a:t>
            </a:r>
          </a:p>
          <a:p>
            <a:pPr marL="0" lvl="1" indent="0">
              <a:buSzPct val="100000"/>
              <a:buNone/>
              <a:defRPr/>
            </a:pPr>
            <a:r>
              <a:rPr lang="fr-FR" sz="900" dirty="0"/>
              <a:t>          </a:t>
            </a:r>
            <a:endParaRPr lang="fr-FR" sz="900" b="1" dirty="0">
              <a:solidFill>
                <a:srgbClr val="F28E65"/>
              </a:solidFill>
            </a:endParaRPr>
          </a:p>
          <a:p>
            <a:endParaRPr lang="fr-FR" dirty="0"/>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t>11/01/2022</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17</a:t>
            </a:fld>
            <a:endParaRPr lang="fr-FR"/>
          </a:p>
        </p:txBody>
      </p:sp>
      <p:sp>
        <p:nvSpPr>
          <p:cNvPr id="7" name="Rectangle à coins arrondis 6"/>
          <p:cNvSpPr/>
          <p:nvPr/>
        </p:nvSpPr>
        <p:spPr>
          <a:xfrm>
            <a:off x="4886325" y="86105"/>
            <a:ext cx="3878731"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solidFill>
              </a:rPr>
              <a:t>Des formations sur l’ensemble du territoire</a:t>
            </a:r>
          </a:p>
        </p:txBody>
      </p:sp>
    </p:spTree>
    <p:extLst>
      <p:ext uri="{BB962C8B-B14F-4D97-AF65-F5344CB8AC3E}">
        <p14:creationId xmlns:p14="http://schemas.microsoft.com/office/powerpoint/2010/main" val="3276533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p:txBody>
          <a:bodyPr/>
          <a:lstStyle/>
          <a:p>
            <a:pPr algn="r"/>
            <a:fld id="{ABC6F468-705E-4774-9869-C5F1E6C2DE4E}" type="datetime1">
              <a:rPr lang="fr-FR" cap="all" smtClean="0"/>
              <a:t>11/01/2022</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18</a:t>
            </a:fld>
            <a:endParaRPr lang="fr-F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319023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780736"/>
            <a:ext cx="8424000" cy="447614"/>
          </a:xfrm>
        </p:spPr>
        <p:txBody>
          <a:bodyPr/>
          <a:lstStyle/>
          <a:p>
            <a:r>
              <a:rPr lang="fr-FR" sz="2200" dirty="0"/>
              <a:t>Finaliser son dossier et confirmer vos vœux </a:t>
            </a:r>
          </a:p>
        </p:txBody>
      </p:sp>
      <p:sp>
        <p:nvSpPr>
          <p:cNvPr id="3" name="Espace réservé du contenu 2"/>
          <p:cNvSpPr>
            <a:spLocks noGrp="1"/>
          </p:cNvSpPr>
          <p:nvPr>
            <p:ph sz="quarter" idx="14"/>
          </p:nvPr>
        </p:nvSpPr>
        <p:spPr>
          <a:xfrm>
            <a:off x="369124" y="1296104"/>
            <a:ext cx="8424000" cy="3291870"/>
          </a:xfrm>
        </p:spPr>
        <p:txBody>
          <a:bodyPr/>
          <a:lstStyle/>
          <a:p>
            <a:pPr lvl="0" defTabSz="457200">
              <a:spcBef>
                <a:spcPct val="20000"/>
              </a:spcBef>
              <a:spcAft>
                <a:spcPts val="0"/>
              </a:spcAft>
              <a:buClr>
                <a:srgbClr val="FF0000"/>
              </a:buClr>
              <a:buSzPct val="100000"/>
              <a:defRPr/>
            </a:pPr>
            <a:r>
              <a:rPr lang="fr-FR" sz="1800" b="1" dirty="0"/>
              <a:t>Pour que les vœux saisis deviennent définitifs sur Parcoursup, les candidats doivent obligatoirement :</a:t>
            </a:r>
            <a:endParaRPr lang="fr-FR" sz="1200" dirty="0"/>
          </a:p>
          <a:p>
            <a:pPr marL="177800" lvl="0" indent="-177800" defTabSz="457200">
              <a:spcBef>
                <a:spcPct val="20000"/>
              </a:spcBef>
              <a:spcAft>
                <a:spcPts val="0"/>
              </a:spcAft>
              <a:buClr>
                <a:srgbClr val="FF0000"/>
              </a:buClr>
              <a:buSzPct val="100000"/>
              <a:buFont typeface="Lucida Grande"/>
              <a:buChar char="&gt;"/>
              <a:defRPr/>
            </a:pPr>
            <a:r>
              <a:rPr lang="fr-FR" sz="2000" b="1" dirty="0">
                <a:solidFill>
                  <a:srgbClr val="F28E65"/>
                </a:solidFill>
              </a:rPr>
              <a:t> Compléter leur dossier : </a:t>
            </a:r>
            <a:endParaRPr lang="fr-FR" sz="2000" dirty="0"/>
          </a:p>
          <a:p>
            <a:pPr marL="594360" lvl="1" indent="-342900" defTabSz="457200">
              <a:spcBef>
                <a:spcPct val="20000"/>
              </a:spcBef>
              <a:spcAft>
                <a:spcPts val="0"/>
              </a:spcAft>
              <a:buClr>
                <a:srgbClr val="0C5076"/>
              </a:buClr>
              <a:buSzPct val="100000"/>
              <a:defRPr/>
            </a:pPr>
            <a:r>
              <a:rPr lang="fr-FR" sz="1800" dirty="0">
                <a:solidFill>
                  <a:srgbClr val="0C5076"/>
                </a:solidFill>
              </a:rPr>
              <a:t>projet de formation motivé pour chaque vœu formulé</a:t>
            </a:r>
            <a:endParaRPr lang="fr-FR" sz="1800" dirty="0">
              <a:solidFill>
                <a:srgbClr val="0C5076"/>
              </a:solidFill>
              <a:cs typeface="Arial"/>
            </a:endParaRPr>
          </a:p>
          <a:p>
            <a:pPr marL="594360" lvl="1" indent="-342900" defTabSz="457200">
              <a:spcBef>
                <a:spcPct val="20000"/>
              </a:spcBef>
              <a:spcAft>
                <a:spcPts val="0"/>
              </a:spcAft>
              <a:buClr>
                <a:srgbClr val="0C5076"/>
              </a:buClr>
              <a:buSzPct val="100000"/>
              <a:defRPr/>
            </a:pPr>
            <a:r>
              <a:rPr lang="fr-FR" sz="1800" dirty="0">
                <a:solidFill>
                  <a:srgbClr val="0C5076"/>
                </a:solidFill>
              </a:rPr>
              <a:t>rubrique « préférence et autres projets »</a:t>
            </a:r>
            <a:endParaRPr lang="fr-FR" sz="1800" dirty="0">
              <a:solidFill>
                <a:srgbClr val="0C5076"/>
              </a:solidFill>
              <a:cs typeface="Arial"/>
            </a:endParaRPr>
          </a:p>
          <a:p>
            <a:pPr marL="594360" lvl="1" indent="-342900" defTabSz="457200">
              <a:spcBef>
                <a:spcPct val="20000"/>
              </a:spcBef>
              <a:spcAft>
                <a:spcPts val="0"/>
              </a:spcAft>
              <a:buClr>
                <a:srgbClr val="0C5076"/>
              </a:buClr>
              <a:buSzPct val="100000"/>
              <a:defRPr/>
            </a:pPr>
            <a:r>
              <a:rPr lang="fr-FR" sz="1800" dirty="0">
                <a:solidFill>
                  <a:srgbClr val="0C5076"/>
                </a:solidFill>
              </a:rPr>
              <a:t>pièces complémentaires demandées par certaines formations</a:t>
            </a:r>
            <a:endParaRPr lang="fr-FR" sz="1800" dirty="0">
              <a:solidFill>
                <a:srgbClr val="0C5076"/>
              </a:solidFill>
              <a:cs typeface="Arial"/>
            </a:endParaRPr>
          </a:p>
          <a:p>
            <a:pPr marL="594360" lvl="1" indent="-342900" defTabSz="457200">
              <a:spcBef>
                <a:spcPct val="20000"/>
              </a:spcBef>
              <a:spcAft>
                <a:spcPts val="0"/>
              </a:spcAft>
              <a:buClr>
                <a:srgbClr val="0C5076"/>
              </a:buClr>
              <a:buSzPct val="100000"/>
              <a:defRPr/>
            </a:pPr>
            <a:r>
              <a:rPr lang="fr-FR" sz="1800" dirty="0">
                <a:solidFill>
                  <a:srgbClr val="0C5076"/>
                </a:solidFill>
              </a:rPr>
              <a:t>rubrique « activités et centres d’intérêt » (facultative)</a:t>
            </a:r>
            <a:endParaRPr lang="fr-FR" sz="1200" dirty="0">
              <a:solidFill>
                <a:srgbClr val="0C5076"/>
              </a:solidFill>
              <a:cs typeface="Arial"/>
            </a:endParaRPr>
          </a:p>
          <a:p>
            <a:pPr marL="177800" lvl="0" indent="-177800" defTabSz="457200">
              <a:spcBef>
                <a:spcPct val="20000"/>
              </a:spcBef>
              <a:spcAft>
                <a:spcPts val="0"/>
              </a:spcAft>
              <a:buClr>
                <a:srgbClr val="FF0000"/>
              </a:buClr>
              <a:buSzPct val="100000"/>
              <a:buFont typeface="Lucida Grande"/>
              <a:buChar char="&gt;"/>
              <a:defRPr/>
            </a:pPr>
            <a:r>
              <a:rPr lang="fr-FR" sz="2000" b="1" dirty="0">
                <a:solidFill>
                  <a:srgbClr val="F28E65"/>
                </a:solidFill>
              </a:rPr>
              <a:t> Confirmer chacun de leurs vœux</a:t>
            </a:r>
          </a:p>
          <a:p>
            <a:endParaRPr lang="fr-FR" sz="900" dirty="0"/>
          </a:p>
        </p:txBody>
      </p:sp>
      <p:sp>
        <p:nvSpPr>
          <p:cNvPr id="5" name="Espace réservé de la date 4"/>
          <p:cNvSpPr>
            <a:spLocks noGrp="1"/>
          </p:cNvSpPr>
          <p:nvPr>
            <p:ph type="dt" sz="half" idx="10"/>
          </p:nvPr>
        </p:nvSpPr>
        <p:spPr/>
        <p:txBody>
          <a:bodyPr/>
          <a:lstStyle/>
          <a:p>
            <a:pPr algn="r"/>
            <a:fld id="{0128956D-5C04-4D4C-AE31-04D3D6BBF6E4}" type="datetime1">
              <a:rPr lang="fr-FR" cap="all" smtClean="0"/>
              <a:t>11/01/2022</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19</a:t>
            </a:fld>
            <a:endParaRPr lang="fr-FR"/>
          </a:p>
        </p:txBody>
      </p:sp>
      <p:sp>
        <p:nvSpPr>
          <p:cNvPr id="7" name="Rectangle à coins arrondis 6"/>
          <p:cNvSpPr/>
          <p:nvPr/>
        </p:nvSpPr>
        <p:spPr>
          <a:xfrm>
            <a:off x="269999" y="4004408"/>
            <a:ext cx="8478465" cy="720080"/>
          </a:xfrm>
          <a:prstGeom prst="roundRect">
            <a:avLst/>
          </a:prstGeom>
          <a:solidFill>
            <a:srgbClr val="0C5076"/>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b="1" dirty="0">
                <a:solidFill>
                  <a:schemeClr val="bg1"/>
                </a:solidFill>
              </a:rPr>
              <a:t>Un vœu non confirmé avant le 7 avril 2022 (23h59 - heure de Paris) </a:t>
            </a:r>
          </a:p>
          <a:p>
            <a:pPr algn="ctr">
              <a:defRPr/>
            </a:pPr>
            <a:r>
              <a:rPr lang="fr-FR" b="1" dirty="0">
                <a:solidFill>
                  <a:schemeClr val="bg1"/>
                </a:solidFill>
              </a:rPr>
              <a:t>ne sera pas examiné par la formation</a:t>
            </a:r>
          </a:p>
        </p:txBody>
      </p:sp>
      <p:sp>
        <p:nvSpPr>
          <p:cNvPr id="8" name="Rectangle à coins arrondis 7"/>
          <p:cNvSpPr/>
          <p:nvPr/>
        </p:nvSpPr>
        <p:spPr>
          <a:xfrm>
            <a:off x="6143625" y="86105"/>
            <a:ext cx="2621431"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solidFill>
              </a:rPr>
              <a:t>Jusqu’au 7 avril 2022 inclus</a:t>
            </a:r>
          </a:p>
        </p:txBody>
      </p:sp>
    </p:spTree>
    <p:extLst>
      <p:ext uri="{BB962C8B-B14F-4D97-AF65-F5344CB8AC3E}">
        <p14:creationId xmlns:p14="http://schemas.microsoft.com/office/powerpoint/2010/main" val="2850462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6426336" y="4811410"/>
            <a:ext cx="1170000" cy="360000"/>
          </a:xfrm>
        </p:spPr>
        <p:txBody>
          <a:bodyPr/>
          <a:lstStyle/>
          <a:p>
            <a:pPr algn="r"/>
            <a:fld id="{A949B58A-420B-4881-ADE0-CDE881AF0A89}" type="datetime1">
              <a:rPr lang="fr-FR" cap="all" smtClean="0"/>
              <a:t>11/01/2022</a:t>
            </a:fld>
            <a:endParaRPr lang="fr-FR" cap="all" dirty="0"/>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2</a:t>
            </a:fld>
            <a:endParaRPr lang="fr-FR" dirty="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227024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200" dirty="0"/>
              <a:t>L’attestation de passation du questionnaire pour les vœux en licence de droit et sciences </a:t>
            </a:r>
          </a:p>
        </p:txBody>
      </p:sp>
      <p:sp>
        <p:nvSpPr>
          <p:cNvPr id="3" name="Espace réservé du contenu 2"/>
          <p:cNvSpPr>
            <a:spLocks noGrp="1"/>
          </p:cNvSpPr>
          <p:nvPr>
            <p:ph sz="quarter" idx="14"/>
          </p:nvPr>
        </p:nvSpPr>
        <p:spPr>
          <a:xfrm>
            <a:off x="359999" y="1491630"/>
            <a:ext cx="8532482" cy="3312368"/>
          </a:xfrm>
        </p:spPr>
        <p:txBody>
          <a:bodyPr/>
          <a:lstStyle/>
          <a:p>
            <a:pPr>
              <a:defRPr/>
            </a:pPr>
            <a:endParaRPr lang="fr-FR" sz="1600" b="1" dirty="0"/>
          </a:p>
          <a:p>
            <a:pPr>
              <a:defRPr/>
            </a:pPr>
            <a:r>
              <a:rPr lang="fr-FR" sz="1600" b="1" dirty="0"/>
              <a:t>Obligatoire pour les candidats qui formulent des vœux en licence de Droit ou dans les licences de Sciences :</a:t>
            </a:r>
          </a:p>
          <a:p>
            <a:pPr>
              <a:defRPr/>
            </a:pPr>
            <a:endParaRPr lang="fr-FR" sz="900" b="1" dirty="0">
              <a:solidFill>
                <a:srgbClr val="ED7454"/>
              </a:solidFill>
            </a:endParaRPr>
          </a:p>
          <a:p>
            <a:pPr>
              <a:defRPr/>
            </a:pPr>
            <a:r>
              <a:rPr lang="fr-FR" sz="1600" b="1" dirty="0">
                <a:solidFill>
                  <a:srgbClr val="ED7454"/>
                </a:solidFill>
              </a:rPr>
              <a:t>Un questionnaire en ligne sur le site Terminales2021-2022.fr</a:t>
            </a:r>
          </a:p>
          <a:p>
            <a:pPr marL="285750" indent="-285750">
              <a:buFont typeface="Wingdings"/>
              <a:buChar char="à"/>
              <a:defRPr/>
            </a:pPr>
            <a:r>
              <a:rPr lang="fr-FR" sz="1600" dirty="0">
                <a:sym typeface="Wingdings" panose="05000000000000000000" pitchFamily="2" charset="2"/>
              </a:rPr>
              <a:t>Accessible (</a:t>
            </a:r>
            <a:r>
              <a:rPr lang="fr-FR" sz="1600" b="1" dirty="0">
                <a:sym typeface="Wingdings" panose="05000000000000000000" pitchFamily="2" charset="2"/>
              </a:rPr>
              <a:t>à partir du 20 janvier 2022</a:t>
            </a:r>
            <a:r>
              <a:rPr lang="fr-FR" sz="1600" dirty="0">
                <a:sym typeface="Wingdings" panose="05000000000000000000" pitchFamily="2" charset="2"/>
              </a:rPr>
              <a:t>) à partir des fiches de formations concernées ;</a:t>
            </a:r>
          </a:p>
          <a:p>
            <a:pPr marL="285750" indent="-285750">
              <a:buFont typeface="Wingdings"/>
              <a:buChar char="à"/>
              <a:defRPr/>
            </a:pPr>
            <a:r>
              <a:rPr lang="fr-FR" sz="1600" dirty="0"/>
              <a:t>Pour avoir un aperçu des connaissances et des compétences à mobiliser dans la formation demandée ;</a:t>
            </a:r>
          </a:p>
          <a:p>
            <a:pPr>
              <a:defRPr/>
            </a:pPr>
            <a:r>
              <a:rPr lang="fr-FR" sz="1600" dirty="0">
                <a:sym typeface="Wingdings" panose="05000000000000000000" pitchFamily="2" charset="2"/>
              </a:rPr>
              <a:t> </a:t>
            </a:r>
            <a:r>
              <a:rPr lang="fr-FR" sz="1600" dirty="0"/>
              <a:t>Les résultats n'appartiennent qu’au seul candidat : </a:t>
            </a:r>
            <a:r>
              <a:rPr lang="fr-FR" sz="1600" b="1" dirty="0"/>
              <a:t>pas de transmission aux universités.</a:t>
            </a:r>
            <a:endParaRPr lang="fr-FR" sz="900" b="1" dirty="0">
              <a:solidFill>
                <a:srgbClr val="F28E65"/>
              </a:solidFill>
            </a:endParaRPr>
          </a:p>
          <a:p>
            <a:pPr>
              <a:defRPr/>
            </a:pPr>
            <a:br>
              <a:rPr lang="fr-FR" sz="900" b="1" dirty="0">
                <a:solidFill>
                  <a:srgbClr val="ED7454"/>
                </a:solidFill>
              </a:rPr>
            </a:br>
            <a:r>
              <a:rPr lang="fr-FR" sz="1600" b="1" dirty="0">
                <a:solidFill>
                  <a:srgbClr val="ED7454"/>
                </a:solidFill>
              </a:rPr>
              <a:t>Une attestation de passation à télécharger est à joindre à son dossier Parcoursup avant le 7 avril 2022 23h59 (heure de Paris).           </a:t>
            </a:r>
          </a:p>
          <a:p>
            <a:endParaRPr lang="fr-FR" dirty="0"/>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t>11/01/2022</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20</a:t>
            </a:fld>
            <a:endParaRPr lang="fr-FR"/>
          </a:p>
        </p:txBody>
      </p:sp>
      <p:sp>
        <p:nvSpPr>
          <p:cNvPr id="8" name="Rectangle à coins arrondis 7"/>
          <p:cNvSpPr/>
          <p:nvPr/>
        </p:nvSpPr>
        <p:spPr>
          <a:xfrm>
            <a:off x="6143625" y="86105"/>
            <a:ext cx="2621431"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solidFill>
              </a:rPr>
              <a:t>Jusqu’au 7 avril 2022 inclus</a:t>
            </a:r>
          </a:p>
        </p:txBody>
      </p:sp>
    </p:spTree>
    <p:extLst>
      <p:ext uri="{BB962C8B-B14F-4D97-AF65-F5344CB8AC3E}">
        <p14:creationId xmlns:p14="http://schemas.microsoft.com/office/powerpoint/2010/main" val="17906636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614475"/>
          </a:xfrm>
        </p:spPr>
        <p:txBody>
          <a:bodyPr/>
          <a:lstStyle/>
          <a:p>
            <a:r>
              <a:rPr lang="fr-FR" sz="2200" dirty="0"/>
              <a:t>Les éléments constitutifs de votre dossier :  bulletins scolaires et notes du baccalauréat </a:t>
            </a:r>
            <a:br>
              <a:rPr lang="fr-FR" sz="2200" dirty="0"/>
            </a:br>
            <a:br>
              <a:rPr lang="fr-FR" dirty="0"/>
            </a:br>
            <a:br>
              <a:rPr lang="fr-FR" dirty="0"/>
            </a:br>
            <a:endParaRPr lang="fr-FR" dirty="0"/>
          </a:p>
        </p:txBody>
      </p:sp>
      <p:sp>
        <p:nvSpPr>
          <p:cNvPr id="3" name="Espace réservé du contenu 2"/>
          <p:cNvSpPr>
            <a:spLocks noGrp="1"/>
          </p:cNvSpPr>
          <p:nvPr>
            <p:ph sz="quarter" idx="14"/>
          </p:nvPr>
        </p:nvSpPr>
        <p:spPr>
          <a:xfrm>
            <a:off x="354136" y="1342895"/>
            <a:ext cx="8538343" cy="2748968"/>
          </a:xfrm>
        </p:spPr>
        <p:txBody>
          <a:bodyPr/>
          <a:lstStyle/>
          <a:p>
            <a:pPr lvl="0" defTabSz="457200">
              <a:spcBef>
                <a:spcPct val="20000"/>
              </a:spcBef>
              <a:spcAft>
                <a:spcPts val="0"/>
              </a:spcAft>
              <a:buClr>
                <a:srgbClr val="FF0000"/>
              </a:buClr>
              <a:buSzPct val="100000"/>
              <a:defRPr/>
            </a:pPr>
            <a:endParaRPr lang="fr-FR" sz="1600" b="1" dirty="0">
              <a:solidFill>
                <a:srgbClr val="ED7454"/>
              </a:solidFill>
            </a:endParaRPr>
          </a:p>
          <a:p>
            <a:pPr marL="177800" lvl="0" indent="-177800" defTabSz="457200">
              <a:spcBef>
                <a:spcPct val="20000"/>
              </a:spcBef>
              <a:spcAft>
                <a:spcPts val="0"/>
              </a:spcAft>
              <a:buClr>
                <a:srgbClr val="FF0000"/>
              </a:buClr>
              <a:buSzPct val="100000"/>
              <a:buFont typeface="Lucida Grande"/>
              <a:buChar char="&gt;"/>
              <a:defRPr/>
            </a:pPr>
            <a:endParaRPr lang="fr-FR" sz="800" b="1" dirty="0">
              <a:solidFill>
                <a:srgbClr val="ED7454"/>
              </a:solidFill>
            </a:endParaRPr>
          </a:p>
          <a:p>
            <a:pPr marL="177800" lvl="0" indent="-177800" defTabSz="457200">
              <a:spcBef>
                <a:spcPct val="20000"/>
              </a:spcBef>
              <a:spcAft>
                <a:spcPts val="0"/>
              </a:spcAft>
              <a:buClr>
                <a:srgbClr val="FF0000"/>
              </a:buClr>
              <a:buSzPct val="100000"/>
              <a:buFont typeface="Lucida Grande"/>
              <a:buChar char="&gt;"/>
              <a:defRPr/>
            </a:pPr>
            <a:endParaRPr lang="fr-FR" sz="800" b="1" dirty="0">
              <a:solidFill>
                <a:srgbClr val="ED7454"/>
              </a:solidFill>
            </a:endParaRPr>
          </a:p>
          <a:p>
            <a:pPr marL="177800" lvl="0" indent="-177800" defTabSz="457200">
              <a:spcBef>
                <a:spcPct val="20000"/>
              </a:spcBef>
              <a:spcAft>
                <a:spcPts val="0"/>
              </a:spcAft>
              <a:buClr>
                <a:srgbClr val="FF0000"/>
              </a:buClr>
              <a:buSzPct val="100000"/>
              <a:buFont typeface="Lucida Grande"/>
              <a:buChar char="&gt;"/>
              <a:defRPr/>
            </a:pPr>
            <a:endParaRPr lang="fr-FR" sz="800" b="1" dirty="0">
              <a:solidFill>
                <a:srgbClr val="ED7454"/>
              </a:solidFill>
            </a:endParaRPr>
          </a:p>
          <a:p>
            <a:pPr marL="177800" lvl="0" indent="-177800" defTabSz="457200">
              <a:spcBef>
                <a:spcPct val="20000"/>
              </a:spcBef>
              <a:spcAft>
                <a:spcPts val="0"/>
              </a:spcAft>
              <a:buClr>
                <a:srgbClr val="FF0000"/>
              </a:buClr>
              <a:buSzPct val="100000"/>
              <a:buFont typeface="Lucida Grande"/>
              <a:buChar char="&gt;"/>
              <a:defRPr/>
            </a:pPr>
            <a:r>
              <a:rPr lang="fr-FR" sz="1600" b="1" dirty="0">
                <a:solidFill>
                  <a:srgbClr val="ED7454"/>
                </a:solidFill>
              </a:rPr>
              <a:t>Sauf cas particulier, pas de saisie à réaliser </a:t>
            </a:r>
            <a:r>
              <a:rPr lang="fr-FR" sz="1600" dirty="0"/>
              <a:t>: ces éléments sont remontés par votre  lycée automatiquement et vous pourrez les vérifier fin mars. En cas d’erreurs,</a:t>
            </a:r>
            <a:r>
              <a:rPr lang="fr-FR" sz="1600" b="1" dirty="0"/>
              <a:t> </a:t>
            </a:r>
            <a:r>
              <a:rPr lang="fr-FR" sz="1600" b="1" dirty="0">
                <a:solidFill>
                  <a:srgbClr val="ED7454"/>
                </a:solidFill>
              </a:rPr>
              <a:t>un signalement doit être fait au chef d’établissement </a:t>
            </a:r>
          </a:p>
          <a:p>
            <a:endParaRPr lang="fr-FR" dirty="0"/>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t>11/01/2022</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21</a:t>
            </a:fld>
            <a:endParaRPr lang="fr-FR"/>
          </a:p>
        </p:txBody>
      </p:sp>
      <p:sp>
        <p:nvSpPr>
          <p:cNvPr id="7" name="Rectangle à coins arrondis 6"/>
          <p:cNvSpPr/>
          <p:nvPr/>
        </p:nvSpPr>
        <p:spPr>
          <a:xfrm>
            <a:off x="354136" y="3316752"/>
            <a:ext cx="8349738" cy="624547"/>
          </a:xfrm>
          <a:prstGeom prst="roundRect">
            <a:avLst/>
          </a:prstGeom>
          <a:solidFill>
            <a:srgbClr val="0C5076"/>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600" b="1" dirty="0"/>
              <a:t>A noter : vous ne pouvez pas confirmer vos vœux tant que votre bulletin scolaire du 2</a:t>
            </a:r>
            <a:r>
              <a:rPr lang="fr-FR" sz="1600" b="1" baseline="30000" dirty="0"/>
              <a:t>ème</a:t>
            </a:r>
            <a:r>
              <a:rPr lang="fr-FR" sz="1600" b="1" dirty="0"/>
              <a:t> trimestre (ou 1</a:t>
            </a:r>
            <a:r>
              <a:rPr lang="fr-FR" sz="1600" b="1" baseline="30000" dirty="0"/>
              <a:t>er</a:t>
            </a:r>
            <a:r>
              <a:rPr lang="fr-FR" sz="1600" b="1" dirty="0"/>
              <a:t> semestre) n'est pas remonté dans votre dossier. </a:t>
            </a:r>
            <a:endParaRPr lang="fr-FR" sz="1600" dirty="0"/>
          </a:p>
        </p:txBody>
      </p:sp>
      <p:sp>
        <p:nvSpPr>
          <p:cNvPr id="8" name="Rectangle à coins arrondis 7"/>
          <p:cNvSpPr/>
          <p:nvPr/>
        </p:nvSpPr>
        <p:spPr>
          <a:xfrm>
            <a:off x="5872163" y="86105"/>
            <a:ext cx="2892893"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solidFill>
              </a:rPr>
              <a:t>Les éléments transmis aux formations du supérieur</a:t>
            </a:r>
          </a:p>
        </p:txBody>
      </p:sp>
    </p:spTree>
    <p:extLst>
      <p:ext uri="{BB962C8B-B14F-4D97-AF65-F5344CB8AC3E}">
        <p14:creationId xmlns:p14="http://schemas.microsoft.com/office/powerpoint/2010/main" val="18154707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fld id="{B53243DC-22D4-4063-968D-3E7B7EEAF735}" type="datetime1">
              <a:rPr lang="fr-FR" cap="all" smtClean="0"/>
              <a:t>11/01/2022</a:t>
            </a:fld>
            <a:endParaRPr lang="fr-FR" cap="all"/>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22</a:t>
            </a:fld>
            <a:endParaRPr lang="fr-FR"/>
          </a:p>
        </p:txBody>
      </p:sp>
      <p:pic>
        <p:nvPicPr>
          <p:cNvPr id="2" name="Image 1"/>
          <p:cNvPicPr>
            <a:picLocks noChangeAspect="1"/>
          </p:cNvPicPr>
          <p:nvPr/>
        </p:nvPicPr>
        <p:blipFill>
          <a:blip r:embed="rId2"/>
          <a:stretch>
            <a:fillRect/>
          </a:stretch>
        </p:blipFill>
        <p:spPr>
          <a:xfrm>
            <a:off x="0" y="1"/>
            <a:ext cx="9144000" cy="5143499"/>
          </a:xfrm>
          <a:prstGeom prst="rect">
            <a:avLst/>
          </a:prstGeom>
        </p:spPr>
      </p:pic>
    </p:spTree>
    <p:extLst>
      <p:ext uri="{BB962C8B-B14F-4D97-AF65-F5344CB8AC3E}">
        <p14:creationId xmlns:p14="http://schemas.microsoft.com/office/powerpoint/2010/main" val="14536280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p:txBody>
          <a:bodyPr/>
          <a:lstStyle/>
          <a:p>
            <a:pPr algn="r"/>
            <a:fld id="{A1E14F51-A439-4A06-B0B5-C5B7E6D6A3C4}" type="datetime1">
              <a:rPr lang="fr-FR" cap="all" smtClean="0"/>
              <a:t>11/01/2022</a:t>
            </a:fld>
            <a:endParaRPr lang="fr-FR" cap="all"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23</a:t>
            </a:fld>
            <a:endParaRPr lang="fr-FR" dirty="0"/>
          </a:p>
        </p:txBody>
      </p:sp>
      <p:pic>
        <p:nvPicPr>
          <p:cNvPr id="7" name="Image 6"/>
          <p:cNvPicPr>
            <a:picLocks noChangeAspect="1"/>
          </p:cNvPicPr>
          <p:nvPr/>
        </p:nvPicPr>
        <p:blipFill>
          <a:blip r:embed="rId2"/>
          <a:stretch>
            <a:fillRect/>
          </a:stretch>
        </p:blipFill>
        <p:spPr>
          <a:xfrm>
            <a:off x="0" y="-24780"/>
            <a:ext cx="9144000" cy="5143499"/>
          </a:xfrm>
          <a:prstGeom prst="rect">
            <a:avLst/>
          </a:prstGeom>
        </p:spPr>
      </p:pic>
    </p:spTree>
    <p:extLst>
      <p:ext uri="{BB962C8B-B14F-4D97-AF65-F5344CB8AC3E}">
        <p14:creationId xmlns:p14="http://schemas.microsoft.com/office/powerpoint/2010/main" val="40750636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a:xfrm>
            <a:off x="6426336" y="4876046"/>
            <a:ext cx="1170000" cy="360000"/>
          </a:xfrm>
        </p:spPr>
        <p:txBody>
          <a:bodyPr/>
          <a:lstStyle/>
          <a:p>
            <a:pPr algn="r"/>
            <a:fld id="{5364400D-1A9E-42A8-8CBD-868B8972336F}" type="datetime1">
              <a:rPr lang="fr-FR" sz="800" cap="all" smtClean="0"/>
              <a:t>11/01/2022</a:t>
            </a:fld>
            <a:endParaRPr lang="fr-FR" sz="800" cap="all"/>
          </a:p>
        </p:txBody>
      </p:sp>
      <p:sp>
        <p:nvSpPr>
          <p:cNvPr id="6" name="Espace réservé du numéro de diapositive 5"/>
          <p:cNvSpPr>
            <a:spLocks noGrp="1"/>
          </p:cNvSpPr>
          <p:nvPr>
            <p:ph type="sldNum" sz="quarter" idx="12"/>
          </p:nvPr>
        </p:nvSpPr>
        <p:spPr>
          <a:xfrm>
            <a:off x="7625663" y="4857148"/>
            <a:ext cx="1170000" cy="360000"/>
          </a:xfrm>
        </p:spPr>
        <p:txBody>
          <a:bodyPr/>
          <a:lstStyle/>
          <a:p>
            <a:fld id="{733122C9-A0B9-462F-8757-0847AD287B63}" type="slidenum">
              <a:rPr lang="fr-FR" smtClean="0"/>
              <a:pPr/>
              <a:t>24</a:t>
            </a:fld>
            <a:endParaRPr lang="fr-FR"/>
          </a:p>
        </p:txBody>
      </p:sp>
      <p:sp>
        <p:nvSpPr>
          <p:cNvPr id="7" name="Espace réservé du texte 2"/>
          <p:cNvSpPr txBox="1">
            <a:spLocks/>
          </p:cNvSpPr>
          <p:nvPr/>
        </p:nvSpPr>
        <p:spPr>
          <a:xfrm>
            <a:off x="386366" y="915566"/>
            <a:ext cx="8568000" cy="465412"/>
          </a:xfrm>
          <a:prstGeom prst="rect">
            <a:avLst/>
          </a:prstGeom>
        </p:spPr>
        <p:txBody>
          <a:bodyPr vert="horz" lIns="91440" tIns="45720" rIns="91440" bIns="45720" rtlCol="0">
            <a:noAutofit/>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sz="2000" kern="1200">
                <a:solidFill>
                  <a:srgbClr val="3D566E"/>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sz="1500" kern="1200">
                <a:solidFill>
                  <a:srgbClr val="3D566E"/>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rgbClr val="3D566E"/>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sz="1100" kern="1200">
                <a:solidFill>
                  <a:srgbClr val="3D566E"/>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
                <a:srgbClr val="FF0000"/>
              </a:buClr>
              <a:buSzPct val="100000"/>
              <a:buFont typeface="Lucida Grande"/>
              <a:buNone/>
              <a:tabLst/>
              <a:defRPr/>
            </a:pPr>
            <a:endParaRPr kumimoji="0" lang="fr-FR" sz="1400" b="1" i="0" u="none" strike="noStrike" kern="1200" cap="none" spc="0" normalizeH="0" baseline="0" noProof="0" dirty="0">
              <a:ln>
                <a:noFill/>
              </a:ln>
              <a:solidFill>
                <a:srgbClr val="3D566E"/>
              </a:solidFill>
              <a:effectLst/>
              <a:uLnTx/>
              <a:uFillTx/>
              <a:latin typeface="Calibri"/>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r>
              <a:rPr kumimoji="0" lang="fr-FR" sz="1400" b="1" i="0" u="none" strike="noStrike" kern="1200" cap="none" spc="0" normalizeH="0" baseline="0" noProof="0" dirty="0">
                <a:ln>
                  <a:noFill/>
                </a:ln>
                <a:solidFill>
                  <a:srgbClr val="0C5076"/>
                </a:solidFill>
                <a:effectLst/>
                <a:uLnTx/>
                <a:uFillTx/>
                <a:latin typeface="Calibri"/>
                <a:ea typeface="+mn-ea"/>
                <a:cs typeface="+mn-cs"/>
              </a:rPr>
              <a:t>Formation sélective (BTS, BUT, classe</a:t>
            </a:r>
            <a:r>
              <a:rPr kumimoji="0" lang="fr-FR" sz="1400" b="1" i="0" u="none" strike="noStrike" kern="1200" cap="none" spc="0" normalizeH="0" noProof="0" dirty="0">
                <a:ln>
                  <a:noFill/>
                </a:ln>
                <a:solidFill>
                  <a:srgbClr val="0C5076"/>
                </a:solidFill>
                <a:effectLst/>
                <a:uLnTx/>
                <a:uFillTx/>
                <a:latin typeface="Calibri"/>
                <a:ea typeface="+mn-ea"/>
                <a:cs typeface="+mn-cs"/>
              </a:rPr>
              <a:t> prépa</a:t>
            </a:r>
            <a:r>
              <a:rPr kumimoji="0" lang="fr-FR" sz="1400" b="1" i="0" u="none" strike="noStrike" kern="1200" cap="none" spc="0" normalizeH="0" baseline="0" noProof="0" dirty="0">
                <a:ln>
                  <a:noFill/>
                </a:ln>
                <a:solidFill>
                  <a:srgbClr val="0C5076"/>
                </a:solidFill>
                <a:effectLst/>
                <a:uLnTx/>
                <a:uFillTx/>
                <a:latin typeface="Calibri"/>
                <a:ea typeface="+mn-ea"/>
                <a:cs typeface="+mn-cs"/>
              </a:rPr>
              <a:t>, IFSI, écoles, …) </a:t>
            </a:r>
            <a:endParaRPr kumimoji="0" lang="fr-FR" sz="1400" b="0" i="0" u="none" strike="noStrike" kern="1200" cap="none" spc="0" normalizeH="0" baseline="0" noProof="0" dirty="0">
              <a:ln>
                <a:noFill/>
              </a:ln>
              <a:solidFill>
                <a:srgbClr val="0C5076"/>
              </a:solidFill>
              <a:effectLst/>
              <a:uLnTx/>
              <a:uFillTx/>
              <a:latin typeface="Calibri"/>
              <a:ea typeface="+mn-ea"/>
              <a:cs typeface="+mn-cs"/>
            </a:endParaRPr>
          </a:p>
          <a:p>
            <a:pPr marL="0" marR="0" lvl="0" indent="0" algn="l" defTabSz="457200" rtl="0" eaLnBrk="1" fontAlgn="auto" latinLnBrk="0" hangingPunct="1">
              <a:lnSpc>
                <a:spcPct val="100000"/>
              </a:lnSpc>
              <a:spcBef>
                <a:spcPct val="20000"/>
              </a:spcBef>
              <a:spcAft>
                <a:spcPts val="0"/>
              </a:spcAft>
              <a:buClr>
                <a:srgbClr val="FF0000"/>
              </a:buClr>
              <a:buSzPct val="100000"/>
              <a:buFont typeface="Lucida Grande"/>
              <a:buNone/>
              <a:tabLst/>
              <a:defRPr/>
            </a:pPr>
            <a:endParaRPr kumimoji="0" lang="fr-FR" sz="1050" b="1" i="0" u="none" strike="noStrike" kern="1200" cap="none" spc="0" normalizeH="0" baseline="0" noProof="0" dirty="0">
              <a:ln>
                <a:noFill/>
              </a:ln>
              <a:solidFill>
                <a:srgbClr val="3D566E"/>
              </a:solidFill>
              <a:effectLst/>
              <a:uLnTx/>
              <a:uFillTx/>
              <a:latin typeface="Calibri"/>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050" b="1" i="0" u="none" strike="noStrike" kern="1200" cap="none" spc="0" normalizeH="0" baseline="0" noProof="0" dirty="0">
              <a:ln>
                <a:noFill/>
              </a:ln>
              <a:solidFill>
                <a:srgbClr val="3D566E"/>
              </a:solidFill>
              <a:effectLst/>
              <a:uLnTx/>
              <a:uFillTx/>
              <a:latin typeface="Calibri"/>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050" b="0" i="0" u="none" strike="noStrike" kern="1200" cap="none" spc="0" normalizeH="0" baseline="0" noProof="0" dirty="0">
              <a:ln>
                <a:noFill/>
              </a:ln>
              <a:solidFill>
                <a:srgbClr val="3D566E"/>
              </a:solidFill>
              <a:effectLst/>
              <a:uLnTx/>
              <a:uFillTx/>
              <a:latin typeface="Calibri"/>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050" b="0" i="0" u="none" strike="noStrike" kern="1200" cap="none" spc="0" normalizeH="0" baseline="0" noProof="0" dirty="0">
              <a:ln>
                <a:noFill/>
              </a:ln>
              <a:solidFill>
                <a:srgbClr val="3D566E"/>
              </a:solidFill>
              <a:effectLst/>
              <a:uLnTx/>
              <a:uFillTx/>
              <a:latin typeface="Calibri"/>
              <a:ea typeface="+mn-ea"/>
              <a:cs typeface="+mn-cs"/>
            </a:endParaRPr>
          </a:p>
        </p:txBody>
      </p:sp>
      <p:sp>
        <p:nvSpPr>
          <p:cNvPr id="8" name="Espace réservé du numéro de diapositive 3"/>
          <p:cNvSpPr txBox="1">
            <a:spLocks/>
          </p:cNvSpPr>
          <p:nvPr/>
        </p:nvSpPr>
        <p:spPr>
          <a:xfrm>
            <a:off x="8340049" y="4857149"/>
            <a:ext cx="373534" cy="261257"/>
          </a:xfrm>
          <a:prstGeom prst="rect">
            <a:avLst/>
          </a:prstGeom>
        </p:spPr>
        <p:txBody>
          <a:bodyPr vert="horz" lIns="91440" tIns="45720" rIns="91440" bIns="45720" rtlCol="0" anchor="ctr"/>
          <a:lstStyle>
            <a:defPPr>
              <a:defRPr lang="fr-FR"/>
            </a:defPPr>
            <a:lvl1pPr marL="0" algn="ctr" defTabSz="457200" rtl="0" eaLnBrk="1" latinLnBrk="0" hangingPunct="1">
              <a:defRPr sz="10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B7B3CB-E3BA-F74C-AB76-86EFC5843CD6}" type="slidenum">
              <a:rPr lang="fr-FR" sz="900" smtClean="0">
                <a:solidFill>
                  <a:prstClr val="white"/>
                </a:solidFill>
                <a:latin typeface="Calibri"/>
              </a:rPr>
              <a:pPr/>
              <a:t>24</a:t>
            </a:fld>
            <a:endParaRPr lang="fr-FR" sz="900">
              <a:solidFill>
                <a:prstClr val="white"/>
              </a:solidFill>
              <a:latin typeface="Calibri"/>
            </a:endParaRPr>
          </a:p>
        </p:txBody>
      </p:sp>
      <p:sp>
        <p:nvSpPr>
          <p:cNvPr id="9" name="Rectangle à coins arrondis 8"/>
          <p:cNvSpPr/>
          <p:nvPr/>
        </p:nvSpPr>
        <p:spPr>
          <a:xfrm>
            <a:off x="1350965" y="1491630"/>
            <a:ext cx="2657475" cy="325437"/>
          </a:xfrm>
          <a:prstGeom prst="roundRect">
            <a:avLst/>
          </a:prstGeom>
          <a:solidFill>
            <a:srgbClr val="51BAAA"/>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a:ln>
                  <a:noFill/>
                </a:ln>
                <a:solidFill>
                  <a:prstClr val="white"/>
                </a:solidFill>
                <a:effectLst/>
                <a:uLnTx/>
                <a:uFillTx/>
                <a:latin typeface="Calibri"/>
                <a:ea typeface="+mn-ea"/>
                <a:cs typeface="+mn-cs"/>
              </a:rPr>
              <a:t>OUI (proposition d’admission)</a:t>
            </a:r>
          </a:p>
        </p:txBody>
      </p:sp>
      <p:sp>
        <p:nvSpPr>
          <p:cNvPr id="10" name="Rectangle à coins arrondis 9"/>
          <p:cNvSpPr/>
          <p:nvPr/>
        </p:nvSpPr>
        <p:spPr>
          <a:xfrm>
            <a:off x="1357315" y="2007566"/>
            <a:ext cx="2657475" cy="323850"/>
          </a:xfrm>
          <a:prstGeom prst="roundRect">
            <a:avLst/>
          </a:prstGeom>
          <a:solidFill>
            <a:srgbClr val="0C5076"/>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a:ln>
                  <a:noFill/>
                </a:ln>
                <a:solidFill>
                  <a:prstClr val="white"/>
                </a:solidFill>
                <a:effectLst/>
                <a:uLnTx/>
                <a:uFillTx/>
                <a:latin typeface="Calibri"/>
                <a:ea typeface="+mn-ea"/>
                <a:cs typeface="+mn-cs"/>
              </a:rPr>
              <a:t>En attente d’une place</a:t>
            </a:r>
          </a:p>
        </p:txBody>
      </p:sp>
      <p:sp>
        <p:nvSpPr>
          <p:cNvPr id="11" name="ZoneTexte 13"/>
          <p:cNvSpPr txBox="1">
            <a:spLocks noChangeArrowheads="1"/>
          </p:cNvSpPr>
          <p:nvPr/>
        </p:nvSpPr>
        <p:spPr bwMode="auto">
          <a:xfrm>
            <a:off x="2490790" y="1756742"/>
            <a:ext cx="7064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marL="0" marR="0" lvl="0" indent="0" defTabSz="457200" eaLnBrk="1" fontAlgn="auto" latinLnBrk="0" hangingPunct="1">
              <a:lnSpc>
                <a:spcPct val="100000"/>
              </a:lnSpc>
              <a:spcBef>
                <a:spcPct val="0"/>
              </a:spcBef>
              <a:spcAft>
                <a:spcPts val="0"/>
              </a:spcAft>
              <a:buClrTx/>
              <a:buSzTx/>
              <a:buFontTx/>
              <a:buNone/>
              <a:tabLst/>
              <a:defRPr/>
            </a:pPr>
            <a:r>
              <a:rPr kumimoji="0" lang="fr-FR" altLang="fr-FR" sz="1200" b="1" i="0" u="none" strike="noStrike" kern="0" cap="none" spc="0" normalizeH="0" baseline="0" noProof="0">
                <a:ln>
                  <a:noFill/>
                </a:ln>
                <a:solidFill>
                  <a:srgbClr val="3D566E"/>
                </a:solidFill>
                <a:effectLst/>
                <a:uLnTx/>
                <a:uFillTx/>
                <a:latin typeface="Calibri" pitchFamily="34" charset="0"/>
              </a:rPr>
              <a:t>ou</a:t>
            </a:r>
          </a:p>
        </p:txBody>
      </p:sp>
      <p:sp>
        <p:nvSpPr>
          <p:cNvPr id="12" name="Flèche droite 11"/>
          <p:cNvSpPr/>
          <p:nvPr/>
        </p:nvSpPr>
        <p:spPr>
          <a:xfrm>
            <a:off x="4135438" y="1563067"/>
            <a:ext cx="671512" cy="206375"/>
          </a:xfrm>
          <a:prstGeom prst="rightArrow">
            <a:avLst/>
          </a:prstGeom>
          <a:solidFill>
            <a:srgbClr val="0C5076"/>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prstClr val="white"/>
              </a:solidFill>
              <a:effectLst/>
              <a:uLnTx/>
              <a:uFillTx/>
              <a:latin typeface="Calibri"/>
              <a:ea typeface="+mn-ea"/>
              <a:cs typeface="+mn-cs"/>
            </a:endParaRPr>
          </a:p>
        </p:txBody>
      </p:sp>
      <p:sp>
        <p:nvSpPr>
          <p:cNvPr id="13" name="Rectangle à coins arrondis 12"/>
          <p:cNvSpPr/>
          <p:nvPr/>
        </p:nvSpPr>
        <p:spPr>
          <a:xfrm>
            <a:off x="4919662" y="1532904"/>
            <a:ext cx="3708000" cy="324000"/>
          </a:xfrm>
          <a:prstGeom prst="roundRect">
            <a:avLst/>
          </a:prstGeom>
          <a:solidFill>
            <a:srgbClr val="F28E65"/>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defTabSz="457200" eaLnBrk="1" fontAlgn="auto" latinLnBrk="0" hangingPunct="1">
              <a:lnSpc>
                <a:spcPct val="100000"/>
              </a:lnSpc>
              <a:spcBef>
                <a:spcPts val="0"/>
              </a:spcBef>
              <a:spcAft>
                <a:spcPts val="0"/>
              </a:spcAft>
              <a:buClrTx/>
              <a:buSzTx/>
              <a:buFontTx/>
              <a:buNone/>
              <a:tabLst/>
              <a:defRPr/>
            </a:pPr>
            <a:r>
              <a:rPr lang="fr-FR" sz="1200" b="1" kern="0">
                <a:solidFill>
                  <a:srgbClr val="3D566E"/>
                </a:solidFill>
                <a:latin typeface="Calibri"/>
              </a:rPr>
              <a:t>Le candidat</a:t>
            </a:r>
            <a:r>
              <a:rPr kumimoji="0" lang="fr-FR" sz="1200" b="1" i="0" u="none" strike="noStrike" kern="0" cap="none" spc="0" normalizeH="0" baseline="0" noProof="0">
                <a:ln>
                  <a:noFill/>
                </a:ln>
                <a:solidFill>
                  <a:srgbClr val="3D566E"/>
                </a:solidFill>
                <a:effectLst/>
                <a:uLnTx/>
                <a:uFillTx/>
                <a:latin typeface="Calibri"/>
                <a:ea typeface="+mn-ea"/>
                <a:cs typeface="+mn-cs"/>
              </a:rPr>
              <a:t> accepte la proposition ou y renonce</a:t>
            </a:r>
          </a:p>
        </p:txBody>
      </p:sp>
      <p:sp>
        <p:nvSpPr>
          <p:cNvPr id="15" name="Rectangle à coins arrondis 14"/>
          <p:cNvSpPr/>
          <p:nvPr/>
        </p:nvSpPr>
        <p:spPr>
          <a:xfrm>
            <a:off x="1357315" y="2512391"/>
            <a:ext cx="2657475" cy="323850"/>
          </a:xfrm>
          <a:prstGeom prst="roundRect">
            <a:avLst/>
          </a:prstGeom>
          <a:solidFill>
            <a:sysClr val="window" lastClr="FFFFFF">
              <a:lumMod val="85000"/>
            </a:sys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a:ln>
                  <a:noFill/>
                </a:ln>
                <a:solidFill>
                  <a:srgbClr val="3D566E"/>
                </a:solidFill>
                <a:effectLst/>
                <a:uLnTx/>
                <a:uFillTx/>
                <a:latin typeface="Calibri"/>
                <a:ea typeface="+mn-ea"/>
                <a:cs typeface="+mn-cs"/>
              </a:rPr>
              <a:t>Non</a:t>
            </a:r>
          </a:p>
        </p:txBody>
      </p:sp>
      <p:sp>
        <p:nvSpPr>
          <p:cNvPr id="16" name="ZoneTexte 35"/>
          <p:cNvSpPr txBox="1">
            <a:spLocks noChangeArrowheads="1"/>
          </p:cNvSpPr>
          <p:nvPr/>
        </p:nvSpPr>
        <p:spPr bwMode="auto">
          <a:xfrm>
            <a:off x="2490790" y="2261567"/>
            <a:ext cx="7064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marL="0" marR="0" lvl="0" indent="0" defTabSz="457200" eaLnBrk="1" fontAlgn="auto" latinLnBrk="0" hangingPunct="1">
              <a:lnSpc>
                <a:spcPct val="100000"/>
              </a:lnSpc>
              <a:spcBef>
                <a:spcPct val="0"/>
              </a:spcBef>
              <a:spcAft>
                <a:spcPts val="0"/>
              </a:spcAft>
              <a:buClrTx/>
              <a:buSzTx/>
              <a:buFontTx/>
              <a:buNone/>
              <a:tabLst/>
              <a:defRPr/>
            </a:pPr>
            <a:r>
              <a:rPr kumimoji="0" lang="fr-FR" altLang="fr-FR" sz="1200" b="1" i="0" u="none" strike="noStrike" kern="0" cap="none" spc="0" normalizeH="0" baseline="0" noProof="0">
                <a:ln>
                  <a:noFill/>
                </a:ln>
                <a:solidFill>
                  <a:srgbClr val="3D566E"/>
                </a:solidFill>
                <a:effectLst/>
                <a:uLnTx/>
                <a:uFillTx/>
                <a:latin typeface="Calibri" pitchFamily="34" charset="0"/>
              </a:rPr>
              <a:t>ou</a:t>
            </a:r>
          </a:p>
        </p:txBody>
      </p:sp>
      <p:sp>
        <p:nvSpPr>
          <p:cNvPr id="18" name="Flèche droite 17"/>
          <p:cNvSpPr/>
          <p:nvPr/>
        </p:nvSpPr>
        <p:spPr>
          <a:xfrm>
            <a:off x="4135438" y="2058367"/>
            <a:ext cx="671512" cy="206375"/>
          </a:xfrm>
          <a:prstGeom prst="rightArrow">
            <a:avLst/>
          </a:prstGeom>
          <a:solidFill>
            <a:srgbClr val="0C5076"/>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prstClr val="white"/>
              </a:solidFill>
              <a:effectLst/>
              <a:uLnTx/>
              <a:uFillTx/>
              <a:latin typeface="Calibri"/>
              <a:ea typeface="+mn-ea"/>
              <a:cs typeface="+mn-cs"/>
            </a:endParaRPr>
          </a:p>
        </p:txBody>
      </p:sp>
      <p:sp>
        <p:nvSpPr>
          <p:cNvPr id="19" name="Rectangle à coins arrondis 18"/>
          <p:cNvSpPr/>
          <p:nvPr/>
        </p:nvSpPr>
        <p:spPr>
          <a:xfrm>
            <a:off x="4919662" y="2018679"/>
            <a:ext cx="3708000" cy="323850"/>
          </a:xfrm>
          <a:prstGeom prst="roundRect">
            <a:avLst/>
          </a:prstGeom>
          <a:solidFill>
            <a:srgbClr val="F28E65"/>
          </a:solidFill>
          <a:ln w="9525" cap="flat" cmpd="sng" algn="ctr">
            <a:noFill/>
            <a:prstDash val="solid"/>
          </a:ln>
          <a:effectLst>
            <a:outerShdw blurRad="40000" dist="23000" dir="5400000" rotWithShape="0">
              <a:srgbClr val="000000">
                <a:alpha val="35000"/>
              </a:srgbClr>
            </a:outerShdw>
          </a:effectLst>
        </p:spPr>
        <p:txBody>
          <a:bodyPr anchor="ctr"/>
          <a:lstStyle/>
          <a:p>
            <a:pPr lvl="0" defTabSz="457200">
              <a:defRPr/>
            </a:pPr>
            <a:r>
              <a:rPr lang="fr-FR" sz="1200" b="1" kern="0">
                <a:solidFill>
                  <a:srgbClr val="3D566E"/>
                </a:solidFill>
                <a:latin typeface="Calibri"/>
              </a:rPr>
              <a:t>Le candidat</a:t>
            </a:r>
            <a:r>
              <a:rPr kumimoji="0" lang="fr-FR" sz="1200" b="1" i="0" u="none" strike="noStrike" kern="0" cap="none" spc="0" normalizeH="0" baseline="0" noProof="0">
                <a:ln>
                  <a:noFill/>
                </a:ln>
                <a:solidFill>
                  <a:srgbClr val="3D566E"/>
                </a:solidFill>
                <a:effectLst/>
                <a:uLnTx/>
                <a:uFillTx/>
                <a:latin typeface="Calibri"/>
                <a:ea typeface="+mn-ea"/>
                <a:cs typeface="+mn-cs"/>
              </a:rPr>
              <a:t> maintient le vœu en attente ou y renonce</a:t>
            </a:r>
          </a:p>
        </p:txBody>
      </p:sp>
      <p:sp>
        <p:nvSpPr>
          <p:cNvPr id="20" name="Rectangle à coins arrondis 19"/>
          <p:cNvSpPr/>
          <p:nvPr/>
        </p:nvSpPr>
        <p:spPr>
          <a:xfrm>
            <a:off x="1360490" y="3333608"/>
            <a:ext cx="2657475" cy="325437"/>
          </a:xfrm>
          <a:prstGeom prst="roundRect">
            <a:avLst/>
          </a:prstGeom>
          <a:solidFill>
            <a:srgbClr val="51BAAA"/>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a:ln>
                  <a:noFill/>
                </a:ln>
                <a:solidFill>
                  <a:prstClr val="white"/>
                </a:solidFill>
                <a:effectLst/>
                <a:uLnTx/>
                <a:uFillTx/>
                <a:latin typeface="Calibri"/>
                <a:ea typeface="+mn-ea"/>
                <a:cs typeface="+mn-cs"/>
              </a:rPr>
              <a:t>OUI (proposition d’admission)</a:t>
            </a:r>
          </a:p>
        </p:txBody>
      </p:sp>
      <p:sp>
        <p:nvSpPr>
          <p:cNvPr id="21" name="Rectangle à coins arrondis 20"/>
          <p:cNvSpPr/>
          <p:nvPr/>
        </p:nvSpPr>
        <p:spPr>
          <a:xfrm>
            <a:off x="1366840" y="3849544"/>
            <a:ext cx="2657475" cy="323850"/>
          </a:xfrm>
          <a:prstGeom prst="roundRect">
            <a:avLst/>
          </a:prstGeom>
          <a:solidFill>
            <a:srgbClr val="51BAAA"/>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a:ln>
                  <a:noFill/>
                </a:ln>
                <a:solidFill>
                  <a:prstClr val="white"/>
                </a:solidFill>
                <a:effectLst/>
                <a:uLnTx/>
                <a:uFillTx/>
                <a:latin typeface="Calibri"/>
                <a:ea typeface="+mn-ea"/>
                <a:cs typeface="+mn-cs"/>
              </a:rPr>
              <a:t>OUI-SI</a:t>
            </a:r>
            <a:r>
              <a:rPr kumimoji="0" lang="fr-FR" sz="1200" b="1" i="0" u="none" strike="noStrike" kern="0" cap="none" spc="0" normalizeH="0" baseline="0" noProof="0">
                <a:ln>
                  <a:noFill/>
                </a:ln>
                <a:solidFill>
                  <a:srgbClr val="EC130E"/>
                </a:solidFill>
                <a:effectLst/>
                <a:uLnTx/>
                <a:uFillTx/>
                <a:latin typeface="Calibri"/>
                <a:ea typeface="+mn-ea"/>
                <a:cs typeface="+mn-cs"/>
              </a:rPr>
              <a:t>*</a:t>
            </a:r>
            <a:r>
              <a:rPr kumimoji="0" lang="fr-FR" sz="1200" b="1" i="0" u="none" strike="noStrike" kern="0" cap="none" spc="0" normalizeH="0" baseline="0" noProof="0">
                <a:ln>
                  <a:noFill/>
                </a:ln>
                <a:solidFill>
                  <a:prstClr val="white"/>
                </a:solidFill>
                <a:effectLst/>
                <a:uLnTx/>
                <a:uFillTx/>
                <a:latin typeface="Calibri"/>
                <a:ea typeface="+mn-ea"/>
                <a:cs typeface="+mn-cs"/>
              </a:rPr>
              <a:t> (proposition d’admission)</a:t>
            </a:r>
          </a:p>
        </p:txBody>
      </p:sp>
      <p:sp>
        <p:nvSpPr>
          <p:cNvPr id="22" name="ZoneTexte 41"/>
          <p:cNvSpPr txBox="1">
            <a:spLocks noChangeArrowheads="1"/>
          </p:cNvSpPr>
          <p:nvPr/>
        </p:nvSpPr>
        <p:spPr bwMode="auto">
          <a:xfrm>
            <a:off x="2500315" y="3598720"/>
            <a:ext cx="7064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marL="0" marR="0" lvl="0" indent="0" defTabSz="457200" eaLnBrk="1" fontAlgn="auto" latinLnBrk="0" hangingPunct="1">
              <a:lnSpc>
                <a:spcPct val="100000"/>
              </a:lnSpc>
              <a:spcBef>
                <a:spcPct val="0"/>
              </a:spcBef>
              <a:spcAft>
                <a:spcPts val="0"/>
              </a:spcAft>
              <a:buClrTx/>
              <a:buSzTx/>
              <a:buFontTx/>
              <a:buNone/>
              <a:tabLst/>
              <a:defRPr/>
            </a:pPr>
            <a:r>
              <a:rPr kumimoji="0" lang="fr-FR" altLang="fr-FR" sz="1200" b="1" i="0" u="none" strike="noStrike" kern="0" cap="none" spc="0" normalizeH="0" baseline="0" noProof="0">
                <a:ln>
                  <a:noFill/>
                </a:ln>
                <a:solidFill>
                  <a:srgbClr val="3D566E"/>
                </a:solidFill>
                <a:effectLst/>
                <a:uLnTx/>
                <a:uFillTx/>
                <a:latin typeface="Calibri" pitchFamily="34" charset="0"/>
              </a:rPr>
              <a:t>ou</a:t>
            </a:r>
          </a:p>
        </p:txBody>
      </p:sp>
      <p:sp>
        <p:nvSpPr>
          <p:cNvPr id="23" name="Flèche droite 22"/>
          <p:cNvSpPr/>
          <p:nvPr/>
        </p:nvSpPr>
        <p:spPr>
          <a:xfrm>
            <a:off x="4144963" y="3405045"/>
            <a:ext cx="671512" cy="206375"/>
          </a:xfrm>
          <a:prstGeom prst="rightArrow">
            <a:avLst/>
          </a:prstGeom>
          <a:solidFill>
            <a:srgbClr val="0C5076"/>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3D566E"/>
              </a:solidFill>
              <a:effectLst/>
              <a:uLnTx/>
              <a:uFillTx/>
              <a:latin typeface="Calibri"/>
              <a:ea typeface="+mn-ea"/>
              <a:cs typeface="+mn-cs"/>
            </a:endParaRPr>
          </a:p>
        </p:txBody>
      </p:sp>
      <p:sp>
        <p:nvSpPr>
          <p:cNvPr id="25" name="Rectangle à coins arrondis 24"/>
          <p:cNvSpPr/>
          <p:nvPr/>
        </p:nvSpPr>
        <p:spPr>
          <a:xfrm>
            <a:off x="1331640" y="4336132"/>
            <a:ext cx="2657475" cy="323850"/>
          </a:xfrm>
          <a:prstGeom prst="roundRect">
            <a:avLst/>
          </a:prstGeom>
          <a:solidFill>
            <a:srgbClr val="0C5076"/>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a:ln>
                  <a:noFill/>
                </a:ln>
                <a:solidFill>
                  <a:prstClr val="white"/>
                </a:solidFill>
                <a:effectLst/>
                <a:uLnTx/>
                <a:uFillTx/>
                <a:latin typeface="Calibri"/>
                <a:ea typeface="+mn-ea"/>
                <a:cs typeface="+mn-cs"/>
              </a:rPr>
              <a:t>En attente d’une place</a:t>
            </a:r>
          </a:p>
        </p:txBody>
      </p:sp>
      <p:sp>
        <p:nvSpPr>
          <p:cNvPr id="26" name="ZoneTexte 46"/>
          <p:cNvSpPr txBox="1">
            <a:spLocks noChangeArrowheads="1"/>
          </p:cNvSpPr>
          <p:nvPr/>
        </p:nvSpPr>
        <p:spPr bwMode="auto">
          <a:xfrm>
            <a:off x="2500315" y="4103545"/>
            <a:ext cx="7064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marL="0" marR="0" lvl="0" indent="0" defTabSz="457200" eaLnBrk="1" fontAlgn="auto" latinLnBrk="0" hangingPunct="1">
              <a:lnSpc>
                <a:spcPct val="100000"/>
              </a:lnSpc>
              <a:spcBef>
                <a:spcPct val="0"/>
              </a:spcBef>
              <a:spcAft>
                <a:spcPts val="0"/>
              </a:spcAft>
              <a:buClrTx/>
              <a:buSzTx/>
              <a:buFontTx/>
              <a:buNone/>
              <a:tabLst/>
              <a:defRPr/>
            </a:pPr>
            <a:r>
              <a:rPr kumimoji="0" lang="fr-FR" altLang="fr-FR" sz="1200" b="1" i="0" u="none" strike="noStrike" kern="0" cap="none" spc="0" normalizeH="0" baseline="0" noProof="0">
                <a:ln>
                  <a:noFill/>
                </a:ln>
                <a:solidFill>
                  <a:srgbClr val="3D566E"/>
                </a:solidFill>
                <a:effectLst/>
                <a:uLnTx/>
                <a:uFillTx/>
                <a:latin typeface="Calibri" pitchFamily="34" charset="0"/>
              </a:rPr>
              <a:t>ou</a:t>
            </a:r>
          </a:p>
        </p:txBody>
      </p:sp>
      <p:sp>
        <p:nvSpPr>
          <p:cNvPr id="28" name="Flèche droite 27"/>
          <p:cNvSpPr/>
          <p:nvPr/>
        </p:nvSpPr>
        <p:spPr>
          <a:xfrm>
            <a:off x="4144963" y="3900345"/>
            <a:ext cx="671512" cy="206375"/>
          </a:xfrm>
          <a:prstGeom prst="rightArrow">
            <a:avLst/>
          </a:prstGeom>
          <a:solidFill>
            <a:srgbClr val="0C5076"/>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3D566E"/>
              </a:solidFill>
              <a:effectLst/>
              <a:uLnTx/>
              <a:uFillTx/>
              <a:latin typeface="Calibri"/>
              <a:ea typeface="+mn-ea"/>
              <a:cs typeface="+mn-cs"/>
            </a:endParaRPr>
          </a:p>
        </p:txBody>
      </p:sp>
      <p:sp>
        <p:nvSpPr>
          <p:cNvPr id="29" name="Flèche droite 28"/>
          <p:cNvSpPr/>
          <p:nvPr/>
        </p:nvSpPr>
        <p:spPr>
          <a:xfrm>
            <a:off x="4135438" y="4405170"/>
            <a:ext cx="671512" cy="206375"/>
          </a:xfrm>
          <a:prstGeom prst="rightArrow">
            <a:avLst/>
          </a:prstGeom>
          <a:solidFill>
            <a:srgbClr val="0C5076"/>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3D566E"/>
              </a:solidFill>
              <a:effectLst/>
              <a:uLnTx/>
              <a:uFillTx/>
              <a:latin typeface="Calibri"/>
              <a:ea typeface="+mn-ea"/>
              <a:cs typeface="+mn-cs"/>
            </a:endParaRPr>
          </a:p>
        </p:txBody>
      </p:sp>
      <p:sp>
        <p:nvSpPr>
          <p:cNvPr id="30" name="Espace réservé du texte 2"/>
          <p:cNvSpPr txBox="1">
            <a:spLocks/>
          </p:cNvSpPr>
          <p:nvPr/>
        </p:nvSpPr>
        <p:spPr>
          <a:xfrm>
            <a:off x="417193" y="2990108"/>
            <a:ext cx="8159932" cy="487516"/>
          </a:xfrm>
          <a:prstGeom prst="rect">
            <a:avLst/>
          </a:prstGeom>
        </p:spPr>
        <p:txBody>
          <a:bodyPr vert="horz" lIns="91440" tIns="45720" rIns="91440" bIns="45720" rtlCol="0">
            <a:normAutofit/>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sz="2000" kern="1200">
                <a:solidFill>
                  <a:srgbClr val="3D566E"/>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sz="1500" kern="1200">
                <a:solidFill>
                  <a:srgbClr val="3D566E"/>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rgbClr val="3D566E"/>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sz="1100" kern="1200">
                <a:solidFill>
                  <a:srgbClr val="3D566E"/>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1400" b="1" dirty="0">
                <a:solidFill>
                  <a:srgbClr val="0C5076"/>
                </a:solidFill>
                <a:latin typeface="Calibri"/>
              </a:rPr>
              <a:t>Formation non sélective (licences, PPPE, PASS) </a:t>
            </a:r>
            <a:endParaRPr lang="fr-FR" sz="1800" b="1" dirty="0">
              <a:solidFill>
                <a:srgbClr val="0C5076"/>
              </a:solidFill>
              <a:latin typeface="Calibri"/>
            </a:endParaRPr>
          </a:p>
          <a:p>
            <a:endParaRPr lang="fr-FR" sz="1800" dirty="0">
              <a:latin typeface="Calibri"/>
            </a:endParaRPr>
          </a:p>
          <a:p>
            <a:endParaRPr lang="fr-FR" sz="1800" dirty="0">
              <a:latin typeface="Calibri"/>
            </a:endParaRPr>
          </a:p>
        </p:txBody>
      </p:sp>
      <p:sp>
        <p:nvSpPr>
          <p:cNvPr id="33" name="Rectangle à coins arrondis 32"/>
          <p:cNvSpPr/>
          <p:nvPr/>
        </p:nvSpPr>
        <p:spPr>
          <a:xfrm>
            <a:off x="4933833" y="3338413"/>
            <a:ext cx="3708000" cy="324000"/>
          </a:xfrm>
          <a:prstGeom prst="roundRect">
            <a:avLst/>
          </a:prstGeom>
          <a:solidFill>
            <a:srgbClr val="F28E65"/>
          </a:solidFill>
          <a:ln w="9525" cap="flat" cmpd="sng" algn="ctr">
            <a:noFill/>
            <a:prstDash val="solid"/>
          </a:ln>
          <a:effectLst>
            <a:outerShdw blurRad="40000" dist="23000" dir="5400000" rotWithShape="0">
              <a:srgbClr val="000000">
                <a:alpha val="35000"/>
              </a:srgbClr>
            </a:outerShdw>
          </a:effectLst>
        </p:spPr>
        <p:txBody>
          <a:bodyPr anchor="ctr"/>
          <a:lstStyle/>
          <a:p>
            <a:pPr lvl="0" defTabSz="457200">
              <a:defRPr/>
            </a:pPr>
            <a:r>
              <a:rPr lang="fr-FR" sz="1200" b="1" kern="0">
                <a:solidFill>
                  <a:srgbClr val="3D566E"/>
                </a:solidFill>
                <a:latin typeface="Calibri"/>
              </a:rPr>
              <a:t>Le candidat</a:t>
            </a:r>
            <a:r>
              <a:rPr kumimoji="0" lang="fr-FR" sz="1200" b="1" i="0" u="none" strike="noStrike" kern="0" cap="none" spc="0" normalizeH="0" baseline="0" noProof="0">
                <a:ln>
                  <a:noFill/>
                </a:ln>
                <a:solidFill>
                  <a:srgbClr val="3D566E"/>
                </a:solidFill>
                <a:effectLst/>
                <a:uLnTx/>
                <a:uFillTx/>
                <a:latin typeface="Calibri"/>
                <a:ea typeface="+mn-ea"/>
                <a:cs typeface="+mn-cs"/>
              </a:rPr>
              <a:t> accepte la proposition ou y renonce</a:t>
            </a:r>
          </a:p>
        </p:txBody>
      </p:sp>
      <p:sp>
        <p:nvSpPr>
          <p:cNvPr id="34" name="Rectangle à coins arrondis 33"/>
          <p:cNvSpPr/>
          <p:nvPr/>
        </p:nvSpPr>
        <p:spPr>
          <a:xfrm>
            <a:off x="4958637" y="3831069"/>
            <a:ext cx="3708000" cy="324000"/>
          </a:xfrm>
          <a:prstGeom prst="roundRect">
            <a:avLst/>
          </a:prstGeom>
          <a:solidFill>
            <a:srgbClr val="F28E65"/>
          </a:solidFill>
          <a:ln w="9525" cap="flat" cmpd="sng" algn="ctr">
            <a:noFill/>
            <a:prstDash val="solid"/>
          </a:ln>
          <a:effectLst>
            <a:outerShdw blurRad="40000" dist="23000" dir="5400000" rotWithShape="0">
              <a:srgbClr val="000000">
                <a:alpha val="35000"/>
              </a:srgbClr>
            </a:outerShdw>
          </a:effectLst>
        </p:spPr>
        <p:txBody>
          <a:bodyPr anchor="ctr"/>
          <a:lstStyle/>
          <a:p>
            <a:pPr lvl="0" defTabSz="457200">
              <a:defRPr/>
            </a:pPr>
            <a:r>
              <a:rPr lang="fr-FR" sz="1200" b="1" kern="0">
                <a:solidFill>
                  <a:srgbClr val="3D566E"/>
                </a:solidFill>
                <a:latin typeface="Calibri"/>
              </a:rPr>
              <a:t>Le candidat</a:t>
            </a:r>
            <a:r>
              <a:rPr kumimoji="0" lang="fr-FR" sz="1200" b="1" i="0" u="none" strike="noStrike" kern="0" cap="none" spc="0" normalizeH="0" baseline="0" noProof="0">
                <a:ln>
                  <a:noFill/>
                </a:ln>
                <a:solidFill>
                  <a:srgbClr val="3D566E"/>
                </a:solidFill>
                <a:effectLst/>
                <a:uLnTx/>
                <a:uFillTx/>
                <a:latin typeface="Calibri"/>
                <a:ea typeface="+mn-ea"/>
                <a:cs typeface="+mn-cs"/>
              </a:rPr>
              <a:t> accepte la proposition ou y renonce</a:t>
            </a:r>
          </a:p>
        </p:txBody>
      </p:sp>
      <p:sp>
        <p:nvSpPr>
          <p:cNvPr id="35" name="Rectangle à coins arrondis 34"/>
          <p:cNvSpPr/>
          <p:nvPr/>
        </p:nvSpPr>
        <p:spPr>
          <a:xfrm>
            <a:off x="4944466" y="4269712"/>
            <a:ext cx="3708000" cy="323850"/>
          </a:xfrm>
          <a:prstGeom prst="roundRect">
            <a:avLst/>
          </a:prstGeom>
          <a:solidFill>
            <a:srgbClr val="F28E65"/>
          </a:solidFill>
          <a:ln w="9525" cap="flat" cmpd="sng" algn="ctr">
            <a:noFill/>
            <a:prstDash val="solid"/>
          </a:ln>
          <a:effectLst>
            <a:outerShdw blurRad="40000" dist="23000" dir="5400000" rotWithShape="0">
              <a:srgbClr val="000000">
                <a:alpha val="35000"/>
              </a:srgbClr>
            </a:outerShdw>
          </a:effectLst>
        </p:spPr>
        <p:txBody>
          <a:bodyPr anchor="ctr"/>
          <a:lstStyle/>
          <a:p>
            <a:pPr lvl="0" defTabSz="457200">
              <a:defRPr/>
            </a:pPr>
            <a:r>
              <a:rPr lang="fr-FR" sz="1200" b="1" kern="0">
                <a:solidFill>
                  <a:srgbClr val="3D566E"/>
                </a:solidFill>
                <a:latin typeface="Calibri"/>
              </a:rPr>
              <a:t>Le candidat</a:t>
            </a:r>
            <a:r>
              <a:rPr kumimoji="0" lang="fr-FR" sz="1200" b="1" i="0" u="none" strike="noStrike" kern="0" cap="none" spc="0" normalizeH="0" baseline="0" noProof="0">
                <a:ln>
                  <a:noFill/>
                </a:ln>
                <a:solidFill>
                  <a:srgbClr val="3D566E"/>
                </a:solidFill>
                <a:effectLst/>
                <a:uLnTx/>
                <a:uFillTx/>
                <a:latin typeface="Calibri"/>
                <a:ea typeface="+mn-ea"/>
                <a:cs typeface="+mn-cs"/>
              </a:rPr>
              <a:t> maintient le vœu en attente ou y renonce</a:t>
            </a:r>
          </a:p>
        </p:txBody>
      </p:sp>
      <p:sp>
        <p:nvSpPr>
          <p:cNvPr id="2" name="ZoneTexte 1"/>
          <p:cNvSpPr txBox="1"/>
          <p:nvPr/>
        </p:nvSpPr>
        <p:spPr>
          <a:xfrm flipH="1">
            <a:off x="323528" y="4692501"/>
            <a:ext cx="5688633" cy="432000"/>
          </a:xfrm>
          <a:prstGeom prst="rect">
            <a:avLst/>
          </a:prstGeom>
          <a:solidFill>
            <a:schemeClr val="bg1"/>
          </a:solidFill>
        </p:spPr>
        <p:txBody>
          <a:bodyPr wrap="square" rtlCol="0">
            <a:spAutoFit/>
          </a:bodyPr>
          <a:lstStyle/>
          <a:p>
            <a:r>
              <a:rPr lang="fr-FR" sz="1100" b="1">
                <a:solidFill>
                  <a:srgbClr val="EC130E"/>
                </a:solidFill>
              </a:rPr>
              <a:t>*</a:t>
            </a:r>
            <a:r>
              <a:rPr lang="fr-FR" sz="1100">
                <a:solidFill>
                  <a:srgbClr val="0C5076"/>
                </a:solidFill>
              </a:rPr>
              <a:t> Oui-si : le candidat est accepté à condition de suivre un parcours de réussite </a:t>
            </a:r>
          </a:p>
          <a:p>
            <a:r>
              <a:rPr lang="fr-FR" sz="1100">
                <a:solidFill>
                  <a:srgbClr val="0C5076"/>
                </a:solidFill>
              </a:rPr>
              <a:t>(remise à niveau, tutorat..) </a:t>
            </a:r>
          </a:p>
          <a:p>
            <a:endParaRPr lang="fr-FR" sz="1200"/>
          </a:p>
        </p:txBody>
      </p:sp>
      <p:sp>
        <p:nvSpPr>
          <p:cNvPr id="32" name="Titre 1"/>
          <p:cNvSpPr>
            <a:spLocks noGrp="1"/>
          </p:cNvSpPr>
          <p:nvPr>
            <p:ph type="title"/>
          </p:nvPr>
        </p:nvSpPr>
        <p:spPr>
          <a:xfrm>
            <a:off x="359998" y="771550"/>
            <a:ext cx="8784001" cy="447614"/>
          </a:xfrm>
        </p:spPr>
        <p:txBody>
          <a:bodyPr/>
          <a:lstStyle/>
          <a:p>
            <a:pPr algn="ctr"/>
            <a:r>
              <a:rPr lang="fr-FR" sz="2200" dirty="0"/>
              <a:t>Le lycéen ne peut accepter qu’une seule proposition à la fois</a:t>
            </a:r>
            <a:br>
              <a:rPr lang="fr-FR" sz="2400" dirty="0"/>
            </a:br>
            <a:br>
              <a:rPr lang="fr-FR" sz="2400" dirty="0"/>
            </a:br>
            <a:endParaRPr lang="fr-FR" sz="2400" dirty="0"/>
          </a:p>
        </p:txBody>
      </p:sp>
      <p:sp>
        <p:nvSpPr>
          <p:cNvPr id="31" name="Rectangle à coins arrondis 7">
            <a:extLst>
              <a:ext uri="{FF2B5EF4-FFF2-40B4-BE49-F238E27FC236}">
                <a16:creationId xmlns:a16="http://schemas.microsoft.com/office/drawing/2014/main" id="{84D2438A-E05B-4396-9459-78645AC97788}"/>
              </a:ext>
            </a:extLst>
          </p:cNvPr>
          <p:cNvSpPr/>
          <p:nvPr/>
        </p:nvSpPr>
        <p:spPr>
          <a:xfrm>
            <a:off x="5872163" y="86105"/>
            <a:ext cx="2892893"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solidFill>
              </a:rPr>
              <a:t>Les réponses des formations et les choix des candidats</a:t>
            </a:r>
          </a:p>
        </p:txBody>
      </p:sp>
    </p:spTree>
    <p:extLst>
      <p:ext uri="{BB962C8B-B14F-4D97-AF65-F5344CB8AC3E}">
        <p14:creationId xmlns:p14="http://schemas.microsoft.com/office/powerpoint/2010/main" val="9337169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8857" y="771550"/>
            <a:ext cx="8369330" cy="740478"/>
          </a:xfrm>
        </p:spPr>
        <p:txBody>
          <a:bodyPr/>
          <a:lstStyle/>
          <a:p>
            <a:r>
              <a:rPr lang="fr-FR" sz="2400"/>
              <a:t>Des alertes dès qu’un candidat reçoit une proposition d’admission </a:t>
            </a:r>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t>11/01/2022</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25</a:t>
            </a:fld>
            <a:endParaRPr lang="fr-FR"/>
          </a:p>
        </p:txBody>
      </p:sp>
      <p:sp>
        <p:nvSpPr>
          <p:cNvPr id="7" name="Espace réservé du texte 2"/>
          <p:cNvSpPr txBox="1">
            <a:spLocks/>
          </p:cNvSpPr>
          <p:nvPr/>
        </p:nvSpPr>
        <p:spPr>
          <a:xfrm>
            <a:off x="251522" y="1606528"/>
            <a:ext cx="6264694" cy="2261366"/>
          </a:xfrm>
          <a:prstGeom prst="rect">
            <a:avLst/>
          </a:prstGeom>
        </p:spPr>
        <p:txBody>
          <a:bodyPr vert="horz" lIns="91440" tIns="45720" rIns="91440" bIns="45720" rtlCol="0">
            <a:noAutofit/>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sz="2000" kern="1200">
                <a:solidFill>
                  <a:srgbClr val="3D566E"/>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sz="1500" kern="1200">
                <a:solidFill>
                  <a:srgbClr val="3D566E"/>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rgbClr val="3D566E"/>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sz="1100" kern="1200">
                <a:solidFill>
                  <a:srgbClr val="3D566E"/>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93687" indent="-285750">
              <a:buSzTx/>
            </a:pPr>
            <a:r>
              <a:rPr kumimoji="0" lang="fr-FR" sz="1600" b="1" i="0" u="none" strike="noStrike" kern="1200" cap="none" spc="0" normalizeH="0" baseline="0" noProof="0" dirty="0">
                <a:ln>
                  <a:noFill/>
                </a:ln>
                <a:solidFill>
                  <a:srgbClr val="F28E65"/>
                </a:solidFill>
                <a:effectLst/>
                <a:uLnTx/>
                <a:uFillTx/>
                <a:ea typeface="+mn-ea"/>
                <a:cs typeface="+mn-cs"/>
              </a:rPr>
              <a:t>par SMS et par mail dans sa messagerie personnelle </a:t>
            </a:r>
            <a:r>
              <a:rPr kumimoji="0" lang="fr-FR" sz="1600" b="0" i="0" u="none" strike="noStrike" kern="1200" cap="none" spc="0" normalizeH="0" baseline="0" noProof="0" dirty="0">
                <a:ln>
                  <a:noFill/>
                </a:ln>
                <a:solidFill>
                  <a:srgbClr val="0C5076"/>
                </a:solidFill>
                <a:effectLst/>
                <a:uLnTx/>
                <a:uFillTx/>
                <a:ea typeface="+mn-ea"/>
                <a:cs typeface="+mn-cs"/>
              </a:rPr>
              <a:t>(rappel : une adresse mail valide et régulièrement consultée et un numéro de portable sont demandés au moment de l’inscription  Parcoursup)</a:t>
            </a:r>
            <a:endParaRPr kumimoji="0" lang="fr-FR" sz="1600" b="1" i="0" u="none" strike="noStrike" kern="1200" cap="none" spc="0" normalizeH="0" baseline="0" noProof="0" dirty="0">
              <a:ln>
                <a:noFill/>
              </a:ln>
              <a:solidFill>
                <a:srgbClr val="0C5076"/>
              </a:solidFill>
              <a:effectLst/>
              <a:uLnTx/>
              <a:uFillTx/>
              <a:ea typeface="+mn-ea"/>
              <a:cs typeface="+mn-cs"/>
            </a:endParaRPr>
          </a:p>
          <a:p>
            <a:pPr marL="293687" indent="-285750">
              <a:buSzTx/>
            </a:pPr>
            <a:r>
              <a:rPr kumimoji="0" lang="fr-FR" sz="1600" b="1" i="0" u="none" strike="noStrike" kern="1200" cap="none" spc="0" normalizeH="0" baseline="0" noProof="0" dirty="0">
                <a:ln>
                  <a:noFill/>
                </a:ln>
                <a:solidFill>
                  <a:srgbClr val="F28E65"/>
                </a:solidFill>
                <a:effectLst/>
                <a:uLnTx/>
                <a:uFillTx/>
                <a:ea typeface="+mn-ea"/>
                <a:cs typeface="+mn-cs"/>
              </a:rPr>
              <a:t>par notification sur l’application Parcoursup </a:t>
            </a:r>
            <a:r>
              <a:rPr kumimoji="0" lang="fr-FR" sz="1600" b="0" i="0" u="none" strike="noStrike" kern="1200" cap="none" spc="0" normalizeH="0" baseline="0" noProof="0" dirty="0">
                <a:ln>
                  <a:noFill/>
                </a:ln>
                <a:solidFill>
                  <a:srgbClr val="0C5076"/>
                </a:solidFill>
                <a:effectLst/>
                <a:uLnTx/>
                <a:uFillTx/>
                <a:ea typeface="+mn-ea"/>
                <a:cs typeface="+mn-cs"/>
              </a:rPr>
              <a:t>(application</a:t>
            </a:r>
            <a:r>
              <a:rPr kumimoji="0" lang="fr-FR" sz="1600" b="0" i="0" u="none" strike="noStrike" kern="1200" cap="none" spc="0" normalizeH="0" noProof="0" dirty="0">
                <a:ln>
                  <a:noFill/>
                </a:ln>
                <a:solidFill>
                  <a:srgbClr val="0C5076"/>
                </a:solidFill>
                <a:effectLst/>
                <a:uLnTx/>
                <a:uFillTx/>
                <a:ea typeface="+mn-ea"/>
                <a:cs typeface="+mn-cs"/>
              </a:rPr>
              <a:t> </a:t>
            </a:r>
            <a:r>
              <a:rPr kumimoji="0" lang="fr-FR" sz="1600" b="0" i="0" u="none" strike="noStrike" kern="1200" cap="none" spc="0" normalizeH="0" baseline="0" noProof="0" dirty="0">
                <a:ln>
                  <a:noFill/>
                </a:ln>
                <a:solidFill>
                  <a:srgbClr val="0C5076"/>
                </a:solidFill>
                <a:effectLst/>
                <a:uLnTx/>
                <a:uFillTx/>
                <a:ea typeface="+mn-ea"/>
                <a:cs typeface="+mn-cs"/>
              </a:rPr>
              <a:t>téléchargeable à partir du 2 juin 2022)</a:t>
            </a:r>
            <a:endParaRPr kumimoji="0" lang="fr-FR" sz="1600" b="0" i="0" u="none" strike="noStrike" kern="1200" cap="none" spc="0" normalizeH="0" baseline="0" noProof="0" dirty="0">
              <a:ln>
                <a:noFill/>
              </a:ln>
              <a:solidFill>
                <a:srgbClr val="3D566E"/>
              </a:solidFill>
              <a:effectLst/>
              <a:uLnTx/>
              <a:uFillTx/>
              <a:ea typeface="+mn-ea"/>
              <a:cs typeface="+mn-cs"/>
            </a:endParaRPr>
          </a:p>
          <a:p>
            <a:pPr marL="293687" indent="-285750">
              <a:buSzTx/>
            </a:pPr>
            <a:r>
              <a:rPr kumimoji="0" lang="fr-FR" sz="1600" b="1" i="0" u="none" strike="noStrike" kern="1200" cap="none" spc="0" normalizeH="0" baseline="0" noProof="0" dirty="0">
                <a:ln>
                  <a:noFill/>
                </a:ln>
                <a:solidFill>
                  <a:srgbClr val="F28E65"/>
                </a:solidFill>
                <a:effectLst/>
                <a:uLnTx/>
                <a:uFillTx/>
                <a:ea typeface="+mn-ea"/>
                <a:cs typeface="+mn-cs"/>
              </a:rPr>
              <a:t>dans la messagerie intégrée au dossier </a:t>
            </a:r>
            <a:r>
              <a:rPr kumimoji="0" lang="fr-FR" sz="1600" b="0" i="0" u="none" strike="noStrike" kern="1200" cap="none" spc="0" normalizeH="0" baseline="0" noProof="0" dirty="0">
                <a:ln>
                  <a:noFill/>
                </a:ln>
                <a:solidFill>
                  <a:srgbClr val="0C5076"/>
                </a:solidFill>
                <a:effectLst/>
                <a:uLnTx/>
                <a:uFillTx/>
                <a:ea typeface="+mn-ea"/>
                <a:cs typeface="+mn-cs"/>
              </a:rPr>
              <a:t>candidat sur Parcoursup</a:t>
            </a:r>
          </a:p>
          <a:p>
            <a:pPr marL="457200" marR="0" lvl="1" indent="0" algn="l" defTabSz="457200" rtl="0" eaLnBrk="1" fontAlgn="auto" latinLnBrk="0" hangingPunct="1">
              <a:lnSpc>
                <a:spcPct val="100000"/>
              </a:lnSpc>
              <a:spcBef>
                <a:spcPct val="20000"/>
              </a:spcBef>
              <a:spcAft>
                <a:spcPts val="0"/>
              </a:spcAft>
              <a:buClr>
                <a:srgbClr val="FF0000"/>
              </a:buClr>
              <a:buSzTx/>
              <a:buFont typeface="Arial-ItalicMT" charset="0"/>
              <a:buNone/>
              <a:tabLst/>
              <a:defRPr/>
            </a:pPr>
            <a:endParaRPr kumimoji="0" lang="fr-FR" sz="1100" b="0" i="0" u="none" strike="noStrike" kern="1200" cap="none" spc="0" normalizeH="0" baseline="0" noProof="0" dirty="0">
              <a:ln>
                <a:noFill/>
              </a:ln>
              <a:solidFill>
                <a:srgbClr val="3D566E"/>
              </a:solidFill>
              <a:effectLst/>
              <a:uLnTx/>
              <a:uFillTx/>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100" b="1" i="0" u="none" strike="noStrike" kern="1200" cap="none" spc="0" normalizeH="0" baseline="0" noProof="0" dirty="0">
              <a:ln>
                <a:noFill/>
              </a:ln>
              <a:solidFill>
                <a:srgbClr val="3D566E"/>
              </a:solidFill>
              <a:effectLst/>
              <a:uLnTx/>
              <a:uFillTx/>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100" b="1" i="0" u="none" strike="noStrike" kern="1200" cap="none" spc="0" normalizeH="0" baseline="0" noProof="0" dirty="0">
              <a:ln>
                <a:noFill/>
              </a:ln>
              <a:solidFill>
                <a:srgbClr val="3D566E"/>
              </a:solidFill>
              <a:effectLst/>
              <a:uLnTx/>
              <a:uFillTx/>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100" b="1" i="0" u="none" strike="noStrike" kern="1200" cap="none" spc="0" normalizeH="0" baseline="0" noProof="0" dirty="0">
              <a:ln>
                <a:noFill/>
              </a:ln>
              <a:solidFill>
                <a:srgbClr val="3D566E"/>
              </a:solidFill>
              <a:effectLst/>
              <a:uLnTx/>
              <a:uFillTx/>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100" b="0" i="0" u="none" strike="noStrike" kern="1200" cap="none" spc="0" normalizeH="0" baseline="0" noProof="0" dirty="0">
              <a:ln>
                <a:noFill/>
              </a:ln>
              <a:solidFill>
                <a:srgbClr val="3D566E"/>
              </a:solidFill>
              <a:effectLst/>
              <a:uLnTx/>
              <a:uFillTx/>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100" b="0" i="0" u="none" strike="noStrike" kern="1200" cap="none" spc="0" normalizeH="0" baseline="0" noProof="0" dirty="0">
              <a:ln>
                <a:noFill/>
              </a:ln>
              <a:solidFill>
                <a:srgbClr val="3D566E"/>
              </a:solidFill>
              <a:effectLst/>
              <a:uLnTx/>
              <a:uFillTx/>
              <a:ea typeface="+mn-ea"/>
              <a:cs typeface="+mn-cs"/>
            </a:endParaRPr>
          </a:p>
        </p:txBody>
      </p:sp>
      <p:sp>
        <p:nvSpPr>
          <p:cNvPr id="8" name="Espace réservé du numéro de diapositive 3"/>
          <p:cNvSpPr txBox="1">
            <a:spLocks/>
          </p:cNvSpPr>
          <p:nvPr/>
        </p:nvSpPr>
        <p:spPr>
          <a:xfrm>
            <a:off x="8340049" y="6285507"/>
            <a:ext cx="373534" cy="261257"/>
          </a:xfrm>
          <a:prstGeom prst="rect">
            <a:avLst/>
          </a:prstGeom>
        </p:spPr>
        <p:txBody>
          <a:bodyPr vert="horz" lIns="91440" tIns="45720" rIns="91440" bIns="45720" rtlCol="0" anchor="ctr"/>
          <a:lstStyle>
            <a:defPPr>
              <a:defRPr lang="fr-FR"/>
            </a:defPPr>
            <a:lvl1pPr marL="0" algn="ctr" defTabSz="457200" rtl="0" eaLnBrk="1" latinLnBrk="0" hangingPunct="1">
              <a:defRPr sz="10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B7B3CB-E3BA-F74C-AB76-86EFC5843CD6}" type="slidenum">
              <a:rPr lang="fr-FR" smtClean="0">
                <a:solidFill>
                  <a:prstClr val="white"/>
                </a:solidFill>
                <a:latin typeface="Calibri"/>
              </a:rPr>
              <a:pPr/>
              <a:t>25</a:t>
            </a:fld>
            <a:endParaRPr lang="fr-FR">
              <a:solidFill>
                <a:prstClr val="white"/>
              </a:solidFill>
              <a:latin typeface="Calibri"/>
            </a:endParaRPr>
          </a:p>
        </p:txBody>
      </p:sp>
      <p:sp>
        <p:nvSpPr>
          <p:cNvPr id="10" name="Rectangle à coins arrondis 9"/>
          <p:cNvSpPr/>
          <p:nvPr/>
        </p:nvSpPr>
        <p:spPr>
          <a:xfrm>
            <a:off x="92870" y="3816424"/>
            <a:ext cx="6536882" cy="843558"/>
          </a:xfrm>
          <a:prstGeom prst="roundRect">
            <a:avLst/>
          </a:prstGeom>
          <a:solidFill>
            <a:srgbClr val="0C5076"/>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marL="0" lvl="1" defTabSz="457200">
              <a:lnSpc>
                <a:spcPct val="90000"/>
              </a:lnSpc>
              <a:buSzPct val="100000"/>
              <a:defRPr/>
            </a:pPr>
            <a:r>
              <a:rPr lang="fr-FR" sz="1600" b="1" i="1" u="sng" dirty="0">
                <a:solidFill>
                  <a:srgbClr val="F28E65"/>
                </a:solidFill>
              </a:rPr>
              <a:t>Info</a:t>
            </a:r>
            <a:r>
              <a:rPr lang="fr-FR" sz="1600" b="1" kern="0" dirty="0">
                <a:solidFill>
                  <a:schemeClr val="bg1"/>
                </a:solidFill>
              </a:rPr>
              <a:t> </a:t>
            </a:r>
            <a:r>
              <a:rPr lang="fr-FR" sz="1600" kern="0" dirty="0">
                <a:solidFill>
                  <a:schemeClr val="bg1"/>
                </a:solidFill>
              </a:rPr>
              <a:t>: les parents sont également prévenus lorsqu’ils ont renseigné leur adresse mail et leur numéro de portable dans le dossier Parcoursup de leur enfant </a:t>
            </a: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4248" y="1275606"/>
            <a:ext cx="2051053" cy="3086075"/>
          </a:xfrm>
          <a:prstGeom prst="rect">
            <a:avLst/>
          </a:prstGeom>
        </p:spPr>
      </p:pic>
    </p:spTree>
    <p:extLst>
      <p:ext uri="{BB962C8B-B14F-4D97-AF65-F5344CB8AC3E}">
        <p14:creationId xmlns:p14="http://schemas.microsoft.com/office/powerpoint/2010/main" val="10849049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8" y="900001"/>
            <a:ext cx="8784001" cy="447614"/>
          </a:xfrm>
        </p:spPr>
        <p:txBody>
          <a:bodyPr/>
          <a:lstStyle/>
          <a:p>
            <a:r>
              <a:rPr lang="fr-FR" sz="2400" dirty="0"/>
              <a:t>Comment répondre aux propositions d’admission ?</a:t>
            </a:r>
            <a:br>
              <a:rPr lang="fr-FR" sz="2400" dirty="0"/>
            </a:br>
            <a:br>
              <a:rPr lang="fr-FR" sz="2400" dirty="0"/>
            </a:br>
            <a:endParaRPr lang="fr-FR" sz="2400" dirty="0"/>
          </a:p>
        </p:txBody>
      </p:sp>
      <p:sp>
        <p:nvSpPr>
          <p:cNvPr id="3" name="Espace réservé du contenu 2"/>
          <p:cNvSpPr>
            <a:spLocks noGrp="1"/>
          </p:cNvSpPr>
          <p:nvPr>
            <p:ph sz="quarter" idx="14"/>
          </p:nvPr>
        </p:nvSpPr>
        <p:spPr>
          <a:xfrm>
            <a:off x="342336" y="1419622"/>
            <a:ext cx="8622152" cy="3363878"/>
          </a:xfrm>
        </p:spPr>
        <p:txBody>
          <a:bodyPr/>
          <a:lstStyle/>
          <a:p>
            <a:pPr marL="177800" lvl="0" indent="-177800" defTabSz="457200">
              <a:spcBef>
                <a:spcPct val="20000"/>
              </a:spcBef>
              <a:spcAft>
                <a:spcPts val="0"/>
              </a:spcAft>
              <a:buClr>
                <a:srgbClr val="FF0000"/>
              </a:buClr>
              <a:buSzPct val="100000"/>
              <a:buFont typeface="Lucida Grande"/>
              <a:buChar char="&gt;"/>
            </a:pPr>
            <a:r>
              <a:rPr lang="fr-FR" sz="1800" b="1" dirty="0"/>
              <a:t>Le lycéen ne reçoit que des réponses « en attente »</a:t>
            </a:r>
          </a:p>
          <a:p>
            <a:pPr marL="742950" lvl="1" indent="-285750" defTabSz="457200">
              <a:spcBef>
                <a:spcPct val="20000"/>
              </a:spcBef>
              <a:spcAft>
                <a:spcPts val="0"/>
              </a:spcAft>
              <a:buClr>
                <a:srgbClr val="FF0000"/>
              </a:buClr>
            </a:pPr>
            <a:r>
              <a:rPr lang="fr-FR" sz="1600" dirty="0">
                <a:solidFill>
                  <a:srgbClr val="0C5076"/>
                </a:solidFill>
              </a:rPr>
              <a:t> des </a:t>
            </a:r>
            <a:r>
              <a:rPr lang="fr-FR" sz="1600" dirty="0">
                <a:solidFill>
                  <a:srgbClr val="ED7454"/>
                </a:solidFill>
              </a:rPr>
              <a:t>indicateurs</a:t>
            </a:r>
            <a:r>
              <a:rPr lang="fr-FR" sz="1600" dirty="0">
                <a:solidFill>
                  <a:srgbClr val="0C5076"/>
                </a:solidFill>
              </a:rPr>
              <a:t> s’affichent dans son dossier pour chaque vœu en attente et l’aident à </a:t>
            </a:r>
            <a:r>
              <a:rPr lang="fr-FR" sz="1600" dirty="0">
                <a:solidFill>
                  <a:srgbClr val="ED7454"/>
                </a:solidFill>
              </a:rPr>
              <a:t>suivre sa situation </a:t>
            </a:r>
            <a:r>
              <a:rPr lang="fr-FR" sz="1600" dirty="0">
                <a:solidFill>
                  <a:srgbClr val="0C5076"/>
                </a:solidFill>
              </a:rPr>
              <a:t>qui évolue jusqu’au 15 juillet en fonction des places libérées par d’autres candidats</a:t>
            </a:r>
          </a:p>
          <a:p>
            <a:pPr marL="457200" lvl="1" indent="0" defTabSz="457200">
              <a:spcBef>
                <a:spcPct val="20000"/>
              </a:spcBef>
              <a:spcAft>
                <a:spcPts val="0"/>
              </a:spcAft>
              <a:buClr>
                <a:srgbClr val="FF0000"/>
              </a:buClr>
              <a:buNone/>
            </a:pPr>
            <a:endParaRPr lang="fr-FR" sz="1600" dirty="0">
              <a:solidFill>
                <a:srgbClr val="3D566E"/>
              </a:solidFill>
              <a:cs typeface="Arial"/>
            </a:endParaRPr>
          </a:p>
          <a:p>
            <a:pPr marL="177800" lvl="0" indent="-177800" defTabSz="457200">
              <a:spcBef>
                <a:spcPct val="20000"/>
              </a:spcBef>
              <a:spcAft>
                <a:spcPts val="0"/>
              </a:spcAft>
              <a:buClr>
                <a:srgbClr val="FF0000"/>
              </a:buClr>
              <a:buSzPct val="100000"/>
              <a:buFont typeface="Lucida Grande"/>
              <a:buChar char="&gt;"/>
            </a:pPr>
            <a:r>
              <a:rPr lang="fr-FR" sz="1800" b="1" dirty="0"/>
              <a:t>Le lycéen ne reçoit que des réponses négatives (dans le cas où il n’a formulé que des vœux pour des formations sélectives)</a:t>
            </a:r>
          </a:p>
          <a:p>
            <a:pPr marL="742950" lvl="1" indent="-285750" defTabSz="457200">
              <a:spcBef>
                <a:spcPct val="20000"/>
              </a:spcBef>
              <a:spcAft>
                <a:spcPts val="0"/>
              </a:spcAft>
              <a:buClr>
                <a:srgbClr val="FF0000"/>
              </a:buClr>
            </a:pPr>
            <a:r>
              <a:rPr lang="fr-FR" sz="1600" dirty="0">
                <a:solidFill>
                  <a:srgbClr val="0C5076"/>
                </a:solidFill>
              </a:rPr>
              <a:t> dès le 2 juin 2022, il peut demander un conseil ou un accompagnement individuel ou collectif dans son lycée ou dans un CIO pour envisager d’autres choix de formation et préparer la phase complémentaire à partir du 23 juin 2022. </a:t>
            </a:r>
            <a:endParaRPr lang="fr-FR" sz="1800" dirty="0">
              <a:solidFill>
                <a:srgbClr val="0C5076"/>
              </a:solidFill>
            </a:endParaRPr>
          </a:p>
          <a:p>
            <a:pPr marL="177800" lvl="0" indent="-177800" defTabSz="457200">
              <a:spcAft>
                <a:spcPts val="0"/>
              </a:spcAft>
              <a:buClr>
                <a:srgbClr val="FF0000"/>
              </a:buClr>
              <a:buSzPct val="100000"/>
              <a:buFont typeface="Lucida Grande"/>
              <a:buChar char="&gt;"/>
            </a:pPr>
            <a:endParaRPr lang="fr-FR" sz="1100" dirty="0">
              <a:solidFill>
                <a:srgbClr val="3D566E"/>
              </a:solidFill>
            </a:endParaRPr>
          </a:p>
        </p:txBody>
      </p:sp>
      <p:sp>
        <p:nvSpPr>
          <p:cNvPr id="5" name="Espace réservé de la date 4"/>
          <p:cNvSpPr>
            <a:spLocks noGrp="1"/>
          </p:cNvSpPr>
          <p:nvPr>
            <p:ph type="dt" sz="half" idx="10"/>
          </p:nvPr>
        </p:nvSpPr>
        <p:spPr/>
        <p:txBody>
          <a:bodyPr/>
          <a:lstStyle/>
          <a:p>
            <a:pPr algn="r"/>
            <a:fld id="{A6C40C0D-8474-4FED-8256-9708D2E73068}" type="datetime1">
              <a:rPr lang="fr-FR" cap="all" smtClean="0"/>
              <a:t>11/01/2022</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26</a:t>
            </a:fld>
            <a:endParaRPr lang="fr-FR"/>
          </a:p>
        </p:txBody>
      </p:sp>
      <p:sp>
        <p:nvSpPr>
          <p:cNvPr id="7" name="Rectangle à coins arrondis 6"/>
          <p:cNvSpPr/>
          <p:nvPr/>
        </p:nvSpPr>
        <p:spPr>
          <a:xfrm>
            <a:off x="293048" y="4316709"/>
            <a:ext cx="8527424" cy="684000"/>
          </a:xfrm>
          <a:prstGeom prst="roundRect">
            <a:avLst/>
          </a:prstGeom>
          <a:solidFill>
            <a:srgbClr val="0C5076"/>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lIns="91440" tIns="45720" rIns="91440" bIns="45720" anchor="ctr"/>
          <a:lstStyle/>
          <a:p>
            <a:pPr fontAlgn="auto">
              <a:spcBef>
                <a:spcPts val="0"/>
              </a:spcBef>
              <a:spcAft>
                <a:spcPts val="0"/>
              </a:spcAft>
              <a:defRPr/>
            </a:pPr>
            <a:r>
              <a:rPr lang="fr-FR" sz="1600" b="1" i="1" u="sng" dirty="0">
                <a:solidFill>
                  <a:srgbClr val="ED7454"/>
                </a:solidFill>
              </a:rPr>
              <a:t>A savoir </a:t>
            </a:r>
            <a:r>
              <a:rPr lang="fr-FR" sz="1600" dirty="0"/>
              <a:t>: la phase complémentaire permet de formuler jusqu’à 10 </a:t>
            </a:r>
            <a:r>
              <a:rPr lang="fr-FR" sz="1600" b="1" u="sng" dirty="0"/>
              <a:t>nouveaux</a:t>
            </a:r>
            <a:r>
              <a:rPr lang="fr-FR" sz="1600" dirty="0"/>
              <a:t> vœux dans des formations qui ont des places vacantes</a:t>
            </a:r>
          </a:p>
        </p:txBody>
      </p:sp>
    </p:spTree>
    <p:extLst>
      <p:ext uri="{BB962C8B-B14F-4D97-AF65-F5344CB8AC3E}">
        <p14:creationId xmlns:p14="http://schemas.microsoft.com/office/powerpoint/2010/main" val="20500682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dirty="0"/>
              <a:t>L’inscription administrative dans la formation choisie </a:t>
            </a:r>
          </a:p>
        </p:txBody>
      </p:sp>
      <p:sp>
        <p:nvSpPr>
          <p:cNvPr id="3" name="Espace réservé du contenu 2"/>
          <p:cNvSpPr>
            <a:spLocks noGrp="1"/>
          </p:cNvSpPr>
          <p:nvPr>
            <p:ph sz="quarter" idx="14"/>
          </p:nvPr>
        </p:nvSpPr>
        <p:spPr>
          <a:xfrm>
            <a:off x="251520" y="1347614"/>
            <a:ext cx="8424000" cy="3312368"/>
          </a:xfrm>
        </p:spPr>
        <p:txBody>
          <a:bodyPr/>
          <a:lstStyle/>
          <a:p>
            <a:pPr lvl="0"/>
            <a:r>
              <a:rPr lang="fr-FR" sz="1600" dirty="0"/>
              <a:t>Après </a:t>
            </a:r>
            <a:r>
              <a:rPr lang="fr-FR" sz="1600" b="1" dirty="0">
                <a:solidFill>
                  <a:srgbClr val="F28E65"/>
                </a:solidFill>
              </a:rPr>
              <a:t>avoir accepté définitivement la proposition d’admission de son choix et après avoir eu ses résultats au baccalauréat,</a:t>
            </a:r>
            <a:r>
              <a:rPr lang="fr-FR" sz="1600" dirty="0"/>
              <a:t> le lycéen procède à son inscription administrative. </a:t>
            </a:r>
          </a:p>
          <a:p>
            <a:pPr lvl="0"/>
            <a:endParaRPr lang="fr-FR" sz="800" dirty="0"/>
          </a:p>
          <a:p>
            <a:r>
              <a:rPr lang="fr-FR" sz="1600" dirty="0"/>
              <a:t>L’inscription administrative se fait </a:t>
            </a:r>
            <a:r>
              <a:rPr lang="fr-FR" sz="1600" b="1" dirty="0">
                <a:solidFill>
                  <a:srgbClr val="F28E65"/>
                </a:solidFill>
              </a:rPr>
              <a:t>directement auprès de l’établissement choisi </a:t>
            </a:r>
            <a:r>
              <a:rPr lang="fr-FR" sz="1600" dirty="0"/>
              <a:t>et pas sur Parcoursup.</a:t>
            </a:r>
          </a:p>
          <a:p>
            <a:pPr lvl="0"/>
            <a:endParaRPr lang="fr-FR" sz="800" b="1" dirty="0"/>
          </a:p>
          <a:p>
            <a:pPr lvl="0"/>
            <a:r>
              <a:rPr lang="fr-FR" sz="1600" b="1" dirty="0">
                <a:solidFill>
                  <a:srgbClr val="F28E65"/>
                </a:solidFill>
              </a:rPr>
              <a:t>Les modalités d’inscription sont propres à chaque établissement</a:t>
            </a:r>
            <a:r>
              <a:rPr lang="fr-FR" sz="1600" b="1" dirty="0"/>
              <a:t> : </a:t>
            </a:r>
          </a:p>
          <a:p>
            <a:pPr marL="285750" indent="-285750">
              <a:buClr>
                <a:srgbClr val="ED7454"/>
              </a:buClr>
              <a:buFont typeface="Arial" panose="020B0604020202020204" pitchFamily="34" charset="0"/>
              <a:buChar char="•"/>
            </a:pPr>
            <a:r>
              <a:rPr lang="fr-FR" sz="1600" dirty="0"/>
              <a:t>Consulter les modalités d’inscription indiquées dans le dossier candidat sur Parcoursup. </a:t>
            </a:r>
          </a:p>
          <a:p>
            <a:pPr marL="285750" indent="-285750">
              <a:buClr>
                <a:srgbClr val="ED7454"/>
              </a:buClr>
              <a:buFont typeface="Arial" panose="020B0604020202020204" pitchFamily="34" charset="0"/>
              <a:buChar char="•"/>
            </a:pPr>
            <a:r>
              <a:rPr lang="fr-FR" sz="1600" b="1" u="sng" dirty="0"/>
              <a:t>Respecter la date limite indiquée. </a:t>
            </a:r>
          </a:p>
          <a:p>
            <a:pPr marL="285750" indent="-285750">
              <a:buClr>
                <a:srgbClr val="ED7454"/>
              </a:buClr>
              <a:buFont typeface="Arial" panose="020B0604020202020204" pitchFamily="34" charset="0"/>
              <a:buChar char="•"/>
            </a:pPr>
            <a:r>
              <a:rPr lang="fr-FR" sz="1600" dirty="0"/>
              <a:t>Si le futur étudiant s’inscrit dans une formation en dehors de Parcoursup, il doit </a:t>
            </a:r>
            <a:r>
              <a:rPr lang="fr-FR" sz="1600" b="1" u="sng" dirty="0"/>
              <a:t>obligatoirement</a:t>
            </a:r>
            <a:r>
              <a:rPr lang="fr-FR" sz="1600" dirty="0"/>
              <a:t>  remettre une attestation de désinscription ou de non inscription sur Parcoursup qu’il télécharge via la plateforme.</a:t>
            </a:r>
          </a:p>
          <a:p>
            <a:endParaRPr lang="fr-FR" dirty="0"/>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t>11/01/2022</a:t>
            </a:fld>
            <a:endParaRPr lang="fr-FR" cap="all"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27</a:t>
            </a:fld>
            <a:endParaRPr lang="fr-FR"/>
          </a:p>
        </p:txBody>
      </p:sp>
      <p:sp>
        <p:nvSpPr>
          <p:cNvPr id="7" name="Rectangle à coins arrondis 6"/>
          <p:cNvSpPr/>
          <p:nvPr/>
        </p:nvSpPr>
        <p:spPr>
          <a:xfrm>
            <a:off x="5650706" y="86105"/>
            <a:ext cx="3114350"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bg1"/>
                </a:solidFill>
              </a:rPr>
              <a:t>Après le 5 juillet 2022</a:t>
            </a:r>
          </a:p>
        </p:txBody>
      </p:sp>
    </p:spTree>
    <p:extLst>
      <p:ext uri="{BB962C8B-B14F-4D97-AF65-F5344CB8AC3E}">
        <p14:creationId xmlns:p14="http://schemas.microsoft.com/office/powerpoint/2010/main" val="4302576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4"/>
          </p:nvPr>
        </p:nvSpPr>
        <p:spPr>
          <a:xfrm>
            <a:off x="342336" y="978694"/>
            <a:ext cx="8424000" cy="3550444"/>
          </a:xfrm>
        </p:spPr>
        <p:txBody>
          <a:bodyPr/>
          <a:lstStyle/>
          <a:p>
            <a:pPr marL="177800" lvl="0" indent="-177800" defTabSz="457200">
              <a:spcBef>
                <a:spcPct val="20000"/>
              </a:spcBef>
              <a:spcAft>
                <a:spcPts val="0"/>
              </a:spcAft>
              <a:buClr>
                <a:srgbClr val="FF0000"/>
              </a:buClr>
              <a:buSzPct val="100000"/>
              <a:buFont typeface="Lucida Grande"/>
              <a:buChar char="&gt;"/>
            </a:pPr>
            <a:r>
              <a:rPr lang="fr-FR" sz="1500" b="1" dirty="0">
                <a:solidFill>
                  <a:srgbClr val="F28E65"/>
                </a:solidFill>
              </a:rPr>
              <a:t> Le numéro vert (à partir du 20 janvier)</a:t>
            </a:r>
            <a:r>
              <a:rPr lang="fr-FR" sz="1500" dirty="0">
                <a:solidFill>
                  <a:srgbClr val="3D566E"/>
                </a:solidFill>
              </a:rPr>
              <a:t> : </a:t>
            </a:r>
            <a:r>
              <a:rPr lang="fr-FR" sz="1500" b="1" dirty="0"/>
              <a:t>0 800 400 070 </a:t>
            </a:r>
            <a:r>
              <a:rPr lang="fr-FR" sz="1500" dirty="0"/>
              <a:t>(Numéros spécifiques pour l’Outre-mer indiqués sur Parcoursup.fr)</a:t>
            </a:r>
          </a:p>
          <a:p>
            <a:pPr marL="177800" lvl="0" indent="-177800" defTabSz="457200">
              <a:spcBef>
                <a:spcPct val="20000"/>
              </a:spcBef>
              <a:spcAft>
                <a:spcPts val="0"/>
              </a:spcAft>
              <a:buClr>
                <a:srgbClr val="FF0000"/>
              </a:buClr>
              <a:buSzPct val="100000"/>
              <a:buFont typeface="Lucida Grande"/>
              <a:buChar char="&gt;"/>
            </a:pPr>
            <a:endParaRPr lang="fr-FR" sz="500" dirty="0">
              <a:solidFill>
                <a:srgbClr val="3D566E"/>
              </a:solidFill>
            </a:endParaRPr>
          </a:p>
          <a:p>
            <a:pPr marL="177800" lvl="0" indent="-177800" defTabSz="457200">
              <a:spcBef>
                <a:spcPct val="20000"/>
              </a:spcBef>
              <a:spcAft>
                <a:spcPts val="0"/>
              </a:spcAft>
              <a:buClr>
                <a:srgbClr val="FF0000"/>
              </a:buClr>
              <a:buSzPct val="100000"/>
              <a:buFont typeface="Lucida Grande"/>
              <a:buChar char="&gt;"/>
            </a:pPr>
            <a:r>
              <a:rPr lang="fr-FR" sz="1500" dirty="0">
                <a:solidFill>
                  <a:srgbClr val="3D566E"/>
                </a:solidFill>
              </a:rPr>
              <a:t> </a:t>
            </a:r>
            <a:r>
              <a:rPr lang="fr-FR" sz="1500" b="1" dirty="0">
                <a:solidFill>
                  <a:srgbClr val="F28E65"/>
                </a:solidFill>
              </a:rPr>
              <a:t>La messagerie contact </a:t>
            </a:r>
            <a:r>
              <a:rPr lang="fr-FR" sz="1500" dirty="0"/>
              <a:t>depuis le dossier candidat</a:t>
            </a:r>
          </a:p>
          <a:p>
            <a:pPr lvl="0" defTabSz="457200">
              <a:spcBef>
                <a:spcPct val="20000"/>
              </a:spcBef>
              <a:spcAft>
                <a:spcPts val="0"/>
              </a:spcAft>
              <a:buClr>
                <a:srgbClr val="FF0000"/>
              </a:buClr>
              <a:buSzPct val="100000"/>
            </a:pPr>
            <a:endParaRPr lang="fr-FR" sz="500" dirty="0">
              <a:solidFill>
                <a:srgbClr val="3D566E"/>
              </a:solidFill>
            </a:endParaRPr>
          </a:p>
          <a:p>
            <a:pPr marL="177800" lvl="0" indent="-177800" defTabSz="457200">
              <a:spcBef>
                <a:spcPct val="20000"/>
              </a:spcBef>
              <a:spcAft>
                <a:spcPts val="0"/>
              </a:spcAft>
              <a:buClr>
                <a:srgbClr val="FF0000"/>
              </a:buClr>
              <a:buSzPct val="100000"/>
              <a:buFont typeface="Lucida Grande"/>
              <a:buChar char="&gt;"/>
            </a:pPr>
            <a:r>
              <a:rPr lang="fr-FR" sz="1500" b="1" dirty="0">
                <a:solidFill>
                  <a:srgbClr val="F28E65"/>
                </a:solidFill>
              </a:rPr>
              <a:t> Les réseaux sociaux pour suivre l’actualité de Parcoursup et recevoir des conseils </a:t>
            </a:r>
            <a:r>
              <a:rPr lang="fr-FR" sz="1800" b="1" dirty="0">
                <a:solidFill>
                  <a:srgbClr val="F28E65"/>
                </a:solidFill>
              </a:rPr>
              <a:t>: </a:t>
            </a:r>
          </a:p>
          <a:p>
            <a:pPr lvl="0" defTabSz="457200">
              <a:spcBef>
                <a:spcPct val="20000"/>
              </a:spcBef>
              <a:spcAft>
                <a:spcPts val="0"/>
              </a:spcAft>
              <a:buClr>
                <a:srgbClr val="FF0000"/>
              </a:buClr>
              <a:buSzPct val="100000"/>
            </a:pPr>
            <a:r>
              <a:rPr lang="fr-FR" sz="1800" b="1" dirty="0">
                <a:solidFill>
                  <a:srgbClr val="F28E65"/>
                </a:solidFill>
              </a:rPr>
              <a:t>	</a:t>
            </a:r>
            <a:endParaRPr lang="fr-FR" dirty="0"/>
          </a:p>
        </p:txBody>
      </p:sp>
      <p:sp>
        <p:nvSpPr>
          <p:cNvPr id="5" name="Espace réservé de la date 4"/>
          <p:cNvSpPr>
            <a:spLocks noGrp="1"/>
          </p:cNvSpPr>
          <p:nvPr>
            <p:ph type="dt" sz="half" idx="10"/>
          </p:nvPr>
        </p:nvSpPr>
        <p:spPr/>
        <p:txBody>
          <a:bodyPr/>
          <a:lstStyle/>
          <a:p>
            <a:pPr algn="r"/>
            <a:fld id="{D2B045C5-5FD0-48C2-A602-537AE315250F}" type="datetime1">
              <a:rPr lang="fr-FR" cap="all" smtClean="0"/>
              <a:t>11/01/2022</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28</a:t>
            </a:fld>
            <a:endParaRPr lang="fr-FR"/>
          </a:p>
        </p:txBody>
      </p:sp>
      <p:pic>
        <p:nvPicPr>
          <p:cNvPr id="11" name="Image 10"/>
          <p:cNvPicPr>
            <a:picLocks noChangeAspect="1"/>
          </p:cNvPicPr>
          <p:nvPr/>
        </p:nvPicPr>
        <p:blipFill>
          <a:blip r:embed="rId2"/>
          <a:stretch>
            <a:fillRect/>
          </a:stretch>
        </p:blipFill>
        <p:spPr>
          <a:xfrm>
            <a:off x="1497573" y="2328863"/>
            <a:ext cx="6148852" cy="2357437"/>
          </a:xfrm>
          <a:prstGeom prst="rect">
            <a:avLst/>
          </a:prstGeom>
        </p:spPr>
      </p:pic>
      <p:sp>
        <p:nvSpPr>
          <p:cNvPr id="12" name="Rectangle à coins arrondis 11"/>
          <p:cNvSpPr/>
          <p:nvPr/>
        </p:nvSpPr>
        <p:spPr>
          <a:xfrm>
            <a:off x="3514725" y="86105"/>
            <a:ext cx="5250331"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bg1"/>
                </a:solidFill>
              </a:rPr>
              <a:t>Des services pour vous informer et répondre à vos questions tout au long de la procédure</a:t>
            </a:r>
          </a:p>
        </p:txBody>
      </p:sp>
      <p:sp>
        <p:nvSpPr>
          <p:cNvPr id="7" name="Rectangle à coins arrondis 7">
            <a:extLst>
              <a:ext uri="{FF2B5EF4-FFF2-40B4-BE49-F238E27FC236}">
                <a16:creationId xmlns:a16="http://schemas.microsoft.com/office/drawing/2014/main" id="{4E1EA8DD-5D9C-4050-AC5E-E8F362D05EB3}"/>
              </a:ext>
            </a:extLst>
          </p:cNvPr>
          <p:cNvSpPr/>
          <p:nvPr/>
        </p:nvSpPr>
        <p:spPr>
          <a:xfrm>
            <a:off x="5872163" y="86105"/>
            <a:ext cx="2892893"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solidFill>
              </a:rPr>
              <a:t>Les éléments transmis aux formations du supérieur</a:t>
            </a:r>
          </a:p>
        </p:txBody>
      </p:sp>
    </p:spTree>
    <p:extLst>
      <p:ext uri="{BB962C8B-B14F-4D97-AF65-F5344CB8AC3E}">
        <p14:creationId xmlns:p14="http://schemas.microsoft.com/office/powerpoint/2010/main" val="6748525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4"/>
          </p:nvPr>
        </p:nvSpPr>
        <p:spPr>
          <a:xfrm>
            <a:off x="251520" y="915565"/>
            <a:ext cx="8424000" cy="3609713"/>
          </a:xfrm>
        </p:spPr>
        <p:txBody>
          <a:bodyPr/>
          <a:lstStyle/>
          <a:p>
            <a:pPr lvl="0"/>
            <a:r>
              <a:rPr lang="fr-FR" sz="1600" u="sng" dirty="0"/>
              <a:t>Le site </a:t>
            </a:r>
            <a:r>
              <a:rPr lang="fr-FR" sz="1600" u="sng" dirty="0" err="1"/>
              <a:t>Parcoursup</a:t>
            </a:r>
            <a:r>
              <a:rPr lang="fr-FR" sz="1600" u="sng" dirty="0"/>
              <a:t> </a:t>
            </a:r>
            <a:r>
              <a:rPr lang="fr-FR" sz="1600" dirty="0"/>
              <a:t>: </a:t>
            </a:r>
            <a:r>
              <a:rPr lang="fr-FR" sz="1600" dirty="0">
                <a:solidFill>
                  <a:srgbClr val="0070C0"/>
                </a:solidFill>
                <a:hlinkClick r:id="rId2">
                  <a:extLst>
                    <a:ext uri="{A12FA001-AC4F-418D-AE19-62706E023703}">
                      <ahyp:hlinkClr xmlns:ahyp="http://schemas.microsoft.com/office/drawing/2018/hyperlinkcolor" val="tx"/>
                    </a:ext>
                  </a:extLst>
                </a:hlinkClick>
              </a:rPr>
              <a:t>www.parcoursup.fr</a:t>
            </a:r>
            <a:r>
              <a:rPr lang="fr-FR" sz="1600" dirty="0">
                <a:solidFill>
                  <a:srgbClr val="0070C0"/>
                </a:solidFill>
              </a:rPr>
              <a:t> </a:t>
            </a:r>
            <a:r>
              <a:rPr lang="fr-FR" sz="1600" dirty="0"/>
              <a:t>sur lequel vous trouverez :</a:t>
            </a:r>
          </a:p>
          <a:p>
            <a:pPr lvl="0"/>
            <a:endParaRPr lang="fr-FR" sz="300" dirty="0"/>
          </a:p>
          <a:p>
            <a:pPr marL="285750" indent="-285750">
              <a:buFontTx/>
              <a:buChar char="-"/>
            </a:pPr>
            <a:r>
              <a:rPr lang="fr-FR" sz="1000" dirty="0"/>
              <a:t>les « </a:t>
            </a:r>
            <a:r>
              <a:rPr lang="fr-FR" sz="1000" dirty="0" err="1"/>
              <a:t>lives</a:t>
            </a:r>
            <a:r>
              <a:rPr lang="fr-FR" sz="1000" dirty="0"/>
              <a:t> »</a:t>
            </a:r>
          </a:p>
          <a:p>
            <a:pPr marL="285750" indent="-285750">
              <a:buFontTx/>
              <a:buChar char="-"/>
            </a:pPr>
            <a:r>
              <a:rPr lang="fr-FR" sz="1000" dirty="0"/>
              <a:t>Les services numériques d’aide à l’orientation</a:t>
            </a:r>
          </a:p>
          <a:p>
            <a:pPr marL="285750" indent="-285750">
              <a:buFontTx/>
              <a:buChar char="-"/>
            </a:pPr>
            <a:r>
              <a:rPr lang="fr-FR" sz="1000" dirty="0"/>
              <a:t>Les vidéos </a:t>
            </a:r>
          </a:p>
          <a:p>
            <a:pPr marL="285750" indent="-285750">
              <a:buFontTx/>
              <a:buChar char="-"/>
            </a:pPr>
            <a:r>
              <a:rPr lang="fr-FR" sz="1000" dirty="0"/>
              <a:t>Bac et </a:t>
            </a:r>
            <a:r>
              <a:rPr lang="fr-FR" sz="1000" dirty="0" err="1"/>
              <a:t>parcoursup</a:t>
            </a:r>
            <a:r>
              <a:rPr lang="fr-FR" sz="1000" dirty="0"/>
              <a:t> 2022 : ce qu’il faut savoir</a:t>
            </a:r>
          </a:p>
          <a:p>
            <a:pPr marL="285750" indent="-285750">
              <a:buFontTx/>
              <a:buChar char="-"/>
            </a:pPr>
            <a:r>
              <a:rPr lang="fr-FR" sz="1000" dirty="0"/>
              <a:t>Les formations en apprentissage</a:t>
            </a:r>
          </a:p>
          <a:p>
            <a:pPr marL="285750" indent="-285750">
              <a:buFontTx/>
              <a:buChar char="-"/>
            </a:pPr>
            <a:r>
              <a:rPr lang="fr-FR" sz="1000" dirty="0"/>
              <a:t>Comment accéder aux études de santé</a:t>
            </a:r>
          </a:p>
          <a:p>
            <a:pPr marL="285750" indent="-285750">
              <a:buFontTx/>
              <a:buChar char="-"/>
            </a:pPr>
            <a:r>
              <a:rPr lang="fr-FR" sz="1000" dirty="0"/>
              <a:t>Bourses, aides et logement : combien, comment?</a:t>
            </a:r>
          </a:p>
          <a:p>
            <a:pPr marL="285750" indent="-285750">
              <a:buFontTx/>
              <a:buChar char="-"/>
            </a:pPr>
            <a:endParaRPr lang="fr-FR" sz="1000" dirty="0"/>
          </a:p>
          <a:p>
            <a:pPr>
              <a:spcAft>
                <a:spcPts val="0"/>
              </a:spcAft>
            </a:pPr>
            <a:r>
              <a:rPr lang="fr-FR" sz="1600" u="sng" dirty="0"/>
              <a:t>La galerie de l’orientation </a:t>
            </a:r>
            <a:r>
              <a:rPr lang="fr-FR" sz="1600" dirty="0"/>
              <a:t>sur Éclat-BFC</a:t>
            </a:r>
          </a:p>
          <a:p>
            <a:endParaRPr lang="fr-FR" sz="300" dirty="0"/>
          </a:p>
          <a:p>
            <a:pPr marL="285750" indent="-285750">
              <a:buFontTx/>
              <a:buChar char="-"/>
            </a:pPr>
            <a:r>
              <a:rPr lang="fr-FR" sz="1000" dirty="0">
                <a:solidFill>
                  <a:srgbClr val="0070C0"/>
                </a:solidFill>
                <a:hlinkClick r:id="rId3">
                  <a:extLst>
                    <a:ext uri="{A12FA001-AC4F-418D-AE19-62706E023703}">
                      <ahyp:hlinkClr xmlns:ahyp="http://schemas.microsoft.com/office/drawing/2018/hyperlinkcolor" val="tx"/>
                    </a:ext>
                  </a:extLst>
                </a:hlinkClick>
              </a:rPr>
              <a:t>Terminales 2021-2022.fr</a:t>
            </a:r>
            <a:endParaRPr lang="fr-FR" sz="1000" dirty="0">
              <a:solidFill>
                <a:srgbClr val="0070C0"/>
              </a:solidFill>
            </a:endParaRPr>
          </a:p>
          <a:p>
            <a:endParaRPr lang="fr-FR" sz="1000" dirty="0">
              <a:solidFill>
                <a:srgbClr val="0070C0"/>
              </a:solidFill>
            </a:endParaRPr>
          </a:p>
          <a:p>
            <a:r>
              <a:rPr lang="fr-FR" sz="1400" u="sng" dirty="0">
                <a:solidFill>
                  <a:srgbClr val="0070C0"/>
                </a:solidFill>
                <a:hlinkClick r:id="rId4">
                  <a:extLst>
                    <a:ext uri="{A12FA001-AC4F-418D-AE19-62706E023703}">
                      <ahyp:hlinkClr xmlns:ahyp="http://schemas.microsoft.com/office/drawing/2018/hyperlinkcolor" val="tx"/>
                    </a:ext>
                  </a:extLst>
                </a:hlinkClick>
              </a:rPr>
              <a:t>Le CIO de Lure </a:t>
            </a:r>
            <a:r>
              <a:rPr lang="fr-FR" sz="1400" dirty="0">
                <a:solidFill>
                  <a:srgbClr val="0070C0"/>
                </a:solidFill>
              </a:rPr>
              <a:t>: </a:t>
            </a:r>
          </a:p>
          <a:p>
            <a:r>
              <a:rPr lang="fr-FR" sz="1400" dirty="0"/>
              <a:t>26 bis rue Pasteur, 70200 LURE, 03.84.30.11.30</a:t>
            </a:r>
          </a:p>
          <a:p>
            <a:endParaRPr lang="fr-FR" dirty="0"/>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t>11/01/2022</a:t>
            </a:fld>
            <a:endParaRPr lang="fr-FR" cap="all"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29</a:t>
            </a:fld>
            <a:endParaRPr lang="fr-FR"/>
          </a:p>
        </p:txBody>
      </p:sp>
      <p:sp>
        <p:nvSpPr>
          <p:cNvPr id="7" name="Rectangle à coins arrondis 6"/>
          <p:cNvSpPr/>
          <p:nvPr/>
        </p:nvSpPr>
        <p:spPr>
          <a:xfrm>
            <a:off x="5669649" y="136193"/>
            <a:ext cx="3114350"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bg1"/>
                </a:solidFill>
              </a:rPr>
              <a:t>Les ressources</a:t>
            </a:r>
          </a:p>
        </p:txBody>
      </p:sp>
    </p:spTree>
    <p:extLst>
      <p:ext uri="{BB962C8B-B14F-4D97-AF65-F5344CB8AC3E}">
        <p14:creationId xmlns:p14="http://schemas.microsoft.com/office/powerpoint/2010/main" val="38439649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a:xfrm>
            <a:off x="6867771" y="4874793"/>
            <a:ext cx="1170000" cy="360000"/>
          </a:xfrm>
        </p:spPr>
        <p:txBody>
          <a:bodyPr/>
          <a:lstStyle/>
          <a:p>
            <a:pPr algn="r"/>
            <a:fld id="{D3C3A5ED-7BF4-4948-A6BE-81610357B299}" type="datetime1">
              <a:rPr lang="fr-FR" cap="all" smtClean="0"/>
              <a:t>11/01/2022</a:t>
            </a:fld>
            <a:endParaRPr lang="fr-FR" cap="all"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3</a:t>
            </a:fld>
            <a:endParaRPr lang="fr-FR" dirty="0"/>
          </a:p>
        </p:txBody>
      </p:sp>
      <p:pic>
        <p:nvPicPr>
          <p:cNvPr id="13" name="Image 12"/>
          <p:cNvPicPr>
            <a:picLocks noChangeAspect="1"/>
          </p:cNvPicPr>
          <p:nvPr/>
        </p:nvPicPr>
        <p:blipFill>
          <a:blip r:embed="rId2"/>
          <a:stretch>
            <a:fillRect/>
          </a:stretch>
        </p:blipFill>
        <p:spPr>
          <a:xfrm>
            <a:off x="4360503" y="1330411"/>
            <a:ext cx="4704791" cy="2088232"/>
          </a:xfrm>
          <a:prstGeom prst="rect">
            <a:avLst/>
          </a:prstGeom>
        </p:spPr>
      </p:pic>
      <p:sp>
        <p:nvSpPr>
          <p:cNvPr id="14" name="ZoneTexte 13"/>
          <p:cNvSpPr txBox="1"/>
          <p:nvPr/>
        </p:nvSpPr>
        <p:spPr>
          <a:xfrm>
            <a:off x="338049" y="3525888"/>
            <a:ext cx="4022454" cy="784830"/>
          </a:xfrm>
          <a:prstGeom prst="rect">
            <a:avLst/>
          </a:prstGeom>
          <a:noFill/>
        </p:spPr>
        <p:txBody>
          <a:bodyPr wrap="square" rtlCol="0">
            <a:spAutoFit/>
          </a:bodyPr>
          <a:lstStyle/>
          <a:p>
            <a:r>
              <a:rPr lang="fr-FR" sz="1500" b="1" dirty="0">
                <a:solidFill>
                  <a:srgbClr val="F28E65"/>
                </a:solidFill>
              </a:rPr>
              <a:t>Terminales2021-2022</a:t>
            </a:r>
            <a:r>
              <a:rPr lang="fr-FR" sz="1500" dirty="0">
                <a:solidFill>
                  <a:srgbClr val="0C5076"/>
                </a:solidFill>
              </a:rPr>
              <a:t>.fr : retrouvez toutes les informations sélectionnées par l’Onisep sur les filières, les formations, les métiers </a:t>
            </a:r>
          </a:p>
        </p:txBody>
      </p:sp>
      <p:sp>
        <p:nvSpPr>
          <p:cNvPr id="15" name="ZoneTexte 14"/>
          <p:cNvSpPr txBox="1"/>
          <p:nvPr/>
        </p:nvSpPr>
        <p:spPr>
          <a:xfrm flipH="1">
            <a:off x="4360503" y="3440006"/>
            <a:ext cx="4431355" cy="1523494"/>
          </a:xfrm>
          <a:prstGeom prst="rect">
            <a:avLst/>
          </a:prstGeom>
          <a:noFill/>
        </p:spPr>
        <p:txBody>
          <a:bodyPr wrap="square" rtlCol="0">
            <a:spAutoFit/>
          </a:bodyPr>
          <a:lstStyle/>
          <a:p>
            <a:r>
              <a:rPr lang="fr-FR" sz="1500" b="1" dirty="0">
                <a:solidFill>
                  <a:srgbClr val="F28E65"/>
                </a:solidFill>
              </a:rPr>
              <a:t>Parcoursup.fr </a:t>
            </a:r>
            <a:r>
              <a:rPr lang="fr-FR" sz="1500" dirty="0">
                <a:solidFill>
                  <a:srgbClr val="0C5076"/>
                </a:solidFill>
              </a:rPr>
              <a:t>: </a:t>
            </a:r>
          </a:p>
          <a:p>
            <a:pPr marL="285750" indent="-285750">
              <a:buFontTx/>
              <a:buChar char="-"/>
            </a:pPr>
            <a:r>
              <a:rPr lang="fr-FR" sz="1500" dirty="0">
                <a:solidFill>
                  <a:srgbClr val="0C5076"/>
                </a:solidFill>
              </a:rPr>
              <a:t>le moteur de recherche des formations</a:t>
            </a:r>
          </a:p>
          <a:p>
            <a:pPr marL="285750" indent="-285750">
              <a:buFontTx/>
              <a:buChar char="-"/>
            </a:pPr>
            <a:r>
              <a:rPr lang="fr-FR" sz="1600" dirty="0">
                <a:solidFill>
                  <a:srgbClr val="0C5076"/>
                </a:solidFill>
              </a:rPr>
              <a:t>un accès vers d’autres sites numériques d’aide à l’orientation et un lien vers le site de votre Région (20 janvier 2022)</a:t>
            </a:r>
          </a:p>
          <a:p>
            <a:pPr marL="285750" indent="-285750">
              <a:buFontTx/>
              <a:buChar char="-"/>
            </a:pPr>
            <a:r>
              <a:rPr lang="fr-FR" sz="1500" dirty="0">
                <a:solidFill>
                  <a:srgbClr val="0C5076"/>
                </a:solidFill>
              </a:rPr>
              <a:t> </a:t>
            </a:r>
          </a:p>
        </p:txBody>
      </p:sp>
      <p:pic>
        <p:nvPicPr>
          <p:cNvPr id="3" name="Image 2"/>
          <p:cNvPicPr>
            <a:picLocks noChangeAspect="1"/>
          </p:cNvPicPr>
          <p:nvPr/>
        </p:nvPicPr>
        <p:blipFill>
          <a:blip r:embed="rId3"/>
          <a:stretch>
            <a:fillRect/>
          </a:stretch>
        </p:blipFill>
        <p:spPr>
          <a:xfrm>
            <a:off x="467544" y="1004272"/>
            <a:ext cx="3491921" cy="2420327"/>
          </a:xfrm>
          <a:prstGeom prst="rect">
            <a:avLst/>
          </a:prstGeom>
        </p:spPr>
      </p:pic>
      <p:sp>
        <p:nvSpPr>
          <p:cNvPr id="10" name="Rectangle à coins arrondis 9"/>
          <p:cNvSpPr/>
          <p:nvPr/>
        </p:nvSpPr>
        <p:spPr>
          <a:xfrm>
            <a:off x="5507831" y="76969"/>
            <a:ext cx="3203437"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solidFill>
              </a:rPr>
              <a:t>Des outils pour préparer votre projet d’orientation</a:t>
            </a:r>
          </a:p>
        </p:txBody>
      </p:sp>
    </p:spTree>
    <p:extLst>
      <p:ext uri="{BB962C8B-B14F-4D97-AF65-F5344CB8AC3E}">
        <p14:creationId xmlns:p14="http://schemas.microsoft.com/office/powerpoint/2010/main" val="35983597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pPr algn="r"/>
            <a:fld id="{74A03300-A62F-4DF5-966E-3CB9D38AC02B}" type="datetime1">
              <a:rPr lang="fr-FR" cap="all" smtClean="0"/>
              <a:t>11/01/2022</a:t>
            </a:fld>
            <a:endParaRPr lang="fr-FR" cap="all"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4</a:t>
            </a:fld>
            <a:endParaRPr lang="fr-FR" dirty="0"/>
          </a:p>
        </p:txBody>
      </p:sp>
      <p:sp>
        <p:nvSpPr>
          <p:cNvPr id="9" name="Espace réservé du contenu 2"/>
          <p:cNvSpPr txBox="1">
            <a:spLocks/>
          </p:cNvSpPr>
          <p:nvPr/>
        </p:nvSpPr>
        <p:spPr bwMode="gray">
          <a:xfrm>
            <a:off x="251520" y="839513"/>
            <a:ext cx="8770570" cy="3932139"/>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rgbClr val="0C5076"/>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baseline="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1600" b="1" dirty="0">
                <a:solidFill>
                  <a:srgbClr val="F28E65"/>
                </a:solidFill>
              </a:rPr>
              <a:t>Parmi les 19 500 formations dispensant de diplômes reconnus par l’Etat, y compris des formations en apprentissage, disponibles via le moteur de recherche de formation : </a:t>
            </a:r>
          </a:p>
          <a:p>
            <a:endParaRPr lang="fr-FR" sz="1400" b="1" dirty="0">
              <a:solidFill>
                <a:srgbClr val="F28E65"/>
              </a:solidFill>
            </a:endParaRPr>
          </a:p>
          <a:p>
            <a:pPr marL="171450" indent="-171450">
              <a:buFont typeface="Arial" pitchFamily="34" charset="0"/>
              <a:buChar char="•"/>
            </a:pPr>
            <a:r>
              <a:rPr lang="fr-FR" sz="1400" b="1" dirty="0">
                <a:solidFill>
                  <a:srgbClr val="F28E65"/>
                </a:solidFill>
              </a:rPr>
              <a:t>Des formations non sélectives </a:t>
            </a:r>
            <a:r>
              <a:rPr lang="fr-FR" sz="1400" dirty="0"/>
              <a:t>: les différentes licences (dont les licences « accès santé »), les Parcours préparatoires au professorat des écoles (PPPE) et les parcours d’accès aux études de santé (PASS)</a:t>
            </a:r>
          </a:p>
          <a:p>
            <a:pPr marL="171450" indent="-171450">
              <a:spcAft>
                <a:spcPts val="0"/>
              </a:spcAft>
              <a:buFont typeface="Arial" pitchFamily="34" charset="0"/>
              <a:buChar char="•"/>
            </a:pPr>
            <a:r>
              <a:rPr lang="fr-FR" sz="1400" b="1" dirty="0">
                <a:solidFill>
                  <a:srgbClr val="F28E65"/>
                </a:solidFill>
              </a:rPr>
              <a:t>Des formations sélectives </a:t>
            </a:r>
            <a:r>
              <a:rPr lang="fr-FR" sz="1400" b="1" dirty="0"/>
              <a:t>: </a:t>
            </a:r>
            <a:r>
              <a:rPr lang="fr-FR" sz="1400" dirty="0"/>
              <a:t>classes prépa, BTS, BUT (Bachelor universitaire de technologie ), formations en soins infirmiers (en IFSI) et autres formations paramédicales, formations en travail social (en EFTS), écoles d’ingénieur, de commerce et de management, Sciences Po/ Instituts d’Etudes Politiques, formations en apprentissage, écoles vétérinaires, formations aux métiers de la culture, du sport…</a:t>
            </a:r>
          </a:p>
          <a:p>
            <a:pPr>
              <a:spcAft>
                <a:spcPts val="0"/>
              </a:spcAft>
            </a:pPr>
            <a:endParaRPr lang="fr-FR" sz="1400" dirty="0"/>
          </a:p>
          <a:p>
            <a:pPr marL="171450" indent="-171450">
              <a:buFont typeface="Arial" pitchFamily="34" charset="0"/>
              <a:buChar char="•"/>
            </a:pPr>
            <a:r>
              <a:rPr lang="fr-FR" sz="1400" b="1" dirty="0">
                <a:solidFill>
                  <a:srgbClr val="F28E65"/>
                </a:solidFill>
              </a:rPr>
              <a:t>Des informations  utiles à consulter sur la fiche formation </a:t>
            </a:r>
            <a:r>
              <a:rPr lang="fr-FR" sz="1400" dirty="0"/>
              <a:t>:  le statut de l’établissement (public/privé ), la nature de la formation (sélective /non sélective), les frais de scolarité, les débouchés professionnels et possibilités de poursuite d’études    </a:t>
            </a:r>
          </a:p>
          <a:p>
            <a:endParaRPr lang="fr-FR" sz="1400" dirty="0"/>
          </a:p>
          <a:p>
            <a:pPr marL="179388"/>
            <a:r>
              <a:rPr lang="fr-FR" sz="1400" dirty="0"/>
              <a:t>Quelques rares formations privées ne sont pas présentes sur Parcoursup &gt; prendre contact avec les établissements </a:t>
            </a:r>
          </a:p>
          <a:p>
            <a:endParaRPr lang="fr-FR" sz="1400" dirty="0"/>
          </a:p>
          <a:p>
            <a:endParaRPr lang="fr-FR" sz="1200" dirty="0"/>
          </a:p>
          <a:p>
            <a:endParaRPr lang="fr-FR" sz="1100" dirty="0"/>
          </a:p>
        </p:txBody>
      </p:sp>
      <p:sp>
        <p:nvSpPr>
          <p:cNvPr id="11" name="Rectangle à coins arrondis 10"/>
          <p:cNvSpPr/>
          <p:nvPr/>
        </p:nvSpPr>
        <p:spPr>
          <a:xfrm>
            <a:off x="5652120" y="176981"/>
            <a:ext cx="3114216" cy="41595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solidFill>
              </a:rPr>
              <a:t>19 500 formations reconnues par l’Etat disponibles sur Parcoursup</a:t>
            </a:r>
          </a:p>
        </p:txBody>
      </p:sp>
    </p:spTree>
    <p:extLst>
      <p:ext uri="{BB962C8B-B14F-4D97-AF65-F5344CB8AC3E}">
        <p14:creationId xmlns:p14="http://schemas.microsoft.com/office/powerpoint/2010/main" val="15440737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a:t>Rechercher des formations sur Parcoursup.fr </a:t>
            </a:r>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t>11/01/2022</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5</a:t>
            </a:fld>
            <a:endParaRPr lang="fr-FR"/>
          </a:p>
        </p:txBody>
      </p:sp>
      <p:sp>
        <p:nvSpPr>
          <p:cNvPr id="10" name="ZoneTexte 9"/>
          <p:cNvSpPr txBox="1"/>
          <p:nvPr/>
        </p:nvSpPr>
        <p:spPr>
          <a:xfrm>
            <a:off x="6007152" y="1321729"/>
            <a:ext cx="2952328" cy="3360920"/>
          </a:xfrm>
          <a:prstGeom prst="rect">
            <a:avLst/>
          </a:prstGeom>
          <a:noFill/>
        </p:spPr>
        <p:txBody>
          <a:bodyPr wrap="square" rtlCol="0">
            <a:spAutoFit/>
          </a:bodyPr>
          <a:lstStyle/>
          <a:p>
            <a:pPr lvl="0" defTabSz="457200">
              <a:spcBef>
                <a:spcPct val="20000"/>
              </a:spcBef>
              <a:buClr>
                <a:srgbClr val="FF0000"/>
              </a:buClr>
              <a:buSzPct val="100000"/>
              <a:defRPr/>
            </a:pPr>
            <a:r>
              <a:rPr lang="fr-FR" sz="1500" b="1" dirty="0">
                <a:solidFill>
                  <a:srgbClr val="0C5076"/>
                </a:solidFill>
                <a:latin typeface="Calibri"/>
              </a:rPr>
              <a:t>Rechercher par mots clés ou critères de recherche </a:t>
            </a:r>
            <a:r>
              <a:rPr lang="fr-FR" sz="1500" dirty="0">
                <a:solidFill>
                  <a:srgbClr val="0C5076"/>
                </a:solidFill>
                <a:latin typeface="Calibri"/>
              </a:rPr>
              <a:t>(type de formation, spécialité/mention des formations …)</a:t>
            </a:r>
          </a:p>
          <a:p>
            <a:pPr lvl="0" defTabSz="457200">
              <a:spcBef>
                <a:spcPct val="20000"/>
              </a:spcBef>
              <a:buClr>
                <a:srgbClr val="FF0000"/>
              </a:buClr>
              <a:buSzPct val="100000"/>
              <a:defRPr/>
            </a:pPr>
            <a:endParaRPr lang="fr-FR" sz="1100" b="1" dirty="0">
              <a:solidFill>
                <a:srgbClr val="0C5076"/>
              </a:solidFill>
              <a:latin typeface="Calibri"/>
            </a:endParaRPr>
          </a:p>
          <a:p>
            <a:pPr lvl="0" defTabSz="457200">
              <a:spcBef>
                <a:spcPct val="20000"/>
              </a:spcBef>
              <a:buClr>
                <a:srgbClr val="FF0000"/>
              </a:buClr>
              <a:buSzPct val="100000"/>
              <a:defRPr/>
            </a:pPr>
            <a:r>
              <a:rPr lang="fr-FR" sz="1500" b="1" dirty="0">
                <a:solidFill>
                  <a:srgbClr val="0C5076"/>
                </a:solidFill>
                <a:latin typeface="Calibri"/>
              </a:rPr>
              <a:t>Affiner les résultats de recherche </a:t>
            </a:r>
            <a:r>
              <a:rPr lang="fr-FR" sz="1500" dirty="0">
                <a:solidFill>
                  <a:srgbClr val="0C5076"/>
                </a:solidFill>
                <a:latin typeface="Calibri"/>
              </a:rPr>
              <a:t>en zoomant sur la carte pour afficher les formations dans une zone précise</a:t>
            </a:r>
          </a:p>
          <a:p>
            <a:pPr lvl="0" defTabSz="457200">
              <a:spcBef>
                <a:spcPct val="20000"/>
              </a:spcBef>
              <a:buClr>
                <a:srgbClr val="FF0000"/>
              </a:buClr>
              <a:buSzPct val="100000"/>
              <a:defRPr/>
            </a:pPr>
            <a:endParaRPr lang="fr-FR" sz="1100" b="1" dirty="0">
              <a:solidFill>
                <a:srgbClr val="0C5076"/>
              </a:solidFill>
              <a:latin typeface="Calibri"/>
            </a:endParaRPr>
          </a:p>
          <a:p>
            <a:pPr lvl="0" defTabSz="457200">
              <a:spcBef>
                <a:spcPct val="20000"/>
              </a:spcBef>
              <a:buClr>
                <a:srgbClr val="FF0000"/>
              </a:buClr>
              <a:buSzPct val="100000"/>
              <a:defRPr/>
            </a:pPr>
            <a:r>
              <a:rPr lang="fr-FR" sz="1500" b="1" dirty="0">
                <a:solidFill>
                  <a:srgbClr val="0C5076"/>
                </a:solidFill>
                <a:latin typeface="Calibri"/>
              </a:rPr>
              <a:t>Une vidéo pratique visible sur Parcoursup.fr </a:t>
            </a:r>
            <a:r>
              <a:rPr lang="fr-FR" sz="1500" dirty="0">
                <a:solidFill>
                  <a:srgbClr val="0C5076"/>
                </a:solidFill>
                <a:latin typeface="Calibri"/>
              </a:rPr>
              <a:t>pour vous aider </a:t>
            </a:r>
            <a:r>
              <a:rPr lang="fr-FR" sz="1500" b="1" dirty="0">
                <a:solidFill>
                  <a:srgbClr val="0C5076"/>
                </a:solidFill>
                <a:latin typeface="Calibri"/>
              </a:rPr>
              <a:t>: </a:t>
            </a:r>
            <a:r>
              <a:rPr lang="fr-FR" sz="1500" dirty="0">
                <a:solidFill>
                  <a:srgbClr val="0C5076"/>
                </a:solidFill>
                <a:latin typeface="Calibri" panose="020F0502020204030204" pitchFamily="34" charset="0"/>
                <a:cs typeface="Calibri" panose="020F0502020204030204" pitchFamily="34" charset="0"/>
                <a:hlinkClick r:id="rId2"/>
              </a:rPr>
              <a:t>Comment rechercher une formation sur Parcoursup ?</a:t>
            </a:r>
            <a:endParaRPr lang="fr-FR" sz="1500" b="1" dirty="0">
              <a:solidFill>
                <a:srgbClr val="0C5076"/>
              </a:solidFill>
              <a:latin typeface="Calibri" panose="020F0502020204030204" pitchFamily="34" charset="0"/>
              <a:cs typeface="Calibri" panose="020F0502020204030204" pitchFamily="34" charset="0"/>
            </a:endParaRPr>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419622"/>
            <a:ext cx="5647153" cy="2964756"/>
          </a:xfrm>
          <a:prstGeom prst="rect">
            <a:avLst/>
          </a:prstGeom>
        </p:spPr>
      </p:pic>
      <p:sp>
        <p:nvSpPr>
          <p:cNvPr id="7" name="Rectangle à coins arrondis 6"/>
          <p:cNvSpPr/>
          <p:nvPr/>
        </p:nvSpPr>
        <p:spPr>
          <a:xfrm>
            <a:off x="5507831" y="76969"/>
            <a:ext cx="3203437"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solidFill>
              </a:rPr>
              <a:t>Je recherche des formations</a:t>
            </a:r>
          </a:p>
        </p:txBody>
      </p:sp>
    </p:spTree>
    <p:extLst>
      <p:ext uri="{BB962C8B-B14F-4D97-AF65-F5344CB8AC3E}">
        <p14:creationId xmlns:p14="http://schemas.microsoft.com/office/powerpoint/2010/main" val="4765884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a:xfrm>
            <a:off x="395536" y="802205"/>
            <a:ext cx="8532808" cy="432048"/>
          </a:xfrm>
        </p:spPr>
        <p:txBody>
          <a:bodyPr/>
          <a:lstStyle/>
          <a:p>
            <a:pPr marL="0" indent="0" algn="l">
              <a:buNone/>
            </a:pPr>
            <a:r>
              <a:rPr lang="fr-FR" sz="2550" dirty="0">
                <a:latin typeface="+mj-lt"/>
                <a:ea typeface="+mj-ea"/>
                <a:cs typeface="+mj-cs"/>
              </a:rPr>
              <a:t>Pour chaque formation proposée : </a:t>
            </a:r>
          </a:p>
        </p:txBody>
      </p:sp>
      <p:sp>
        <p:nvSpPr>
          <p:cNvPr id="5" name="Espace réservé du texte 4"/>
          <p:cNvSpPr>
            <a:spLocks noGrp="1"/>
          </p:cNvSpPr>
          <p:nvPr>
            <p:ph type="body" sz="quarter" idx="15"/>
          </p:nvPr>
        </p:nvSpPr>
        <p:spPr>
          <a:xfrm>
            <a:off x="179511" y="1242162"/>
            <a:ext cx="3772379" cy="3541338"/>
          </a:xfrm>
        </p:spPr>
        <p:txBody>
          <a:bodyPr/>
          <a:lstStyle/>
          <a:p>
            <a:pPr marL="169863" lvl="1" indent="-169863" defTabSz="457200">
              <a:spcBef>
                <a:spcPct val="20000"/>
              </a:spcBef>
              <a:spcAft>
                <a:spcPts val="0"/>
              </a:spcAft>
              <a:buClr>
                <a:srgbClr val="FF0000"/>
              </a:buClr>
              <a:buFont typeface="Arial-ItalicMT" charset="0"/>
              <a:buChar char="&gt;"/>
              <a:defRPr/>
            </a:pPr>
            <a:r>
              <a:rPr lang="fr-FR" sz="1400" b="1" dirty="0">
                <a:solidFill>
                  <a:srgbClr val="ED7454"/>
                </a:solidFill>
              </a:rPr>
              <a:t>Le nombre de places </a:t>
            </a:r>
            <a:r>
              <a:rPr lang="fr-FR" sz="1600" dirty="0">
                <a:solidFill>
                  <a:srgbClr val="0C5076"/>
                </a:solidFill>
                <a:latin typeface="Calibri"/>
              </a:rPr>
              <a:t>disponibles en 2022 (visible à partir du 20 janvier 2022) </a:t>
            </a:r>
          </a:p>
          <a:p>
            <a:pPr marL="0" lvl="1" indent="0" defTabSz="457200">
              <a:spcBef>
                <a:spcPct val="20000"/>
              </a:spcBef>
              <a:spcAft>
                <a:spcPts val="0"/>
              </a:spcAft>
              <a:buClr>
                <a:srgbClr val="FF0000"/>
              </a:buClr>
              <a:buNone/>
              <a:defRPr/>
            </a:pPr>
            <a:endParaRPr lang="fr-FR" sz="1600" dirty="0">
              <a:solidFill>
                <a:srgbClr val="0C5076"/>
              </a:solidFill>
              <a:latin typeface="Calibri"/>
            </a:endParaRPr>
          </a:p>
          <a:p>
            <a:pPr marL="169863" lvl="1" indent="-169863" defTabSz="457200">
              <a:spcBef>
                <a:spcPct val="20000"/>
              </a:spcBef>
              <a:spcAft>
                <a:spcPts val="0"/>
              </a:spcAft>
              <a:buClr>
                <a:srgbClr val="FF0000"/>
              </a:buClr>
              <a:buFont typeface="Arial-ItalicMT" charset="0"/>
              <a:buChar char="&gt;"/>
              <a:defRPr/>
            </a:pPr>
            <a:r>
              <a:rPr lang="fr-FR" sz="1400" b="1" dirty="0">
                <a:solidFill>
                  <a:srgbClr val="ED7454"/>
                </a:solidFill>
              </a:rPr>
              <a:t>Le taux d'accès </a:t>
            </a:r>
            <a:r>
              <a:rPr lang="fr-FR" sz="1600" dirty="0">
                <a:solidFill>
                  <a:srgbClr val="0C5076"/>
                </a:solidFill>
                <a:latin typeface="Calibri"/>
              </a:rPr>
              <a:t>en 2021, c'est à dire la proportion de candidats ayant reçu une proposition d'admission en phase principale</a:t>
            </a:r>
          </a:p>
          <a:p>
            <a:pPr marL="0" lvl="1" indent="0" defTabSz="457200">
              <a:spcBef>
                <a:spcPct val="20000"/>
              </a:spcBef>
              <a:spcAft>
                <a:spcPts val="0"/>
              </a:spcAft>
              <a:buClr>
                <a:srgbClr val="FF0000"/>
              </a:buClr>
              <a:buNone/>
              <a:defRPr/>
            </a:pPr>
            <a:endParaRPr lang="fr-FR" sz="1600" dirty="0">
              <a:solidFill>
                <a:srgbClr val="0C5076"/>
              </a:solidFill>
              <a:latin typeface="Calibri"/>
            </a:endParaRPr>
          </a:p>
          <a:p>
            <a:pPr marL="169863" lvl="1" indent="-169863" defTabSz="457200">
              <a:spcBef>
                <a:spcPct val="20000"/>
              </a:spcBef>
              <a:spcAft>
                <a:spcPts val="0"/>
              </a:spcAft>
              <a:buClr>
                <a:srgbClr val="FF0000"/>
              </a:buClr>
              <a:buFont typeface="Arial-ItalicMT" charset="0"/>
              <a:buChar char="&gt;"/>
              <a:defRPr/>
            </a:pPr>
            <a:r>
              <a:rPr lang="fr-FR" sz="1400" b="1" dirty="0">
                <a:solidFill>
                  <a:srgbClr val="ED7454"/>
                </a:solidFill>
              </a:rPr>
              <a:t>Le pourcentage de candidats  admis selon le type de baccalauréat </a:t>
            </a:r>
            <a:r>
              <a:rPr lang="fr-FR" sz="1600" dirty="0">
                <a:solidFill>
                  <a:srgbClr val="0C5076"/>
                </a:solidFill>
                <a:latin typeface="Calibri"/>
              </a:rPr>
              <a:t>en 2021</a:t>
            </a:r>
          </a:p>
          <a:p>
            <a:pPr marL="0" lvl="1" indent="0" defTabSz="457200">
              <a:spcBef>
                <a:spcPct val="20000"/>
              </a:spcBef>
              <a:spcAft>
                <a:spcPts val="0"/>
              </a:spcAft>
              <a:buClr>
                <a:srgbClr val="FF0000"/>
              </a:buClr>
              <a:buNone/>
              <a:defRPr/>
            </a:pPr>
            <a:endParaRPr lang="fr-FR" sz="1600" dirty="0">
              <a:solidFill>
                <a:srgbClr val="0C5076"/>
              </a:solidFill>
              <a:latin typeface="Calibri"/>
            </a:endParaRPr>
          </a:p>
          <a:p>
            <a:pPr marL="180975" lvl="1" indent="-169863" defTabSz="457200">
              <a:spcBef>
                <a:spcPct val="20000"/>
              </a:spcBef>
              <a:spcAft>
                <a:spcPts val="0"/>
              </a:spcAft>
              <a:buClr>
                <a:srgbClr val="FF0000"/>
              </a:buClr>
              <a:buFont typeface="Arial-ItalicMT" charset="0"/>
              <a:buChar char="&gt;"/>
              <a:defRPr/>
            </a:pPr>
            <a:r>
              <a:rPr lang="fr-FR" sz="1600" dirty="0">
                <a:solidFill>
                  <a:srgbClr val="0C5076"/>
                </a:solidFill>
                <a:latin typeface="Calibri"/>
              </a:rPr>
              <a:t>Des </a:t>
            </a:r>
            <a:r>
              <a:rPr lang="fr-FR" sz="1400" b="1" dirty="0">
                <a:solidFill>
                  <a:srgbClr val="ED7454"/>
                </a:solidFill>
              </a:rPr>
              <a:t>suggestions de formations similaires </a:t>
            </a:r>
            <a:r>
              <a:rPr lang="fr-FR" sz="1600" dirty="0">
                <a:solidFill>
                  <a:srgbClr val="0C5076"/>
                </a:solidFill>
                <a:latin typeface="Calibri"/>
              </a:rPr>
              <a:t>pour élargir vos choix</a:t>
            </a:r>
          </a:p>
          <a:p>
            <a:pPr lvl="0"/>
            <a:endParaRPr lang="fr-FR" sz="1200" dirty="0"/>
          </a:p>
        </p:txBody>
      </p:sp>
      <p:sp>
        <p:nvSpPr>
          <p:cNvPr id="7" name="Espace réservé de la date 6"/>
          <p:cNvSpPr>
            <a:spLocks noGrp="1"/>
          </p:cNvSpPr>
          <p:nvPr>
            <p:ph type="dt" sz="half" idx="10"/>
          </p:nvPr>
        </p:nvSpPr>
        <p:spPr/>
        <p:txBody>
          <a:bodyPr/>
          <a:lstStyle/>
          <a:p>
            <a:pPr algn="r"/>
            <a:fld id="{EFA0773D-3F28-40F9-B9EA-54498D76AC91}" type="datetime1">
              <a:rPr lang="fr-FR" cap="all" smtClean="0"/>
              <a:t>11/01/2022</a:t>
            </a:fld>
            <a:endParaRPr lang="fr-FR" cap="all"/>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6</a:t>
            </a:fld>
            <a:endParaRPr lang="fr-F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8234" y="1611937"/>
            <a:ext cx="4508102" cy="24765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7920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843558"/>
            <a:ext cx="8424000" cy="720000"/>
          </a:xfrm>
        </p:spPr>
        <p:txBody>
          <a:bodyPr/>
          <a:lstStyle/>
          <a:p>
            <a:r>
              <a:rPr lang="fr-FR" sz="2400" dirty="0"/>
              <a:t>Les modalités d’examen affichés pour chaque formation</a:t>
            </a:r>
          </a:p>
        </p:txBody>
      </p:sp>
      <p:sp>
        <p:nvSpPr>
          <p:cNvPr id="3" name="Espace réservé du contenu 2"/>
          <p:cNvSpPr>
            <a:spLocks noGrp="1"/>
          </p:cNvSpPr>
          <p:nvPr>
            <p:ph sz="quarter" idx="14"/>
          </p:nvPr>
        </p:nvSpPr>
        <p:spPr>
          <a:xfrm>
            <a:off x="359999" y="1275606"/>
            <a:ext cx="8424000" cy="3240360"/>
          </a:xfrm>
        </p:spPr>
        <p:txBody>
          <a:bodyPr/>
          <a:lstStyle/>
          <a:p>
            <a:r>
              <a:rPr lang="fr-FR" sz="1600" b="1" dirty="0">
                <a:solidFill>
                  <a:srgbClr val="ED7454"/>
                </a:solidFill>
              </a:rPr>
              <a:t>Les modalités de l’examen des vœux sont affichées aux candidats</a:t>
            </a:r>
          </a:p>
          <a:p>
            <a:endParaRPr lang="fr-FR" sz="500" b="1" dirty="0">
              <a:solidFill>
                <a:srgbClr val="ED7454"/>
              </a:solidFill>
            </a:endParaRPr>
          </a:p>
          <a:p>
            <a:r>
              <a:rPr lang="fr-FR" sz="1600" b="1" dirty="0">
                <a:solidFill>
                  <a:srgbClr val="ED7454"/>
                </a:solidFill>
              </a:rPr>
              <a:t>Dans les formations sélectives (classe prépa, BUT, BTS, écoles, IFSI…)</a:t>
            </a:r>
          </a:p>
          <a:p>
            <a:r>
              <a:rPr lang="fr-FR" sz="1500" dirty="0"/>
              <a:t>L’admission se fait sur dossier et, dans certains cas, en ayant recours, en plus ou en lieu et place du dossier, à des épreuves écrites et/ou orales dont le calendrier et les modalités sont affichés aux candidats. </a:t>
            </a:r>
          </a:p>
          <a:p>
            <a:endParaRPr lang="fr-FR" sz="500" dirty="0"/>
          </a:p>
          <a:p>
            <a:r>
              <a:rPr lang="fr-FR" sz="1600" b="1" dirty="0">
                <a:solidFill>
                  <a:srgbClr val="ED7454"/>
                </a:solidFill>
              </a:rPr>
              <a:t>Dans les formations non sélectives (licences, PPPE et PASS)</a:t>
            </a:r>
          </a:p>
          <a:p>
            <a:pPr algn="just"/>
            <a:r>
              <a:rPr lang="fr-FR" sz="1500" dirty="0"/>
              <a:t>Un lycéen peut </a:t>
            </a:r>
            <a:r>
              <a:rPr lang="fr-FR" sz="1500" b="1" dirty="0"/>
              <a:t>accéder à la licence de son choix à l’université, dans la limite des capacités d’accueil : </a:t>
            </a:r>
            <a:r>
              <a:rPr lang="fr-FR" sz="1500" dirty="0"/>
              <a:t>si le nombre de vœux reçus est supérieur au nombre de places disponibles, la commission d’examen des vœux étudie les dossiers et vérifie leur adéquation avec la formation demandée afin de les classer </a:t>
            </a:r>
          </a:p>
          <a:p>
            <a:r>
              <a:rPr lang="fr-FR" sz="1500" dirty="0"/>
              <a:t>L’université peut conditionner l'admission (réponse « oui-si ») d’un candidat au suivi d’un dispositif de réussite (remise à niveau, tutorat…) afin de l’aider et de favoriser sa réussite </a:t>
            </a:r>
          </a:p>
          <a:p>
            <a:endParaRPr lang="fr-FR" dirty="0"/>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t>11/01/2022</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7</a:t>
            </a:fld>
            <a:endParaRPr lang="fr-FR"/>
          </a:p>
        </p:txBody>
      </p:sp>
      <p:sp>
        <p:nvSpPr>
          <p:cNvPr id="7" name="Rectangle à coins arrondis 6"/>
          <p:cNvSpPr/>
          <p:nvPr/>
        </p:nvSpPr>
        <p:spPr>
          <a:xfrm>
            <a:off x="5329239" y="86105"/>
            <a:ext cx="3435818"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bg1"/>
                </a:solidFill>
              </a:rPr>
              <a:t>Comment les formations  évaluent les candidatures</a:t>
            </a:r>
          </a:p>
        </p:txBody>
      </p:sp>
    </p:spTree>
    <p:extLst>
      <p:ext uri="{BB962C8B-B14F-4D97-AF65-F5344CB8AC3E}">
        <p14:creationId xmlns:p14="http://schemas.microsoft.com/office/powerpoint/2010/main" val="181737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dirty="0"/>
              <a:t>Consolider votre projet d’orientation </a:t>
            </a:r>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t>11/01/2022</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8</a:t>
            </a:fld>
            <a:endParaRPr lang="fr-FR"/>
          </a:p>
        </p:txBody>
      </p:sp>
      <p:sp>
        <p:nvSpPr>
          <p:cNvPr id="8" name="ZoneTexte 7"/>
          <p:cNvSpPr txBox="1"/>
          <p:nvPr/>
        </p:nvSpPr>
        <p:spPr>
          <a:xfrm>
            <a:off x="1043609" y="3301213"/>
            <a:ext cx="6840760" cy="1421928"/>
          </a:xfrm>
          <a:prstGeom prst="rect">
            <a:avLst/>
          </a:prstGeom>
          <a:noFill/>
        </p:spPr>
        <p:txBody>
          <a:bodyPr wrap="square" rtlCol="0">
            <a:spAutoFit/>
          </a:bodyPr>
          <a:lstStyle/>
          <a:p>
            <a:pPr marL="177800" lvl="0" indent="-177800" fontAlgn="base">
              <a:spcBef>
                <a:spcPct val="20000"/>
              </a:spcBef>
              <a:spcAft>
                <a:spcPct val="0"/>
              </a:spcAft>
              <a:buSzPct val="100000"/>
              <a:buBlip>
                <a:blip r:embed="rId2"/>
              </a:buBlip>
            </a:pPr>
            <a:r>
              <a:rPr lang="fr-FR" altLang="fr-FR" sz="1600">
                <a:solidFill>
                  <a:srgbClr val="3D566E"/>
                </a:solidFill>
              </a:rPr>
              <a:t> </a:t>
            </a:r>
            <a:r>
              <a:rPr lang="fr-FR" altLang="fr-FR" sz="1600" b="1">
                <a:solidFill>
                  <a:srgbClr val="0C5076"/>
                </a:solidFill>
              </a:rPr>
              <a:t>à prendre en compte par le lycéen et sa famille pour réfléchir sur son projet de poursuite d’études et formuler des vœux </a:t>
            </a:r>
          </a:p>
          <a:p>
            <a:pPr lvl="0" fontAlgn="base">
              <a:spcBef>
                <a:spcPct val="20000"/>
              </a:spcBef>
              <a:spcAft>
                <a:spcPct val="0"/>
              </a:spcAft>
              <a:buSzPct val="100000"/>
            </a:pPr>
            <a:endParaRPr lang="fr-FR" altLang="fr-FR" sz="1600">
              <a:solidFill>
                <a:srgbClr val="0C5076"/>
              </a:solidFill>
            </a:endParaRPr>
          </a:p>
          <a:p>
            <a:pPr marL="177800" lvl="0" indent="-177800" fontAlgn="base">
              <a:spcBef>
                <a:spcPct val="20000"/>
              </a:spcBef>
              <a:spcAft>
                <a:spcPct val="0"/>
              </a:spcAft>
              <a:buSzPct val="100000"/>
              <a:buBlip>
                <a:blip r:embed="rId2"/>
              </a:buBlip>
            </a:pPr>
            <a:r>
              <a:rPr lang="fr-FR" altLang="fr-FR" sz="1600" b="1">
                <a:solidFill>
                  <a:srgbClr val="0C5076"/>
                </a:solidFill>
              </a:rPr>
              <a:t>à discuter avec les professeurs, professeurs principaux et les psychologues de l’Education nationale </a:t>
            </a:r>
          </a:p>
        </p:txBody>
      </p:sp>
      <p:sp>
        <p:nvSpPr>
          <p:cNvPr id="9" name="Flèche vers le bas 8"/>
          <p:cNvSpPr/>
          <p:nvPr/>
        </p:nvSpPr>
        <p:spPr>
          <a:xfrm>
            <a:off x="4139992" y="2607830"/>
            <a:ext cx="360000" cy="684000"/>
          </a:xfrm>
          <a:prstGeom prst="downArrow">
            <a:avLst/>
          </a:prstGeom>
          <a:solidFill>
            <a:srgbClr val="3D566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 name="Rectangle à coins arrondis 2"/>
          <p:cNvSpPr/>
          <p:nvPr/>
        </p:nvSpPr>
        <p:spPr>
          <a:xfrm>
            <a:off x="1331640" y="1440919"/>
            <a:ext cx="6336704" cy="1166911"/>
          </a:xfrm>
          <a:prstGeom prst="roundRect">
            <a:avLst/>
          </a:prstGeom>
          <a:solidFill>
            <a:srgbClr val="ED7454"/>
          </a:solidFill>
          <a:ln>
            <a:no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fontAlgn="auto">
              <a:spcBef>
                <a:spcPts val="0"/>
              </a:spcBef>
              <a:spcAft>
                <a:spcPts val="0"/>
              </a:spcAft>
              <a:defRPr/>
            </a:pPr>
            <a:r>
              <a:rPr lang="fr-FR" sz="1400" b="1">
                <a:solidFill>
                  <a:srgbClr val="0C5076"/>
                </a:solidFill>
              </a:rPr>
              <a:t>Attendus, critères généraux d’examen des vœux, taux d’accès, nombre de places, taux de réussite, débouchés et insertion professionnelle … </a:t>
            </a:r>
          </a:p>
          <a:p>
            <a:pPr algn="ctr" fontAlgn="auto">
              <a:spcBef>
                <a:spcPts val="0"/>
              </a:spcBef>
              <a:spcAft>
                <a:spcPts val="0"/>
              </a:spcAft>
              <a:defRPr/>
            </a:pPr>
            <a:endParaRPr lang="fr-FR" sz="1400" b="1" cap="all">
              <a:solidFill>
                <a:srgbClr val="0C5076"/>
              </a:solidFill>
            </a:endParaRPr>
          </a:p>
          <a:p>
            <a:pPr algn="ctr" fontAlgn="auto">
              <a:spcBef>
                <a:spcPts val="0"/>
              </a:spcBef>
              <a:spcAft>
                <a:spcPts val="0"/>
              </a:spcAft>
              <a:defRPr/>
            </a:pPr>
            <a:r>
              <a:rPr lang="fr-FR" sz="1400" b="1" cap="all">
                <a:solidFill>
                  <a:srgbClr val="0C5076"/>
                </a:solidFill>
              </a:rPr>
              <a:t>ces données sont essentielles </a:t>
            </a:r>
          </a:p>
        </p:txBody>
      </p:sp>
    </p:spTree>
    <p:extLst>
      <p:ext uri="{BB962C8B-B14F-4D97-AF65-F5344CB8AC3E}">
        <p14:creationId xmlns:p14="http://schemas.microsoft.com/office/powerpoint/2010/main" val="68426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pPr algn="r"/>
            <a:fld id="{74A03300-A62F-4DF5-966E-3CB9D38AC02B}" type="datetime1">
              <a:rPr lang="fr-FR" cap="all" smtClean="0"/>
              <a:t>11/01/2022</a:t>
            </a:fld>
            <a:endParaRPr lang="fr-FR" cap="all"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9</a:t>
            </a:fld>
            <a:endParaRPr lang="fr-FR" dirty="0"/>
          </a:p>
        </p:txBody>
      </p:sp>
      <p:sp>
        <p:nvSpPr>
          <p:cNvPr id="9" name="Titre 1"/>
          <p:cNvSpPr>
            <a:spLocks noGrp="1"/>
          </p:cNvSpPr>
          <p:nvPr>
            <p:ph type="title"/>
          </p:nvPr>
        </p:nvSpPr>
        <p:spPr>
          <a:xfrm>
            <a:off x="359998" y="930072"/>
            <a:ext cx="8424000" cy="591630"/>
          </a:xfrm>
        </p:spPr>
        <p:txBody>
          <a:bodyPr/>
          <a:lstStyle/>
          <a:p>
            <a:r>
              <a:rPr lang="fr-FR" sz="2400" dirty="0"/>
              <a:t>LE BON REFLEXE : S’INFORMER, SE RENSEIGNER</a:t>
            </a:r>
          </a:p>
        </p:txBody>
      </p:sp>
      <p:sp>
        <p:nvSpPr>
          <p:cNvPr id="11" name="ZoneTexte 10"/>
          <p:cNvSpPr txBox="1"/>
          <p:nvPr/>
        </p:nvSpPr>
        <p:spPr>
          <a:xfrm>
            <a:off x="359998" y="3939327"/>
            <a:ext cx="4139993" cy="646331"/>
          </a:xfrm>
          <a:prstGeom prst="rect">
            <a:avLst/>
          </a:prstGeom>
          <a:noFill/>
        </p:spPr>
        <p:txBody>
          <a:bodyPr wrap="square" rtlCol="0">
            <a:spAutoFit/>
          </a:bodyPr>
          <a:lstStyle/>
          <a:p>
            <a:r>
              <a:rPr lang="fr-FR" b="1" dirty="0">
                <a:solidFill>
                  <a:srgbClr val="F28E65"/>
                </a:solidFill>
              </a:rPr>
              <a:t>Live Parcoursup</a:t>
            </a:r>
            <a:r>
              <a:rPr lang="fr-FR" dirty="0">
                <a:solidFill>
                  <a:srgbClr val="0C5076"/>
                </a:solidFill>
              </a:rPr>
              <a:t> : Programme à retrouver sur Parcoursup.fr  </a:t>
            </a:r>
          </a:p>
        </p:txBody>
      </p:sp>
      <p:sp>
        <p:nvSpPr>
          <p:cNvPr id="2" name="ZoneTexte 1"/>
          <p:cNvSpPr txBox="1"/>
          <p:nvPr/>
        </p:nvSpPr>
        <p:spPr>
          <a:xfrm>
            <a:off x="4499991" y="1521702"/>
            <a:ext cx="4523454" cy="2893100"/>
          </a:xfrm>
          <a:prstGeom prst="rect">
            <a:avLst/>
          </a:prstGeom>
          <a:solidFill>
            <a:srgbClr val="0C5076"/>
          </a:solidFill>
          <a:ln w="28575">
            <a:solidFill>
              <a:schemeClr val="bg1"/>
            </a:solidFill>
          </a:ln>
        </p:spPr>
        <p:txBody>
          <a:bodyPr wrap="square" rtlCol="0">
            <a:spAutoFit/>
          </a:bodyPr>
          <a:lstStyle/>
          <a:p>
            <a:pPr lvl="0"/>
            <a:r>
              <a:rPr lang="fr-FR" sz="1600" b="1" dirty="0">
                <a:solidFill>
                  <a:srgbClr val="F28E65"/>
                </a:solidFill>
              </a:rPr>
              <a:t>Echanger avec des professionnels dans votre lycée</a:t>
            </a:r>
          </a:p>
          <a:p>
            <a:pPr marL="285750" lvl="0" indent="-285750">
              <a:buFont typeface="Arial" panose="020B0604020202020204" pitchFamily="34" charset="0"/>
              <a:buChar char="•"/>
            </a:pPr>
            <a:r>
              <a:rPr lang="fr-FR" sz="1400" dirty="0">
                <a:solidFill>
                  <a:schemeClr val="bg1"/>
                </a:solidFill>
              </a:rPr>
              <a:t>Votre professeur principal</a:t>
            </a:r>
          </a:p>
          <a:p>
            <a:pPr marL="285750" lvl="0" indent="-285750">
              <a:buFont typeface="Arial" panose="020B0604020202020204" pitchFamily="34" charset="0"/>
              <a:buChar char="•"/>
            </a:pPr>
            <a:r>
              <a:rPr lang="fr-FR" sz="1400" dirty="0">
                <a:solidFill>
                  <a:schemeClr val="bg1"/>
                </a:solidFill>
              </a:rPr>
              <a:t>Les Psy-En</a:t>
            </a:r>
          </a:p>
          <a:p>
            <a:pPr lvl="0"/>
            <a:r>
              <a:rPr lang="fr-FR" sz="1600" b="1" dirty="0">
                <a:solidFill>
                  <a:srgbClr val="F28E65"/>
                </a:solidFill>
              </a:rPr>
              <a:t>Echanger avec les formations </a:t>
            </a:r>
          </a:p>
          <a:p>
            <a:pPr lvl="0"/>
            <a:r>
              <a:rPr lang="fr-FR" sz="1000" i="1" dirty="0">
                <a:solidFill>
                  <a:schemeClr val="bg1"/>
                </a:solidFill>
              </a:rPr>
              <a:t>(contact et dates à retrouver sur Parcoursup) </a:t>
            </a:r>
          </a:p>
          <a:p>
            <a:pPr marL="285750" lvl="0" indent="-285750">
              <a:buFont typeface="Arial" panose="020B0604020202020204" pitchFamily="34" charset="0"/>
              <a:buChar char="•"/>
            </a:pPr>
            <a:r>
              <a:rPr lang="fr-FR" sz="1400" dirty="0">
                <a:solidFill>
                  <a:schemeClr val="bg1"/>
                </a:solidFill>
              </a:rPr>
              <a:t>Responsables de formations et étudiants ambassadeurs</a:t>
            </a:r>
          </a:p>
          <a:p>
            <a:pPr marL="285750" lvl="0" indent="-285750">
              <a:buFont typeface="Arial" panose="020B0604020202020204" pitchFamily="34" charset="0"/>
              <a:buChar char="•"/>
            </a:pPr>
            <a:r>
              <a:rPr lang="fr-FR" sz="1400" dirty="0">
                <a:solidFill>
                  <a:schemeClr val="bg1"/>
                </a:solidFill>
              </a:rPr>
              <a:t>Lors des journées portes ouvertes et salons virtuels avec conférences thématiques</a:t>
            </a:r>
            <a:endParaRPr lang="fr-FR" sz="1400" b="1" dirty="0">
              <a:solidFill>
                <a:schemeClr val="bg1"/>
              </a:solidFill>
            </a:endParaRPr>
          </a:p>
          <a:p>
            <a:r>
              <a:rPr lang="fr-FR" sz="1500" b="1" dirty="0">
                <a:solidFill>
                  <a:srgbClr val="F28E65"/>
                </a:solidFill>
              </a:rPr>
              <a:t>Consulter les ressources en ligne de l’Onisep et de nos partenaires </a:t>
            </a:r>
          </a:p>
          <a:p>
            <a:r>
              <a:rPr lang="fr-FR" sz="1000" i="1" dirty="0">
                <a:solidFill>
                  <a:schemeClr val="bg1"/>
                </a:solidFill>
              </a:rPr>
              <a:t>(accessibles gratuitement depuis la page d’accueil Parcoursup)</a:t>
            </a:r>
          </a:p>
        </p:txBody>
      </p:sp>
      <p:pic>
        <p:nvPicPr>
          <p:cNvPr id="3" name="Image 2"/>
          <p:cNvPicPr>
            <a:picLocks noChangeAspect="1"/>
          </p:cNvPicPr>
          <p:nvPr/>
        </p:nvPicPr>
        <p:blipFill>
          <a:blip r:embed="rId2"/>
          <a:stretch>
            <a:fillRect/>
          </a:stretch>
        </p:blipFill>
        <p:spPr>
          <a:xfrm>
            <a:off x="251520" y="1533597"/>
            <a:ext cx="4136040" cy="2318978"/>
          </a:xfrm>
          <a:prstGeom prst="rect">
            <a:avLst/>
          </a:prstGeom>
        </p:spPr>
      </p:pic>
    </p:spTree>
    <p:extLst>
      <p:ext uri="{BB962C8B-B14F-4D97-AF65-F5344CB8AC3E}">
        <p14:creationId xmlns:p14="http://schemas.microsoft.com/office/powerpoint/2010/main" val="3806542676"/>
      </p:ext>
    </p:extLst>
  </p:cSld>
  <p:clrMapOvr>
    <a:masterClrMapping/>
  </p:clrMapOvr>
</p:sld>
</file>

<file path=ppt/theme/theme1.xml><?xml version="1.0" encoding="utf-8"?>
<a:theme xmlns:a="http://schemas.openxmlformats.org/drawingml/2006/main" name="OPÉRATEURS">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1" id="{8FCDB1F8-448A-9B4E-9E75-912673BA5B96}" vid="{365F31D6-8738-E34B-8C61-30CB0CD3BBA7}"/>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2747</TotalTime>
  <Words>2660</Words>
  <Application>Microsoft Office PowerPoint</Application>
  <PresentationFormat>Affichage à l'écran (16:9)</PresentationFormat>
  <Paragraphs>292</Paragraphs>
  <Slides>29</Slides>
  <Notes>3</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29</vt:i4>
      </vt:variant>
    </vt:vector>
  </HeadingPairs>
  <TitlesOfParts>
    <vt:vector size="35" baseType="lpstr">
      <vt:lpstr>Arial</vt:lpstr>
      <vt:lpstr>Arial-ItalicMT</vt:lpstr>
      <vt:lpstr>Calibri</vt:lpstr>
      <vt:lpstr>Lucida Grande</vt:lpstr>
      <vt:lpstr>Wingdings</vt:lpstr>
      <vt:lpstr>OPÉRATEURS</vt:lpstr>
      <vt:lpstr>w</vt:lpstr>
      <vt:lpstr>Présentation PowerPoint</vt:lpstr>
      <vt:lpstr>Présentation PowerPoint</vt:lpstr>
      <vt:lpstr>Présentation PowerPoint</vt:lpstr>
      <vt:lpstr>Rechercher des formations sur Parcoursup.fr </vt:lpstr>
      <vt:lpstr>Présentation PowerPoint</vt:lpstr>
      <vt:lpstr>Les modalités d’examen affichés pour chaque formation</vt:lpstr>
      <vt:lpstr>Consolider votre projet d’orientation </vt:lpstr>
      <vt:lpstr>LE BON REFLEXE : S’INFORMER, SE RENSEIGNER</vt:lpstr>
      <vt:lpstr>Présentation PowerPoint</vt:lpstr>
      <vt:lpstr>S’inscrire sur Parcoursup </vt:lpstr>
      <vt:lpstr>Formuler librement vos vœux sur Parcoursup </vt:lpstr>
      <vt:lpstr>Focus sur les vœux multiples (1/3) </vt:lpstr>
      <vt:lpstr>Focus sur les vœux multiples (2/3)  </vt:lpstr>
      <vt:lpstr>Focus sur les vœux multiples : exemples (3/3)</vt:lpstr>
      <vt:lpstr>Focus sur les vœux en apprentissage </vt:lpstr>
      <vt:lpstr>Focus sur le secteur géographique</vt:lpstr>
      <vt:lpstr>Présentation PowerPoint</vt:lpstr>
      <vt:lpstr>Finaliser son dossier et confirmer vos vœux </vt:lpstr>
      <vt:lpstr>L’attestation de passation du questionnaire pour les vœux en licence de droit et sciences </vt:lpstr>
      <vt:lpstr>Les éléments constitutifs de votre dossier :  bulletins scolaires et notes du baccalauréat    </vt:lpstr>
      <vt:lpstr>Présentation PowerPoint</vt:lpstr>
      <vt:lpstr>Présentation PowerPoint</vt:lpstr>
      <vt:lpstr>Le lycéen ne peut accepter qu’une seule proposition à la fois  </vt:lpstr>
      <vt:lpstr>Des alertes dès qu’un candidat reçoit une proposition d’admission </vt:lpstr>
      <vt:lpstr>Comment répondre aux propositions d’admission ?  </vt:lpstr>
      <vt:lpstr>L’inscription administrative dans la formation choisie </vt:lpstr>
      <vt:lpstr>Présentation PowerPoint</vt:lpstr>
      <vt:lpstr>Présentation PowerPoint</vt:lpstr>
    </vt:vector>
  </TitlesOfParts>
  <Manager>Client</Manager>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dc:title>
  <dc:subject>Client</dc:subject>
  <dc:creator>Microsoft Office User</dc:creator>
  <cp:lastModifiedBy>superu</cp:lastModifiedBy>
  <cp:revision>143</cp:revision>
  <dcterms:created xsi:type="dcterms:W3CDTF">2020-10-27T08:44:50Z</dcterms:created>
  <dcterms:modified xsi:type="dcterms:W3CDTF">2022-01-11T13:50:17Z</dcterms:modified>
</cp:coreProperties>
</file>