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57" r:id="rId4"/>
    <p:sldId id="258" r:id="rId5"/>
    <p:sldId id="259" r:id="rId6"/>
    <p:sldId id="260" r:id="rId7"/>
    <p:sldId id="263" r:id="rId8"/>
    <p:sldId id="261" r:id="rId9"/>
    <p:sldId id="264" r:id="rId10"/>
    <p:sldId id="265" r:id="rId11"/>
    <p:sldId id="268"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t>18/09/2018</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18/09/2018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18/09/2018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t>18/09/2018</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t>18/09/2018</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18/09/2018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18/09/2018</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t>18/09/2018</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18/09/2018</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t>18/09/2018</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t>18/09/2018</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t>18/09/2018</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sz="6000" dirty="0" smtClean="0"/>
              <a:t>Assemblée des Parents d’Elèves du collège d’Arinthod</a:t>
            </a:r>
            <a:endParaRPr lang="fr-FR" sz="6000" dirty="0"/>
          </a:p>
        </p:txBody>
      </p:sp>
      <p:sp>
        <p:nvSpPr>
          <p:cNvPr id="3" name="Sous-titre 2"/>
          <p:cNvSpPr>
            <a:spLocks noGrp="1"/>
          </p:cNvSpPr>
          <p:nvPr>
            <p:ph type="subTitle" idx="1"/>
          </p:nvPr>
        </p:nvSpPr>
        <p:spPr/>
        <p:txBody>
          <a:bodyPr>
            <a:normAutofit/>
          </a:bodyPr>
          <a:lstStyle/>
          <a:p>
            <a:r>
              <a:rPr lang="fr-FR" sz="2800" dirty="0" smtClean="0"/>
              <a:t>17 Septembre 2018</a:t>
            </a:r>
            <a:endParaRPr lang="fr-FR" sz="2800" dirty="0"/>
          </a:p>
        </p:txBody>
      </p:sp>
    </p:spTree>
    <p:extLst>
      <p:ext uri="{BB962C8B-B14F-4D97-AF65-F5344CB8AC3E}">
        <p14:creationId xmlns:p14="http://schemas.microsoft.com/office/powerpoint/2010/main" val="286990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smtClean="0"/>
              <a:t>En </a:t>
            </a:r>
            <a:r>
              <a:rPr lang="fr-FR" sz="4000" dirty="0"/>
              <a:t>é</a:t>
            </a:r>
            <a:r>
              <a:rPr lang="fr-FR" sz="4000" dirty="0" smtClean="0"/>
              <a:t>tant parent délégué aux conseils de classe</a:t>
            </a:r>
            <a:endParaRPr lang="fr-FR" sz="4000" dirty="0"/>
          </a:p>
        </p:txBody>
      </p:sp>
      <p:sp>
        <p:nvSpPr>
          <p:cNvPr id="3" name="Espace réservé du contenu 2"/>
          <p:cNvSpPr>
            <a:spLocks noGrp="1"/>
          </p:cNvSpPr>
          <p:nvPr>
            <p:ph sz="quarter" idx="1"/>
          </p:nvPr>
        </p:nvSpPr>
        <p:spPr/>
        <p:txBody>
          <a:bodyPr>
            <a:normAutofit/>
          </a:bodyPr>
          <a:lstStyle/>
          <a:p>
            <a:r>
              <a:rPr lang="fr-FR" u="sng" dirty="0" smtClean="0"/>
              <a:t>Quel est le rôle du </a:t>
            </a:r>
            <a:r>
              <a:rPr lang="fr-FR" u="sng" dirty="0"/>
              <a:t>parent </a:t>
            </a:r>
            <a:r>
              <a:rPr lang="fr-FR" u="sng" dirty="0" smtClean="0"/>
              <a:t>délégué?</a:t>
            </a:r>
          </a:p>
          <a:p>
            <a:pPr lvl="1"/>
            <a:r>
              <a:rPr lang="fr-FR" dirty="0"/>
              <a:t>C</a:t>
            </a:r>
            <a:r>
              <a:rPr lang="fr-FR" dirty="0" smtClean="0"/>
              <a:t>’est </a:t>
            </a:r>
            <a:r>
              <a:rPr lang="fr-FR" dirty="0"/>
              <a:t>représenter </a:t>
            </a:r>
            <a:r>
              <a:rPr lang="fr-FR" u="sng" dirty="0"/>
              <a:t>tous</a:t>
            </a:r>
            <a:r>
              <a:rPr lang="fr-FR" dirty="0"/>
              <a:t> les parents d’élèves de la classe et transmettre, lors du conseil de classe, les éventuelles difficultés rencontrées afin d’y trouver des </a:t>
            </a:r>
            <a:r>
              <a:rPr lang="fr-FR" dirty="0" smtClean="0"/>
              <a:t>solutions.</a:t>
            </a:r>
          </a:p>
          <a:p>
            <a:pPr lvl="1"/>
            <a:r>
              <a:rPr lang="fr-FR" dirty="0"/>
              <a:t>Pour chacune des classes du collège d'Arinthod, 2 parents doivent être nommés pour être représentants des parents d’élèves lors des conseils de classe. L’un est titulaire, l’autre </a:t>
            </a:r>
            <a:r>
              <a:rPr lang="fr-FR" dirty="0" smtClean="0"/>
              <a:t>suppléant.</a:t>
            </a:r>
            <a:r>
              <a:rPr lang="fr-FR" dirty="0"/>
              <a:t> </a:t>
            </a:r>
            <a:endParaRPr lang="fr-FR" dirty="0" smtClean="0"/>
          </a:p>
          <a:p>
            <a:pPr lvl="1"/>
            <a:r>
              <a:rPr lang="fr-FR" dirty="0" smtClean="0"/>
              <a:t>En cas d’absence, il sera nécessaire de nous en avertir pour qu’un remplaçant puisse être désigné.</a:t>
            </a:r>
          </a:p>
        </p:txBody>
      </p:sp>
    </p:spTree>
    <p:extLst>
      <p:ext uri="{BB962C8B-B14F-4D97-AF65-F5344CB8AC3E}">
        <p14:creationId xmlns:p14="http://schemas.microsoft.com/office/powerpoint/2010/main" val="3822076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En étant parent élu au Conseil d’Administration ou dans les différentes commissions du collège</a:t>
            </a:r>
            <a:endParaRPr lang="fr-FR"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3143750414"/>
              </p:ext>
            </p:extLst>
          </p:nvPr>
        </p:nvGraphicFramePr>
        <p:xfrm>
          <a:off x="251521" y="1412777"/>
          <a:ext cx="8352929" cy="5112565"/>
        </p:xfrm>
        <a:graphic>
          <a:graphicData uri="http://schemas.openxmlformats.org/drawingml/2006/table">
            <a:tbl>
              <a:tblPr firstRow="1" firstCol="1" bandRow="1">
                <a:tableStyleId>{5C22544A-7EE6-4342-B048-85BDC9FD1C3A}</a:tableStyleId>
              </a:tblPr>
              <a:tblGrid>
                <a:gridCol w="2909641">
                  <a:extLst>
                    <a:ext uri="{9D8B030D-6E8A-4147-A177-3AD203B41FA5}">
                      <a16:colId xmlns:a16="http://schemas.microsoft.com/office/drawing/2014/main" val="20000"/>
                    </a:ext>
                  </a:extLst>
                </a:gridCol>
                <a:gridCol w="778465">
                  <a:extLst>
                    <a:ext uri="{9D8B030D-6E8A-4147-A177-3AD203B41FA5}">
                      <a16:colId xmlns:a16="http://schemas.microsoft.com/office/drawing/2014/main" val="20001"/>
                    </a:ext>
                  </a:extLst>
                </a:gridCol>
                <a:gridCol w="2703961">
                  <a:extLst>
                    <a:ext uri="{9D8B030D-6E8A-4147-A177-3AD203B41FA5}">
                      <a16:colId xmlns:a16="http://schemas.microsoft.com/office/drawing/2014/main" val="20002"/>
                    </a:ext>
                  </a:extLst>
                </a:gridCol>
                <a:gridCol w="980431">
                  <a:extLst>
                    <a:ext uri="{9D8B030D-6E8A-4147-A177-3AD203B41FA5}">
                      <a16:colId xmlns:a16="http://schemas.microsoft.com/office/drawing/2014/main" val="20003"/>
                    </a:ext>
                  </a:extLst>
                </a:gridCol>
                <a:gridCol w="980431">
                  <a:extLst>
                    <a:ext uri="{9D8B030D-6E8A-4147-A177-3AD203B41FA5}">
                      <a16:colId xmlns:a16="http://schemas.microsoft.com/office/drawing/2014/main" val="20004"/>
                    </a:ext>
                  </a:extLst>
                </a:gridCol>
              </a:tblGrid>
              <a:tr h="342187">
                <a:tc gridSpan="2">
                  <a:txBody>
                    <a:bodyPr/>
                    <a:lstStyle/>
                    <a:p>
                      <a:pPr algn="ctr">
                        <a:lnSpc>
                          <a:spcPct val="107000"/>
                        </a:lnSpc>
                        <a:spcAft>
                          <a:spcPts val="0"/>
                        </a:spcAft>
                      </a:pPr>
                      <a:r>
                        <a:rPr lang="fr-FR" sz="700" dirty="0">
                          <a:effectLst/>
                        </a:rPr>
                        <a:t>QUI ?</a:t>
                      </a:r>
                      <a:endParaRPr lang="fr-FR" sz="800" dirty="0">
                        <a:effectLst/>
                        <a:latin typeface="Calibri"/>
                        <a:ea typeface="Calibri"/>
                        <a:cs typeface="Times New Roman"/>
                      </a:endParaRPr>
                    </a:p>
                  </a:txBody>
                  <a:tcPr marL="6815" marR="6815" marT="6815" marB="6815" anchor="ctr"/>
                </a:tc>
                <a:tc hMerge="1">
                  <a:txBody>
                    <a:bodyPr/>
                    <a:lstStyle/>
                    <a:p>
                      <a:endParaRPr lang="fr-FR"/>
                    </a:p>
                  </a:txBody>
                  <a:tcPr/>
                </a:tc>
                <a:tc>
                  <a:txBody>
                    <a:bodyPr/>
                    <a:lstStyle/>
                    <a:p>
                      <a:pPr algn="ctr">
                        <a:lnSpc>
                          <a:spcPct val="107000"/>
                        </a:lnSpc>
                        <a:spcAft>
                          <a:spcPts val="0"/>
                        </a:spcAft>
                      </a:pPr>
                      <a:r>
                        <a:rPr lang="fr-FR" sz="700" dirty="0">
                          <a:effectLst/>
                        </a:rPr>
                        <a:t>Les différentes commissions</a:t>
                      </a:r>
                      <a:endParaRPr lang="fr-FR" sz="800" dirty="0">
                        <a:effectLst/>
                        <a:latin typeface="Calibri"/>
                        <a:ea typeface="Calibri"/>
                        <a:cs typeface="Times New Roman"/>
                      </a:endParaRPr>
                    </a:p>
                  </a:txBody>
                  <a:tcPr marL="6815" marR="6815" marT="6815" marB="6815" anchor="ctr"/>
                </a:tc>
                <a:tc>
                  <a:txBody>
                    <a:bodyPr/>
                    <a:lstStyle/>
                    <a:p>
                      <a:pPr algn="ctr">
                        <a:lnSpc>
                          <a:spcPct val="107000"/>
                        </a:lnSpc>
                        <a:spcAft>
                          <a:spcPts val="0"/>
                        </a:spcAft>
                      </a:pPr>
                      <a:r>
                        <a:rPr lang="fr-FR" sz="700">
                          <a:effectLst/>
                        </a:rPr>
                        <a:t>Combien ?</a:t>
                      </a:r>
                      <a:endParaRPr lang="fr-FR" sz="800">
                        <a:effectLst/>
                        <a:latin typeface="Calibri"/>
                        <a:ea typeface="Calibri"/>
                        <a:cs typeface="Times New Roman"/>
                      </a:endParaRPr>
                    </a:p>
                  </a:txBody>
                  <a:tcPr marL="6815" marR="6815" marT="6815" marB="6815" anchor="ctr"/>
                </a:tc>
                <a:tc>
                  <a:txBody>
                    <a:bodyPr/>
                    <a:lstStyle/>
                    <a:p>
                      <a:pPr algn="ctr">
                        <a:lnSpc>
                          <a:spcPct val="107000"/>
                        </a:lnSpc>
                        <a:spcAft>
                          <a:spcPts val="0"/>
                        </a:spcAft>
                      </a:pPr>
                      <a:r>
                        <a:rPr lang="fr-FR" sz="700">
                          <a:effectLst/>
                        </a:rPr>
                        <a:t>Quand ?</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0"/>
                  </a:ext>
                </a:extLst>
              </a:tr>
              <a:tr h="335157">
                <a:tc rowSpan="5">
                  <a:txBody>
                    <a:bodyPr/>
                    <a:lstStyle/>
                    <a:p>
                      <a:pPr>
                        <a:lnSpc>
                          <a:spcPct val="107000"/>
                        </a:lnSpc>
                        <a:spcAft>
                          <a:spcPts val="0"/>
                        </a:spcAft>
                      </a:pPr>
                      <a:r>
                        <a:rPr lang="fr-FR" sz="700">
                          <a:effectLst/>
                        </a:rPr>
                        <a:t/>
                      </a:r>
                      <a:br>
                        <a:rPr lang="fr-FR" sz="700">
                          <a:effectLst/>
                        </a:rPr>
                      </a:br>
                      <a:r>
                        <a:rPr lang="fr-FR" sz="700">
                          <a:effectLst/>
                        </a:rPr>
                        <a:t/>
                      </a:r>
                      <a:br>
                        <a:rPr lang="fr-FR" sz="700">
                          <a:effectLst/>
                        </a:rPr>
                      </a:br>
                      <a:r>
                        <a:rPr lang="fr-FR" sz="700">
                          <a:effectLst/>
                        </a:rPr>
                        <a:t>Délégués élus au Conseil d'Administration</a:t>
                      </a:r>
                      <a:br>
                        <a:rPr lang="fr-FR" sz="700">
                          <a:effectLst/>
                        </a:rPr>
                      </a:br>
                      <a:r>
                        <a:rPr lang="fr-FR" sz="700">
                          <a:effectLst/>
                        </a:rPr>
                        <a:t/>
                      </a:r>
                      <a:br>
                        <a:rPr lang="fr-FR" sz="700">
                          <a:effectLst/>
                        </a:rPr>
                      </a:br>
                      <a:r>
                        <a:rPr lang="fr-FR" sz="700">
                          <a:effectLst/>
                        </a:rPr>
                        <a:t>Rôle : adopter les projets, le budget et le règlement intérieur, donner son avis, délibérer sur questions relatives au fonctionnement de l'établissement</a:t>
                      </a:r>
                      <a:endParaRPr lang="fr-FR" sz="800">
                        <a:effectLst/>
                        <a:latin typeface="Calibri"/>
                        <a:ea typeface="Calibri"/>
                        <a:cs typeface="Times New Roman"/>
                      </a:endParaRPr>
                    </a:p>
                  </a:txBody>
                  <a:tcPr marL="6815" marR="6815" marT="6815" marB="6815" anchor="ctr"/>
                </a:tc>
                <a:tc rowSpan="5">
                  <a:txBody>
                    <a:bodyPr/>
                    <a:lstStyle/>
                    <a:p>
                      <a:pPr>
                        <a:lnSpc>
                          <a:spcPct val="107000"/>
                        </a:lnSpc>
                        <a:spcAft>
                          <a:spcPts val="0"/>
                        </a:spcAft>
                      </a:pPr>
                      <a:r>
                        <a:rPr lang="fr-FR" sz="700">
                          <a:effectLst/>
                        </a:rPr>
                        <a:t/>
                      </a:r>
                      <a:br>
                        <a:rPr lang="fr-FR" sz="700">
                          <a:effectLst/>
                        </a:rPr>
                      </a:br>
                      <a:r>
                        <a:rPr lang="fr-FR" sz="700">
                          <a:effectLst/>
                        </a:rPr>
                        <a:t/>
                      </a:r>
                      <a:br>
                        <a:rPr lang="fr-FR" sz="700">
                          <a:effectLst/>
                        </a:rPr>
                      </a:br>
                      <a:r>
                        <a:rPr lang="fr-FR" sz="700">
                          <a:effectLst/>
                        </a:rPr>
                        <a:t>6 titulaires</a:t>
                      </a:r>
                      <a:br>
                        <a:rPr lang="fr-FR" sz="700">
                          <a:effectLst/>
                        </a:rPr>
                      </a:br>
                      <a:r>
                        <a:rPr lang="fr-FR" sz="700">
                          <a:effectLst/>
                        </a:rPr>
                        <a:t>6 suppléants (se répartissent dans les 4 commissions ci-contre)</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Commission permanente</a:t>
                      </a:r>
                      <a:br>
                        <a:rPr lang="fr-FR" sz="700">
                          <a:effectLst/>
                        </a:rPr>
                      </a:br>
                      <a:r>
                        <a:rPr lang="fr-FR" sz="700">
                          <a:effectLst/>
                        </a:rPr>
                        <a:t>Préparer le Conseil d’Administration</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3 titulaires</a:t>
                      </a:r>
                      <a:br>
                        <a:rPr lang="fr-FR" sz="700">
                          <a:effectLst/>
                        </a:rPr>
                      </a:br>
                      <a:r>
                        <a:rPr lang="fr-FR" sz="700">
                          <a:effectLst/>
                        </a:rPr>
                        <a:t>+ 3 suppléants</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17h</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1"/>
                  </a:ext>
                </a:extLst>
              </a:tr>
              <a:tr h="651818">
                <a:tc vMerge="1">
                  <a:txBody>
                    <a:bodyPr/>
                    <a:lstStyle/>
                    <a:p>
                      <a:endParaRPr lang="fr-FR"/>
                    </a:p>
                  </a:txBody>
                  <a:tcPr/>
                </a:tc>
                <a:tc vMerge="1">
                  <a:txBody>
                    <a:bodyPr/>
                    <a:lstStyle/>
                    <a:p>
                      <a:endParaRPr lang="fr-FR"/>
                    </a:p>
                  </a:txBody>
                  <a:tcPr/>
                </a:tc>
                <a:tc>
                  <a:txBody>
                    <a:bodyPr/>
                    <a:lstStyle/>
                    <a:p>
                      <a:pPr>
                        <a:lnSpc>
                          <a:spcPct val="107000"/>
                        </a:lnSpc>
                        <a:spcAft>
                          <a:spcPts val="0"/>
                        </a:spcAft>
                      </a:pPr>
                      <a:r>
                        <a:rPr lang="fr-FR" sz="700">
                          <a:effectLst/>
                        </a:rPr>
                        <a:t>Conseil de discipline</a:t>
                      </a:r>
                      <a:br>
                        <a:rPr lang="fr-FR" sz="700">
                          <a:effectLst/>
                        </a:rPr>
                      </a:br>
                      <a:r>
                        <a:rPr lang="fr-FR" sz="700">
                          <a:effectLst/>
                        </a:rPr>
                        <a:t>Statue sur le cas d’élèves n’ayant pas respecté le règlement intérieur</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3 titulaires</a:t>
                      </a:r>
                      <a:br>
                        <a:rPr lang="fr-FR" sz="700">
                          <a:effectLst/>
                        </a:rPr>
                      </a:br>
                      <a:r>
                        <a:rPr lang="fr-FR" sz="700">
                          <a:effectLst/>
                        </a:rPr>
                        <a:t>+ 3 suppléants</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A définir avec les parents et les professeurs des élèves concernés</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2"/>
                  </a:ext>
                </a:extLst>
              </a:tr>
              <a:tr h="335157">
                <a:tc vMerge="1">
                  <a:txBody>
                    <a:bodyPr/>
                    <a:lstStyle/>
                    <a:p>
                      <a:endParaRPr lang="fr-FR"/>
                    </a:p>
                  </a:txBody>
                  <a:tcPr/>
                </a:tc>
                <a:tc vMerge="1">
                  <a:txBody>
                    <a:bodyPr/>
                    <a:lstStyle/>
                    <a:p>
                      <a:endParaRPr lang="fr-FR"/>
                    </a:p>
                  </a:txBody>
                  <a:tcPr/>
                </a:tc>
                <a:tc>
                  <a:txBody>
                    <a:bodyPr/>
                    <a:lstStyle/>
                    <a:p>
                      <a:pPr>
                        <a:lnSpc>
                          <a:spcPct val="107000"/>
                        </a:lnSpc>
                        <a:spcAft>
                          <a:spcPts val="0"/>
                        </a:spcAft>
                      </a:pPr>
                      <a:r>
                        <a:rPr lang="fr-FR" sz="700">
                          <a:effectLst/>
                        </a:rPr>
                        <a:t>Comité d’éducation à la santé et à la citoyenneté</a:t>
                      </a:r>
                      <a:br>
                        <a:rPr lang="fr-FR" sz="700">
                          <a:effectLst/>
                        </a:rPr>
                      </a:br>
                      <a:r>
                        <a:rPr lang="fr-FR" sz="700">
                          <a:effectLst/>
                        </a:rPr>
                        <a:t>Elaboration, mise en œuvre et évaluation d’un projet éducatif</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2 titulaires</a:t>
                      </a:r>
                      <a:br>
                        <a:rPr lang="fr-FR" sz="700">
                          <a:effectLst/>
                        </a:rPr>
                      </a:br>
                      <a:r>
                        <a:rPr lang="fr-FR" sz="700">
                          <a:effectLst/>
                        </a:rPr>
                        <a:t>+ 2 suppléants</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
                      </a:r>
                      <a:br>
                        <a:rPr lang="fr-FR" sz="700">
                          <a:effectLst/>
                        </a:rPr>
                      </a:br>
                      <a:r>
                        <a:rPr lang="fr-FR" sz="700">
                          <a:effectLst/>
                        </a:rPr>
                        <a:t>17h</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3"/>
                  </a:ext>
                </a:extLst>
              </a:tr>
              <a:tr h="493487">
                <a:tc vMerge="1">
                  <a:txBody>
                    <a:bodyPr/>
                    <a:lstStyle/>
                    <a:p>
                      <a:endParaRPr lang="fr-FR"/>
                    </a:p>
                  </a:txBody>
                  <a:tcPr/>
                </a:tc>
                <a:tc vMerge="1">
                  <a:txBody>
                    <a:bodyPr/>
                    <a:lstStyle/>
                    <a:p>
                      <a:endParaRPr lang="fr-FR"/>
                    </a:p>
                  </a:txBody>
                  <a:tcPr/>
                </a:tc>
                <a:tc>
                  <a:txBody>
                    <a:bodyPr/>
                    <a:lstStyle/>
                    <a:p>
                      <a:pPr>
                        <a:lnSpc>
                          <a:spcPct val="107000"/>
                        </a:lnSpc>
                        <a:spcAft>
                          <a:spcPts val="0"/>
                        </a:spcAft>
                      </a:pPr>
                      <a:r>
                        <a:rPr lang="fr-FR" sz="700">
                          <a:effectLst/>
                        </a:rPr>
                        <a:t>Commission éducative</a:t>
                      </a:r>
                      <a:br>
                        <a:rPr lang="fr-FR" sz="700">
                          <a:effectLst/>
                        </a:rPr>
                      </a:br>
                      <a:r>
                        <a:rPr lang="fr-FR" sz="700">
                          <a:effectLst/>
                        </a:rPr>
                        <a:t>Rôle de prévention et d’éducation face à des comportements à risques</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1 titulaire</a:t>
                      </a:r>
                      <a:br>
                        <a:rPr lang="fr-FR" sz="700">
                          <a:effectLst/>
                        </a:rPr>
                      </a:br>
                      <a:r>
                        <a:rPr lang="fr-FR" sz="700">
                          <a:effectLst/>
                        </a:rPr>
                        <a:t>+ 1 suppléant</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Sur le temps scolaire</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4"/>
                  </a:ext>
                </a:extLst>
              </a:tr>
              <a:tr h="493487">
                <a:tc vMerge="1">
                  <a:txBody>
                    <a:bodyPr/>
                    <a:lstStyle/>
                    <a:p>
                      <a:endParaRPr lang="fr-FR"/>
                    </a:p>
                  </a:txBody>
                  <a:tcPr/>
                </a:tc>
                <a:tc vMerge="1">
                  <a:txBody>
                    <a:bodyPr/>
                    <a:lstStyle/>
                    <a:p>
                      <a:endParaRPr lang="fr-FR"/>
                    </a:p>
                  </a:txBody>
                  <a:tcPr/>
                </a:tc>
                <a:tc>
                  <a:txBody>
                    <a:bodyPr/>
                    <a:lstStyle/>
                    <a:p>
                      <a:pPr>
                        <a:lnSpc>
                          <a:spcPct val="107000"/>
                        </a:lnSpc>
                        <a:spcAft>
                          <a:spcPts val="0"/>
                        </a:spcAft>
                      </a:pPr>
                      <a:r>
                        <a:rPr lang="fr-FR" sz="700">
                          <a:effectLst/>
                        </a:rPr>
                        <a:t>Commission hygiène et sécurité</a:t>
                      </a:r>
                      <a:br>
                        <a:rPr lang="fr-FR" sz="700">
                          <a:effectLst/>
                        </a:rPr>
                      </a:br>
                      <a:r>
                        <a:rPr lang="fr-FR" sz="700">
                          <a:effectLst/>
                        </a:rPr>
                        <a:t>Etudie projets de formation à la sécurité, amélioration des conditions d’hygiènes. Réflexions proposées au CA</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2 titulaires</a:t>
                      </a:r>
                      <a:br>
                        <a:rPr lang="fr-FR" sz="700">
                          <a:effectLst/>
                        </a:rPr>
                      </a:br>
                      <a:r>
                        <a:rPr lang="fr-FR" sz="700">
                          <a:effectLst/>
                        </a:rPr>
                        <a:t>+ 2 suppléants</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En cas de besoin</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5"/>
                  </a:ext>
                </a:extLst>
              </a:tr>
              <a:tr h="651818">
                <a:tc rowSpan="4" gridSpan="2">
                  <a:txBody>
                    <a:bodyPr/>
                    <a:lstStyle/>
                    <a:p>
                      <a:pPr algn="ctr">
                        <a:lnSpc>
                          <a:spcPct val="107000"/>
                        </a:lnSpc>
                        <a:spcAft>
                          <a:spcPts val="0"/>
                        </a:spcAft>
                      </a:pPr>
                      <a:r>
                        <a:rPr lang="fr-FR" sz="700">
                          <a:effectLst/>
                        </a:rPr>
                        <a:t>Parents d’élèves non élus</a:t>
                      </a:r>
                      <a:br>
                        <a:rPr lang="fr-FR" sz="700">
                          <a:effectLst/>
                        </a:rPr>
                      </a:br>
                      <a:r>
                        <a:rPr lang="fr-FR" sz="700">
                          <a:effectLst/>
                        </a:rPr>
                        <a:t>Rôle : participer à la vie de l’établissement</a:t>
                      </a:r>
                      <a:endParaRPr lang="fr-FR" sz="800">
                        <a:effectLst/>
                        <a:latin typeface="Calibri"/>
                        <a:ea typeface="Calibri"/>
                        <a:cs typeface="Times New Roman"/>
                      </a:endParaRPr>
                    </a:p>
                  </a:txBody>
                  <a:tcPr marL="6815" marR="6815" marT="6815" marB="6815" anchor="ctr"/>
                </a:tc>
                <a:tc rowSpan="4" hMerge="1">
                  <a:txBody>
                    <a:bodyPr/>
                    <a:lstStyle/>
                    <a:p>
                      <a:endParaRPr lang="fr-FR"/>
                    </a:p>
                  </a:txBody>
                  <a:tcPr/>
                </a:tc>
                <a:tc>
                  <a:txBody>
                    <a:bodyPr/>
                    <a:lstStyle/>
                    <a:p>
                      <a:pPr>
                        <a:lnSpc>
                          <a:spcPct val="107000"/>
                        </a:lnSpc>
                        <a:spcAft>
                          <a:spcPts val="0"/>
                        </a:spcAft>
                      </a:pPr>
                      <a:r>
                        <a:rPr lang="fr-FR" sz="700" dirty="0">
                          <a:effectLst/>
                        </a:rPr>
                        <a:t>Commission menus</a:t>
                      </a:r>
                      <a:br>
                        <a:rPr lang="fr-FR" sz="700" dirty="0">
                          <a:effectLst/>
                        </a:rPr>
                      </a:br>
                      <a:r>
                        <a:rPr lang="fr-FR" sz="700" dirty="0">
                          <a:effectLst/>
                        </a:rPr>
                        <a:t>Collaboration avec administration, gestionnaire et cuisinier pour proposer repas variés, éducation au goût…(sera peut-être intégrée au CVC)</a:t>
                      </a:r>
                      <a:endParaRPr lang="fr-FR" sz="800" dirty="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2 titulaires</a:t>
                      </a:r>
                      <a:br>
                        <a:rPr lang="fr-FR" sz="700">
                          <a:effectLst/>
                        </a:rPr>
                      </a:br>
                      <a:r>
                        <a:rPr lang="fr-FR" sz="700">
                          <a:effectLst/>
                        </a:rPr>
                        <a:t>+ 2 suppléants</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heure repas + temps scolaire</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6"/>
                  </a:ext>
                </a:extLst>
              </a:tr>
              <a:tr h="493487">
                <a:tc gridSpan="2" vMerge="1">
                  <a:txBody>
                    <a:bodyPr/>
                    <a:lstStyle/>
                    <a:p>
                      <a:endParaRPr lang="fr-FR"/>
                    </a:p>
                  </a:txBody>
                  <a:tcPr/>
                </a:tc>
                <a:tc hMerge="1" vMerge="1">
                  <a:txBody>
                    <a:bodyPr/>
                    <a:lstStyle/>
                    <a:p>
                      <a:endParaRPr lang="fr-FR"/>
                    </a:p>
                  </a:txBody>
                  <a:tcPr/>
                </a:tc>
                <a:tc>
                  <a:txBody>
                    <a:bodyPr/>
                    <a:lstStyle/>
                    <a:p>
                      <a:pPr>
                        <a:lnSpc>
                          <a:spcPct val="107000"/>
                        </a:lnSpc>
                        <a:spcAft>
                          <a:spcPts val="0"/>
                        </a:spcAft>
                      </a:pPr>
                      <a:r>
                        <a:rPr lang="fr-FR" sz="700">
                          <a:effectLst/>
                        </a:rPr>
                        <a:t>Commission fonds social</a:t>
                      </a:r>
                      <a:br>
                        <a:rPr lang="fr-FR" sz="700">
                          <a:effectLst/>
                        </a:rPr>
                      </a:br>
                      <a:r>
                        <a:rPr lang="fr-FR" sz="700">
                          <a:effectLst/>
                        </a:rPr>
                        <a:t>Instruit anonymement les dossiers pour aider les familles en difficulté à mieux assurer la scolarité de leur enfant</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1 titulaire</a:t>
                      </a:r>
                      <a:br>
                        <a:rPr lang="fr-FR" sz="700">
                          <a:effectLst/>
                        </a:rPr>
                      </a:br>
                      <a:r>
                        <a:rPr lang="fr-FR" sz="700">
                          <a:effectLst/>
                        </a:rPr>
                        <a:t>+ 1 suppléant</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 après-midi</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7"/>
                  </a:ext>
                </a:extLst>
              </a:tr>
              <a:tr h="493487">
                <a:tc gridSpan="2" vMerge="1">
                  <a:txBody>
                    <a:bodyPr/>
                    <a:lstStyle/>
                    <a:p>
                      <a:endParaRPr lang="fr-FR"/>
                    </a:p>
                  </a:txBody>
                  <a:tcPr/>
                </a:tc>
                <a:tc hMerge="1" vMerge="1">
                  <a:txBody>
                    <a:bodyPr/>
                    <a:lstStyle/>
                    <a:p>
                      <a:endParaRPr lang="fr-FR"/>
                    </a:p>
                  </a:txBody>
                  <a:tcPr/>
                </a:tc>
                <a:tc>
                  <a:txBody>
                    <a:bodyPr/>
                    <a:lstStyle/>
                    <a:p>
                      <a:pPr>
                        <a:lnSpc>
                          <a:spcPct val="107000"/>
                        </a:lnSpc>
                        <a:spcAft>
                          <a:spcPts val="0"/>
                        </a:spcAft>
                      </a:pPr>
                      <a:r>
                        <a:rPr lang="fr-FR" sz="700">
                          <a:effectLst/>
                        </a:rPr>
                        <a:t>Conseil de classe</a:t>
                      </a:r>
                      <a:br>
                        <a:rPr lang="fr-FR" sz="700">
                          <a:effectLst/>
                        </a:rPr>
                      </a:br>
                      <a:r>
                        <a:rPr lang="fr-FR" sz="700">
                          <a:effectLst/>
                        </a:rPr>
                        <a:t>Faire le lien entre les profs, l’administration et les parents de classe</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2 parents + 2 suppléants par classe</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3 par an</a:t>
                      </a:r>
                      <a:endParaRPr lang="fr-FR" sz="80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8"/>
                  </a:ext>
                </a:extLst>
              </a:tr>
              <a:tr h="822480">
                <a:tc gridSpan="2" vMerge="1">
                  <a:txBody>
                    <a:bodyPr/>
                    <a:lstStyle/>
                    <a:p>
                      <a:endParaRPr lang="fr-FR"/>
                    </a:p>
                  </a:txBody>
                  <a:tcPr/>
                </a:tc>
                <a:tc hMerge="1" vMerge="1">
                  <a:txBody>
                    <a:bodyPr/>
                    <a:lstStyle/>
                    <a:p>
                      <a:endParaRPr lang="fr-FR"/>
                    </a:p>
                  </a:txBody>
                  <a:tcPr/>
                </a:tc>
                <a:tc>
                  <a:txBody>
                    <a:bodyPr/>
                    <a:lstStyle/>
                    <a:p>
                      <a:pPr>
                        <a:lnSpc>
                          <a:spcPct val="107000"/>
                        </a:lnSpc>
                        <a:spcAft>
                          <a:spcPts val="0"/>
                        </a:spcAft>
                      </a:pPr>
                      <a:r>
                        <a:rPr lang="fr-FR" sz="700">
                          <a:effectLst/>
                        </a:rPr>
                        <a:t>Conseil de vie collégienne</a:t>
                      </a:r>
                      <a:br>
                        <a:rPr lang="fr-FR" sz="700">
                          <a:effectLst/>
                        </a:rPr>
                      </a:br>
                      <a:r>
                        <a:rPr lang="fr-FR" sz="700">
                          <a:effectLst/>
                        </a:rPr>
                        <a:t>Elaborer des projets pour développer l’autonomie, la responsabilité et l’engagement de l’élève au sein du collège</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a:effectLst/>
                        </a:rPr>
                        <a:t>1 parent + 1 suppléant</a:t>
                      </a:r>
                      <a:endParaRPr lang="fr-FR" sz="800">
                        <a:effectLst/>
                        <a:latin typeface="Calibri"/>
                        <a:ea typeface="Calibri"/>
                        <a:cs typeface="Times New Roman"/>
                      </a:endParaRPr>
                    </a:p>
                  </a:txBody>
                  <a:tcPr marL="6815" marR="6815" marT="6815" marB="6815" anchor="ctr"/>
                </a:tc>
                <a:tc>
                  <a:txBody>
                    <a:bodyPr/>
                    <a:lstStyle/>
                    <a:p>
                      <a:pPr>
                        <a:lnSpc>
                          <a:spcPct val="107000"/>
                        </a:lnSpc>
                        <a:spcAft>
                          <a:spcPts val="0"/>
                        </a:spcAft>
                      </a:pPr>
                      <a:r>
                        <a:rPr lang="fr-FR" sz="700" dirty="0">
                          <a:effectLst/>
                        </a:rPr>
                        <a:t>Au moins 2,3 fois par an (plus si nécessaire)</a:t>
                      </a:r>
                      <a:endParaRPr lang="fr-FR" sz="800" dirty="0">
                        <a:effectLst/>
                        <a:latin typeface="Calibri"/>
                        <a:ea typeface="Calibri"/>
                        <a:cs typeface="Times New Roman"/>
                      </a:endParaRPr>
                    </a:p>
                  </a:txBody>
                  <a:tcPr marL="6815" marR="6815" marT="6815" marB="6815"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93938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En accompagnant les différentes sorties organisées par le collège, sur leur appel</a:t>
            </a:r>
            <a:endParaRPr lang="fr-FR" dirty="0"/>
          </a:p>
        </p:txBody>
      </p:sp>
      <p:pic>
        <p:nvPicPr>
          <p:cNvPr id="5" name="Espace réservé du contenu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339752" y="2276872"/>
            <a:ext cx="4176464" cy="3240360"/>
          </a:xfrm>
        </p:spPr>
      </p:pic>
    </p:spTree>
    <p:extLst>
      <p:ext uri="{BB962C8B-B14F-4D97-AF65-F5344CB8AC3E}">
        <p14:creationId xmlns:p14="http://schemas.microsoft.com/office/powerpoint/2010/main" val="1704775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202034"/>
          </a:xfrm>
        </p:spPr>
        <p:txBody>
          <a:bodyPr>
            <a:normAutofit fontScale="90000"/>
          </a:bodyPr>
          <a:lstStyle/>
          <a:p>
            <a:endParaRPr lang="fr-FR" dirty="0"/>
          </a:p>
        </p:txBody>
      </p:sp>
      <p:sp>
        <p:nvSpPr>
          <p:cNvPr id="3" name="Espace réservé du contenu 2"/>
          <p:cNvSpPr>
            <a:spLocks noGrp="1"/>
          </p:cNvSpPr>
          <p:nvPr>
            <p:ph sz="quarter" idx="1"/>
          </p:nvPr>
        </p:nvSpPr>
        <p:spPr>
          <a:xfrm>
            <a:off x="457200" y="548680"/>
            <a:ext cx="7467600" cy="5925272"/>
          </a:xfrm>
        </p:spPr>
        <p:txBody>
          <a:bodyPr>
            <a:normAutofit/>
          </a:bodyPr>
          <a:lstStyle/>
          <a:p>
            <a:pPr algn="ctr"/>
            <a:endParaRPr lang="fr-FR" sz="5400" dirty="0" smtClean="0"/>
          </a:p>
          <a:p>
            <a:pPr marL="0" indent="0" algn="ctr">
              <a:buNone/>
            </a:pPr>
            <a:endParaRPr lang="fr-FR" sz="5400" dirty="0"/>
          </a:p>
          <a:p>
            <a:pPr marL="0" indent="0" algn="ctr">
              <a:buNone/>
            </a:pPr>
            <a:r>
              <a:rPr lang="fr-FR" sz="5400" dirty="0" smtClean="0"/>
              <a:t>MERCI POUR VOTRE ATTENTION !!!</a:t>
            </a:r>
            <a:endParaRPr lang="fr-FR" sz="5400" dirty="0"/>
          </a:p>
        </p:txBody>
      </p:sp>
    </p:spTree>
    <p:extLst>
      <p:ext uri="{BB962C8B-B14F-4D97-AF65-F5344CB8AC3E}">
        <p14:creationId xmlns:p14="http://schemas.microsoft.com/office/powerpoint/2010/main" val="314766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smtClean="0"/>
              <a:t>Présentation de l’Association des Parents d’Elèves du collège d’Arinthod</a:t>
            </a:r>
            <a:endParaRPr lang="fr-FR" sz="4000"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184410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Statuts</a:t>
            </a:r>
            <a:endParaRPr lang="fr-FR" sz="4000" dirty="0"/>
          </a:p>
        </p:txBody>
      </p:sp>
      <p:sp>
        <p:nvSpPr>
          <p:cNvPr id="3" name="Espace réservé du contenu 2"/>
          <p:cNvSpPr>
            <a:spLocks noGrp="1"/>
          </p:cNvSpPr>
          <p:nvPr>
            <p:ph sz="quarter" idx="1"/>
          </p:nvPr>
        </p:nvSpPr>
        <p:spPr/>
        <p:txBody>
          <a:bodyPr>
            <a:normAutofit fontScale="70000" lnSpcReduction="20000"/>
          </a:bodyPr>
          <a:lstStyle/>
          <a:p>
            <a:r>
              <a:rPr lang="fr-FR" dirty="0" smtClean="0"/>
              <a:t>Créée en 2016, l’association souffle sa deuxième bougie cette année.</a:t>
            </a:r>
          </a:p>
          <a:p>
            <a:endParaRPr lang="fr-FR" dirty="0" smtClean="0"/>
          </a:p>
          <a:p>
            <a:r>
              <a:rPr lang="fr-FR" dirty="0" smtClean="0"/>
              <a:t>Association loi </a:t>
            </a:r>
            <a:r>
              <a:rPr lang="fr-FR" dirty="0" smtClean="0"/>
              <a:t>1901, </a:t>
            </a:r>
            <a:r>
              <a:rPr lang="fr-FR" dirty="0" smtClean="0"/>
              <a:t>elle a pour objectifs :</a:t>
            </a:r>
          </a:p>
          <a:p>
            <a:pPr lvl="1"/>
            <a:r>
              <a:rPr lang="fr-FR" dirty="0"/>
              <a:t>d</a:t>
            </a:r>
            <a:r>
              <a:rPr lang="fr-FR" dirty="0" smtClean="0"/>
              <a:t>e chercher</a:t>
            </a:r>
            <a:r>
              <a:rPr lang="fr-FR" dirty="0"/>
              <a:t>, en accord avec l'administration du collège, les meilleures mesures à prendre dans l'intérêt général des enfants,</a:t>
            </a:r>
            <a:endParaRPr lang="fr-FR" sz="2500" dirty="0"/>
          </a:p>
          <a:p>
            <a:pPr lvl="1"/>
            <a:r>
              <a:rPr lang="fr-FR" dirty="0"/>
              <a:t>de lui signaler les imperfections qui auraient pu échapper à sa vigilance,</a:t>
            </a:r>
            <a:endParaRPr lang="fr-FR" sz="2500" dirty="0"/>
          </a:p>
          <a:p>
            <a:pPr lvl="1"/>
            <a:r>
              <a:rPr lang="fr-FR" dirty="0"/>
              <a:t>de servir d'intermédiaire entre elle et les parents,</a:t>
            </a:r>
            <a:endParaRPr lang="fr-FR" sz="2500" dirty="0"/>
          </a:p>
          <a:p>
            <a:pPr lvl="1"/>
            <a:r>
              <a:rPr lang="fr-FR" dirty="0"/>
              <a:t>de faciliter les rapports entre les autorités supérieures dont relève le collège et les parents,</a:t>
            </a:r>
            <a:endParaRPr lang="fr-FR" sz="2500" dirty="0"/>
          </a:p>
          <a:p>
            <a:pPr lvl="1"/>
            <a:r>
              <a:rPr lang="fr-FR" dirty="0"/>
              <a:t>et de représenter les parents auprès des pouvoirs publics.</a:t>
            </a:r>
            <a:endParaRPr lang="fr-FR" sz="2500" dirty="0"/>
          </a:p>
          <a:p>
            <a:pPr marL="0" indent="0">
              <a:buNone/>
            </a:pPr>
            <a:r>
              <a:rPr lang="fr-FR" dirty="0"/>
              <a:t>Ceci sans se substituer au rôle pédagogique des enseignants.</a:t>
            </a:r>
            <a:endParaRPr lang="fr-FR" sz="2800" dirty="0"/>
          </a:p>
          <a:p>
            <a:pPr marL="0" indent="0">
              <a:buNone/>
            </a:pPr>
            <a:r>
              <a:rPr lang="fr-FR" dirty="0"/>
              <a:t> </a:t>
            </a:r>
            <a:endParaRPr lang="fr-FR" sz="2800" dirty="0"/>
          </a:p>
          <a:p>
            <a:r>
              <a:rPr lang="fr-FR" dirty="0"/>
              <a:t>L’association a également pour </a:t>
            </a:r>
            <a:r>
              <a:rPr lang="fr-FR" dirty="0" smtClean="0"/>
              <a:t>vocation:</a:t>
            </a:r>
            <a:endParaRPr lang="fr-FR" sz="2800" dirty="0"/>
          </a:p>
          <a:p>
            <a:pPr lvl="1"/>
            <a:r>
              <a:rPr lang="fr-FR" dirty="0" smtClean="0"/>
              <a:t>de </a:t>
            </a:r>
            <a:r>
              <a:rPr lang="fr-FR" dirty="0"/>
              <a:t>proposer des activités festives, sportives, </a:t>
            </a:r>
            <a:r>
              <a:rPr lang="fr-FR" dirty="0" smtClean="0"/>
              <a:t>culturelles;</a:t>
            </a:r>
            <a:endParaRPr lang="fr-FR" sz="2500" dirty="0"/>
          </a:p>
          <a:p>
            <a:pPr lvl="1"/>
            <a:r>
              <a:rPr lang="fr-FR" dirty="0" smtClean="0"/>
              <a:t>de </a:t>
            </a:r>
            <a:r>
              <a:rPr lang="fr-FR" dirty="0"/>
              <a:t>participer financièrement aux sorties et voyages des élèves du Collège </a:t>
            </a:r>
            <a:r>
              <a:rPr lang="fr-FR" dirty="0" smtClean="0"/>
              <a:t>d’Arinthod;</a:t>
            </a:r>
            <a:endParaRPr lang="fr-FR" sz="2800" dirty="0"/>
          </a:p>
          <a:p>
            <a:pPr lvl="1"/>
            <a:r>
              <a:rPr lang="fr-FR" dirty="0" smtClean="0"/>
              <a:t>de </a:t>
            </a:r>
            <a:r>
              <a:rPr lang="fr-FR" dirty="0"/>
              <a:t>faire des dons (FSE, AS, </a:t>
            </a:r>
            <a:r>
              <a:rPr lang="fr-FR" dirty="0" smtClean="0"/>
              <a:t>..)</a:t>
            </a:r>
            <a:r>
              <a:rPr lang="fr-FR" sz="2800" dirty="0" smtClean="0"/>
              <a:t>;</a:t>
            </a:r>
          </a:p>
          <a:p>
            <a:pPr lvl="1"/>
            <a:r>
              <a:rPr lang="fr-FR" dirty="0"/>
              <a:t>e</a:t>
            </a:r>
            <a:r>
              <a:rPr lang="fr-FR" dirty="0" smtClean="0"/>
              <a:t>t de </a:t>
            </a:r>
            <a:r>
              <a:rPr lang="fr-FR" dirty="0"/>
              <a:t>proposer des initiatives pour répondre aux besoins matériels des élèves (kits de rentrée</a:t>
            </a:r>
            <a:r>
              <a:rPr lang="fr-FR" dirty="0" smtClean="0"/>
              <a:t>,…).</a:t>
            </a:r>
            <a:endParaRPr lang="fr-FR" sz="2800" dirty="0"/>
          </a:p>
          <a:p>
            <a:pPr lvl="1"/>
            <a:endParaRPr lang="fr-FR" dirty="0" smtClean="0"/>
          </a:p>
        </p:txBody>
      </p:sp>
    </p:spTree>
    <p:extLst>
      <p:ext uri="{BB962C8B-B14F-4D97-AF65-F5344CB8AC3E}">
        <p14:creationId xmlns:p14="http://schemas.microsoft.com/office/powerpoint/2010/main" val="1532091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A</a:t>
            </a:r>
            <a:r>
              <a:rPr lang="fr-FR" sz="4000" dirty="0" smtClean="0"/>
              <a:t>ctions de l’année scolaire 2017/2018</a:t>
            </a:r>
            <a:endParaRPr lang="fr-FR" sz="4000" dirty="0"/>
          </a:p>
        </p:txBody>
      </p:sp>
      <p:sp>
        <p:nvSpPr>
          <p:cNvPr id="3" name="Espace réservé du contenu 2"/>
          <p:cNvSpPr>
            <a:spLocks noGrp="1"/>
          </p:cNvSpPr>
          <p:nvPr>
            <p:ph sz="quarter" idx="1"/>
          </p:nvPr>
        </p:nvSpPr>
        <p:spPr/>
        <p:txBody>
          <a:bodyPr/>
          <a:lstStyle/>
          <a:p>
            <a:endParaRPr lang="fr-FR" dirty="0" smtClean="0"/>
          </a:p>
          <a:p>
            <a:r>
              <a:rPr lang="fr-FR" dirty="0" smtClean="0"/>
              <a:t>Kits de rentrée scolaire</a:t>
            </a:r>
          </a:p>
          <a:p>
            <a:pPr marL="0" indent="0">
              <a:buNone/>
            </a:pPr>
            <a:endParaRPr lang="fr-FR" dirty="0" smtClean="0"/>
          </a:p>
          <a:p>
            <a:endParaRPr lang="fr-FR" dirty="0"/>
          </a:p>
          <a:p>
            <a:r>
              <a:rPr lang="fr-FR" dirty="0" smtClean="0"/>
              <a:t>Bal des 3èmes</a:t>
            </a:r>
            <a:endParaRPr lang="fr-FR" dirty="0"/>
          </a:p>
        </p:txBody>
      </p:sp>
    </p:spTree>
    <p:extLst>
      <p:ext uri="{BB962C8B-B14F-4D97-AF65-F5344CB8AC3E}">
        <p14:creationId xmlns:p14="http://schemas.microsoft.com/office/powerpoint/2010/main" val="396467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Membres de l’association</a:t>
            </a:r>
            <a:endParaRPr lang="fr-FR" sz="4000" dirty="0"/>
          </a:p>
        </p:txBody>
      </p:sp>
      <p:sp>
        <p:nvSpPr>
          <p:cNvPr id="3" name="Espace réservé du contenu 2"/>
          <p:cNvSpPr>
            <a:spLocks noGrp="1"/>
          </p:cNvSpPr>
          <p:nvPr>
            <p:ph sz="quarter" idx="1"/>
          </p:nvPr>
        </p:nvSpPr>
        <p:spPr/>
        <p:txBody>
          <a:bodyPr/>
          <a:lstStyle/>
          <a:p>
            <a:r>
              <a:rPr lang="fr-FR" dirty="0" smtClean="0"/>
              <a:t>Le bureau :</a:t>
            </a:r>
          </a:p>
          <a:p>
            <a:pPr lvl="1"/>
            <a:r>
              <a:rPr lang="fr-FR" dirty="0" smtClean="0"/>
              <a:t>Présidente : Séverine BENACCHIO</a:t>
            </a:r>
          </a:p>
          <a:p>
            <a:pPr lvl="1"/>
            <a:r>
              <a:rPr lang="fr-FR" dirty="0" smtClean="0"/>
              <a:t>Vice-Présidente : Jessica LEVEQUE</a:t>
            </a:r>
          </a:p>
          <a:p>
            <a:pPr lvl="1"/>
            <a:r>
              <a:rPr lang="fr-FR" dirty="0" smtClean="0"/>
              <a:t>Trésorière : </a:t>
            </a:r>
          </a:p>
          <a:p>
            <a:pPr lvl="1"/>
            <a:r>
              <a:rPr lang="fr-FR" dirty="0" smtClean="0"/>
              <a:t>Trésorière adjointe : Emilie DI CATALDO</a:t>
            </a:r>
          </a:p>
          <a:p>
            <a:pPr lvl="1"/>
            <a:r>
              <a:rPr lang="fr-FR" dirty="0" smtClean="0"/>
              <a:t>Secrétaire: Patricia GANNEVAL</a:t>
            </a:r>
          </a:p>
          <a:p>
            <a:pPr lvl="1"/>
            <a:r>
              <a:rPr lang="fr-FR" dirty="0" smtClean="0"/>
              <a:t>Secrétaire adjointe : Emmanuelle JACQUEMIN</a:t>
            </a:r>
          </a:p>
          <a:p>
            <a:pPr lvl="1"/>
            <a:endParaRPr lang="fr-FR" dirty="0" smtClean="0"/>
          </a:p>
          <a:p>
            <a:r>
              <a:rPr lang="fr-FR" dirty="0" smtClean="0"/>
              <a:t>+ tous les autres parents membres, actifs au sein de l’association ou non.</a:t>
            </a:r>
          </a:p>
          <a:p>
            <a:endParaRPr lang="fr-FR" dirty="0"/>
          </a:p>
          <a:p>
            <a:r>
              <a:rPr lang="fr-FR" dirty="0" smtClean="0"/>
              <a:t>Adhésion = 1€</a:t>
            </a:r>
            <a:endParaRPr lang="fr-FR" dirty="0"/>
          </a:p>
          <a:p>
            <a:pPr marL="365760" lvl="1" indent="0">
              <a:buNone/>
            </a:pPr>
            <a:endParaRPr lang="fr-FR" dirty="0" smtClean="0"/>
          </a:p>
          <a:p>
            <a:pPr lvl="1"/>
            <a:endParaRPr lang="fr-FR" dirty="0"/>
          </a:p>
          <a:p>
            <a:endParaRPr lang="fr-FR" dirty="0"/>
          </a:p>
        </p:txBody>
      </p:sp>
    </p:spTree>
    <p:extLst>
      <p:ext uri="{BB962C8B-B14F-4D97-AF65-F5344CB8AC3E}">
        <p14:creationId xmlns:p14="http://schemas.microsoft.com/office/powerpoint/2010/main" val="196918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Projets </a:t>
            </a:r>
            <a:r>
              <a:rPr lang="fr-FR" sz="4000" dirty="0" smtClean="0"/>
              <a:t>2018/2019</a:t>
            </a:r>
            <a:endParaRPr lang="fr-FR" sz="4000" dirty="0"/>
          </a:p>
        </p:txBody>
      </p:sp>
      <p:sp>
        <p:nvSpPr>
          <p:cNvPr id="3" name="Espace réservé du contenu 2"/>
          <p:cNvSpPr>
            <a:spLocks noGrp="1"/>
          </p:cNvSpPr>
          <p:nvPr>
            <p:ph sz="quarter" idx="1"/>
          </p:nvPr>
        </p:nvSpPr>
        <p:spPr/>
        <p:txBody>
          <a:bodyPr/>
          <a:lstStyle/>
          <a:p>
            <a:endParaRPr lang="fr-FR" dirty="0" smtClean="0"/>
          </a:p>
          <a:p>
            <a:r>
              <a:rPr lang="fr-FR" dirty="0" smtClean="0"/>
              <a:t>Kits de rentrée scolaire : projet d’ores et déjà finalisé</a:t>
            </a:r>
          </a:p>
          <a:p>
            <a:pPr marL="0" indent="0">
              <a:buNone/>
            </a:pPr>
            <a:endParaRPr lang="fr-FR" dirty="0" smtClean="0"/>
          </a:p>
          <a:p>
            <a:r>
              <a:rPr lang="fr-FR" dirty="0" smtClean="0"/>
              <a:t>Opération pizza pour les rencontres parents/profs</a:t>
            </a:r>
          </a:p>
          <a:p>
            <a:pPr marL="0" indent="0">
              <a:buNone/>
            </a:pPr>
            <a:endParaRPr lang="fr-FR" dirty="0" smtClean="0"/>
          </a:p>
          <a:p>
            <a:r>
              <a:rPr lang="fr-FR" dirty="0" smtClean="0"/>
              <a:t>Ventes diverses (biscuits, chocolats,…)</a:t>
            </a:r>
          </a:p>
          <a:p>
            <a:pPr marL="0" indent="0">
              <a:buNone/>
            </a:pPr>
            <a:endParaRPr lang="fr-FR" dirty="0" smtClean="0"/>
          </a:p>
          <a:p>
            <a:r>
              <a:rPr lang="fr-FR" dirty="0" smtClean="0"/>
              <a:t>Bal des 3èmes</a:t>
            </a:r>
            <a:endParaRPr lang="fr-FR" dirty="0"/>
          </a:p>
        </p:txBody>
      </p:sp>
    </p:spTree>
    <p:extLst>
      <p:ext uri="{BB962C8B-B14F-4D97-AF65-F5344CB8AC3E}">
        <p14:creationId xmlns:p14="http://schemas.microsoft.com/office/powerpoint/2010/main" val="340033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Comment s’investir au collège? </a:t>
            </a:r>
            <a:endParaRPr lang="fr-FR" sz="4000" dirty="0"/>
          </a:p>
        </p:txBody>
      </p:sp>
      <p:sp>
        <p:nvSpPr>
          <p:cNvPr id="3" name="Espace réservé du texte 2"/>
          <p:cNvSpPr>
            <a:spLocks noGrp="1"/>
          </p:cNvSpPr>
          <p:nvPr>
            <p:ph type="body" idx="1"/>
          </p:nvPr>
        </p:nvSpPr>
        <p:spPr/>
        <p:txBody>
          <a:bodyPr/>
          <a:lstStyle/>
          <a:p>
            <a:endParaRPr lang="fr-FR"/>
          </a:p>
        </p:txBody>
      </p:sp>
    </p:spTree>
    <p:extLst>
      <p:ext uri="{BB962C8B-B14F-4D97-AF65-F5344CB8AC3E}">
        <p14:creationId xmlns:p14="http://schemas.microsoft.com/office/powerpoint/2010/main" val="2900226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En étant membre de l’</a:t>
            </a:r>
            <a:r>
              <a:rPr lang="fr-FR" sz="4000" dirty="0" err="1" smtClean="0"/>
              <a:t>apea</a:t>
            </a:r>
            <a:endParaRPr lang="fr-FR" sz="4000" dirty="0"/>
          </a:p>
        </p:txBody>
      </p:sp>
      <p:sp>
        <p:nvSpPr>
          <p:cNvPr id="3" name="Espace réservé du contenu 2"/>
          <p:cNvSpPr>
            <a:spLocks noGrp="1"/>
          </p:cNvSpPr>
          <p:nvPr>
            <p:ph sz="quarter" idx="1"/>
          </p:nvPr>
        </p:nvSpPr>
        <p:spPr/>
        <p:txBody>
          <a:bodyPr>
            <a:normAutofit/>
          </a:bodyPr>
          <a:lstStyle/>
          <a:p>
            <a:r>
              <a:rPr lang="fr-FR" dirty="0" smtClean="0"/>
              <a:t>Toutes les actions menées par l’APEA ne peuvent se réaliser sans l’investissement des parents.</a:t>
            </a:r>
          </a:p>
          <a:p>
            <a:pPr marL="0" indent="0">
              <a:buNone/>
            </a:pPr>
            <a:endParaRPr lang="fr-FR" dirty="0" smtClean="0"/>
          </a:p>
          <a:p>
            <a:r>
              <a:rPr lang="fr-FR" dirty="0" smtClean="0"/>
              <a:t>Nous recherchons des bénévoles </a:t>
            </a:r>
          </a:p>
          <a:p>
            <a:pPr lvl="1"/>
            <a:r>
              <a:rPr lang="fr-FR" dirty="0" smtClean="0"/>
              <a:t>pour donner de leur temps, </a:t>
            </a:r>
          </a:p>
          <a:p>
            <a:pPr lvl="1"/>
            <a:r>
              <a:rPr lang="fr-FR" dirty="0" smtClean="0"/>
              <a:t>voir un peu plus en s’investissant dans le bureau (il nous manque une trésorière </a:t>
            </a:r>
            <a:r>
              <a:rPr lang="fr-FR" smtClean="0"/>
              <a:t>cette année).</a:t>
            </a:r>
            <a:endParaRPr lang="fr-FR" dirty="0"/>
          </a:p>
        </p:txBody>
      </p:sp>
    </p:spTree>
    <p:extLst>
      <p:ext uri="{BB962C8B-B14F-4D97-AF65-F5344CB8AC3E}">
        <p14:creationId xmlns:p14="http://schemas.microsoft.com/office/powerpoint/2010/main" val="31137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smtClean="0"/>
              <a:t>En </a:t>
            </a:r>
            <a:r>
              <a:rPr lang="fr-FR" sz="4000" dirty="0"/>
              <a:t>é</a:t>
            </a:r>
            <a:r>
              <a:rPr lang="fr-FR" sz="4000" dirty="0" smtClean="0"/>
              <a:t>tant parent délégué aux conseils de classe</a:t>
            </a:r>
            <a:endParaRPr lang="fr-FR" sz="4000" dirty="0"/>
          </a:p>
        </p:txBody>
      </p:sp>
      <p:sp>
        <p:nvSpPr>
          <p:cNvPr id="3" name="Espace réservé du contenu 2"/>
          <p:cNvSpPr>
            <a:spLocks noGrp="1"/>
          </p:cNvSpPr>
          <p:nvPr>
            <p:ph sz="quarter" idx="1"/>
          </p:nvPr>
        </p:nvSpPr>
        <p:spPr/>
        <p:txBody>
          <a:bodyPr>
            <a:normAutofit fontScale="92500"/>
          </a:bodyPr>
          <a:lstStyle/>
          <a:p>
            <a:r>
              <a:rPr lang="fr-FR" u="sng" dirty="0" smtClean="0"/>
              <a:t>Qu’est-ce qu’un conseil de classe?</a:t>
            </a:r>
          </a:p>
          <a:p>
            <a:pPr lvl="1"/>
            <a:r>
              <a:rPr lang="fr-FR" dirty="0" smtClean="0"/>
              <a:t>« </a:t>
            </a:r>
            <a:r>
              <a:rPr lang="fr-FR" i="1" dirty="0" smtClean="0"/>
              <a:t>Lieu </a:t>
            </a:r>
            <a:r>
              <a:rPr lang="fr-FR" i="1" dirty="0"/>
              <a:t>de décision pour l'évaluation des élèves au collège et au lycée, notamment en matière d'orientation, </a:t>
            </a:r>
            <a:endParaRPr lang="fr-FR" i="1" dirty="0" smtClean="0"/>
          </a:p>
          <a:p>
            <a:pPr lvl="1"/>
            <a:r>
              <a:rPr lang="fr-FR" i="1" dirty="0" smtClean="0"/>
              <a:t>le </a:t>
            </a:r>
            <a:r>
              <a:rPr lang="fr-FR" i="1" dirty="0"/>
              <a:t>conseil de classe est aussi un lieu de dialogue et de concertation entre tous les acteurs de la communauté éducative, en particulier, les élèves et les parents par le biais de leurs </a:t>
            </a:r>
            <a:r>
              <a:rPr lang="fr-FR" i="1" dirty="0" smtClean="0"/>
              <a:t>représentants.</a:t>
            </a:r>
          </a:p>
          <a:p>
            <a:pPr lvl="1"/>
            <a:r>
              <a:rPr lang="fr-FR" i="1" dirty="0" smtClean="0"/>
              <a:t>Le </a:t>
            </a:r>
            <a:r>
              <a:rPr lang="fr-FR" i="1" dirty="0"/>
              <a:t>conseil de classe s'attache à évaluer le travail et les résultats de chaque élève, dont il examine le projet personnel, afin de l'aider dans sa scolarité et ses choix d'études. </a:t>
            </a:r>
            <a:endParaRPr lang="fr-FR" i="1" dirty="0" smtClean="0"/>
          </a:p>
          <a:p>
            <a:pPr lvl="1"/>
            <a:r>
              <a:rPr lang="fr-FR" i="1" smtClean="0"/>
              <a:t>Il </a:t>
            </a:r>
            <a:r>
              <a:rPr lang="fr-FR" i="1" dirty="0"/>
              <a:t>se réunit au moins 3 fois par an</a:t>
            </a:r>
            <a:r>
              <a:rPr lang="fr-FR" i="1"/>
              <a:t>. </a:t>
            </a:r>
            <a:endParaRPr lang="fr-FR" i="1" smtClean="0"/>
          </a:p>
          <a:p>
            <a:pPr lvl="1"/>
            <a:r>
              <a:rPr lang="fr-FR" i="1" smtClean="0"/>
              <a:t>Il </a:t>
            </a:r>
            <a:r>
              <a:rPr lang="fr-FR" i="1" dirty="0"/>
              <a:t>a un rôle déterminant lors de la réunion du dernier </a:t>
            </a:r>
            <a:r>
              <a:rPr lang="fr-FR" i="1" dirty="0" smtClean="0"/>
              <a:t>trimestre et émet des propositions d'orientation qui préparent la décision du chef d'établissement. »</a:t>
            </a:r>
          </a:p>
          <a:p>
            <a:pPr marL="365760" lvl="1" indent="0">
              <a:buNone/>
            </a:pPr>
            <a:endParaRPr lang="fr-FR" i="1" dirty="0" smtClean="0"/>
          </a:p>
          <a:p>
            <a:endParaRPr lang="fr-FR" dirty="0" smtClean="0"/>
          </a:p>
        </p:txBody>
      </p:sp>
    </p:spTree>
    <p:extLst>
      <p:ext uri="{BB962C8B-B14F-4D97-AF65-F5344CB8AC3E}">
        <p14:creationId xmlns:p14="http://schemas.microsoft.com/office/powerpoint/2010/main" val="2760661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68</TotalTime>
  <Words>515</Words>
  <Application>Microsoft Office PowerPoint</Application>
  <PresentationFormat>Affichage à l'écran (4:3)</PresentationFormat>
  <Paragraphs>105</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Calibri</vt:lpstr>
      <vt:lpstr>Century Schoolbook</vt:lpstr>
      <vt:lpstr>Times New Roman</vt:lpstr>
      <vt:lpstr>Wingdings</vt:lpstr>
      <vt:lpstr>Wingdings 2</vt:lpstr>
      <vt:lpstr>Oriel</vt:lpstr>
      <vt:lpstr>Assemblée des Parents d’Elèves du collège d’Arinthod</vt:lpstr>
      <vt:lpstr>Présentation de l’Association des Parents d’Elèves du collège d’Arinthod</vt:lpstr>
      <vt:lpstr>Statuts</vt:lpstr>
      <vt:lpstr>Actions de l’année scolaire 2017/2018</vt:lpstr>
      <vt:lpstr>Membres de l’association</vt:lpstr>
      <vt:lpstr>Projets 2018/2019</vt:lpstr>
      <vt:lpstr>Comment s’investir au collège? </vt:lpstr>
      <vt:lpstr>En étant membre de l’apea</vt:lpstr>
      <vt:lpstr>En étant parent délégué aux conseils de classe</vt:lpstr>
      <vt:lpstr>En étant parent délégué aux conseils de classe</vt:lpstr>
      <vt:lpstr>En étant parent élu au Conseil d’Administration ou dans les différentes commissions du collège</vt:lpstr>
      <vt:lpstr>En accompagnant les différentes sorties organisées par le collège, sur leur appel</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l’Association des Parents d’Elèves du collège d’Arinthod</dc:title>
  <dc:creator>séverine benacchio</dc:creator>
  <cp:lastModifiedBy>Benacchio Severine</cp:lastModifiedBy>
  <cp:revision>12</cp:revision>
  <dcterms:created xsi:type="dcterms:W3CDTF">2017-09-10T19:43:06Z</dcterms:created>
  <dcterms:modified xsi:type="dcterms:W3CDTF">2018-09-18T20:30:51Z</dcterms:modified>
</cp:coreProperties>
</file>