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7" y="782958"/>
            <a:ext cx="8388424" cy="555597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5941" y="836712"/>
            <a:ext cx="4079791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« </a:t>
            </a:r>
            <a:r>
              <a:rPr lang="fr-FR" dirty="0" err="1" smtClean="0">
                <a:solidFill>
                  <a:schemeClr val="bg1"/>
                </a:solidFill>
              </a:rPr>
              <a:t>Besak</a:t>
            </a:r>
            <a:r>
              <a:rPr lang="fr-FR" dirty="0" smtClean="0">
                <a:solidFill>
                  <a:schemeClr val="bg1"/>
                </a:solidFill>
              </a:rPr>
              <a:t> Éditions » envisage la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publication d’un ouvrage :</a:t>
            </a:r>
          </a:p>
          <a:p>
            <a:r>
              <a:rPr lang="fr-FR" sz="7300" dirty="0" smtClean="0">
                <a:solidFill>
                  <a:schemeClr val="bg1"/>
                </a:solidFill>
              </a:rPr>
              <a:t>"L’histoire</a:t>
            </a:r>
            <a:br>
              <a:rPr lang="fr-FR" sz="7300" dirty="0" smtClean="0">
                <a:solidFill>
                  <a:schemeClr val="bg1"/>
                </a:solidFill>
              </a:rPr>
            </a:br>
            <a:r>
              <a:rPr lang="fr-FR" sz="7300" dirty="0" smtClean="0">
                <a:solidFill>
                  <a:schemeClr val="bg1"/>
                </a:solidFill>
              </a:rPr>
              <a:t>de Besançon"</a:t>
            </a:r>
            <a:endParaRPr lang="fr-FR" sz="7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0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livre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Format 17 cm par 26 cm</a:t>
            </a:r>
          </a:p>
          <a:p>
            <a:r>
              <a:rPr lang="fr-FR" dirty="0"/>
              <a:t>Dos carré collé.</a:t>
            </a:r>
          </a:p>
          <a:p>
            <a:r>
              <a:rPr lang="fr-FR" dirty="0"/>
              <a:t>Couverture de qualité quadrichromie</a:t>
            </a:r>
          </a:p>
          <a:p>
            <a:r>
              <a:rPr lang="fr-FR" dirty="0"/>
              <a:t>260 grammes. Pelliculage Brillant.</a:t>
            </a:r>
          </a:p>
          <a:p>
            <a:pPr lvl="1"/>
            <a:r>
              <a:rPr lang="fr-FR" dirty="0"/>
              <a:t>120 pages en noir 80 grammes.</a:t>
            </a:r>
          </a:p>
          <a:p>
            <a:pPr lvl="1"/>
            <a:r>
              <a:rPr lang="fr-FR" dirty="0"/>
              <a:t>22 pages en couleur 135 </a:t>
            </a:r>
            <a:r>
              <a:rPr lang="fr-FR" dirty="0" smtClean="0"/>
              <a:t>grammes brillant</a:t>
            </a:r>
            <a:r>
              <a:rPr lang="fr-FR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93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coût de l’impression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L'éditeur cherche à </a:t>
            </a:r>
            <a:r>
              <a:rPr lang="fr-FR" dirty="0" smtClean="0"/>
              <a:t>savoir combien </a:t>
            </a:r>
            <a:r>
              <a:rPr lang="fr-FR" dirty="0"/>
              <a:t>lui coûtera la </a:t>
            </a:r>
            <a:r>
              <a:rPr lang="fr-FR" dirty="0" smtClean="0"/>
              <a:t>réalisation d'un </a:t>
            </a:r>
            <a:r>
              <a:rPr lang="fr-FR" dirty="0"/>
              <a:t>livre en </a:t>
            </a:r>
            <a:r>
              <a:rPr lang="fr-FR" dirty="0" smtClean="0"/>
              <a:t>moyenne. Pour </a:t>
            </a:r>
            <a:r>
              <a:rPr lang="fr-FR" dirty="0"/>
              <a:t>cela, il fait l'inventaire </a:t>
            </a:r>
            <a:r>
              <a:rPr lang="fr-FR" dirty="0" smtClean="0"/>
              <a:t>de tous </a:t>
            </a:r>
            <a:r>
              <a:rPr lang="fr-FR" dirty="0"/>
              <a:t>les coûts relatifs à la </a:t>
            </a:r>
            <a:r>
              <a:rPr lang="fr-FR" dirty="0" smtClean="0"/>
              <a:t>sortie de </a:t>
            </a:r>
            <a:r>
              <a:rPr lang="fr-FR" dirty="0"/>
              <a:t>l'Histoire de Besançon.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45024"/>
            <a:ext cx="4139952" cy="27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9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5915000" cy="5649491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/>
              <a:t>1. La rémunération de </a:t>
            </a:r>
            <a:r>
              <a:rPr lang="fr-FR" sz="2600" dirty="0" smtClean="0"/>
              <a:t>l’auteur représentera </a:t>
            </a:r>
            <a:r>
              <a:rPr lang="fr-FR" sz="2600" dirty="0"/>
              <a:t>10 % du prix de </a:t>
            </a:r>
            <a:r>
              <a:rPr lang="fr-FR" sz="2600" dirty="0" smtClean="0"/>
              <a:t>vente prévu </a:t>
            </a:r>
            <a:r>
              <a:rPr lang="fr-FR" sz="2600" dirty="0"/>
              <a:t>(27€</a:t>
            </a:r>
            <a:r>
              <a:rPr lang="fr-FR" sz="2600" dirty="0" smtClean="0"/>
              <a:t>)</a:t>
            </a:r>
            <a:endParaRPr lang="fr-FR" sz="2600" dirty="0"/>
          </a:p>
          <a:p>
            <a:r>
              <a:rPr lang="fr-FR" sz="2600" dirty="0"/>
              <a:t>2. La composition (c’est-à-dire la </a:t>
            </a:r>
            <a:r>
              <a:rPr lang="fr-FR" sz="2600" dirty="0" smtClean="0"/>
              <a:t>mise en </a:t>
            </a:r>
            <a:r>
              <a:rPr lang="fr-FR" sz="2600" dirty="0"/>
              <a:t>page réalisée par un salarié </a:t>
            </a:r>
            <a:r>
              <a:rPr lang="fr-FR" sz="2600" dirty="0" smtClean="0"/>
              <a:t>de </a:t>
            </a:r>
            <a:r>
              <a:rPr lang="fr-FR" sz="2600" dirty="0" err="1" smtClean="0"/>
              <a:t>Besak</a:t>
            </a:r>
            <a:r>
              <a:rPr lang="fr-FR" sz="2600" dirty="0" smtClean="0"/>
              <a:t> </a:t>
            </a:r>
            <a:r>
              <a:rPr lang="fr-FR" sz="2600" dirty="0"/>
              <a:t>Éditions) 1350€</a:t>
            </a:r>
          </a:p>
          <a:p>
            <a:r>
              <a:rPr lang="fr-FR" sz="2600" dirty="0"/>
              <a:t>3. La rémunération du libraire sera </a:t>
            </a:r>
            <a:r>
              <a:rPr lang="fr-FR" sz="2600" dirty="0" smtClean="0"/>
              <a:t>de 30</a:t>
            </a:r>
            <a:r>
              <a:rPr lang="fr-FR" sz="2600" dirty="0"/>
              <a:t>% du prix de vente.</a:t>
            </a:r>
          </a:p>
          <a:p>
            <a:r>
              <a:rPr lang="fr-FR" sz="2600" dirty="0"/>
              <a:t>4. L’imprimeur demande 100€ </a:t>
            </a:r>
            <a:r>
              <a:rPr lang="fr-FR" sz="2600" dirty="0" smtClean="0"/>
              <a:t>de prise </a:t>
            </a:r>
            <a:r>
              <a:rPr lang="fr-FR" sz="2600" dirty="0"/>
              <a:t>en charge de la commande </a:t>
            </a:r>
            <a:r>
              <a:rPr lang="fr-FR" sz="2600" dirty="0" smtClean="0"/>
              <a:t>pour les </a:t>
            </a:r>
            <a:r>
              <a:rPr lang="fr-FR" sz="2600" dirty="0"/>
              <a:t>frais administratifs.</a:t>
            </a:r>
          </a:p>
          <a:p>
            <a:r>
              <a:rPr lang="fr-FR" sz="2600" dirty="0"/>
              <a:t>5. Puis 6,88 euros par </a:t>
            </a:r>
            <a:r>
              <a:rPr lang="fr-FR" sz="2600" dirty="0" smtClean="0"/>
              <a:t>exemplaire imprimé</a:t>
            </a:r>
            <a:r>
              <a:rPr lang="fr-FR" sz="2600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Quels sont les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coûts fixes </a:t>
            </a:r>
            <a:r>
              <a:rPr lang="fr-FR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et les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coûts variables </a:t>
            </a:r>
            <a:r>
              <a:rPr lang="fr-FR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pour </a:t>
            </a:r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 réalisation de l'ouvrage ?</a:t>
            </a:r>
            <a:endParaRPr lang="fr-FR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92280" y="2060848"/>
            <a:ext cx="19579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Coûts fixes</a:t>
            </a:r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Total</a:t>
            </a:r>
            <a:endParaRPr lang="fr-FR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fr-FR" sz="2400" dirty="0"/>
          </a:p>
          <a:p>
            <a:r>
              <a:rPr lang="fr-FR" sz="2400" dirty="0" smtClean="0"/>
              <a:t>Coût variables</a:t>
            </a:r>
          </a:p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Total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1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8886" y="1469032"/>
            <a:ext cx="5877827" cy="389310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404664"/>
            <a:ext cx="4618855" cy="424847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 combien revient la production de 100 </a:t>
            </a:r>
            <a:r>
              <a:rPr lang="fr-FR" dirty="0" smtClean="0"/>
              <a:t>livres?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 Et </a:t>
            </a:r>
            <a:r>
              <a:rPr lang="fr-FR" dirty="0"/>
              <a:t>de 1000 </a:t>
            </a:r>
            <a:r>
              <a:rPr lang="fr-FR" dirty="0" smtClean="0"/>
              <a:t>?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Quel est le coût moyen pour une production </a:t>
            </a:r>
            <a:r>
              <a:rPr lang="fr-FR" dirty="0" smtClean="0"/>
              <a:t>de 100 </a:t>
            </a:r>
            <a:r>
              <a:rPr lang="fr-FR" dirty="0"/>
              <a:t>livres 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Et </a:t>
            </a:r>
            <a:r>
              <a:rPr lang="fr-FR" dirty="0"/>
              <a:t>de 1000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76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" y="260648"/>
            <a:ext cx="9144000" cy="605641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006" y="620689"/>
            <a:ext cx="7628386" cy="2088231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chemeClr val="bg1"/>
                </a:solidFill>
              </a:rPr>
              <a:t>L'éditeur souhaite savoir à combien </a:t>
            </a:r>
            <a:r>
              <a:rPr lang="fr-FR" dirty="0" smtClean="0">
                <a:solidFill>
                  <a:schemeClr val="bg1"/>
                </a:solidFill>
              </a:rPr>
              <a:t>lui reviendrait </a:t>
            </a:r>
            <a:r>
              <a:rPr lang="fr-FR" dirty="0">
                <a:solidFill>
                  <a:schemeClr val="bg1"/>
                </a:solidFill>
              </a:rPr>
              <a:t>la réalisation d'un </a:t>
            </a:r>
            <a:r>
              <a:rPr lang="fr-FR" dirty="0" smtClean="0">
                <a:solidFill>
                  <a:schemeClr val="bg1"/>
                </a:solidFill>
              </a:rPr>
              <a:t>ouvrage supplémentaire, </a:t>
            </a:r>
            <a:r>
              <a:rPr lang="fr-FR" dirty="0">
                <a:solidFill>
                  <a:schemeClr val="bg1"/>
                </a:solidFill>
              </a:rPr>
              <a:t>lorsqu'il en produit </a:t>
            </a:r>
            <a:r>
              <a:rPr lang="fr-FR" dirty="0" smtClean="0">
                <a:solidFill>
                  <a:schemeClr val="bg1"/>
                </a:solidFill>
              </a:rPr>
              <a:t>déjà 100 </a:t>
            </a:r>
            <a:r>
              <a:rPr lang="fr-FR" dirty="0">
                <a:solidFill>
                  <a:schemeClr val="bg1"/>
                </a:solidFill>
              </a:rPr>
              <a:t>(Coût du 101ème). C'est le </a:t>
            </a:r>
            <a:r>
              <a:rPr lang="fr-FR" dirty="0" smtClean="0">
                <a:solidFill>
                  <a:schemeClr val="bg1"/>
                </a:solidFill>
              </a:rPr>
              <a:t>coût marginal.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436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240</Words>
  <Application>Microsoft Office PowerPoint</Application>
  <PresentationFormat>Affichage à l'écran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Le livre :</vt:lpstr>
      <vt:lpstr>Le coût de l’impression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</dc:creator>
  <cp:lastModifiedBy>Franck Labourier</cp:lastModifiedBy>
  <cp:revision>4</cp:revision>
  <dcterms:created xsi:type="dcterms:W3CDTF">2016-10-26T08:39:44Z</dcterms:created>
  <dcterms:modified xsi:type="dcterms:W3CDTF">2016-10-26T09:05:45Z</dcterms:modified>
</cp:coreProperties>
</file>