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9" r:id="rId4"/>
    <p:sldId id="282" r:id="rId5"/>
    <p:sldId id="280" r:id="rId6"/>
    <p:sldId id="283" r:id="rId7"/>
    <p:sldId id="284" r:id="rId8"/>
    <p:sldId id="262" r:id="rId9"/>
    <p:sldId id="258" r:id="rId10"/>
    <p:sldId id="270" r:id="rId11"/>
    <p:sldId id="272" r:id="rId12"/>
    <p:sldId id="271" r:id="rId13"/>
    <p:sldId id="259" r:id="rId14"/>
    <p:sldId id="260" r:id="rId15"/>
    <p:sldId id="261" r:id="rId16"/>
    <p:sldId id="263" r:id="rId17"/>
    <p:sldId id="264" r:id="rId18"/>
    <p:sldId id="265" r:id="rId19"/>
    <p:sldId id="273" r:id="rId20"/>
    <p:sldId id="274" r:id="rId21"/>
    <p:sldId id="275" r:id="rId22"/>
    <p:sldId id="276" r:id="rId23"/>
    <p:sldId id="277" r:id="rId24"/>
    <p:sldId id="269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7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162-69AD-D046-BDF4-D4ADD61A9A42}" type="datetimeFigureOut">
              <a:rPr lang="en-US" smtClean="0"/>
              <a:t>03/10/17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E929-3AE0-2E4E-8B2F-ECF30F004E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337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162-69AD-D046-BDF4-D4ADD61A9A42}" type="datetimeFigureOut">
              <a:rPr lang="en-US" smtClean="0"/>
              <a:t>03/10/17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E929-3AE0-2E4E-8B2F-ECF30F004E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3438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162-69AD-D046-BDF4-D4ADD61A9A42}" type="datetimeFigureOut">
              <a:rPr lang="en-US" smtClean="0"/>
              <a:t>03/10/17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E929-3AE0-2E4E-8B2F-ECF30F004E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1731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162-69AD-D046-BDF4-D4ADD61A9A42}" type="datetimeFigureOut">
              <a:rPr lang="en-US" smtClean="0"/>
              <a:t>03/10/17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E929-3AE0-2E4E-8B2F-ECF30F004E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1528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162-69AD-D046-BDF4-D4ADD61A9A42}" type="datetimeFigureOut">
              <a:rPr lang="en-US" smtClean="0"/>
              <a:t>03/10/17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E929-3AE0-2E4E-8B2F-ECF30F004E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004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162-69AD-D046-BDF4-D4ADD61A9A42}" type="datetimeFigureOut">
              <a:rPr lang="en-US" smtClean="0"/>
              <a:t>03/10/17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E929-3AE0-2E4E-8B2F-ECF30F004E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1158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162-69AD-D046-BDF4-D4ADD61A9A42}" type="datetimeFigureOut">
              <a:rPr lang="en-US" smtClean="0"/>
              <a:t>03/10/17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E929-3AE0-2E4E-8B2F-ECF30F004E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9892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162-69AD-D046-BDF4-D4ADD61A9A42}" type="datetimeFigureOut">
              <a:rPr lang="en-US" smtClean="0"/>
              <a:t>03/10/17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E929-3AE0-2E4E-8B2F-ECF30F004E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7964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162-69AD-D046-BDF4-D4ADD61A9A42}" type="datetimeFigureOut">
              <a:rPr lang="en-US" smtClean="0"/>
              <a:t>03/10/17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E929-3AE0-2E4E-8B2F-ECF30F004E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86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162-69AD-D046-BDF4-D4ADD61A9A42}" type="datetimeFigureOut">
              <a:rPr lang="en-US" smtClean="0"/>
              <a:t>03/10/17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E929-3AE0-2E4E-8B2F-ECF30F004E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2043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19162-69AD-D046-BDF4-D4ADD61A9A42}" type="datetimeFigureOut">
              <a:rPr lang="en-US" smtClean="0"/>
              <a:t>03/10/17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7E929-3AE0-2E4E-8B2F-ECF30F004E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337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F19162-69AD-D046-BDF4-D4ADD61A9A42}" type="datetimeFigureOut">
              <a:rPr lang="en-US" smtClean="0"/>
              <a:t>03/10/17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7E929-3AE0-2E4E-8B2F-ECF30F004ED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1540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xpress.fr" TargetMode="External"/><Relationship Id="rId4" Type="http://schemas.openxmlformats.org/officeDocument/2006/relationships/hyperlink" Target="http://www.conspiracywatch.info" TargetMode="External"/><Relationship Id="rId5" Type="http://schemas.openxmlformats.org/officeDocument/2006/relationships/hyperlink" Target="http://www.veriteperdu.wordpress.com" TargetMode="External"/><Relationship Id="rId6" Type="http://schemas.openxmlformats.org/officeDocument/2006/relationships/hyperlink" Target="http://www.hoaxbuster.co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pice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75167" y="1545160"/>
            <a:ext cx="8657166" cy="328083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85800" y="1989666"/>
            <a:ext cx="7772400" cy="2455333"/>
          </a:xfrm>
        </p:spPr>
        <p:txBody>
          <a:bodyPr>
            <a:normAutofit/>
          </a:bodyPr>
          <a:lstStyle/>
          <a:p>
            <a:r>
              <a:rPr lang="fr-FR" b="1" dirty="0" smtClean="0"/>
              <a:t>BOULEVERSEMENT DU MARCHE DE L’INFORMATION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Les mécaniques du « croire »</a:t>
            </a:r>
            <a:endParaRPr lang="fr-FR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88547" y="555614"/>
            <a:ext cx="84582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3 </a:t>
            </a:r>
            <a:r>
              <a:rPr lang="en-US" dirty="0" err="1" smtClean="0">
                <a:solidFill>
                  <a:schemeClr val="tx1"/>
                </a:solidFill>
              </a:rPr>
              <a:t>octobre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2017 </a:t>
            </a: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797" y="5225290"/>
            <a:ext cx="2396066" cy="9706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47710" y="5361051"/>
            <a:ext cx="7929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b="1" dirty="0" smtClean="0">
                <a:solidFill>
                  <a:schemeClr val="tx1"/>
                </a:solidFill>
                <a:latin typeface="+mj-lt"/>
              </a:rPr>
              <a:t>Amélie </a:t>
            </a:r>
            <a:r>
              <a:rPr lang="fr-FR" sz="2800" b="1" dirty="0" err="1" smtClean="0">
                <a:solidFill>
                  <a:schemeClr val="tx1"/>
                </a:solidFill>
                <a:latin typeface="+mj-lt"/>
              </a:rPr>
              <a:t>Rougié</a:t>
            </a:r>
            <a:r>
              <a:rPr lang="fr-FR" sz="2800" b="1" dirty="0" smtClean="0">
                <a:solidFill>
                  <a:schemeClr val="tx1"/>
                </a:solidFill>
                <a:latin typeface="+mj-lt"/>
              </a:rPr>
              <a:t> </a:t>
            </a:r>
          </a:p>
          <a:p>
            <a:r>
              <a:rPr lang="fr-FR" sz="2000" dirty="0" smtClean="0"/>
              <a:t>C</a:t>
            </a:r>
            <a:r>
              <a:rPr lang="fr-FR" sz="2000" dirty="0" smtClean="0">
                <a:solidFill>
                  <a:schemeClr val="tx1"/>
                </a:solidFill>
              </a:rPr>
              <a:t>hargée d’étude </a:t>
            </a:r>
            <a:r>
              <a:rPr lang="en-US" sz="2000" dirty="0" smtClean="0">
                <a:solidFill>
                  <a:schemeClr val="tx1"/>
                </a:solidFill>
              </a:rPr>
              <a:t>–</a:t>
            </a:r>
            <a:r>
              <a:rPr lang="fr-FR" sz="2000" dirty="0" smtClean="0">
                <a:solidFill>
                  <a:schemeClr val="tx1"/>
                </a:solidFill>
              </a:rPr>
              <a:t> Sociologie des croyances </a:t>
            </a:r>
          </a:p>
        </p:txBody>
      </p:sp>
    </p:spTree>
    <p:extLst>
      <p:ext uri="{BB962C8B-B14F-4D97-AF65-F5344CB8AC3E}">
        <p14:creationId xmlns:p14="http://schemas.microsoft.com/office/powerpoint/2010/main" val="1117277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292100"/>
            <a:ext cx="64643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96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 descr="Capture d’écran 2015-11-21 à 14.46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7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837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II- Bouleversement du marché de l’information </a:t>
            </a:r>
            <a:endParaRPr lang="fr-F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- Avant Internet : les rumeurs ne passaient pas le filtre de la prise de parole publique (lenteur, sélection)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Internet:  Stockage ; dérégulation du marché de l’information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Conséquences :</a:t>
            </a:r>
          </a:p>
          <a:p>
            <a:pPr marL="0" indent="0">
              <a:buNone/>
            </a:pPr>
            <a:r>
              <a:rPr lang="fr-FR" dirty="0" smtClean="0"/>
              <a:t>° Millefeuilles argumentatifs (produits </a:t>
            </a:r>
            <a:r>
              <a:rPr lang="fr-FR" dirty="0" err="1" smtClean="0"/>
              <a:t>fortéens</a:t>
            </a:r>
            <a:r>
              <a:rPr lang="fr-FR" dirty="0" smtClean="0"/>
              <a:t>)</a:t>
            </a:r>
          </a:p>
          <a:p>
            <a:pPr marL="0" indent="0">
              <a:buNone/>
            </a:pPr>
            <a:r>
              <a:rPr lang="fr-FR" dirty="0" smtClean="0"/>
              <a:t>° Tyrannie des plus motivés</a:t>
            </a:r>
          </a:p>
          <a:p>
            <a:pPr marL="0" indent="0">
              <a:buNone/>
            </a:pPr>
            <a:r>
              <a:rPr lang="fr-FR" dirty="0" smtClean="0"/>
              <a:t>° Constitution d’îlots cognitifs </a:t>
            </a:r>
          </a:p>
          <a:p>
            <a:pPr marL="0" indent="0">
              <a:buNone/>
            </a:pPr>
            <a:r>
              <a:rPr lang="fr-FR" dirty="0" smtClean="0"/>
              <a:t>° Résistance à l’effet de saturation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02402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III- </a:t>
            </a:r>
            <a:r>
              <a:rPr lang="fr-FR" dirty="0"/>
              <a:t>U</a:t>
            </a:r>
            <a:r>
              <a:rPr lang="fr-FR" dirty="0" smtClean="0"/>
              <a:t>nivers mental et social du </a:t>
            </a:r>
            <a:r>
              <a:rPr lang="fr-FR" dirty="0" err="1" smtClean="0"/>
              <a:t>complotisme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u="sng" dirty="0" smtClean="0"/>
              <a:t>1- Tous </a:t>
            </a:r>
            <a:r>
              <a:rPr lang="fr-FR" u="sng" dirty="0" err="1" smtClean="0"/>
              <a:t>complotistes</a:t>
            </a:r>
            <a:r>
              <a:rPr lang="fr-FR" u="sng" dirty="0" smtClean="0"/>
              <a:t>?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800" dirty="0" smtClean="0"/>
              <a:t>° 3 types de </a:t>
            </a:r>
            <a:r>
              <a:rPr lang="fr-FR" sz="2800" dirty="0" err="1" smtClean="0"/>
              <a:t>conspirationnisme</a:t>
            </a:r>
            <a:r>
              <a:rPr lang="fr-FR" sz="2800" dirty="0" smtClean="0"/>
              <a:t> (</a:t>
            </a:r>
            <a:r>
              <a:rPr lang="fr-FR" sz="2800" dirty="0" err="1" smtClean="0"/>
              <a:t>Barkun</a:t>
            </a:r>
            <a:r>
              <a:rPr lang="fr-FR" sz="2800" dirty="0" smtClean="0"/>
              <a:t>, 2003)</a:t>
            </a:r>
          </a:p>
          <a:p>
            <a:pPr marL="0" indent="0">
              <a:buNone/>
            </a:pPr>
            <a:endParaRPr lang="fr-FR" sz="2800" dirty="0" smtClean="0"/>
          </a:p>
          <a:p>
            <a:pPr marL="0" indent="0">
              <a:buNone/>
            </a:pPr>
            <a:r>
              <a:rPr lang="en-US" sz="2800" i="1" dirty="0" smtClean="0"/>
              <a:t>Super-</a:t>
            </a:r>
            <a:r>
              <a:rPr lang="en-US" sz="2800" i="1" dirty="0" err="1" smtClean="0"/>
              <a:t>conspirationnisme</a:t>
            </a:r>
            <a:r>
              <a:rPr lang="fr-FR" sz="2800" i="1" dirty="0" smtClean="0"/>
              <a:t> </a:t>
            </a:r>
            <a:r>
              <a:rPr lang="fr-FR" sz="2800" dirty="0" smtClean="0"/>
              <a:t>&gt; extraterrestres, surnaturel</a:t>
            </a:r>
            <a:endParaRPr lang="fr-FR" sz="2800" i="1" dirty="0" smtClean="0"/>
          </a:p>
          <a:p>
            <a:pPr marL="0" indent="0">
              <a:buNone/>
            </a:pPr>
            <a:r>
              <a:rPr lang="en-US" sz="2800" i="1" dirty="0" smtClean="0"/>
              <a:t>C</a:t>
            </a:r>
            <a:r>
              <a:rPr lang="fr-FR" sz="2800" i="1" dirty="0" err="1" smtClean="0"/>
              <a:t>onspirationnisme</a:t>
            </a:r>
            <a:r>
              <a:rPr lang="fr-FR" sz="2800" i="1" dirty="0" smtClean="0"/>
              <a:t> d’</a:t>
            </a:r>
            <a:r>
              <a:rPr lang="fr-FR" sz="2800" i="1" dirty="0" err="1" smtClean="0"/>
              <a:t>év</a:t>
            </a:r>
            <a:r>
              <a:rPr lang="en-US" sz="2800" i="1" dirty="0" err="1" smtClean="0"/>
              <a:t>é</a:t>
            </a:r>
            <a:r>
              <a:rPr lang="fr-FR" sz="2800" i="1" dirty="0" err="1" smtClean="0"/>
              <a:t>nement</a:t>
            </a:r>
            <a:r>
              <a:rPr lang="fr-FR" sz="2800" i="1" dirty="0" smtClean="0"/>
              <a:t> </a:t>
            </a:r>
            <a:r>
              <a:rPr lang="fr-FR" sz="2800" dirty="0" smtClean="0"/>
              <a:t>&gt; opportuniste</a:t>
            </a:r>
            <a:endParaRPr lang="fr-FR" sz="2800" i="1" dirty="0" smtClean="0"/>
          </a:p>
          <a:p>
            <a:pPr marL="0" indent="0">
              <a:buNone/>
            </a:pPr>
            <a:r>
              <a:rPr lang="fr-FR" sz="2800" b="1" i="1" dirty="0" err="1" smtClean="0"/>
              <a:t>Conspirationnisme</a:t>
            </a:r>
            <a:r>
              <a:rPr lang="fr-FR" sz="2800" b="1" i="1" dirty="0" smtClean="0"/>
              <a:t> systémique</a:t>
            </a:r>
            <a:r>
              <a:rPr lang="fr-FR" sz="2800" b="1" dirty="0" smtClean="0"/>
              <a:t> </a:t>
            </a:r>
            <a:r>
              <a:rPr lang="fr-FR" sz="2800" dirty="0" smtClean="0"/>
              <a:t>&gt;</a:t>
            </a:r>
            <a:r>
              <a:rPr lang="fr-FR" sz="2800" i="1" dirty="0" smtClean="0"/>
              <a:t> </a:t>
            </a:r>
            <a:r>
              <a:rPr lang="fr-FR" sz="2800" dirty="0" smtClean="0"/>
              <a:t>société secrètes, juifs </a:t>
            </a:r>
            <a:endParaRPr lang="fr-FR" sz="2800" i="1" dirty="0" smtClean="0"/>
          </a:p>
          <a:p>
            <a:pPr marL="0" indent="0">
              <a:buNone/>
            </a:pPr>
            <a:endParaRPr lang="fr-FR" sz="2800" i="1" dirty="0" smtClean="0"/>
          </a:p>
          <a:p>
            <a:pPr marL="0" indent="0">
              <a:buNone/>
            </a:pPr>
            <a:r>
              <a:rPr lang="fr-FR" sz="2800" dirty="0" smtClean="0"/>
              <a:t>° Différents degrés d’adhésion</a:t>
            </a:r>
          </a:p>
          <a:p>
            <a:pPr marL="0" indent="0">
              <a:buNone/>
            </a:pPr>
            <a:r>
              <a:rPr lang="fr-FR" sz="2800" dirty="0" smtClean="0"/>
              <a:t>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519804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III- </a:t>
            </a:r>
            <a:r>
              <a:rPr lang="fr-FR" dirty="0"/>
              <a:t>U</a:t>
            </a:r>
            <a:r>
              <a:rPr lang="fr-FR" dirty="0" smtClean="0"/>
              <a:t>nivers mental et social du </a:t>
            </a:r>
            <a:r>
              <a:rPr lang="fr-FR" dirty="0" err="1" smtClean="0"/>
              <a:t>complotisme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u="sng" dirty="0" smtClean="0"/>
              <a:t>2- Caractéristiques et ressorts du </a:t>
            </a:r>
            <a:r>
              <a:rPr lang="fr-FR" u="sng" dirty="0" err="1" smtClean="0"/>
              <a:t>complotisme</a:t>
            </a:r>
            <a:endParaRPr lang="fr-FR" u="sng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en-US" dirty="0" smtClean="0"/>
              <a:t>a. B</a:t>
            </a:r>
            <a:r>
              <a:rPr lang="fr-FR" dirty="0" err="1" smtClean="0"/>
              <a:t>iais</a:t>
            </a:r>
            <a:r>
              <a:rPr lang="fr-FR" dirty="0" smtClean="0"/>
              <a:t> de raisonnement</a:t>
            </a:r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°</a:t>
            </a:r>
            <a:r>
              <a:rPr lang="fr-FR" i="1" dirty="0" smtClean="0"/>
              <a:t>qui </a:t>
            </a:r>
            <a:r>
              <a:rPr lang="fr-FR" i="1" dirty="0" err="1" smtClean="0"/>
              <a:t>prodest</a:t>
            </a:r>
            <a:r>
              <a:rPr lang="fr-FR" i="1" dirty="0" smtClean="0"/>
              <a:t>?</a:t>
            </a:r>
          </a:p>
          <a:p>
            <a:pPr marL="0" indent="0">
              <a:buNone/>
            </a:pPr>
            <a:r>
              <a:rPr lang="fr-FR" i="1" dirty="0" smtClean="0"/>
              <a:t>° </a:t>
            </a:r>
            <a:r>
              <a:rPr lang="fr-FR" i="1" dirty="0"/>
              <a:t>c</a:t>
            </a:r>
            <a:r>
              <a:rPr lang="fr-FR" i="1" dirty="0" smtClean="0"/>
              <a:t>orrélation = fonction ; tout est lié</a:t>
            </a:r>
          </a:p>
          <a:p>
            <a:pPr marL="0" indent="0">
              <a:buNone/>
            </a:pPr>
            <a:r>
              <a:rPr lang="fr-FR" i="1" dirty="0" smtClean="0"/>
              <a:t>° </a:t>
            </a:r>
            <a:r>
              <a:rPr lang="fr-FR" i="1" dirty="0" err="1"/>
              <a:t>p</a:t>
            </a:r>
            <a:r>
              <a:rPr lang="fr-FR" i="1" dirty="0" err="1" smtClean="0"/>
              <a:t>aréidolies</a:t>
            </a:r>
            <a:endParaRPr lang="fr-FR" i="1" dirty="0" smtClean="0"/>
          </a:p>
          <a:p>
            <a:pPr marL="0" indent="0">
              <a:buNone/>
            </a:pPr>
            <a:r>
              <a:rPr lang="fr-FR" i="1" dirty="0" smtClean="0"/>
              <a:t>° négligence de la taille de l’échantillon </a:t>
            </a:r>
            <a:r>
              <a:rPr lang="fr-FR" i="1" dirty="0"/>
              <a:t>;</a:t>
            </a:r>
            <a:r>
              <a:rPr lang="fr-FR" i="1" dirty="0" smtClean="0"/>
              <a:t> pas de hasard</a:t>
            </a:r>
          </a:p>
          <a:p>
            <a:pPr marL="0" indent="0">
              <a:buNone/>
            </a:pPr>
            <a:r>
              <a:rPr lang="fr-FR" i="1" dirty="0" smtClean="0"/>
              <a:t>° indice = preuve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97867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III- Univers mental et social du </a:t>
            </a:r>
            <a:r>
              <a:rPr lang="fr-FR" dirty="0" err="1" smtClean="0"/>
              <a:t>complotisme</a:t>
            </a:r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2- </a:t>
            </a:r>
            <a:r>
              <a:rPr lang="fr-FR" u="sng" dirty="0" smtClean="0"/>
              <a:t>Caractéristiques et ressorts du </a:t>
            </a:r>
            <a:r>
              <a:rPr lang="fr-FR" u="sng" dirty="0" err="1" smtClean="0"/>
              <a:t>complotisme</a:t>
            </a:r>
            <a:endParaRPr lang="fr-FR" u="sng" dirty="0" smtClean="0"/>
          </a:p>
          <a:p>
            <a:pPr>
              <a:buFontTx/>
              <a:buChar char="-"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b. Mythologie moderne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c. Tenants: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3000" i="1" dirty="0" smtClean="0"/>
              <a:t>Construire le sens du monde </a:t>
            </a:r>
          </a:p>
          <a:p>
            <a:pPr marL="0" indent="0">
              <a:buNone/>
            </a:pPr>
            <a:r>
              <a:rPr lang="fr-FR" sz="3000" i="1" dirty="0" smtClean="0"/>
              <a:t>Effet de dévoilement</a:t>
            </a:r>
          </a:p>
          <a:p>
            <a:pPr marL="0" indent="0">
              <a:buNone/>
            </a:pPr>
            <a:r>
              <a:rPr lang="fr-FR" sz="3000" i="1" dirty="0" smtClean="0"/>
              <a:t>Distinction sociale </a:t>
            </a:r>
          </a:p>
          <a:p>
            <a:pPr marL="0" indent="0">
              <a:buNone/>
            </a:pPr>
            <a:r>
              <a:rPr lang="fr-FR" sz="3000" i="1" dirty="0" smtClean="0"/>
              <a:t>Ressource politique</a:t>
            </a:r>
          </a:p>
        </p:txBody>
      </p:sp>
    </p:spTree>
    <p:extLst>
      <p:ext uri="{BB962C8B-B14F-4D97-AF65-F5344CB8AC3E}">
        <p14:creationId xmlns:p14="http://schemas.microsoft.com/office/powerpoint/2010/main" val="408669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III- Univers mental et social du </a:t>
            </a:r>
            <a:r>
              <a:rPr lang="fr-FR" dirty="0" err="1" smtClean="0"/>
              <a:t>complotisme</a:t>
            </a:r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fr-FR" dirty="0" smtClean="0"/>
              <a:t>3</a:t>
            </a:r>
            <a:r>
              <a:rPr lang="fr-FR" u="sng" dirty="0" smtClean="0"/>
              <a:t>- La </a:t>
            </a:r>
            <a:r>
              <a:rPr lang="fr-FR" u="sng" dirty="0" err="1" smtClean="0"/>
              <a:t>complosphère</a:t>
            </a:r>
            <a:r>
              <a:rPr lang="fr-FR" u="sng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sz="2800" dirty="0" smtClean="0"/>
              <a:t> ° 3 catégories d’acteurs: les masses, les impérialistes, les chercheurs de vérité</a:t>
            </a:r>
          </a:p>
          <a:p>
            <a:pPr marL="0" indent="0">
              <a:buNone/>
            </a:pPr>
            <a:r>
              <a:rPr lang="fr-FR" sz="2800" dirty="0" smtClean="0"/>
              <a:t>° Ilot cognitifs et relationnels</a:t>
            </a:r>
          </a:p>
          <a:p>
            <a:pPr marL="0" indent="0">
              <a:buNone/>
            </a:pPr>
            <a:r>
              <a:rPr lang="fr-FR" sz="2800" dirty="0" smtClean="0"/>
              <a:t>° Sites de « </a:t>
            </a:r>
            <a:r>
              <a:rPr lang="fr-FR" sz="2800" dirty="0" err="1" smtClean="0"/>
              <a:t>réinformation</a:t>
            </a:r>
            <a:r>
              <a:rPr lang="fr-FR" sz="2800" dirty="0" smtClean="0"/>
              <a:t> », Internet = média libre</a:t>
            </a:r>
          </a:p>
          <a:p>
            <a:pPr marL="0" indent="0">
              <a:buNone/>
            </a:pPr>
            <a:r>
              <a:rPr lang="fr-FR" sz="2800" dirty="0" smtClean="0"/>
              <a:t>° Des personnalités, un public 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19600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11757" b="11757"/>
          <a:stretch>
            <a:fillRect/>
          </a:stretch>
        </p:blipFill>
        <p:spPr>
          <a:xfrm>
            <a:off x="1938893" y="274638"/>
            <a:ext cx="5659967" cy="31127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96" y="3620236"/>
            <a:ext cx="4636175" cy="27393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1831" y="3387399"/>
            <a:ext cx="4285167" cy="294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597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 IV- La pensée extrême </a:t>
            </a:r>
            <a:endParaRPr lang="fr-F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 </a:t>
            </a:r>
          </a:p>
          <a:p>
            <a:pPr marL="0" indent="0">
              <a:buNone/>
            </a:pPr>
            <a:r>
              <a:rPr lang="fr-FR" dirty="0"/>
              <a:t>1- Quelques idées à défaire</a:t>
            </a:r>
          </a:p>
          <a:p>
            <a:pPr marL="0" indent="0">
              <a:buNone/>
            </a:pPr>
            <a:endParaRPr lang="fr-FR" dirty="0"/>
          </a:p>
          <a:p>
            <a:r>
              <a:rPr lang="en-US" dirty="0"/>
              <a:t> L</a:t>
            </a:r>
            <a:r>
              <a:rPr lang="fr-FR" dirty="0"/>
              <a:t>es fanatiques sont fous</a:t>
            </a:r>
          </a:p>
          <a:p>
            <a:r>
              <a:rPr lang="fr-FR" dirty="0"/>
              <a:t> Les fanatiques n’ont pas de sens moral</a:t>
            </a:r>
          </a:p>
          <a:p>
            <a:r>
              <a:rPr lang="fr-FR" dirty="0"/>
              <a:t> Le terrorisme est généré par la misère et le manque d’éducation</a:t>
            </a:r>
            <a:endParaRPr lang="fr-FR" sz="2800" dirty="0"/>
          </a:p>
          <a:p>
            <a:endParaRPr lang="fr-FR" dirty="0"/>
          </a:p>
          <a:p>
            <a:pPr marL="0" indent="0">
              <a:buNone/>
            </a:pPr>
            <a:r>
              <a:rPr lang="fr-FR" dirty="0"/>
              <a:t>&gt;  </a:t>
            </a:r>
            <a:r>
              <a:rPr lang="fr-FR" i="1" dirty="0"/>
              <a:t>Alors comment définir la pensée extrême?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586905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1 : </a:t>
            </a:r>
            <a:r>
              <a:rPr lang="fr-FR" dirty="0" smtClean="0"/>
              <a:t>Isolement</a:t>
            </a:r>
            <a:endParaRPr lang="en-US" dirty="0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718" b="6718"/>
          <a:stretch>
            <a:fillRect/>
          </a:stretch>
        </p:blipFill>
        <p:spPr>
          <a:xfrm>
            <a:off x="457200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356884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dirty="0" smtClean="0"/>
              <a:t>Plan de l’intervention</a:t>
            </a:r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dirty="0" smtClean="0"/>
              <a:t>I- La sociologie cognitive de </a:t>
            </a:r>
            <a:r>
              <a:rPr lang="fr-FR" dirty="0" err="1" smtClean="0"/>
              <a:t>G.Bronner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II- Bouleversement du marché de l’information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III- </a:t>
            </a:r>
            <a:r>
              <a:rPr lang="fr-FR" dirty="0"/>
              <a:t>U</a:t>
            </a:r>
            <a:r>
              <a:rPr lang="fr-FR" dirty="0" smtClean="0"/>
              <a:t>nivers mental et social du </a:t>
            </a:r>
            <a:r>
              <a:rPr lang="fr-FR" dirty="0" err="1" smtClean="0"/>
              <a:t>conspirationnisme</a:t>
            </a:r>
            <a:r>
              <a:rPr lang="fr-FR" dirty="0" smtClean="0"/>
              <a:t>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IV- La </a:t>
            </a:r>
            <a:r>
              <a:rPr lang="fr-FR" dirty="0"/>
              <a:t>P</a:t>
            </a:r>
            <a:r>
              <a:rPr lang="fr-FR" dirty="0" smtClean="0"/>
              <a:t>ensée Extrême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228654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2: Eviction de l’individu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3999" b="3999"/>
          <a:stretch>
            <a:fillRect/>
          </a:stretch>
        </p:blipFill>
        <p:spPr>
          <a:xfrm>
            <a:off x="457200" y="1600200"/>
            <a:ext cx="8229600" cy="5003800"/>
          </a:xfrm>
        </p:spPr>
      </p:pic>
    </p:spTree>
    <p:extLst>
      <p:ext uri="{BB962C8B-B14F-4D97-AF65-F5344CB8AC3E}">
        <p14:creationId xmlns:p14="http://schemas.microsoft.com/office/powerpoint/2010/main" val="1861329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Etape 3: Adhésion à l’idéologie de l’Islam radical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1629834"/>
            <a:ext cx="8039100" cy="4690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903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Etape 4: Déshumanisation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655243"/>
            <a:ext cx="635000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603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IV- La </a:t>
            </a:r>
            <a:r>
              <a:rPr lang="en-US" dirty="0" err="1" smtClean="0"/>
              <a:t>pensée</a:t>
            </a:r>
            <a:r>
              <a:rPr lang="en-US" dirty="0" smtClean="0"/>
              <a:t> </a:t>
            </a:r>
            <a:r>
              <a:rPr lang="en-US" dirty="0" err="1" smtClean="0"/>
              <a:t>extrême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/>
              <a:t>3- Formes d’adhésion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 Adhésion par frustration</a:t>
            </a:r>
          </a:p>
          <a:p>
            <a:pPr marL="0" indent="0">
              <a:buNone/>
            </a:pPr>
            <a:r>
              <a:rPr lang="fr-FR" dirty="0"/>
              <a:t> Adhésion par transmission</a:t>
            </a:r>
          </a:p>
          <a:p>
            <a:pPr marL="0" indent="0">
              <a:buNone/>
            </a:pPr>
            <a:r>
              <a:rPr lang="fr-FR" dirty="0"/>
              <a:t> Adhésion par dévoilement/révélation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102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La confiance est l’essence de toute vie sociale : en démocratie, le droit au doute s’accompagne de </a:t>
            </a:r>
            <a:r>
              <a:rPr lang="fr-FR" dirty="0" smtClean="0"/>
              <a:t>devoirs (administration de la preuve)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Muscler notre esprit critique : apprendre à nous méfier des pentes naturelles de notre pensée </a:t>
            </a:r>
            <a:r>
              <a:rPr lang="fr-FR" dirty="0" smtClean="0"/>
              <a:t>; s’exercer à la décentration</a:t>
            </a:r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998988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O</a:t>
            </a:r>
            <a:r>
              <a:rPr lang="fr-FR" b="1" dirty="0" err="1"/>
              <a:t>uvrages</a:t>
            </a:r>
            <a:r>
              <a:rPr lang="fr-FR" b="1" dirty="0"/>
              <a:t>:</a:t>
            </a:r>
          </a:p>
          <a:p>
            <a:pPr marL="0" indent="0">
              <a:buNone/>
            </a:pPr>
            <a:r>
              <a:rPr lang="fr-FR" dirty="0"/>
              <a:t>G.BRONNER, </a:t>
            </a:r>
            <a:r>
              <a:rPr lang="fr-FR" i="1" dirty="0"/>
              <a:t>La démocratie des crédules</a:t>
            </a:r>
            <a:r>
              <a:rPr lang="fr-FR" dirty="0"/>
              <a:t>, Paris, PUF, 2013</a:t>
            </a:r>
            <a:r>
              <a:rPr lang="en-GB" dirty="0"/>
              <a:t> </a:t>
            </a:r>
          </a:p>
          <a:p>
            <a:pPr marL="0" indent="0">
              <a:buNone/>
            </a:pPr>
            <a:r>
              <a:rPr lang="en-GB" dirty="0"/>
              <a:t>G.BRONNER, </a:t>
            </a:r>
            <a:r>
              <a:rPr lang="en-GB" i="1" dirty="0"/>
              <a:t>La </a:t>
            </a:r>
            <a:r>
              <a:rPr lang="en-GB" i="1" dirty="0" err="1"/>
              <a:t>Pensée</a:t>
            </a:r>
            <a:r>
              <a:rPr lang="en-GB" i="1" dirty="0"/>
              <a:t> </a:t>
            </a:r>
            <a:r>
              <a:rPr lang="en-GB" i="1" dirty="0" err="1"/>
              <a:t>extrême</a:t>
            </a:r>
            <a:r>
              <a:rPr lang="en-GB" i="1" dirty="0"/>
              <a:t>,</a:t>
            </a:r>
            <a:r>
              <a:rPr lang="en-GB" dirty="0"/>
              <a:t> Paris, PUF, 2009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en-US" dirty="0"/>
              <a:t>S.MAZET, </a:t>
            </a:r>
            <a:r>
              <a:rPr lang="en-US" i="1" dirty="0"/>
              <a:t>Manuel </a:t>
            </a:r>
            <a:r>
              <a:rPr lang="en-US" i="1" dirty="0" err="1"/>
              <a:t>d’autodéfense</a:t>
            </a:r>
            <a:r>
              <a:rPr lang="en-US" i="1" dirty="0"/>
              <a:t> </a:t>
            </a:r>
            <a:r>
              <a:rPr lang="en-US" i="1" dirty="0" err="1"/>
              <a:t>intellectuelle</a:t>
            </a:r>
            <a:r>
              <a:rPr lang="en-US" dirty="0"/>
              <a:t>, Paris, Robert </a:t>
            </a:r>
            <a:r>
              <a:rPr lang="en-US" dirty="0" err="1"/>
              <a:t>Laffont</a:t>
            </a:r>
            <a:r>
              <a:rPr lang="en-US" dirty="0"/>
              <a:t>, 2015</a:t>
            </a:r>
          </a:p>
          <a:p>
            <a:pPr marL="0" indent="0">
              <a:buNone/>
            </a:pPr>
            <a:r>
              <a:rPr lang="en-US" dirty="0"/>
              <a:t>P.A. TAGUIEFF, </a:t>
            </a:r>
            <a:r>
              <a:rPr lang="en-US" i="1" dirty="0" err="1"/>
              <a:t>L’imaginaire</a:t>
            </a:r>
            <a:r>
              <a:rPr lang="en-US" i="1" dirty="0"/>
              <a:t> du complot </a:t>
            </a:r>
            <a:r>
              <a:rPr lang="en-US" i="1" dirty="0" err="1"/>
              <a:t>mondial</a:t>
            </a:r>
            <a:r>
              <a:rPr lang="en-US" i="1" dirty="0"/>
              <a:t>: aspect d’un </a:t>
            </a:r>
            <a:r>
              <a:rPr lang="en-US" i="1" dirty="0" err="1"/>
              <a:t>mythe</a:t>
            </a:r>
            <a:r>
              <a:rPr lang="en-US" i="1" dirty="0"/>
              <a:t> </a:t>
            </a:r>
            <a:r>
              <a:rPr lang="en-US" i="1" dirty="0" err="1"/>
              <a:t>moderne</a:t>
            </a:r>
            <a:r>
              <a:rPr lang="en-US" dirty="0"/>
              <a:t>, Paris, </a:t>
            </a:r>
            <a:r>
              <a:rPr lang="en-US" dirty="0" err="1"/>
              <a:t>Broché</a:t>
            </a:r>
            <a:r>
              <a:rPr lang="en-US" dirty="0"/>
              <a:t> 2006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US" b="1" dirty="0" err="1"/>
              <a:t>Documentaire</a:t>
            </a:r>
            <a:r>
              <a:rPr lang="en-US" b="1" dirty="0"/>
              <a:t> (</a:t>
            </a:r>
            <a:r>
              <a:rPr lang="en-US" b="1" dirty="0" err="1"/>
              <a:t>libre</a:t>
            </a:r>
            <a:r>
              <a:rPr lang="en-US" b="1" dirty="0"/>
              <a:t> </a:t>
            </a:r>
            <a:r>
              <a:rPr lang="en-US" b="1" dirty="0" err="1"/>
              <a:t>accès</a:t>
            </a:r>
            <a:r>
              <a:rPr lang="en-US" b="1" dirty="0"/>
              <a:t>)</a:t>
            </a:r>
            <a:r>
              <a:rPr lang="en-GB" b="1" dirty="0"/>
              <a:t>: </a:t>
            </a:r>
          </a:p>
          <a:p>
            <a:pPr marL="0" indent="0">
              <a:buNone/>
            </a:pPr>
            <a:r>
              <a:rPr lang="pl-PL" dirty="0"/>
              <a:t>T.HUCHON et al, </a:t>
            </a:r>
            <a:r>
              <a:rPr lang="pl-PL" i="1" dirty="0" err="1"/>
              <a:t>Conspi</a:t>
            </a:r>
            <a:r>
              <a:rPr lang="pl-PL" i="1" dirty="0"/>
              <a:t> Hunter, La </a:t>
            </a:r>
            <a:r>
              <a:rPr lang="pl-PL" i="1" dirty="0" err="1"/>
              <a:t>traque</a:t>
            </a:r>
            <a:r>
              <a:rPr lang="pl-PL" i="1" dirty="0"/>
              <a:t> </a:t>
            </a:r>
            <a:r>
              <a:rPr lang="pl-PL" i="1" dirty="0" err="1"/>
              <a:t>aux</a:t>
            </a:r>
            <a:r>
              <a:rPr lang="pl-PL" i="1" dirty="0"/>
              <a:t> </a:t>
            </a:r>
            <a:r>
              <a:rPr lang="pl-PL" i="1" dirty="0" err="1"/>
              <a:t>conspi</a:t>
            </a:r>
            <a:r>
              <a:rPr lang="pl-PL" dirty="0"/>
              <a:t>, 2015 : </a:t>
            </a:r>
            <a:r>
              <a:rPr lang="pl-PL" dirty="0">
                <a:hlinkClick r:id="rId2"/>
              </a:rPr>
              <a:t>www.spicee.com</a:t>
            </a:r>
            <a:r>
              <a:rPr lang="pl-PL" dirty="0"/>
              <a:t>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en-US" b="1" dirty="0"/>
              <a:t>R</a:t>
            </a:r>
            <a:r>
              <a:rPr lang="pl-PL" b="1" dirty="0" err="1"/>
              <a:t>essources</a:t>
            </a:r>
            <a:r>
              <a:rPr lang="pl-PL" b="1" dirty="0"/>
              <a:t> web</a:t>
            </a:r>
            <a:r>
              <a:rPr lang="pl-PL" dirty="0"/>
              <a:t>: </a:t>
            </a:r>
          </a:p>
          <a:p>
            <a:pPr marL="0" indent="0">
              <a:buNone/>
            </a:pPr>
            <a:r>
              <a:rPr lang="en-US" dirty="0"/>
              <a:t>A</a:t>
            </a:r>
            <a:r>
              <a:rPr lang="pl-PL" dirty="0" err="1"/>
              <a:t>nnuaire</a:t>
            </a:r>
            <a:r>
              <a:rPr lang="pl-PL" dirty="0"/>
              <a:t> des </a:t>
            </a:r>
            <a:r>
              <a:rPr lang="pl-PL" dirty="0" err="1"/>
              <a:t>sites</a:t>
            </a:r>
            <a:r>
              <a:rPr lang="pl-PL" dirty="0"/>
              <a:t> </a:t>
            </a:r>
            <a:r>
              <a:rPr lang="pl-PL" dirty="0" err="1"/>
              <a:t>d’infaux</a:t>
            </a:r>
            <a:r>
              <a:rPr lang="pl-PL" dirty="0"/>
              <a:t> :  </a:t>
            </a:r>
            <a:r>
              <a:rPr lang="pl-PL" dirty="0">
                <a:hlinkClick r:id="rId3"/>
              </a:rPr>
              <a:t>www.lexpress.fr</a:t>
            </a:r>
            <a:r>
              <a:rPr lang="pl-PL" dirty="0"/>
              <a:t> &gt; </a:t>
            </a:r>
            <a:r>
              <a:rPr lang="pl-PL" dirty="0" err="1"/>
              <a:t>actualité</a:t>
            </a:r>
            <a:r>
              <a:rPr lang="pl-PL" dirty="0"/>
              <a:t>&gt; </a:t>
            </a:r>
            <a:r>
              <a:rPr lang="pl-PL" dirty="0" err="1"/>
              <a:t>société</a:t>
            </a:r>
            <a:endParaRPr lang="pl-PL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Vérification</a:t>
            </a:r>
            <a:r>
              <a:rPr lang="en-US" dirty="0"/>
              <a:t> des </a:t>
            </a:r>
            <a:r>
              <a:rPr lang="en-US" dirty="0" err="1"/>
              <a:t>informations</a:t>
            </a:r>
            <a:r>
              <a:rPr lang="en-US" dirty="0"/>
              <a:t> :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www.conspiracywatch.info</a:t>
            </a:r>
            <a:r>
              <a:rPr lang="en-US" dirty="0"/>
              <a:t>  ;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www.veriteperdu.wordpress.com</a:t>
            </a:r>
            <a:r>
              <a:rPr lang="en-US" dirty="0"/>
              <a:t>  ;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www.hoaxbuster.com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190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</a:t>
            </a:r>
            <a:r>
              <a:rPr lang="mr-IN" dirty="0" smtClean="0"/>
              <a:t>–</a:t>
            </a:r>
            <a:r>
              <a:rPr lang="en-US" dirty="0" smtClean="0"/>
              <a:t> La </a:t>
            </a:r>
            <a:r>
              <a:rPr lang="en-US" dirty="0" err="1" smtClean="0"/>
              <a:t>sociologie</a:t>
            </a:r>
            <a:r>
              <a:rPr lang="en-US" dirty="0" smtClean="0"/>
              <a:t> cognitive de </a:t>
            </a:r>
            <a:r>
              <a:rPr lang="en-US" dirty="0" err="1" smtClean="0"/>
              <a:t>Gérald</a:t>
            </a:r>
            <a:r>
              <a:rPr lang="en-US" dirty="0" smtClean="0"/>
              <a:t> </a:t>
            </a:r>
            <a:r>
              <a:rPr lang="en-US" dirty="0" err="1" smtClean="0"/>
              <a:t>Bronner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1- </a:t>
            </a:r>
            <a:r>
              <a:rPr lang="en-US" dirty="0" err="1" smtClean="0"/>
              <a:t>opposée</a:t>
            </a:r>
            <a:r>
              <a:rPr lang="en-US" dirty="0" smtClean="0"/>
              <a:t> au </a:t>
            </a:r>
            <a:r>
              <a:rPr lang="en-US" dirty="0" err="1" smtClean="0"/>
              <a:t>relativisme</a:t>
            </a:r>
            <a:r>
              <a:rPr lang="en-US" dirty="0" smtClean="0"/>
              <a:t> et </a:t>
            </a:r>
            <a:r>
              <a:rPr lang="en-US" dirty="0" err="1" smtClean="0"/>
              <a:t>cognitivisme</a:t>
            </a:r>
            <a:r>
              <a:rPr lang="en-US" dirty="0" smtClean="0"/>
              <a:t> “au </a:t>
            </a:r>
            <a:r>
              <a:rPr lang="en-US" dirty="0" err="1" smtClean="0"/>
              <a:t>sens</a:t>
            </a:r>
            <a:r>
              <a:rPr lang="en-US" dirty="0" smtClean="0"/>
              <a:t> fort”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2- </a:t>
            </a:r>
            <a:r>
              <a:rPr lang="en-US" dirty="0" err="1" smtClean="0"/>
              <a:t>Individualisme</a:t>
            </a:r>
            <a:r>
              <a:rPr lang="en-US" dirty="0" smtClean="0"/>
              <a:t> et infra </a:t>
            </a:r>
            <a:r>
              <a:rPr lang="en-US" dirty="0" err="1" smtClean="0"/>
              <a:t>individualisme</a:t>
            </a:r>
            <a:r>
              <a:rPr lang="en-US" dirty="0" smtClean="0"/>
              <a:t> </a:t>
            </a:r>
            <a:r>
              <a:rPr lang="en-US" dirty="0" err="1" smtClean="0"/>
              <a:t>méthodologique</a:t>
            </a:r>
            <a:r>
              <a:rPr lang="en-US" dirty="0" smtClean="0"/>
              <a:t> : </a:t>
            </a:r>
            <a:r>
              <a:rPr lang="en-US" dirty="0" err="1" smtClean="0"/>
              <a:t>l’individu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rationnel</a:t>
            </a:r>
            <a:r>
              <a:rPr lang="en-US" dirty="0" smtClean="0"/>
              <a:t> ; la </a:t>
            </a:r>
            <a:r>
              <a:rPr lang="en-US" dirty="0" err="1" smtClean="0"/>
              <a:t>rationalité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</a:t>
            </a:r>
            <a:r>
              <a:rPr lang="en-US" dirty="0" err="1" smtClean="0"/>
              <a:t>limitée</a:t>
            </a: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5285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apture d’écran 2017-06-12 à 19.43.5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91" y="193585"/>
            <a:ext cx="8479692" cy="654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80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Je vend un lot </a:t>
            </a:r>
            <a:r>
              <a:rPr lang="en-US" dirty="0" err="1" smtClean="0"/>
              <a:t>à</a:t>
            </a:r>
            <a:r>
              <a:rPr lang="en-US" dirty="0" smtClean="0"/>
              <a:t> 110 euros, </a:t>
            </a:r>
            <a:r>
              <a:rPr lang="en-US" dirty="0" err="1" smtClean="0"/>
              <a:t>composé</a:t>
            </a:r>
            <a:r>
              <a:rPr lang="en-US" dirty="0" smtClean="0"/>
              <a:t>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batte</a:t>
            </a:r>
            <a:r>
              <a:rPr lang="en-US" dirty="0" smtClean="0"/>
              <a:t> et </a:t>
            </a:r>
            <a:r>
              <a:rPr lang="en-US" dirty="0" err="1" smtClean="0"/>
              <a:t>d’une</a:t>
            </a:r>
            <a:r>
              <a:rPr lang="en-US" dirty="0" smtClean="0"/>
              <a:t> </a:t>
            </a:r>
            <a:r>
              <a:rPr lang="en-US" dirty="0" err="1" smtClean="0"/>
              <a:t>balle</a:t>
            </a:r>
            <a:r>
              <a:rPr lang="en-US" dirty="0" smtClean="0"/>
              <a:t> de baseball.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Le prix de la </a:t>
            </a:r>
            <a:r>
              <a:rPr lang="en-US" dirty="0" err="1" smtClean="0"/>
              <a:t>batte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de 100 euros de plus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celui</a:t>
            </a:r>
            <a:r>
              <a:rPr lang="en-US" dirty="0" smtClean="0"/>
              <a:t> de la </a:t>
            </a:r>
            <a:r>
              <a:rPr lang="en-US" dirty="0" err="1" smtClean="0"/>
              <a:t>balle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/>
              <a:t>Combien</a:t>
            </a:r>
            <a:r>
              <a:rPr lang="en-US" dirty="0" smtClean="0"/>
              <a:t> </a:t>
            </a:r>
            <a:r>
              <a:rPr lang="en-US" dirty="0" err="1" smtClean="0"/>
              <a:t>coûte</a:t>
            </a:r>
            <a:r>
              <a:rPr lang="en-US" dirty="0" smtClean="0"/>
              <a:t> la </a:t>
            </a:r>
            <a:r>
              <a:rPr lang="en-US" dirty="0" err="1" smtClean="0"/>
              <a:t>balle</a:t>
            </a:r>
            <a:r>
              <a:rPr lang="en-US" dirty="0" smtClean="0"/>
              <a:t>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239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 </a:t>
            </a:r>
            <a:r>
              <a:rPr lang="mr-IN" dirty="0" smtClean="0"/>
              <a:t>–</a:t>
            </a:r>
            <a:r>
              <a:rPr lang="en-US" dirty="0" smtClean="0"/>
              <a:t> La </a:t>
            </a:r>
            <a:r>
              <a:rPr lang="en-US" dirty="0" err="1" smtClean="0"/>
              <a:t>sociologie</a:t>
            </a:r>
            <a:r>
              <a:rPr lang="en-US" dirty="0" smtClean="0"/>
              <a:t> cognitive de </a:t>
            </a:r>
            <a:r>
              <a:rPr lang="en-US" dirty="0" err="1" smtClean="0"/>
              <a:t>Gérald</a:t>
            </a:r>
            <a:r>
              <a:rPr lang="en-US" dirty="0" smtClean="0"/>
              <a:t> </a:t>
            </a:r>
            <a:r>
              <a:rPr lang="en-US" dirty="0" err="1" smtClean="0"/>
              <a:t>Bronner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r>
              <a:rPr lang="en-US" i="1" dirty="0" smtClean="0"/>
              <a:t>La </a:t>
            </a:r>
            <a:r>
              <a:rPr lang="en-US" i="1" dirty="0" err="1" smtClean="0"/>
              <a:t>réalité</a:t>
            </a:r>
            <a:r>
              <a:rPr lang="en-US" i="1" dirty="0" smtClean="0"/>
              <a:t> </a:t>
            </a:r>
            <a:r>
              <a:rPr lang="en-US" i="1" dirty="0" err="1" smtClean="0"/>
              <a:t>sociale</a:t>
            </a:r>
            <a:r>
              <a:rPr lang="en-US" i="1" dirty="0" smtClean="0"/>
              <a:t> </a:t>
            </a:r>
            <a:r>
              <a:rPr lang="en-US" i="1" dirty="0" err="1" smtClean="0"/>
              <a:t>est</a:t>
            </a:r>
            <a:r>
              <a:rPr lang="en-US" i="1" dirty="0" smtClean="0"/>
              <a:t> </a:t>
            </a:r>
            <a:r>
              <a:rPr lang="en-US" i="1" dirty="0" err="1" smtClean="0"/>
              <a:t>une</a:t>
            </a:r>
            <a:r>
              <a:rPr lang="en-US" i="1" dirty="0" smtClean="0"/>
              <a:t> </a:t>
            </a:r>
            <a:r>
              <a:rPr lang="en-US" i="1" dirty="0" err="1" smtClean="0"/>
              <a:t>hybridation</a:t>
            </a:r>
            <a:r>
              <a:rPr lang="en-US" i="1" dirty="0" smtClean="0"/>
              <a:t> entre des variables socio-</a:t>
            </a:r>
            <a:r>
              <a:rPr lang="en-US" i="1" dirty="0" err="1" smtClean="0"/>
              <a:t>cullturelles</a:t>
            </a:r>
            <a:r>
              <a:rPr lang="en-US" i="1" dirty="0" smtClean="0"/>
              <a:t> et des invariants </a:t>
            </a:r>
            <a:r>
              <a:rPr lang="en-US" i="1" dirty="0" err="1" smtClean="0"/>
              <a:t>mentaux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46782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 d’écran 2017-06-12 à 19.46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009" y="393700"/>
            <a:ext cx="6134100" cy="646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700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II </a:t>
            </a:r>
            <a:r>
              <a:rPr lang="en-US" dirty="0" smtClean="0"/>
              <a:t>–</a:t>
            </a:r>
            <a:r>
              <a:rPr lang="fr-FR" dirty="0" smtClean="0"/>
              <a:t> Bouleversement du marché de l’information</a:t>
            </a:r>
            <a:endParaRPr lang="fr-FR" dirty="0"/>
          </a:p>
        </p:txBody>
      </p:sp>
      <p:pic>
        <p:nvPicPr>
          <p:cNvPr id="5" name="Image 2" descr="Capture d’écran 2013-03-25 à 09.17.4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7" b="5227"/>
          <a:stretch>
            <a:fillRect/>
          </a:stretch>
        </p:blipFill>
        <p:spPr>
          <a:xfrm>
            <a:off x="457200" y="1654254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72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II- Bouleversement du marché de l’information </a:t>
            </a:r>
            <a:endParaRPr lang="fr-FR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49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r-FR" dirty="0" smtClean="0"/>
              <a:t>- Avant Internet : les rumeurs ne passaient pas le filtre de la prise de parole publique (lenteur, sélection)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Internet:  Stockage ; dérégulation du marché de l’information </a:t>
            </a:r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- Conséquences :</a:t>
            </a:r>
          </a:p>
          <a:p>
            <a:pPr marL="0" indent="0">
              <a:buNone/>
            </a:pPr>
            <a:r>
              <a:rPr lang="fr-FR" dirty="0" smtClean="0"/>
              <a:t>° Millefeuilles argumentatifs</a:t>
            </a:r>
          </a:p>
          <a:p>
            <a:pPr marL="0" indent="0">
              <a:buNone/>
            </a:pPr>
            <a:r>
              <a:rPr lang="fr-FR" dirty="0" smtClean="0"/>
              <a:t>° Tyrannie des plus motivés</a:t>
            </a:r>
          </a:p>
          <a:p>
            <a:pPr marL="0" indent="0">
              <a:buNone/>
            </a:pPr>
            <a:r>
              <a:rPr lang="fr-FR" dirty="0" smtClean="0"/>
              <a:t>° Constitution d’îlots cognitifs </a:t>
            </a:r>
          </a:p>
          <a:p>
            <a:pPr marL="0" indent="0">
              <a:buNone/>
            </a:pPr>
            <a:r>
              <a:rPr lang="fr-FR" dirty="0" smtClean="0"/>
              <a:t>° Résistance à l’effet de saturation</a:t>
            </a:r>
          </a:p>
          <a:p>
            <a:pPr marL="0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37986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5921</TotalTime>
  <Words>668</Words>
  <Application>Microsoft Macintosh PowerPoint</Application>
  <PresentationFormat>On-screen Show (4:3)</PresentationFormat>
  <Paragraphs>130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BOULEVERSEMENT DU MARCHE DE L’INFORMATION Les mécaniques du « croire »</vt:lpstr>
      <vt:lpstr>Plan de l’intervention</vt:lpstr>
      <vt:lpstr>I – La sociologie cognitive de Gérald Bronner</vt:lpstr>
      <vt:lpstr>PowerPoint Presentation</vt:lpstr>
      <vt:lpstr>PowerPoint Presentation</vt:lpstr>
      <vt:lpstr>I – La sociologie cognitive de Gérald Bronner</vt:lpstr>
      <vt:lpstr>PowerPoint Presentation</vt:lpstr>
      <vt:lpstr>II – Bouleversement du marché de l’information</vt:lpstr>
      <vt:lpstr>II- Bouleversement du marché de l’information </vt:lpstr>
      <vt:lpstr>PowerPoint Presentation</vt:lpstr>
      <vt:lpstr>PowerPoint Presentation</vt:lpstr>
      <vt:lpstr>II- Bouleversement du marché de l’information </vt:lpstr>
      <vt:lpstr>III- Univers mental et social du complotisme </vt:lpstr>
      <vt:lpstr>III- Univers mental et social du complotisme </vt:lpstr>
      <vt:lpstr>III- Univers mental et social du complotisme</vt:lpstr>
      <vt:lpstr>III- Univers mental et social du complotisme</vt:lpstr>
      <vt:lpstr>PowerPoint Presentation</vt:lpstr>
      <vt:lpstr> IV- La pensée extrême </vt:lpstr>
      <vt:lpstr>Etape 1 : Isolement</vt:lpstr>
      <vt:lpstr>Etape 2: Eviction de l’individu</vt:lpstr>
      <vt:lpstr>Etape 3: Adhésion à l’idéologie de l’Islam radical</vt:lpstr>
      <vt:lpstr>Etape 4: Déshumanisation</vt:lpstr>
      <vt:lpstr>IV- La pensée extrême</vt:lpstr>
      <vt:lpstr>Conclusion</vt:lpstr>
      <vt:lpstr>Ressources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COMPLOTS, RUMEURS Les mécanismes du « croire »</dc:title>
  <dc:creator>Amélie Rougié</dc:creator>
  <cp:lastModifiedBy>Amelie</cp:lastModifiedBy>
  <cp:revision>15</cp:revision>
  <dcterms:created xsi:type="dcterms:W3CDTF">2016-10-09T13:26:18Z</dcterms:created>
  <dcterms:modified xsi:type="dcterms:W3CDTF">2017-10-03T10:49:34Z</dcterms:modified>
</cp:coreProperties>
</file>