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276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6068" y="700593"/>
            <a:ext cx="6145530" cy="1381125"/>
          </a:xfrm>
          <a:custGeom>
            <a:avLst/>
            <a:gdLst/>
            <a:ahLst/>
            <a:cxnLst/>
            <a:rect l="l" t="t" r="r" b="b"/>
            <a:pathLst>
              <a:path w="6145530" h="1381125">
                <a:moveTo>
                  <a:pt x="0" y="1381055"/>
                </a:moveTo>
                <a:lnTo>
                  <a:pt x="6145317" y="1381055"/>
                </a:lnTo>
                <a:lnTo>
                  <a:pt x="6145317" y="0"/>
                </a:lnTo>
                <a:lnTo>
                  <a:pt x="0" y="0"/>
                </a:lnTo>
                <a:lnTo>
                  <a:pt x="0" y="13810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31386" y="693902"/>
            <a:ext cx="0" cy="5419090"/>
          </a:xfrm>
          <a:custGeom>
            <a:avLst/>
            <a:gdLst/>
            <a:ahLst/>
            <a:cxnLst/>
            <a:rect l="l" t="t" r="r" b="b"/>
            <a:pathLst>
              <a:path h="5419090">
                <a:moveTo>
                  <a:pt x="0" y="0"/>
                </a:moveTo>
                <a:lnTo>
                  <a:pt x="0" y="5418960"/>
                </a:lnTo>
              </a:path>
            </a:pathLst>
          </a:custGeom>
          <a:ln w="13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9374" y="2081648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8758" y="0"/>
                </a:lnTo>
              </a:path>
            </a:pathLst>
          </a:custGeom>
          <a:ln w="40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4692" y="4093910"/>
            <a:ext cx="2543810" cy="0"/>
          </a:xfrm>
          <a:custGeom>
            <a:avLst/>
            <a:gdLst/>
            <a:ahLst/>
            <a:cxnLst/>
            <a:rect l="l" t="t" r="r" b="b"/>
            <a:pathLst>
              <a:path w="2543809">
                <a:moveTo>
                  <a:pt x="0" y="0"/>
                </a:moveTo>
                <a:lnTo>
                  <a:pt x="2543440" y="0"/>
                </a:lnTo>
              </a:path>
            </a:pathLst>
          </a:custGeom>
          <a:ln w="133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6068" y="693902"/>
            <a:ext cx="0" cy="5419090"/>
          </a:xfrm>
          <a:custGeom>
            <a:avLst/>
            <a:gdLst/>
            <a:ahLst/>
            <a:cxnLst/>
            <a:rect l="l" t="t" r="r" b="b"/>
            <a:pathLst>
              <a:path h="5419090">
                <a:moveTo>
                  <a:pt x="0" y="0"/>
                </a:moveTo>
                <a:lnTo>
                  <a:pt x="0" y="5418960"/>
                </a:lnTo>
              </a:path>
            </a:pathLst>
          </a:custGeom>
          <a:ln w="13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61438" y="693902"/>
            <a:ext cx="0" cy="5419090"/>
          </a:xfrm>
          <a:custGeom>
            <a:avLst/>
            <a:gdLst/>
            <a:ahLst/>
            <a:cxnLst/>
            <a:rect l="l" t="t" r="r" b="b"/>
            <a:pathLst>
              <a:path h="5419090">
                <a:moveTo>
                  <a:pt x="0" y="0"/>
                </a:moveTo>
                <a:lnTo>
                  <a:pt x="0" y="5418960"/>
                </a:lnTo>
              </a:path>
            </a:pathLst>
          </a:custGeom>
          <a:ln w="13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79374" y="700593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8758" y="0"/>
                </a:lnTo>
              </a:path>
            </a:pathLst>
          </a:custGeom>
          <a:ln w="133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79374" y="6106172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8758" y="0"/>
                </a:lnTo>
              </a:path>
            </a:pathLst>
          </a:custGeom>
          <a:ln w="133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520" y="739284"/>
            <a:ext cx="4337685" cy="1904364"/>
          </a:xfrm>
          <a:custGeom>
            <a:avLst/>
            <a:gdLst/>
            <a:ahLst/>
            <a:cxnLst/>
            <a:rect l="l" t="t" r="r" b="b"/>
            <a:pathLst>
              <a:path w="4337685" h="1904364">
                <a:moveTo>
                  <a:pt x="0" y="1904112"/>
                </a:moveTo>
                <a:lnTo>
                  <a:pt x="4337685" y="1904112"/>
                </a:lnTo>
                <a:lnTo>
                  <a:pt x="4337685" y="0"/>
                </a:lnTo>
                <a:lnTo>
                  <a:pt x="0" y="0"/>
                </a:lnTo>
                <a:lnTo>
                  <a:pt x="0" y="190411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25205" y="739284"/>
            <a:ext cx="4337685" cy="1904364"/>
          </a:xfrm>
          <a:custGeom>
            <a:avLst/>
            <a:gdLst/>
            <a:ahLst/>
            <a:cxnLst/>
            <a:rect l="l" t="t" r="r" b="b"/>
            <a:pathLst>
              <a:path w="4337684" h="1904364">
                <a:moveTo>
                  <a:pt x="0" y="1904112"/>
                </a:moveTo>
                <a:lnTo>
                  <a:pt x="4337685" y="1904112"/>
                </a:lnTo>
                <a:lnTo>
                  <a:pt x="4337685" y="0"/>
                </a:lnTo>
                <a:lnTo>
                  <a:pt x="0" y="0"/>
                </a:lnTo>
                <a:lnTo>
                  <a:pt x="0" y="19041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25205" y="732593"/>
            <a:ext cx="0" cy="1931035"/>
          </a:xfrm>
          <a:custGeom>
            <a:avLst/>
            <a:gdLst/>
            <a:ahLst/>
            <a:cxnLst/>
            <a:rect l="l" t="t" r="r" b="b"/>
            <a:pathLst>
              <a:path h="1931035">
                <a:moveTo>
                  <a:pt x="0" y="0"/>
                </a:moveTo>
                <a:lnTo>
                  <a:pt x="0" y="1930876"/>
                </a:lnTo>
              </a:path>
            </a:pathLst>
          </a:custGeom>
          <a:ln w="13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80826" y="2643396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8758" y="0"/>
                </a:lnTo>
              </a:path>
            </a:pathLst>
          </a:custGeom>
          <a:ln w="40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7520" y="732593"/>
            <a:ext cx="0" cy="4844415"/>
          </a:xfrm>
          <a:custGeom>
            <a:avLst/>
            <a:gdLst/>
            <a:ahLst/>
            <a:cxnLst/>
            <a:rect l="l" t="t" r="r" b="b"/>
            <a:pathLst>
              <a:path h="4844415">
                <a:moveTo>
                  <a:pt x="0" y="0"/>
                </a:moveTo>
                <a:lnTo>
                  <a:pt x="0" y="4843926"/>
                </a:lnTo>
              </a:path>
            </a:pathLst>
          </a:custGeom>
          <a:ln w="13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62890" y="732593"/>
            <a:ext cx="0" cy="4844415"/>
          </a:xfrm>
          <a:custGeom>
            <a:avLst/>
            <a:gdLst/>
            <a:ahLst/>
            <a:cxnLst/>
            <a:rect l="l" t="t" r="r" b="b"/>
            <a:pathLst>
              <a:path h="4844415">
                <a:moveTo>
                  <a:pt x="0" y="0"/>
                </a:moveTo>
                <a:lnTo>
                  <a:pt x="0" y="4843926"/>
                </a:lnTo>
              </a:path>
            </a:pathLst>
          </a:custGeom>
          <a:ln w="13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0826" y="739284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8758" y="0"/>
                </a:lnTo>
              </a:path>
            </a:pathLst>
          </a:custGeom>
          <a:ln w="133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80826" y="5569828"/>
            <a:ext cx="8689340" cy="0"/>
          </a:xfrm>
          <a:custGeom>
            <a:avLst/>
            <a:gdLst/>
            <a:ahLst/>
            <a:cxnLst/>
            <a:rect l="l" t="t" r="r" b="b"/>
            <a:pathLst>
              <a:path w="8689340">
                <a:moveTo>
                  <a:pt x="0" y="0"/>
                </a:moveTo>
                <a:lnTo>
                  <a:pt x="8688758" y="0"/>
                </a:lnTo>
              </a:path>
            </a:pathLst>
          </a:custGeom>
          <a:ln w="133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0265" y="1067194"/>
            <a:ext cx="183286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068" y="700595"/>
            <a:ext cx="2891790" cy="2012314"/>
          </a:xfrm>
          <a:custGeom>
            <a:avLst/>
            <a:gdLst/>
            <a:ahLst/>
            <a:cxnLst/>
            <a:rect l="l" t="t" r="r" b="b"/>
            <a:pathLst>
              <a:path w="2891790" h="2012314">
                <a:moveTo>
                  <a:pt x="0" y="2012261"/>
                </a:moveTo>
                <a:lnTo>
                  <a:pt x="2891790" y="2012261"/>
                </a:lnTo>
                <a:lnTo>
                  <a:pt x="2891790" y="0"/>
                </a:lnTo>
                <a:lnTo>
                  <a:pt x="0" y="0"/>
                </a:lnTo>
                <a:lnTo>
                  <a:pt x="0" y="201226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9648" y="2712856"/>
            <a:ext cx="2891790" cy="2012314"/>
          </a:xfrm>
          <a:custGeom>
            <a:avLst/>
            <a:gdLst/>
            <a:ahLst/>
            <a:cxnLst/>
            <a:rect l="l" t="t" r="r" b="b"/>
            <a:pathLst>
              <a:path w="2891790" h="2012314">
                <a:moveTo>
                  <a:pt x="0" y="2012261"/>
                </a:moveTo>
                <a:lnTo>
                  <a:pt x="2891789" y="2012261"/>
                </a:lnTo>
                <a:lnTo>
                  <a:pt x="2891789" y="0"/>
                </a:lnTo>
                <a:lnTo>
                  <a:pt x="0" y="0"/>
                </a:lnTo>
                <a:lnTo>
                  <a:pt x="0" y="201226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9374" y="693902"/>
          <a:ext cx="8675369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/>
                <a:gridCol w="2891790"/>
                <a:gridCol w="2891789"/>
              </a:tblGrid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marR="976630">
                        <a:lnSpc>
                          <a:spcPct val="101200"/>
                        </a:lnSpc>
                        <a:spcBef>
                          <a:spcPts val="85"/>
                        </a:spcBef>
                      </a:pPr>
                      <a:r>
                        <a:rPr sz="3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3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35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3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 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24 000</a:t>
                      </a:r>
                      <a:endParaRPr sz="335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ts val="5000"/>
                        </a:lnSpc>
                      </a:pPr>
                      <a:r>
                        <a:rPr sz="4200" b="1" spc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tudiants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33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UFR</a:t>
                      </a:r>
                      <a:r>
                        <a:rPr sz="335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SJEPG</a:t>
                      </a:r>
                      <a:endParaRPr sz="335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33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Droit, Economie, Gestion,</a:t>
                      </a:r>
                      <a:r>
                        <a:rPr sz="33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3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AES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102870">
                        <a:lnSpc>
                          <a:spcPts val="4000"/>
                        </a:lnSpc>
                        <a:spcBef>
                          <a:spcPts val="175"/>
                        </a:spcBef>
                      </a:pP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2500</a:t>
                      </a:r>
                      <a:endParaRPr sz="335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ts val="5020"/>
                        </a:lnSpc>
                      </a:pPr>
                      <a:r>
                        <a:rPr sz="4200" b="1" spc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tudiants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4000"/>
                        </a:lnSpc>
                        <a:spcBef>
                          <a:spcPts val="175"/>
                        </a:spcBef>
                      </a:pP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3350" b="1" spc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icences</a:t>
                      </a:r>
                      <a:endParaRPr sz="335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ts val="5020"/>
                        </a:lnSpc>
                      </a:pP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3350" b="1" spc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icences</a:t>
                      </a:r>
                      <a:r>
                        <a:rPr sz="3350" spc="-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2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3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</a:t>
                      </a:r>
                      <a:endParaRPr sz="335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 </a:t>
                      </a:r>
                      <a:r>
                        <a:rPr sz="335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3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asters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377190">
                        <a:lnSpc>
                          <a:spcPct val="99200"/>
                        </a:lnSpc>
                        <a:spcBef>
                          <a:spcPts val="210"/>
                        </a:spcBef>
                      </a:pP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33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laboratoires  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3350" spc="-1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echerche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018377" y="1090330"/>
            <a:ext cx="2312522" cy="12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636" y="165099"/>
            <a:ext cx="3338430" cy="2544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372" y="2726006"/>
            <a:ext cx="3393564" cy="1982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1213" y="749098"/>
            <a:ext cx="3962400" cy="15665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b="1" spc="0" dirty="0">
                <a:latin typeface="Calibri"/>
                <a:cs typeface="Calibri"/>
              </a:rPr>
              <a:t>3 licences</a:t>
            </a:r>
            <a:r>
              <a:rPr sz="3350" b="1" spc="-25" dirty="0">
                <a:latin typeface="Calibri"/>
                <a:cs typeface="Calibri"/>
              </a:rPr>
              <a:t> </a:t>
            </a:r>
            <a:r>
              <a:rPr sz="3350" b="1" spc="-10" dirty="0">
                <a:latin typeface="Calibri"/>
                <a:cs typeface="Calibri"/>
              </a:rPr>
              <a:t>généralistes</a:t>
            </a:r>
            <a:endParaRPr sz="3350">
              <a:latin typeface="Calibri"/>
              <a:cs typeface="Calibri"/>
            </a:endParaRPr>
          </a:p>
          <a:p>
            <a:pPr marL="12700" marR="1035685">
              <a:lnSpc>
                <a:spcPts val="4060"/>
              </a:lnSpc>
              <a:spcBef>
                <a:spcPts val="110"/>
              </a:spcBef>
            </a:pPr>
            <a:r>
              <a:rPr sz="3350" b="1" spc="0" dirty="0">
                <a:latin typeface="Calibri"/>
                <a:cs typeface="Calibri"/>
              </a:rPr>
              <a:t>3 licences  p</a:t>
            </a:r>
            <a:r>
              <a:rPr sz="3350" b="1" spc="-30" dirty="0">
                <a:latin typeface="Calibri"/>
                <a:cs typeface="Calibri"/>
              </a:rPr>
              <a:t>r</a:t>
            </a:r>
            <a:r>
              <a:rPr sz="3350" b="1" spc="10" dirty="0">
                <a:latin typeface="Calibri"/>
                <a:cs typeface="Calibri"/>
              </a:rPr>
              <a:t>o</a:t>
            </a:r>
            <a:r>
              <a:rPr sz="3350" b="1" spc="-55" dirty="0">
                <a:latin typeface="Calibri"/>
                <a:cs typeface="Calibri"/>
              </a:rPr>
              <a:t>f</a:t>
            </a:r>
            <a:r>
              <a:rPr sz="3350" b="1" spc="5" dirty="0">
                <a:latin typeface="Calibri"/>
                <a:cs typeface="Calibri"/>
              </a:rPr>
              <a:t>e</a:t>
            </a:r>
            <a:r>
              <a:rPr sz="3350" b="1" spc="0" dirty="0">
                <a:latin typeface="Calibri"/>
                <a:cs typeface="Calibri"/>
              </a:rPr>
              <a:t>ssi</a:t>
            </a:r>
            <a:r>
              <a:rPr sz="3350" b="1" spc="10" dirty="0">
                <a:latin typeface="Calibri"/>
                <a:cs typeface="Calibri"/>
              </a:rPr>
              <a:t>o</a:t>
            </a:r>
            <a:r>
              <a:rPr sz="3350" b="1" spc="0" dirty="0">
                <a:latin typeface="Calibri"/>
                <a:cs typeface="Calibri"/>
              </a:rPr>
              <a:t>nn</a:t>
            </a:r>
            <a:r>
              <a:rPr sz="3350" b="1" spc="10" dirty="0">
                <a:latin typeface="Calibri"/>
                <a:cs typeface="Calibri"/>
              </a:rPr>
              <a:t>e</a:t>
            </a:r>
            <a:r>
              <a:rPr sz="3350" b="1" dirty="0">
                <a:latin typeface="Calibri"/>
                <a:cs typeface="Calibri"/>
              </a:rPr>
              <a:t>ll</a:t>
            </a:r>
            <a:r>
              <a:rPr sz="3350" b="1" spc="5" dirty="0">
                <a:latin typeface="Calibri"/>
                <a:cs typeface="Calibri"/>
              </a:rPr>
              <a:t>e</a:t>
            </a:r>
            <a:r>
              <a:rPr sz="3350" b="1" spc="0" dirty="0">
                <a:latin typeface="Calibri"/>
                <a:cs typeface="Calibri"/>
              </a:rPr>
              <a:t>s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8898" y="1337248"/>
            <a:ext cx="3674745" cy="6070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Chaque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licence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généraliste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offre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une 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possibilité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professionnelle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5169" y="3314700"/>
            <a:ext cx="2209800" cy="1151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9103" y="3568700"/>
            <a:ext cx="1926167" cy="694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1070" y="3336462"/>
            <a:ext cx="2118995" cy="1059180"/>
          </a:xfrm>
          <a:custGeom>
            <a:avLst/>
            <a:gdLst/>
            <a:ahLst/>
            <a:cxnLst/>
            <a:rect l="l" t="t" r="r" b="b"/>
            <a:pathLst>
              <a:path w="2118995" h="1059179">
                <a:moveTo>
                  <a:pt x="2012727" y="0"/>
                </a:moveTo>
                <a:lnTo>
                  <a:pt x="105933" y="0"/>
                </a:lnTo>
                <a:lnTo>
                  <a:pt x="64699" y="8321"/>
                </a:lnTo>
                <a:lnTo>
                  <a:pt x="31027" y="31013"/>
                </a:lnTo>
                <a:lnTo>
                  <a:pt x="8324" y="64670"/>
                </a:lnTo>
                <a:lnTo>
                  <a:pt x="0" y="105886"/>
                </a:lnTo>
                <a:lnTo>
                  <a:pt x="0" y="952978"/>
                </a:lnTo>
                <a:lnTo>
                  <a:pt x="8324" y="994194"/>
                </a:lnTo>
                <a:lnTo>
                  <a:pt x="31027" y="1027851"/>
                </a:lnTo>
                <a:lnTo>
                  <a:pt x="64699" y="1050543"/>
                </a:lnTo>
                <a:lnTo>
                  <a:pt x="105933" y="1058865"/>
                </a:lnTo>
                <a:lnTo>
                  <a:pt x="2012727" y="1058865"/>
                </a:lnTo>
                <a:lnTo>
                  <a:pt x="2053961" y="1050543"/>
                </a:lnTo>
                <a:lnTo>
                  <a:pt x="2087633" y="1027851"/>
                </a:lnTo>
                <a:lnTo>
                  <a:pt x="2110335" y="994194"/>
                </a:lnTo>
                <a:lnTo>
                  <a:pt x="2118659" y="952978"/>
                </a:lnTo>
                <a:lnTo>
                  <a:pt x="2118659" y="105886"/>
                </a:lnTo>
                <a:lnTo>
                  <a:pt x="2110335" y="64670"/>
                </a:lnTo>
                <a:lnTo>
                  <a:pt x="2087633" y="31013"/>
                </a:lnTo>
                <a:lnTo>
                  <a:pt x="2053961" y="8321"/>
                </a:lnTo>
                <a:lnTo>
                  <a:pt x="2012727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05460" y="3650751"/>
            <a:ext cx="15125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12937" y="4395328"/>
            <a:ext cx="212090" cy="794385"/>
          </a:xfrm>
          <a:custGeom>
            <a:avLst/>
            <a:gdLst/>
            <a:ahLst/>
            <a:cxnLst/>
            <a:rect l="l" t="t" r="r" b="b"/>
            <a:pathLst>
              <a:path w="212089" h="794385">
                <a:moveTo>
                  <a:pt x="0" y="0"/>
                </a:moveTo>
                <a:lnTo>
                  <a:pt x="0" y="794148"/>
                </a:lnTo>
                <a:lnTo>
                  <a:pt x="211865" y="794148"/>
                </a:lnTo>
              </a:path>
            </a:pathLst>
          </a:custGeom>
          <a:ln w="10040">
            <a:solidFill>
              <a:srgbClr val="3D6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4804" y="4660043"/>
            <a:ext cx="1695450" cy="1059180"/>
          </a:xfrm>
          <a:custGeom>
            <a:avLst/>
            <a:gdLst/>
            <a:ahLst/>
            <a:cxnLst/>
            <a:rect l="l" t="t" r="r" b="b"/>
            <a:pathLst>
              <a:path w="1695450" h="1059179">
                <a:moveTo>
                  <a:pt x="1588994" y="0"/>
                </a:moveTo>
                <a:lnTo>
                  <a:pt x="105933" y="0"/>
                </a:lnTo>
                <a:lnTo>
                  <a:pt x="64699" y="8321"/>
                </a:lnTo>
                <a:lnTo>
                  <a:pt x="31027" y="31013"/>
                </a:lnTo>
                <a:lnTo>
                  <a:pt x="8324" y="64671"/>
                </a:lnTo>
                <a:lnTo>
                  <a:pt x="0" y="105887"/>
                </a:lnTo>
                <a:lnTo>
                  <a:pt x="0" y="952978"/>
                </a:lnTo>
                <a:lnTo>
                  <a:pt x="8324" y="994194"/>
                </a:lnTo>
                <a:lnTo>
                  <a:pt x="31027" y="1027851"/>
                </a:lnTo>
                <a:lnTo>
                  <a:pt x="64699" y="1050544"/>
                </a:lnTo>
                <a:lnTo>
                  <a:pt x="105933" y="1058865"/>
                </a:lnTo>
                <a:lnTo>
                  <a:pt x="1588994" y="1058865"/>
                </a:lnTo>
                <a:lnTo>
                  <a:pt x="1630228" y="1050544"/>
                </a:lnTo>
                <a:lnTo>
                  <a:pt x="1663900" y="1027851"/>
                </a:lnTo>
                <a:lnTo>
                  <a:pt x="1686603" y="994194"/>
                </a:lnTo>
                <a:lnTo>
                  <a:pt x="1694928" y="952978"/>
                </a:lnTo>
                <a:lnTo>
                  <a:pt x="1694928" y="105887"/>
                </a:lnTo>
                <a:lnTo>
                  <a:pt x="1686603" y="64671"/>
                </a:lnTo>
                <a:lnTo>
                  <a:pt x="1663900" y="31013"/>
                </a:lnTo>
                <a:lnTo>
                  <a:pt x="1630228" y="8321"/>
                </a:lnTo>
                <a:lnTo>
                  <a:pt x="158899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24804" y="4660043"/>
            <a:ext cx="1695450" cy="1059180"/>
          </a:xfrm>
          <a:custGeom>
            <a:avLst/>
            <a:gdLst/>
            <a:ahLst/>
            <a:cxnLst/>
            <a:rect l="l" t="t" r="r" b="b"/>
            <a:pathLst>
              <a:path w="1695450" h="1059179">
                <a:moveTo>
                  <a:pt x="0" y="105886"/>
                </a:moveTo>
                <a:lnTo>
                  <a:pt x="8324" y="64670"/>
                </a:lnTo>
                <a:lnTo>
                  <a:pt x="31027" y="31013"/>
                </a:lnTo>
                <a:lnTo>
                  <a:pt x="64699" y="8321"/>
                </a:lnTo>
                <a:lnTo>
                  <a:pt x="105933" y="0"/>
                </a:lnTo>
                <a:lnTo>
                  <a:pt x="1588995" y="0"/>
                </a:lnTo>
                <a:lnTo>
                  <a:pt x="1630228" y="8321"/>
                </a:lnTo>
                <a:lnTo>
                  <a:pt x="1663901" y="31013"/>
                </a:lnTo>
                <a:lnTo>
                  <a:pt x="1686603" y="64670"/>
                </a:lnTo>
                <a:lnTo>
                  <a:pt x="1694928" y="105886"/>
                </a:lnTo>
                <a:lnTo>
                  <a:pt x="1694928" y="952978"/>
                </a:lnTo>
                <a:lnTo>
                  <a:pt x="1686603" y="994193"/>
                </a:lnTo>
                <a:lnTo>
                  <a:pt x="1663901" y="1027851"/>
                </a:lnTo>
                <a:lnTo>
                  <a:pt x="1630228" y="1050543"/>
                </a:lnTo>
                <a:lnTo>
                  <a:pt x="1588995" y="1058864"/>
                </a:lnTo>
                <a:lnTo>
                  <a:pt x="105933" y="1058864"/>
                </a:lnTo>
                <a:lnTo>
                  <a:pt x="64699" y="1050543"/>
                </a:lnTo>
                <a:lnTo>
                  <a:pt x="31027" y="1027851"/>
                </a:lnTo>
                <a:lnTo>
                  <a:pt x="8324" y="994193"/>
                </a:lnTo>
                <a:lnTo>
                  <a:pt x="0" y="952978"/>
                </a:lnTo>
                <a:lnTo>
                  <a:pt x="0" y="105886"/>
                </a:lnTo>
                <a:close/>
              </a:path>
            </a:pathLst>
          </a:custGeom>
          <a:ln w="1003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69846" y="4901426"/>
            <a:ext cx="1407795" cy="52133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42900" marR="5080" indent="-330835">
              <a:lnSpc>
                <a:spcPts val="1870"/>
              </a:lnSpc>
              <a:spcBef>
                <a:spcPts val="300"/>
              </a:spcBef>
            </a:pPr>
            <a:r>
              <a:rPr sz="1700" spc="-15" dirty="0">
                <a:latin typeface="Calibri"/>
                <a:cs typeface="Calibri"/>
              </a:rPr>
              <a:t>Lpro Métiers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du  </a:t>
            </a:r>
            <a:r>
              <a:rPr sz="1700" spc="-15" dirty="0">
                <a:latin typeface="Calibri"/>
                <a:cs typeface="Calibri"/>
              </a:rPr>
              <a:t>Notariat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01003" y="3314700"/>
            <a:ext cx="2214032" cy="1151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1203" y="3259666"/>
            <a:ext cx="1621367" cy="1312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9396" y="3336462"/>
            <a:ext cx="2118995" cy="1059180"/>
          </a:xfrm>
          <a:custGeom>
            <a:avLst/>
            <a:gdLst/>
            <a:ahLst/>
            <a:cxnLst/>
            <a:rect l="l" t="t" r="r" b="b"/>
            <a:pathLst>
              <a:path w="2118995" h="1059179">
                <a:moveTo>
                  <a:pt x="2012727" y="0"/>
                </a:moveTo>
                <a:lnTo>
                  <a:pt x="105933" y="0"/>
                </a:lnTo>
                <a:lnTo>
                  <a:pt x="64699" y="8321"/>
                </a:lnTo>
                <a:lnTo>
                  <a:pt x="31027" y="31013"/>
                </a:lnTo>
                <a:lnTo>
                  <a:pt x="8324" y="64670"/>
                </a:lnTo>
                <a:lnTo>
                  <a:pt x="0" y="105886"/>
                </a:lnTo>
                <a:lnTo>
                  <a:pt x="0" y="952978"/>
                </a:lnTo>
                <a:lnTo>
                  <a:pt x="8324" y="994194"/>
                </a:lnTo>
                <a:lnTo>
                  <a:pt x="31027" y="1027851"/>
                </a:lnTo>
                <a:lnTo>
                  <a:pt x="64699" y="1050543"/>
                </a:lnTo>
                <a:lnTo>
                  <a:pt x="105933" y="1058865"/>
                </a:lnTo>
                <a:lnTo>
                  <a:pt x="2012727" y="1058865"/>
                </a:lnTo>
                <a:lnTo>
                  <a:pt x="2053961" y="1050543"/>
                </a:lnTo>
                <a:lnTo>
                  <a:pt x="2087633" y="1027851"/>
                </a:lnTo>
                <a:lnTo>
                  <a:pt x="2110335" y="994194"/>
                </a:lnTo>
                <a:lnTo>
                  <a:pt x="2118659" y="952978"/>
                </a:lnTo>
                <a:lnTo>
                  <a:pt x="2118659" y="105886"/>
                </a:lnTo>
                <a:lnTo>
                  <a:pt x="2110335" y="64670"/>
                </a:lnTo>
                <a:lnTo>
                  <a:pt x="2087633" y="31013"/>
                </a:lnTo>
                <a:lnTo>
                  <a:pt x="2053961" y="8321"/>
                </a:lnTo>
                <a:lnTo>
                  <a:pt x="2012727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34828" y="3342163"/>
            <a:ext cx="1149985" cy="9785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ts val="2430"/>
              </a:lnSpc>
              <a:spcBef>
                <a:spcPts val="35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Licence 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61263" y="4395328"/>
            <a:ext cx="212090" cy="794385"/>
          </a:xfrm>
          <a:custGeom>
            <a:avLst/>
            <a:gdLst/>
            <a:ahLst/>
            <a:cxnLst/>
            <a:rect l="l" t="t" r="r" b="b"/>
            <a:pathLst>
              <a:path w="212089" h="794385">
                <a:moveTo>
                  <a:pt x="0" y="0"/>
                </a:moveTo>
                <a:lnTo>
                  <a:pt x="0" y="794148"/>
                </a:lnTo>
                <a:lnTo>
                  <a:pt x="211865" y="794148"/>
                </a:lnTo>
              </a:path>
            </a:pathLst>
          </a:custGeom>
          <a:ln w="10040">
            <a:solidFill>
              <a:srgbClr val="3D6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3129" y="4660043"/>
            <a:ext cx="1695450" cy="1059180"/>
          </a:xfrm>
          <a:custGeom>
            <a:avLst/>
            <a:gdLst/>
            <a:ahLst/>
            <a:cxnLst/>
            <a:rect l="l" t="t" r="r" b="b"/>
            <a:pathLst>
              <a:path w="1695450" h="1059179">
                <a:moveTo>
                  <a:pt x="1588994" y="0"/>
                </a:moveTo>
                <a:lnTo>
                  <a:pt x="105933" y="0"/>
                </a:lnTo>
                <a:lnTo>
                  <a:pt x="64699" y="8321"/>
                </a:lnTo>
                <a:lnTo>
                  <a:pt x="31027" y="31013"/>
                </a:lnTo>
                <a:lnTo>
                  <a:pt x="8324" y="64671"/>
                </a:lnTo>
                <a:lnTo>
                  <a:pt x="0" y="105887"/>
                </a:lnTo>
                <a:lnTo>
                  <a:pt x="0" y="952978"/>
                </a:lnTo>
                <a:lnTo>
                  <a:pt x="8324" y="994194"/>
                </a:lnTo>
                <a:lnTo>
                  <a:pt x="31027" y="1027851"/>
                </a:lnTo>
                <a:lnTo>
                  <a:pt x="64699" y="1050544"/>
                </a:lnTo>
                <a:lnTo>
                  <a:pt x="105933" y="1058865"/>
                </a:lnTo>
                <a:lnTo>
                  <a:pt x="1588994" y="1058865"/>
                </a:lnTo>
                <a:lnTo>
                  <a:pt x="1630229" y="1050544"/>
                </a:lnTo>
                <a:lnTo>
                  <a:pt x="1663901" y="1027851"/>
                </a:lnTo>
                <a:lnTo>
                  <a:pt x="1686603" y="994194"/>
                </a:lnTo>
                <a:lnTo>
                  <a:pt x="1694928" y="952978"/>
                </a:lnTo>
                <a:lnTo>
                  <a:pt x="1694928" y="105887"/>
                </a:lnTo>
                <a:lnTo>
                  <a:pt x="1686603" y="64671"/>
                </a:lnTo>
                <a:lnTo>
                  <a:pt x="1663901" y="31013"/>
                </a:lnTo>
                <a:lnTo>
                  <a:pt x="1630229" y="8321"/>
                </a:lnTo>
                <a:lnTo>
                  <a:pt x="158899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3129" y="4660043"/>
            <a:ext cx="1695450" cy="1059180"/>
          </a:xfrm>
          <a:custGeom>
            <a:avLst/>
            <a:gdLst/>
            <a:ahLst/>
            <a:cxnLst/>
            <a:rect l="l" t="t" r="r" b="b"/>
            <a:pathLst>
              <a:path w="1695450" h="1059179">
                <a:moveTo>
                  <a:pt x="0" y="105886"/>
                </a:moveTo>
                <a:lnTo>
                  <a:pt x="8324" y="64670"/>
                </a:lnTo>
                <a:lnTo>
                  <a:pt x="31027" y="31013"/>
                </a:lnTo>
                <a:lnTo>
                  <a:pt x="64699" y="8321"/>
                </a:lnTo>
                <a:lnTo>
                  <a:pt x="105933" y="0"/>
                </a:lnTo>
                <a:lnTo>
                  <a:pt x="1588995" y="0"/>
                </a:lnTo>
                <a:lnTo>
                  <a:pt x="1630228" y="8321"/>
                </a:lnTo>
                <a:lnTo>
                  <a:pt x="1663901" y="31013"/>
                </a:lnTo>
                <a:lnTo>
                  <a:pt x="1686603" y="64670"/>
                </a:lnTo>
                <a:lnTo>
                  <a:pt x="1694928" y="105886"/>
                </a:lnTo>
                <a:lnTo>
                  <a:pt x="1694928" y="952978"/>
                </a:lnTo>
                <a:lnTo>
                  <a:pt x="1686603" y="994193"/>
                </a:lnTo>
                <a:lnTo>
                  <a:pt x="1663901" y="1027851"/>
                </a:lnTo>
                <a:lnTo>
                  <a:pt x="1630228" y="1050543"/>
                </a:lnTo>
                <a:lnTo>
                  <a:pt x="1588995" y="1058864"/>
                </a:lnTo>
                <a:lnTo>
                  <a:pt x="105933" y="1058864"/>
                </a:lnTo>
                <a:lnTo>
                  <a:pt x="64699" y="1050543"/>
                </a:lnTo>
                <a:lnTo>
                  <a:pt x="31027" y="1027851"/>
                </a:lnTo>
                <a:lnTo>
                  <a:pt x="8324" y="994193"/>
                </a:lnTo>
                <a:lnTo>
                  <a:pt x="0" y="952978"/>
                </a:lnTo>
                <a:lnTo>
                  <a:pt x="0" y="105886"/>
                </a:lnTo>
                <a:close/>
              </a:path>
            </a:pathLst>
          </a:custGeom>
          <a:ln w="1003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65091" y="4901426"/>
            <a:ext cx="1313180" cy="52133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49580">
              <a:lnSpc>
                <a:spcPts val="1870"/>
              </a:lnSpc>
              <a:spcBef>
                <a:spcPts val="300"/>
              </a:spcBef>
            </a:pPr>
            <a:r>
              <a:rPr sz="1700" spc="-15" dirty="0">
                <a:latin typeface="Calibri"/>
                <a:cs typeface="Calibri"/>
              </a:rPr>
              <a:t>Lpro  </a:t>
            </a:r>
            <a:r>
              <a:rPr sz="1700" spc="-10" dirty="0">
                <a:latin typeface="Calibri"/>
                <a:cs typeface="Calibri"/>
              </a:rPr>
              <a:t>Ban</a:t>
            </a:r>
            <a:r>
              <a:rPr sz="1700" spc="-20" dirty="0">
                <a:latin typeface="Calibri"/>
                <a:cs typeface="Calibri"/>
              </a:rPr>
              <a:t>c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ss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spc="-4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an</a:t>
            </a: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51069" y="3314700"/>
            <a:ext cx="2209800" cy="1151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1203" y="3568700"/>
            <a:ext cx="1773767" cy="6942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7722" y="3336462"/>
            <a:ext cx="2118995" cy="1059180"/>
          </a:xfrm>
          <a:custGeom>
            <a:avLst/>
            <a:gdLst/>
            <a:ahLst/>
            <a:cxnLst/>
            <a:rect l="l" t="t" r="r" b="b"/>
            <a:pathLst>
              <a:path w="2118995" h="1059179">
                <a:moveTo>
                  <a:pt x="2012727" y="0"/>
                </a:moveTo>
                <a:lnTo>
                  <a:pt x="105933" y="0"/>
                </a:lnTo>
                <a:lnTo>
                  <a:pt x="64699" y="8321"/>
                </a:lnTo>
                <a:lnTo>
                  <a:pt x="31027" y="31013"/>
                </a:lnTo>
                <a:lnTo>
                  <a:pt x="8324" y="64670"/>
                </a:lnTo>
                <a:lnTo>
                  <a:pt x="0" y="105886"/>
                </a:lnTo>
                <a:lnTo>
                  <a:pt x="0" y="952978"/>
                </a:lnTo>
                <a:lnTo>
                  <a:pt x="8324" y="994194"/>
                </a:lnTo>
                <a:lnTo>
                  <a:pt x="31027" y="1027851"/>
                </a:lnTo>
                <a:lnTo>
                  <a:pt x="64699" y="1050543"/>
                </a:lnTo>
                <a:lnTo>
                  <a:pt x="105933" y="1058865"/>
                </a:lnTo>
                <a:lnTo>
                  <a:pt x="2012727" y="1058865"/>
                </a:lnTo>
                <a:lnTo>
                  <a:pt x="2053961" y="1050543"/>
                </a:lnTo>
                <a:lnTo>
                  <a:pt x="2087633" y="1027851"/>
                </a:lnTo>
                <a:lnTo>
                  <a:pt x="2110336" y="994194"/>
                </a:lnTo>
                <a:lnTo>
                  <a:pt x="2118660" y="952978"/>
                </a:lnTo>
                <a:lnTo>
                  <a:pt x="2118660" y="105886"/>
                </a:lnTo>
                <a:lnTo>
                  <a:pt x="2110336" y="64670"/>
                </a:lnTo>
                <a:lnTo>
                  <a:pt x="2087633" y="31013"/>
                </a:lnTo>
                <a:lnTo>
                  <a:pt x="2053961" y="8321"/>
                </a:lnTo>
                <a:lnTo>
                  <a:pt x="2012727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75642" y="3650751"/>
            <a:ext cx="13652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09589" y="4395328"/>
            <a:ext cx="212090" cy="794385"/>
          </a:xfrm>
          <a:custGeom>
            <a:avLst/>
            <a:gdLst/>
            <a:ahLst/>
            <a:cxnLst/>
            <a:rect l="l" t="t" r="r" b="b"/>
            <a:pathLst>
              <a:path w="212090" h="794385">
                <a:moveTo>
                  <a:pt x="0" y="0"/>
                </a:moveTo>
                <a:lnTo>
                  <a:pt x="0" y="794148"/>
                </a:lnTo>
                <a:lnTo>
                  <a:pt x="211865" y="794148"/>
                </a:lnTo>
              </a:path>
            </a:pathLst>
          </a:custGeom>
          <a:ln w="10040">
            <a:solidFill>
              <a:srgbClr val="3D6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21454" y="4660043"/>
            <a:ext cx="1695450" cy="1059180"/>
          </a:xfrm>
          <a:custGeom>
            <a:avLst/>
            <a:gdLst/>
            <a:ahLst/>
            <a:cxnLst/>
            <a:rect l="l" t="t" r="r" b="b"/>
            <a:pathLst>
              <a:path w="1695450" h="1059179">
                <a:moveTo>
                  <a:pt x="1588996" y="0"/>
                </a:moveTo>
                <a:lnTo>
                  <a:pt x="105933" y="0"/>
                </a:lnTo>
                <a:lnTo>
                  <a:pt x="64699" y="8321"/>
                </a:lnTo>
                <a:lnTo>
                  <a:pt x="31027" y="31013"/>
                </a:lnTo>
                <a:lnTo>
                  <a:pt x="8324" y="64671"/>
                </a:lnTo>
                <a:lnTo>
                  <a:pt x="0" y="105887"/>
                </a:lnTo>
                <a:lnTo>
                  <a:pt x="0" y="952978"/>
                </a:lnTo>
                <a:lnTo>
                  <a:pt x="8324" y="994194"/>
                </a:lnTo>
                <a:lnTo>
                  <a:pt x="31027" y="1027851"/>
                </a:lnTo>
                <a:lnTo>
                  <a:pt x="64699" y="1050544"/>
                </a:lnTo>
                <a:lnTo>
                  <a:pt x="105933" y="1058865"/>
                </a:lnTo>
                <a:lnTo>
                  <a:pt x="1588996" y="1058865"/>
                </a:lnTo>
                <a:lnTo>
                  <a:pt x="1630229" y="1050544"/>
                </a:lnTo>
                <a:lnTo>
                  <a:pt x="1663901" y="1027851"/>
                </a:lnTo>
                <a:lnTo>
                  <a:pt x="1686603" y="994194"/>
                </a:lnTo>
                <a:lnTo>
                  <a:pt x="1694928" y="952978"/>
                </a:lnTo>
                <a:lnTo>
                  <a:pt x="1694928" y="105887"/>
                </a:lnTo>
                <a:lnTo>
                  <a:pt x="1686603" y="64671"/>
                </a:lnTo>
                <a:lnTo>
                  <a:pt x="1663901" y="31013"/>
                </a:lnTo>
                <a:lnTo>
                  <a:pt x="1630229" y="8321"/>
                </a:lnTo>
                <a:lnTo>
                  <a:pt x="158899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1454" y="4660043"/>
            <a:ext cx="1695450" cy="1059180"/>
          </a:xfrm>
          <a:custGeom>
            <a:avLst/>
            <a:gdLst/>
            <a:ahLst/>
            <a:cxnLst/>
            <a:rect l="l" t="t" r="r" b="b"/>
            <a:pathLst>
              <a:path w="1695450" h="1059179">
                <a:moveTo>
                  <a:pt x="0" y="105886"/>
                </a:moveTo>
                <a:lnTo>
                  <a:pt x="8324" y="64670"/>
                </a:lnTo>
                <a:lnTo>
                  <a:pt x="31027" y="31013"/>
                </a:lnTo>
                <a:lnTo>
                  <a:pt x="64699" y="8321"/>
                </a:lnTo>
                <a:lnTo>
                  <a:pt x="105933" y="0"/>
                </a:lnTo>
                <a:lnTo>
                  <a:pt x="1588995" y="0"/>
                </a:lnTo>
                <a:lnTo>
                  <a:pt x="1630228" y="8321"/>
                </a:lnTo>
                <a:lnTo>
                  <a:pt x="1663901" y="31013"/>
                </a:lnTo>
                <a:lnTo>
                  <a:pt x="1686603" y="64670"/>
                </a:lnTo>
                <a:lnTo>
                  <a:pt x="1694928" y="105886"/>
                </a:lnTo>
                <a:lnTo>
                  <a:pt x="1694928" y="952978"/>
                </a:lnTo>
                <a:lnTo>
                  <a:pt x="1686603" y="994193"/>
                </a:lnTo>
                <a:lnTo>
                  <a:pt x="1663901" y="1027851"/>
                </a:lnTo>
                <a:lnTo>
                  <a:pt x="1630228" y="1050543"/>
                </a:lnTo>
                <a:lnTo>
                  <a:pt x="1588995" y="1058864"/>
                </a:lnTo>
                <a:lnTo>
                  <a:pt x="105933" y="1058864"/>
                </a:lnTo>
                <a:lnTo>
                  <a:pt x="64699" y="1050543"/>
                </a:lnTo>
                <a:lnTo>
                  <a:pt x="31027" y="1027851"/>
                </a:lnTo>
                <a:lnTo>
                  <a:pt x="8324" y="994193"/>
                </a:lnTo>
                <a:lnTo>
                  <a:pt x="0" y="952978"/>
                </a:lnTo>
                <a:lnTo>
                  <a:pt x="0" y="105886"/>
                </a:lnTo>
                <a:close/>
              </a:path>
            </a:pathLst>
          </a:custGeom>
          <a:ln w="1003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39787" y="4666339"/>
            <a:ext cx="1460500" cy="99123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065" marR="5080" algn="ctr">
              <a:lnSpc>
                <a:spcPct val="90900"/>
              </a:lnSpc>
              <a:spcBef>
                <a:spcPts val="284"/>
              </a:spcBef>
            </a:pPr>
            <a:r>
              <a:rPr sz="1700" spc="-15" dirty="0">
                <a:latin typeface="Calibri"/>
                <a:cs typeface="Calibri"/>
              </a:rPr>
              <a:t>Lpro    Encadrement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du  </a:t>
            </a:r>
            <a:r>
              <a:rPr sz="1700" spc="-5" dirty="0">
                <a:latin typeface="Calibri"/>
                <a:cs typeface="Calibri"/>
              </a:rPr>
              <a:t>service </a:t>
            </a:r>
            <a:r>
              <a:rPr sz="1700" dirty="0">
                <a:latin typeface="Calibri"/>
                <a:cs typeface="Calibri"/>
              </a:rPr>
              <a:t>à </a:t>
            </a:r>
            <a:r>
              <a:rPr sz="1700" spc="-5" dirty="0">
                <a:latin typeface="Calibri"/>
                <a:cs typeface="Calibri"/>
              </a:rPr>
              <a:t>la  </a:t>
            </a:r>
            <a:r>
              <a:rPr sz="1700" spc="-15" dirty="0">
                <a:latin typeface="Calibri"/>
                <a:cs typeface="Calibri"/>
              </a:rPr>
              <a:t>personne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636" y="165099"/>
            <a:ext cx="9639300" cy="0"/>
          </a:xfrm>
          <a:custGeom>
            <a:avLst/>
            <a:gdLst/>
            <a:ahLst/>
            <a:cxnLst/>
            <a:rect l="l" t="t" r="r" b="b"/>
            <a:pathLst>
              <a:path w="9639300">
                <a:moveTo>
                  <a:pt x="0" y="0"/>
                </a:moveTo>
                <a:lnTo>
                  <a:pt x="9639299" y="0"/>
                </a:lnTo>
              </a:path>
            </a:pathLst>
          </a:custGeom>
          <a:ln w="1003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636" y="646853"/>
            <a:ext cx="9639300" cy="0"/>
          </a:xfrm>
          <a:custGeom>
            <a:avLst/>
            <a:gdLst/>
            <a:ahLst/>
            <a:cxnLst/>
            <a:rect l="l" t="t" r="r" b="b"/>
            <a:pathLst>
              <a:path w="9639300">
                <a:moveTo>
                  <a:pt x="9639299" y="0"/>
                </a:moveTo>
                <a:lnTo>
                  <a:pt x="0" y="0"/>
                </a:lnTo>
              </a:path>
            </a:pathLst>
          </a:custGeom>
          <a:ln w="1003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636" y="170117"/>
            <a:ext cx="9639300" cy="471805"/>
          </a:xfrm>
          <a:prstGeom prst="rect">
            <a:avLst/>
          </a:prstGeom>
          <a:solidFill>
            <a:srgbClr val="FF3632"/>
          </a:solidFill>
        </p:spPr>
        <p:txBody>
          <a:bodyPr vert="horz" wrap="square" lIns="0" tIns="9461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745"/>
              </a:spcBef>
            </a:pPr>
            <a:r>
              <a:rPr sz="1700" spc="350" dirty="0">
                <a:solidFill>
                  <a:srgbClr val="FFFFFF"/>
                </a:solidFill>
                <a:latin typeface="Calibri"/>
                <a:cs typeface="Calibri"/>
              </a:rPr>
              <a:t>Ufr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50" dirty="0">
                <a:solidFill>
                  <a:srgbClr val="FFFFFF"/>
                </a:solidFill>
                <a:latin typeface="Calibri"/>
                <a:cs typeface="Calibri"/>
              </a:rPr>
              <a:t>Sciences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75" dirty="0">
                <a:solidFill>
                  <a:srgbClr val="FFFFFF"/>
                </a:solidFill>
                <a:latin typeface="Calibri"/>
                <a:cs typeface="Calibri"/>
              </a:rPr>
              <a:t>juridiques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25" dirty="0">
                <a:solidFill>
                  <a:srgbClr val="FFFFFF"/>
                </a:solidFill>
                <a:latin typeface="Calibri"/>
                <a:cs typeface="Calibri"/>
              </a:rPr>
              <a:t>economiques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50" dirty="0">
                <a:solidFill>
                  <a:srgbClr val="FFFFFF"/>
                </a:solidFill>
                <a:latin typeface="Calibri"/>
                <a:cs typeface="Calibri"/>
              </a:rPr>
              <a:t>politiques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4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65" dirty="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80" dirty="0">
                <a:solidFill>
                  <a:srgbClr val="FFFFFF"/>
                </a:solidFill>
                <a:latin typeface="Calibri"/>
                <a:cs typeface="Calibri"/>
              </a:rPr>
              <a:t>MASTERS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743" y="920461"/>
            <a:ext cx="487045" cy="1654175"/>
          </a:xfrm>
          <a:custGeom>
            <a:avLst/>
            <a:gdLst/>
            <a:ahLst/>
            <a:cxnLst/>
            <a:rect l="l" t="t" r="r" b="b"/>
            <a:pathLst>
              <a:path w="487044" h="1654175">
                <a:moveTo>
                  <a:pt x="0" y="1653959"/>
                </a:moveTo>
                <a:lnTo>
                  <a:pt x="0" y="0"/>
                </a:lnTo>
                <a:lnTo>
                  <a:pt x="486671" y="0"/>
                </a:lnTo>
                <a:lnTo>
                  <a:pt x="486671" y="1653959"/>
                </a:lnTo>
                <a:lnTo>
                  <a:pt x="0" y="1653959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743" y="920461"/>
            <a:ext cx="487045" cy="1654175"/>
          </a:xfrm>
          <a:custGeom>
            <a:avLst/>
            <a:gdLst/>
            <a:ahLst/>
            <a:cxnLst/>
            <a:rect l="l" t="t" r="r" b="b"/>
            <a:pathLst>
              <a:path w="487044" h="1654175">
                <a:moveTo>
                  <a:pt x="0" y="1653958"/>
                </a:moveTo>
                <a:lnTo>
                  <a:pt x="0" y="0"/>
                </a:lnTo>
                <a:lnTo>
                  <a:pt x="486671" y="0"/>
                </a:lnTo>
                <a:lnTo>
                  <a:pt x="486671" y="1653958"/>
                </a:lnTo>
                <a:lnTo>
                  <a:pt x="0" y="1653958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7204" y="1065895"/>
            <a:ext cx="430530" cy="142430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èS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4413" y="920463"/>
            <a:ext cx="1753870" cy="292100"/>
          </a:xfrm>
          <a:custGeom>
            <a:avLst/>
            <a:gdLst/>
            <a:ahLst/>
            <a:cxnLst/>
            <a:rect l="l" t="t" r="r" b="b"/>
            <a:pathLst>
              <a:path w="1753870" h="292100">
                <a:moveTo>
                  <a:pt x="0" y="291874"/>
                </a:moveTo>
                <a:lnTo>
                  <a:pt x="1753816" y="291874"/>
                </a:lnTo>
                <a:lnTo>
                  <a:pt x="1753816" y="0"/>
                </a:lnTo>
                <a:lnTo>
                  <a:pt x="0" y="0"/>
                </a:lnTo>
                <a:lnTo>
                  <a:pt x="0" y="291874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4413" y="920462"/>
            <a:ext cx="1753870" cy="292100"/>
          </a:xfrm>
          <a:custGeom>
            <a:avLst/>
            <a:gdLst/>
            <a:ahLst/>
            <a:cxnLst/>
            <a:rect l="l" t="t" r="r" b="b"/>
            <a:pathLst>
              <a:path w="1753870" h="292100">
                <a:moveTo>
                  <a:pt x="0" y="0"/>
                </a:moveTo>
                <a:lnTo>
                  <a:pt x="1753817" y="0"/>
                </a:lnTo>
                <a:lnTo>
                  <a:pt x="1753817" y="291874"/>
                </a:lnTo>
                <a:lnTo>
                  <a:pt x="0" y="291874"/>
                </a:lnTo>
                <a:lnTo>
                  <a:pt x="0" y="0"/>
                </a:lnTo>
                <a:close/>
              </a:path>
            </a:pathLst>
          </a:custGeom>
          <a:ln w="40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4413" y="1212337"/>
            <a:ext cx="1753870" cy="875665"/>
          </a:xfrm>
          <a:custGeom>
            <a:avLst/>
            <a:gdLst/>
            <a:ahLst/>
            <a:cxnLst/>
            <a:rect l="l" t="t" r="r" b="b"/>
            <a:pathLst>
              <a:path w="1753870" h="875664">
                <a:moveTo>
                  <a:pt x="0" y="875624"/>
                </a:moveTo>
                <a:lnTo>
                  <a:pt x="1753816" y="875624"/>
                </a:lnTo>
                <a:lnTo>
                  <a:pt x="1753816" y="0"/>
                </a:lnTo>
                <a:lnTo>
                  <a:pt x="0" y="0"/>
                </a:lnTo>
                <a:lnTo>
                  <a:pt x="0" y="875624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4413" y="1212337"/>
            <a:ext cx="1753870" cy="875665"/>
          </a:xfrm>
          <a:custGeom>
            <a:avLst/>
            <a:gdLst/>
            <a:ahLst/>
            <a:cxnLst/>
            <a:rect l="l" t="t" r="r" b="b"/>
            <a:pathLst>
              <a:path w="1753870" h="875664">
                <a:moveTo>
                  <a:pt x="0" y="0"/>
                </a:moveTo>
                <a:lnTo>
                  <a:pt x="1753817" y="0"/>
                </a:lnTo>
                <a:lnTo>
                  <a:pt x="1753817" y="875624"/>
                </a:lnTo>
                <a:lnTo>
                  <a:pt x="0" y="875624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4413" y="2087962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4">
                <a:moveTo>
                  <a:pt x="0" y="486458"/>
                </a:moveTo>
                <a:lnTo>
                  <a:pt x="1753816" y="486458"/>
                </a:lnTo>
                <a:lnTo>
                  <a:pt x="1753816" y="0"/>
                </a:lnTo>
                <a:lnTo>
                  <a:pt x="0" y="0"/>
                </a:lnTo>
                <a:lnTo>
                  <a:pt x="0" y="48645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4413" y="2087962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4">
                <a:moveTo>
                  <a:pt x="0" y="0"/>
                </a:moveTo>
                <a:lnTo>
                  <a:pt x="1753817" y="0"/>
                </a:lnTo>
                <a:lnTo>
                  <a:pt x="1753817" y="486458"/>
                </a:lnTo>
                <a:lnTo>
                  <a:pt x="0" y="486458"/>
                </a:lnTo>
                <a:lnTo>
                  <a:pt x="0" y="0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4413" y="848352"/>
            <a:ext cx="1753870" cy="167893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890"/>
              </a:spcBef>
            </a:pPr>
            <a:r>
              <a:rPr sz="1250" spc="260" dirty="0">
                <a:solidFill>
                  <a:srgbClr val="FFFFFF"/>
                </a:solidFill>
                <a:latin typeface="Calibri"/>
                <a:cs typeface="Calibri"/>
              </a:rPr>
              <a:t>contentieux</a:t>
            </a:r>
            <a:endParaRPr sz="1250">
              <a:latin typeface="Calibri"/>
              <a:cs typeface="Calibri"/>
            </a:endParaRPr>
          </a:p>
          <a:p>
            <a:pPr marL="95885" marR="227965">
              <a:lnSpc>
                <a:spcPct val="101400"/>
              </a:lnSpc>
              <a:spcBef>
                <a:spcPts val="770"/>
              </a:spcBef>
            </a:pPr>
            <a:r>
              <a:rPr sz="1250" spc="204" dirty="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des  </a:t>
            </a:r>
            <a:r>
              <a:rPr sz="1250" spc="325" dirty="0">
                <a:solidFill>
                  <a:srgbClr val="FFFFFF"/>
                </a:solidFill>
                <a:latin typeface="Calibri"/>
                <a:cs typeface="Calibri"/>
              </a:rPr>
              <a:t>droits  </a:t>
            </a:r>
            <a:r>
              <a:rPr sz="1250" spc="250" dirty="0">
                <a:solidFill>
                  <a:srgbClr val="FFFFFF"/>
                </a:solidFill>
                <a:latin typeface="Calibri"/>
                <a:cs typeface="Calibri"/>
              </a:rPr>
              <a:t>fondamentaux  </a:t>
            </a:r>
            <a:r>
              <a:rPr sz="1250" spc="185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25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54" dirty="0">
                <a:solidFill>
                  <a:srgbClr val="FFFFFF"/>
                </a:solidFill>
                <a:latin typeface="Calibri"/>
                <a:cs typeface="Calibri"/>
              </a:rPr>
              <a:t>libertés</a:t>
            </a:r>
            <a:endParaRPr sz="1250">
              <a:latin typeface="Calibri"/>
              <a:cs typeface="Calibri"/>
            </a:endParaRPr>
          </a:p>
          <a:p>
            <a:pPr marL="95885" marR="590550">
              <a:lnSpc>
                <a:spcPct val="102200"/>
              </a:lnSpc>
              <a:spcBef>
                <a:spcPts val="790"/>
              </a:spcBef>
            </a:pP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50" dirty="0">
                <a:solidFill>
                  <a:srgbClr val="FFFFFF"/>
                </a:solidFill>
                <a:latin typeface="Calibri"/>
                <a:cs typeface="Calibri"/>
              </a:rPr>
              <a:t>privé  appliqué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7756" y="2754726"/>
            <a:ext cx="487045" cy="1870075"/>
          </a:xfrm>
          <a:custGeom>
            <a:avLst/>
            <a:gdLst/>
            <a:ahLst/>
            <a:cxnLst/>
            <a:rect l="l" t="t" r="r" b="b"/>
            <a:pathLst>
              <a:path w="487044" h="1870075">
                <a:moveTo>
                  <a:pt x="0" y="1869690"/>
                </a:moveTo>
                <a:lnTo>
                  <a:pt x="0" y="0"/>
                </a:lnTo>
                <a:lnTo>
                  <a:pt x="486671" y="0"/>
                </a:lnTo>
                <a:lnTo>
                  <a:pt x="486671" y="1869690"/>
                </a:lnTo>
                <a:lnTo>
                  <a:pt x="0" y="1869690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756" y="2754726"/>
            <a:ext cx="487045" cy="1870075"/>
          </a:xfrm>
          <a:custGeom>
            <a:avLst/>
            <a:gdLst/>
            <a:ahLst/>
            <a:cxnLst/>
            <a:rect l="l" t="t" r="r" b="b"/>
            <a:pathLst>
              <a:path w="487044" h="1870075">
                <a:moveTo>
                  <a:pt x="0" y="1869689"/>
                </a:moveTo>
                <a:lnTo>
                  <a:pt x="0" y="0"/>
                </a:lnTo>
                <a:lnTo>
                  <a:pt x="486671" y="0"/>
                </a:lnTo>
                <a:lnTo>
                  <a:pt x="486671" y="1869689"/>
                </a:lnTo>
                <a:lnTo>
                  <a:pt x="0" y="1869689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217" y="3041268"/>
            <a:ext cx="430530" cy="149796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pub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liq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4424" y="2754727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4">
                <a:moveTo>
                  <a:pt x="0" y="486458"/>
                </a:moveTo>
                <a:lnTo>
                  <a:pt x="1753816" y="486458"/>
                </a:lnTo>
                <a:lnTo>
                  <a:pt x="1753816" y="0"/>
                </a:lnTo>
                <a:lnTo>
                  <a:pt x="0" y="0"/>
                </a:lnTo>
                <a:lnTo>
                  <a:pt x="0" y="48645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4424" y="2754727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4">
                <a:moveTo>
                  <a:pt x="0" y="0"/>
                </a:moveTo>
                <a:lnTo>
                  <a:pt x="1753817" y="0"/>
                </a:lnTo>
                <a:lnTo>
                  <a:pt x="1753817" y="486458"/>
                </a:lnTo>
                <a:lnTo>
                  <a:pt x="0" y="486458"/>
                </a:lnTo>
                <a:lnTo>
                  <a:pt x="0" y="0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4424" y="2780602"/>
            <a:ext cx="1753870" cy="41338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5885" marR="655320">
              <a:lnSpc>
                <a:spcPct val="102200"/>
              </a:lnSpc>
              <a:spcBef>
                <a:spcPts val="80"/>
              </a:spcBef>
            </a:pPr>
            <a:r>
              <a:rPr sz="1250" spc="25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50" spc="27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39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50" spc="2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2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35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250" spc="20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5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250" spc="240" dirty="0">
                <a:solidFill>
                  <a:srgbClr val="FFFFFF"/>
                </a:solidFill>
                <a:latin typeface="Calibri"/>
                <a:cs typeface="Calibri"/>
              </a:rPr>
              <a:t>publiques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14424" y="3256012"/>
            <a:ext cx="1753870" cy="875665"/>
          </a:xfrm>
          <a:custGeom>
            <a:avLst/>
            <a:gdLst/>
            <a:ahLst/>
            <a:cxnLst/>
            <a:rect l="l" t="t" r="r" b="b"/>
            <a:pathLst>
              <a:path w="1753870" h="875664">
                <a:moveTo>
                  <a:pt x="0" y="875624"/>
                </a:moveTo>
                <a:lnTo>
                  <a:pt x="1753816" y="875624"/>
                </a:lnTo>
                <a:lnTo>
                  <a:pt x="1753816" y="0"/>
                </a:lnTo>
                <a:lnTo>
                  <a:pt x="0" y="0"/>
                </a:lnTo>
                <a:lnTo>
                  <a:pt x="0" y="875624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4424" y="3256011"/>
            <a:ext cx="1753870" cy="875665"/>
          </a:xfrm>
          <a:custGeom>
            <a:avLst/>
            <a:gdLst/>
            <a:ahLst/>
            <a:cxnLst/>
            <a:rect l="l" t="t" r="r" b="b"/>
            <a:pathLst>
              <a:path w="1753870" h="875664">
                <a:moveTo>
                  <a:pt x="0" y="0"/>
                </a:moveTo>
                <a:lnTo>
                  <a:pt x="1753817" y="0"/>
                </a:lnTo>
                <a:lnTo>
                  <a:pt x="1753817" y="875624"/>
                </a:lnTo>
                <a:lnTo>
                  <a:pt x="0" y="875624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14424" y="3281667"/>
            <a:ext cx="1753870" cy="79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885" marR="227965">
              <a:lnSpc>
                <a:spcPct val="101400"/>
              </a:lnSpc>
              <a:spcBef>
                <a:spcPts val="95"/>
              </a:spcBef>
            </a:pPr>
            <a:r>
              <a:rPr sz="1250" spc="204" dirty="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des  </a:t>
            </a:r>
            <a:r>
              <a:rPr sz="1250" spc="325" dirty="0">
                <a:solidFill>
                  <a:srgbClr val="FFFFFF"/>
                </a:solidFill>
                <a:latin typeface="Calibri"/>
                <a:cs typeface="Calibri"/>
              </a:rPr>
              <a:t>droits  </a:t>
            </a:r>
            <a:r>
              <a:rPr sz="1250" spc="250" dirty="0">
                <a:solidFill>
                  <a:srgbClr val="FFFFFF"/>
                </a:solidFill>
                <a:latin typeface="Calibri"/>
                <a:cs typeface="Calibri"/>
              </a:rPr>
              <a:t>fondamentaux  </a:t>
            </a:r>
            <a:r>
              <a:rPr sz="1250" spc="185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25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54" dirty="0">
                <a:solidFill>
                  <a:srgbClr val="FFFFFF"/>
                </a:solidFill>
                <a:latin typeface="Calibri"/>
                <a:cs typeface="Calibri"/>
              </a:rPr>
              <a:t>libertés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14424" y="4137959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5">
                <a:moveTo>
                  <a:pt x="0" y="486458"/>
                </a:moveTo>
                <a:lnTo>
                  <a:pt x="1753816" y="486458"/>
                </a:lnTo>
                <a:lnTo>
                  <a:pt x="1753816" y="0"/>
                </a:lnTo>
                <a:lnTo>
                  <a:pt x="0" y="0"/>
                </a:lnTo>
                <a:lnTo>
                  <a:pt x="0" y="48645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4424" y="4137960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5">
                <a:moveTo>
                  <a:pt x="0" y="0"/>
                </a:moveTo>
                <a:lnTo>
                  <a:pt x="1753817" y="0"/>
                </a:lnTo>
                <a:lnTo>
                  <a:pt x="1753817" y="486458"/>
                </a:lnTo>
                <a:lnTo>
                  <a:pt x="0" y="486458"/>
                </a:lnTo>
                <a:lnTo>
                  <a:pt x="0" y="0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14424" y="4163228"/>
            <a:ext cx="1753870" cy="41338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5885" marR="868044">
              <a:lnSpc>
                <a:spcPct val="102200"/>
              </a:lnSpc>
              <a:spcBef>
                <a:spcPts val="80"/>
              </a:spcBef>
            </a:pP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75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1250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50" spc="200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4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50" spc="3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22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3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2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8117" y="4548292"/>
            <a:ext cx="145034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65" dirty="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51680" y="6333509"/>
            <a:ext cx="2425700" cy="487045"/>
          </a:xfrm>
          <a:custGeom>
            <a:avLst/>
            <a:gdLst/>
            <a:ahLst/>
            <a:cxnLst/>
            <a:rect l="l" t="t" r="r" b="b"/>
            <a:pathLst>
              <a:path w="2425700" h="487045">
                <a:moveTo>
                  <a:pt x="0" y="486458"/>
                </a:moveTo>
                <a:lnTo>
                  <a:pt x="2425385" y="486458"/>
                </a:lnTo>
                <a:lnTo>
                  <a:pt x="2425385" y="0"/>
                </a:lnTo>
                <a:lnTo>
                  <a:pt x="0" y="0"/>
                </a:lnTo>
                <a:lnTo>
                  <a:pt x="0" y="486458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51680" y="6333509"/>
            <a:ext cx="2425700" cy="487045"/>
          </a:xfrm>
          <a:custGeom>
            <a:avLst/>
            <a:gdLst/>
            <a:ahLst/>
            <a:cxnLst/>
            <a:rect l="l" t="t" r="r" b="b"/>
            <a:pathLst>
              <a:path w="2425700" h="487045">
                <a:moveTo>
                  <a:pt x="0" y="0"/>
                </a:moveTo>
                <a:lnTo>
                  <a:pt x="2425384" y="0"/>
                </a:lnTo>
                <a:lnTo>
                  <a:pt x="2425384" y="486458"/>
                </a:lnTo>
                <a:lnTo>
                  <a:pt x="0" y="486458"/>
                </a:lnTo>
                <a:lnTo>
                  <a:pt x="0" y="0"/>
                </a:lnTo>
                <a:close/>
              </a:path>
            </a:pathLst>
          </a:custGeom>
          <a:ln w="40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35373" y="6357813"/>
            <a:ext cx="2174240" cy="41338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80"/>
              </a:spcBef>
            </a:pPr>
            <a:r>
              <a:rPr sz="1250" spc="250" dirty="0">
                <a:solidFill>
                  <a:srgbClr val="FFFFFF"/>
                </a:solidFill>
                <a:latin typeface="Calibri"/>
                <a:cs typeface="Calibri"/>
              </a:rPr>
              <a:t>Comptabilité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325" dirty="0">
                <a:solidFill>
                  <a:srgbClr val="FFFFFF"/>
                </a:solidFill>
                <a:latin typeface="Calibri"/>
                <a:cs typeface="Calibri"/>
              </a:rPr>
              <a:t>contrôle  </a:t>
            </a:r>
            <a:r>
              <a:rPr sz="1250" spc="265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7756" y="4800363"/>
            <a:ext cx="487045" cy="1066800"/>
          </a:xfrm>
          <a:custGeom>
            <a:avLst/>
            <a:gdLst/>
            <a:ahLst/>
            <a:cxnLst/>
            <a:rect l="l" t="t" r="r" b="b"/>
            <a:pathLst>
              <a:path w="487044" h="1066800">
                <a:moveTo>
                  <a:pt x="0" y="1066405"/>
                </a:moveTo>
                <a:lnTo>
                  <a:pt x="0" y="0"/>
                </a:lnTo>
                <a:lnTo>
                  <a:pt x="486671" y="0"/>
                </a:lnTo>
                <a:lnTo>
                  <a:pt x="486671" y="1066405"/>
                </a:lnTo>
                <a:lnTo>
                  <a:pt x="0" y="1066405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756" y="4800363"/>
            <a:ext cx="487045" cy="1066800"/>
          </a:xfrm>
          <a:custGeom>
            <a:avLst/>
            <a:gdLst/>
            <a:ahLst/>
            <a:cxnLst/>
            <a:rect l="l" t="t" r="r" b="b"/>
            <a:pathLst>
              <a:path w="487044" h="1066800">
                <a:moveTo>
                  <a:pt x="0" y="1066405"/>
                </a:moveTo>
                <a:lnTo>
                  <a:pt x="0" y="0"/>
                </a:lnTo>
                <a:lnTo>
                  <a:pt x="486671" y="0"/>
                </a:lnTo>
                <a:lnTo>
                  <a:pt x="486671" y="1066405"/>
                </a:lnTo>
                <a:lnTo>
                  <a:pt x="0" y="1066405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57217" y="5233413"/>
            <a:ext cx="621030" cy="70612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70815" marR="5080">
              <a:lnSpc>
                <a:spcPct val="102299"/>
              </a:lnSpc>
              <a:spcBef>
                <a:spcPts val="60"/>
              </a:spcBef>
            </a:pP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 des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03530" algn="l"/>
              </a:tabLst>
            </a:pP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	a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5320" y="5444624"/>
            <a:ext cx="21018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250">
              <a:latin typeface="Calibri"/>
              <a:cs typeface="Calibri"/>
            </a:endParaRPr>
          </a:p>
          <a:p>
            <a:pPr>
              <a:lnSpc>
                <a:spcPts val="1090"/>
              </a:lnSpc>
              <a:spcBef>
                <a:spcPts val="105"/>
              </a:spcBef>
            </a:pP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50">
              <a:latin typeface="Calibri"/>
              <a:cs typeface="Calibri"/>
            </a:endParaRPr>
          </a:p>
          <a:p>
            <a:pPr>
              <a:lnSpc>
                <a:spcPts val="840"/>
              </a:lnSpc>
            </a:pP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5320" y="5137574"/>
            <a:ext cx="21018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1250" spc="3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50">
              <a:latin typeface="Calibri"/>
              <a:cs typeface="Calibri"/>
            </a:endParaRPr>
          </a:p>
          <a:p>
            <a:pPr>
              <a:lnSpc>
                <a:spcPts val="805"/>
              </a:lnSpc>
            </a:pPr>
            <a:r>
              <a:rPr sz="125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  <a:p>
            <a:pPr>
              <a:lnSpc>
                <a:spcPts val="940"/>
              </a:lnSpc>
            </a:pPr>
            <a:r>
              <a:rPr sz="1250" spc="4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4428" y="4800363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5">
                <a:moveTo>
                  <a:pt x="0" y="486458"/>
                </a:moveTo>
                <a:lnTo>
                  <a:pt x="1753816" y="486458"/>
                </a:lnTo>
                <a:lnTo>
                  <a:pt x="1753816" y="0"/>
                </a:lnTo>
                <a:lnTo>
                  <a:pt x="0" y="0"/>
                </a:lnTo>
                <a:lnTo>
                  <a:pt x="0" y="48645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14428" y="4800363"/>
            <a:ext cx="1753870" cy="487045"/>
          </a:xfrm>
          <a:custGeom>
            <a:avLst/>
            <a:gdLst/>
            <a:ahLst/>
            <a:cxnLst/>
            <a:rect l="l" t="t" r="r" b="b"/>
            <a:pathLst>
              <a:path w="1753870" h="487045">
                <a:moveTo>
                  <a:pt x="0" y="0"/>
                </a:moveTo>
                <a:lnTo>
                  <a:pt x="1753817" y="0"/>
                </a:lnTo>
                <a:lnTo>
                  <a:pt x="1753817" y="486458"/>
                </a:lnTo>
                <a:lnTo>
                  <a:pt x="0" y="486458"/>
                </a:lnTo>
                <a:lnTo>
                  <a:pt x="0" y="0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14420" y="4825340"/>
            <a:ext cx="1753870" cy="41338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5885" marR="770890">
              <a:lnSpc>
                <a:spcPct val="102200"/>
              </a:lnSpc>
              <a:spcBef>
                <a:spcPts val="80"/>
              </a:spcBef>
            </a:pP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des  </a:t>
            </a: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affaires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14420" y="5315447"/>
            <a:ext cx="1753870" cy="551815"/>
          </a:xfrm>
          <a:custGeom>
            <a:avLst/>
            <a:gdLst/>
            <a:ahLst/>
            <a:cxnLst/>
            <a:rect l="l" t="t" r="r" b="b"/>
            <a:pathLst>
              <a:path w="1753870" h="551814">
                <a:moveTo>
                  <a:pt x="0" y="551318"/>
                </a:moveTo>
                <a:lnTo>
                  <a:pt x="1753816" y="551318"/>
                </a:lnTo>
                <a:lnTo>
                  <a:pt x="1753816" y="0"/>
                </a:lnTo>
                <a:lnTo>
                  <a:pt x="0" y="0"/>
                </a:lnTo>
                <a:lnTo>
                  <a:pt x="0" y="55131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4420" y="5315447"/>
            <a:ext cx="1753870" cy="551815"/>
          </a:xfrm>
          <a:custGeom>
            <a:avLst/>
            <a:gdLst/>
            <a:ahLst/>
            <a:cxnLst/>
            <a:rect l="l" t="t" r="r" b="b"/>
            <a:pathLst>
              <a:path w="1753870" h="551814">
                <a:moveTo>
                  <a:pt x="0" y="0"/>
                </a:moveTo>
                <a:lnTo>
                  <a:pt x="1753817" y="0"/>
                </a:lnTo>
                <a:lnTo>
                  <a:pt x="1753817" y="551318"/>
                </a:lnTo>
                <a:lnTo>
                  <a:pt x="0" y="551318"/>
                </a:lnTo>
                <a:lnTo>
                  <a:pt x="0" y="0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14420" y="5471364"/>
            <a:ext cx="175387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14"/>
              </a:spcBef>
            </a:pP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35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7766" y="6042719"/>
            <a:ext cx="487045" cy="1196975"/>
          </a:xfrm>
          <a:custGeom>
            <a:avLst/>
            <a:gdLst/>
            <a:ahLst/>
            <a:cxnLst/>
            <a:rect l="l" t="t" r="r" b="b"/>
            <a:pathLst>
              <a:path w="487044" h="1196975">
                <a:moveTo>
                  <a:pt x="0" y="1196785"/>
                </a:moveTo>
                <a:lnTo>
                  <a:pt x="0" y="0"/>
                </a:lnTo>
                <a:lnTo>
                  <a:pt x="486671" y="0"/>
                </a:lnTo>
                <a:lnTo>
                  <a:pt x="486671" y="1196785"/>
                </a:lnTo>
                <a:lnTo>
                  <a:pt x="0" y="1196785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7766" y="6042719"/>
            <a:ext cx="487045" cy="1196975"/>
          </a:xfrm>
          <a:custGeom>
            <a:avLst/>
            <a:gdLst/>
            <a:ahLst/>
            <a:cxnLst/>
            <a:rect l="l" t="t" r="r" b="b"/>
            <a:pathLst>
              <a:path w="487044" h="1196975">
                <a:moveTo>
                  <a:pt x="0" y="1196785"/>
                </a:moveTo>
                <a:lnTo>
                  <a:pt x="0" y="0"/>
                </a:lnTo>
                <a:lnTo>
                  <a:pt x="486671" y="0"/>
                </a:lnTo>
                <a:lnTo>
                  <a:pt x="486671" y="1196785"/>
                </a:lnTo>
                <a:lnTo>
                  <a:pt x="0" y="1196785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57227" y="6152911"/>
            <a:ext cx="430530" cy="100012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riq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14436" y="6039575"/>
            <a:ext cx="1753870" cy="1200150"/>
          </a:xfrm>
          <a:custGeom>
            <a:avLst/>
            <a:gdLst/>
            <a:ahLst/>
            <a:cxnLst/>
            <a:rect l="l" t="t" r="r" b="b"/>
            <a:pathLst>
              <a:path w="1753870" h="1200150">
                <a:moveTo>
                  <a:pt x="0" y="1199929"/>
                </a:moveTo>
                <a:lnTo>
                  <a:pt x="1753816" y="1199929"/>
                </a:lnTo>
                <a:lnTo>
                  <a:pt x="1753816" y="0"/>
                </a:lnTo>
                <a:lnTo>
                  <a:pt x="0" y="0"/>
                </a:lnTo>
                <a:lnTo>
                  <a:pt x="0" y="1199929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4436" y="6039576"/>
            <a:ext cx="1753870" cy="1200150"/>
          </a:xfrm>
          <a:custGeom>
            <a:avLst/>
            <a:gdLst/>
            <a:ahLst/>
            <a:cxnLst/>
            <a:rect l="l" t="t" r="r" b="b"/>
            <a:pathLst>
              <a:path w="1753870" h="1200150">
                <a:moveTo>
                  <a:pt x="0" y="0"/>
                </a:moveTo>
                <a:lnTo>
                  <a:pt x="1753817" y="0"/>
                </a:lnTo>
                <a:lnTo>
                  <a:pt x="1753817" y="1199929"/>
                </a:lnTo>
                <a:lnTo>
                  <a:pt x="0" y="1199929"/>
                </a:lnTo>
                <a:lnTo>
                  <a:pt x="0" y="0"/>
                </a:lnTo>
                <a:close/>
              </a:path>
            </a:pathLst>
          </a:custGeom>
          <a:ln w="40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14437" y="6322062"/>
            <a:ext cx="175387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318770">
              <a:lnSpc>
                <a:spcPct val="101099"/>
              </a:lnSpc>
              <a:spcBef>
                <a:spcPts val="100"/>
              </a:spcBef>
            </a:pPr>
            <a:r>
              <a:rPr sz="1250" spc="229" dirty="0">
                <a:solidFill>
                  <a:srgbClr val="FFFFFF"/>
                </a:solidFill>
                <a:latin typeface="Calibri"/>
                <a:cs typeface="Calibri"/>
              </a:rPr>
              <a:t>Cyberveille,  </a:t>
            </a:r>
            <a:r>
              <a:rPr sz="1250" spc="215" dirty="0">
                <a:solidFill>
                  <a:srgbClr val="FFFFFF"/>
                </a:solidFill>
                <a:latin typeface="Calibri"/>
                <a:cs typeface="Calibri"/>
              </a:rPr>
              <a:t>cyberdéfense,  </a:t>
            </a:r>
            <a:r>
              <a:rPr sz="1250" spc="265" dirty="0">
                <a:solidFill>
                  <a:srgbClr val="FFFFFF"/>
                </a:solidFill>
                <a:latin typeface="Calibri"/>
                <a:cs typeface="Calibri"/>
              </a:rPr>
              <a:t>cybersécurité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160481" y="3759410"/>
            <a:ext cx="487045" cy="2621915"/>
          </a:xfrm>
          <a:custGeom>
            <a:avLst/>
            <a:gdLst/>
            <a:ahLst/>
            <a:cxnLst/>
            <a:rect l="l" t="t" r="r" b="b"/>
            <a:pathLst>
              <a:path w="487045" h="2621915">
                <a:moveTo>
                  <a:pt x="0" y="2621472"/>
                </a:moveTo>
                <a:lnTo>
                  <a:pt x="0" y="0"/>
                </a:lnTo>
                <a:lnTo>
                  <a:pt x="486671" y="0"/>
                </a:lnTo>
                <a:lnTo>
                  <a:pt x="486671" y="2621472"/>
                </a:lnTo>
                <a:lnTo>
                  <a:pt x="0" y="2621472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60481" y="3759410"/>
            <a:ext cx="487045" cy="2621915"/>
          </a:xfrm>
          <a:custGeom>
            <a:avLst/>
            <a:gdLst/>
            <a:ahLst/>
            <a:cxnLst/>
            <a:rect l="l" t="t" r="r" b="b"/>
            <a:pathLst>
              <a:path w="487045" h="2621915">
                <a:moveTo>
                  <a:pt x="0" y="2621472"/>
                </a:moveTo>
                <a:lnTo>
                  <a:pt x="0" y="0"/>
                </a:lnTo>
                <a:lnTo>
                  <a:pt x="486671" y="0"/>
                </a:lnTo>
                <a:lnTo>
                  <a:pt x="486671" y="2621472"/>
                </a:lnTo>
                <a:lnTo>
                  <a:pt x="0" y="2621472"/>
                </a:lnTo>
                <a:close/>
              </a:path>
            </a:pathLst>
          </a:custGeom>
          <a:ln w="40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89943" y="3960855"/>
            <a:ext cx="430530" cy="233426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Eco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2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’e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chés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60951" y="3759724"/>
            <a:ext cx="1753870" cy="581660"/>
          </a:xfrm>
          <a:custGeom>
            <a:avLst/>
            <a:gdLst/>
            <a:ahLst/>
            <a:cxnLst/>
            <a:rect l="l" t="t" r="r" b="b"/>
            <a:pathLst>
              <a:path w="1753870" h="581660">
                <a:moveTo>
                  <a:pt x="0" y="581162"/>
                </a:moveTo>
                <a:lnTo>
                  <a:pt x="1753816" y="581162"/>
                </a:lnTo>
                <a:lnTo>
                  <a:pt x="1753816" y="0"/>
                </a:lnTo>
                <a:lnTo>
                  <a:pt x="0" y="0"/>
                </a:lnTo>
                <a:lnTo>
                  <a:pt x="0" y="581162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60951" y="3759724"/>
            <a:ext cx="1753870" cy="810895"/>
          </a:xfrm>
          <a:custGeom>
            <a:avLst/>
            <a:gdLst/>
            <a:ahLst/>
            <a:cxnLst/>
            <a:rect l="l" t="t" r="r" b="b"/>
            <a:pathLst>
              <a:path w="1753870" h="810895">
                <a:moveTo>
                  <a:pt x="0" y="0"/>
                </a:moveTo>
                <a:lnTo>
                  <a:pt x="1753817" y="0"/>
                </a:lnTo>
                <a:lnTo>
                  <a:pt x="1753817" y="810762"/>
                </a:lnTo>
                <a:lnTo>
                  <a:pt x="0" y="810762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60951" y="4340886"/>
            <a:ext cx="1753870" cy="810895"/>
          </a:xfrm>
          <a:custGeom>
            <a:avLst/>
            <a:gdLst/>
            <a:ahLst/>
            <a:cxnLst/>
            <a:rect l="l" t="t" r="r" b="b"/>
            <a:pathLst>
              <a:path w="1753870" h="810895">
                <a:moveTo>
                  <a:pt x="0" y="810762"/>
                </a:moveTo>
                <a:lnTo>
                  <a:pt x="1753816" y="810762"/>
                </a:lnTo>
                <a:lnTo>
                  <a:pt x="1753816" y="0"/>
                </a:lnTo>
                <a:lnTo>
                  <a:pt x="0" y="0"/>
                </a:lnTo>
                <a:lnTo>
                  <a:pt x="0" y="810762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60951" y="4340886"/>
            <a:ext cx="1753870" cy="810895"/>
          </a:xfrm>
          <a:custGeom>
            <a:avLst/>
            <a:gdLst/>
            <a:ahLst/>
            <a:cxnLst/>
            <a:rect l="l" t="t" r="r" b="b"/>
            <a:pathLst>
              <a:path w="1753870" h="810895">
                <a:moveTo>
                  <a:pt x="0" y="0"/>
                </a:moveTo>
                <a:lnTo>
                  <a:pt x="1753817" y="0"/>
                </a:lnTo>
                <a:lnTo>
                  <a:pt x="1753817" y="810762"/>
                </a:lnTo>
                <a:lnTo>
                  <a:pt x="0" y="810762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47152" y="5150793"/>
            <a:ext cx="1767839" cy="616585"/>
          </a:xfrm>
          <a:custGeom>
            <a:avLst/>
            <a:gdLst/>
            <a:ahLst/>
            <a:cxnLst/>
            <a:rect l="l" t="t" r="r" b="b"/>
            <a:pathLst>
              <a:path w="1767839" h="616585">
                <a:moveTo>
                  <a:pt x="0" y="616179"/>
                </a:moveTo>
                <a:lnTo>
                  <a:pt x="1767615" y="616179"/>
                </a:lnTo>
                <a:lnTo>
                  <a:pt x="1767615" y="0"/>
                </a:lnTo>
                <a:lnTo>
                  <a:pt x="0" y="0"/>
                </a:lnTo>
                <a:lnTo>
                  <a:pt x="0" y="616179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47152" y="5150793"/>
            <a:ext cx="1767839" cy="616585"/>
          </a:xfrm>
          <a:custGeom>
            <a:avLst/>
            <a:gdLst/>
            <a:ahLst/>
            <a:cxnLst/>
            <a:rect l="l" t="t" r="r" b="b"/>
            <a:pathLst>
              <a:path w="1767839" h="616585">
                <a:moveTo>
                  <a:pt x="0" y="0"/>
                </a:moveTo>
                <a:lnTo>
                  <a:pt x="1767615" y="0"/>
                </a:lnTo>
                <a:lnTo>
                  <a:pt x="1767615" y="616179"/>
                </a:lnTo>
                <a:lnTo>
                  <a:pt x="0" y="616179"/>
                </a:lnTo>
                <a:lnTo>
                  <a:pt x="0" y="0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60951" y="5766972"/>
            <a:ext cx="1753870" cy="616585"/>
          </a:xfrm>
          <a:custGeom>
            <a:avLst/>
            <a:gdLst/>
            <a:ahLst/>
            <a:cxnLst/>
            <a:rect l="l" t="t" r="r" b="b"/>
            <a:pathLst>
              <a:path w="1753870" h="616585">
                <a:moveTo>
                  <a:pt x="0" y="616179"/>
                </a:moveTo>
                <a:lnTo>
                  <a:pt x="1753816" y="616179"/>
                </a:lnTo>
                <a:lnTo>
                  <a:pt x="1753816" y="0"/>
                </a:lnTo>
                <a:lnTo>
                  <a:pt x="0" y="0"/>
                </a:lnTo>
                <a:lnTo>
                  <a:pt x="0" y="616179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60951" y="5766972"/>
            <a:ext cx="1753870" cy="616585"/>
          </a:xfrm>
          <a:custGeom>
            <a:avLst/>
            <a:gdLst/>
            <a:ahLst/>
            <a:cxnLst/>
            <a:rect l="l" t="t" r="r" b="b"/>
            <a:pathLst>
              <a:path w="1753870" h="616585">
                <a:moveTo>
                  <a:pt x="0" y="0"/>
                </a:moveTo>
                <a:lnTo>
                  <a:pt x="1753817" y="0"/>
                </a:lnTo>
                <a:lnTo>
                  <a:pt x="1753817" y="616179"/>
                </a:lnTo>
                <a:lnTo>
                  <a:pt x="0" y="616179"/>
                </a:lnTo>
                <a:lnTo>
                  <a:pt x="0" y="0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660951" y="3848630"/>
            <a:ext cx="1753870" cy="2419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5885" marR="748665">
              <a:lnSpc>
                <a:spcPct val="102099"/>
              </a:lnSpc>
              <a:spcBef>
                <a:spcPts val="85"/>
              </a:spcBef>
            </a:pPr>
            <a:r>
              <a:rPr sz="1250" spc="229" dirty="0">
                <a:solidFill>
                  <a:srgbClr val="FFFFFF"/>
                </a:solidFill>
                <a:latin typeface="Calibri"/>
                <a:cs typeface="Calibri"/>
              </a:rPr>
              <a:t>Banque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90" dirty="0">
                <a:solidFill>
                  <a:srgbClr val="FFFFFF"/>
                </a:solidFill>
                <a:latin typeface="Calibri"/>
                <a:cs typeface="Calibri"/>
              </a:rPr>
              <a:t>et  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95885" marR="192405">
              <a:lnSpc>
                <a:spcPct val="102200"/>
              </a:lnSpc>
              <a:spcBef>
                <a:spcPts val="5"/>
              </a:spcBef>
            </a:pPr>
            <a:r>
              <a:rPr sz="1250" spc="290" dirty="0">
                <a:solidFill>
                  <a:srgbClr val="FFFFFF"/>
                </a:solidFill>
                <a:latin typeface="Calibri"/>
                <a:cs typeface="Calibri"/>
              </a:rPr>
              <a:t>Conseiller  </a:t>
            </a:r>
            <a:r>
              <a:rPr sz="1250" spc="260" dirty="0">
                <a:solidFill>
                  <a:srgbClr val="FFFFFF"/>
                </a:solidFill>
                <a:latin typeface="Calibri"/>
                <a:cs typeface="Calibri"/>
              </a:rPr>
              <a:t>clientèle </a:t>
            </a:r>
            <a:r>
              <a:rPr sz="1250" spc="175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professionnels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2550" marR="530860">
              <a:lnSpc>
                <a:spcPct val="102099"/>
              </a:lnSpc>
            </a:pPr>
            <a:r>
              <a:rPr sz="1250" spc="250" dirty="0">
                <a:solidFill>
                  <a:srgbClr val="FFFFFF"/>
                </a:solidFill>
                <a:latin typeface="Calibri"/>
                <a:cs typeface="Calibri"/>
              </a:rPr>
              <a:t>Ingénierie  </a:t>
            </a:r>
            <a:r>
              <a:rPr sz="1250" spc="260" dirty="0">
                <a:solidFill>
                  <a:srgbClr val="FFFFFF"/>
                </a:solidFill>
                <a:latin typeface="Calibri"/>
                <a:cs typeface="Calibri"/>
              </a:rPr>
              <a:t>éc</a:t>
            </a:r>
            <a:r>
              <a:rPr sz="1250" spc="3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20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35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250" spc="20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5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95885" marR="599440">
              <a:lnSpc>
                <a:spcPct val="102099"/>
              </a:lnSpc>
            </a:pPr>
            <a:r>
              <a:rPr sz="1250" spc="265" dirty="0">
                <a:solidFill>
                  <a:srgbClr val="FFFFFF"/>
                </a:solidFill>
                <a:latin typeface="Calibri"/>
                <a:cs typeface="Calibri"/>
              </a:rPr>
              <a:t>E-achats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90" dirty="0">
                <a:solidFill>
                  <a:srgbClr val="FFFFFF"/>
                </a:solidFill>
                <a:latin typeface="Calibri"/>
                <a:cs typeface="Calibri"/>
              </a:rPr>
              <a:t>et  </a:t>
            </a:r>
            <a:r>
              <a:rPr sz="1250" spc="275" dirty="0">
                <a:solidFill>
                  <a:srgbClr val="FFFFFF"/>
                </a:solidFill>
                <a:latin typeface="Calibri"/>
                <a:cs typeface="Calibri"/>
              </a:rPr>
              <a:t>marchés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551680" y="2807180"/>
            <a:ext cx="454659" cy="1038225"/>
          </a:xfrm>
          <a:custGeom>
            <a:avLst/>
            <a:gdLst/>
            <a:ahLst/>
            <a:cxnLst/>
            <a:rect l="l" t="t" r="r" b="b"/>
            <a:pathLst>
              <a:path w="454659" h="1038225">
                <a:moveTo>
                  <a:pt x="0" y="1037777"/>
                </a:moveTo>
                <a:lnTo>
                  <a:pt x="454226" y="1037777"/>
                </a:lnTo>
                <a:lnTo>
                  <a:pt x="454226" y="0"/>
                </a:lnTo>
                <a:lnTo>
                  <a:pt x="0" y="0"/>
                </a:lnTo>
                <a:lnTo>
                  <a:pt x="0" y="1037777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51680" y="2807180"/>
            <a:ext cx="454659" cy="1038225"/>
          </a:xfrm>
          <a:custGeom>
            <a:avLst/>
            <a:gdLst/>
            <a:ahLst/>
            <a:cxnLst/>
            <a:rect l="l" t="t" r="r" b="b"/>
            <a:pathLst>
              <a:path w="454659" h="1038225">
                <a:moveTo>
                  <a:pt x="0" y="1037777"/>
                </a:moveTo>
                <a:lnTo>
                  <a:pt x="0" y="0"/>
                </a:lnTo>
                <a:lnTo>
                  <a:pt x="454226" y="0"/>
                </a:lnTo>
                <a:lnTo>
                  <a:pt x="454226" y="1037777"/>
                </a:lnTo>
                <a:lnTo>
                  <a:pt x="0" y="1037777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661610" y="3000913"/>
            <a:ext cx="235585" cy="75882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021504" y="2807183"/>
            <a:ext cx="1955800" cy="1038225"/>
          </a:xfrm>
          <a:custGeom>
            <a:avLst/>
            <a:gdLst/>
            <a:ahLst/>
            <a:cxnLst/>
            <a:rect l="l" t="t" r="r" b="b"/>
            <a:pathLst>
              <a:path w="1955800" h="1038225">
                <a:moveTo>
                  <a:pt x="0" y="1037776"/>
                </a:moveTo>
                <a:lnTo>
                  <a:pt x="1955559" y="1037776"/>
                </a:lnTo>
                <a:lnTo>
                  <a:pt x="1955559" y="0"/>
                </a:lnTo>
                <a:lnTo>
                  <a:pt x="0" y="0"/>
                </a:lnTo>
                <a:lnTo>
                  <a:pt x="0" y="1037776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21504" y="2807182"/>
            <a:ext cx="1955800" cy="1038225"/>
          </a:xfrm>
          <a:custGeom>
            <a:avLst/>
            <a:gdLst/>
            <a:ahLst/>
            <a:cxnLst/>
            <a:rect l="l" t="t" r="r" b="b"/>
            <a:pathLst>
              <a:path w="1955800" h="1038225">
                <a:moveTo>
                  <a:pt x="0" y="0"/>
                </a:moveTo>
                <a:lnTo>
                  <a:pt x="1955560" y="0"/>
                </a:lnTo>
                <a:lnTo>
                  <a:pt x="1955560" y="1037776"/>
                </a:lnTo>
                <a:lnTo>
                  <a:pt x="0" y="1037776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021504" y="2913433"/>
            <a:ext cx="1955800" cy="79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885" marR="314960">
              <a:lnSpc>
                <a:spcPct val="101400"/>
              </a:lnSpc>
              <a:spcBef>
                <a:spcPts val="95"/>
              </a:spcBef>
            </a:pPr>
            <a:r>
              <a:rPr sz="1250" spc="204" dirty="0">
                <a:solidFill>
                  <a:srgbClr val="FFFFFF"/>
                </a:solidFill>
                <a:latin typeface="Calibri"/>
                <a:cs typeface="Calibri"/>
              </a:rPr>
              <a:t>Management  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administratif</a:t>
            </a:r>
            <a:r>
              <a:rPr sz="12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190" dirty="0">
                <a:solidFill>
                  <a:srgbClr val="FFFFFF"/>
                </a:solidFill>
                <a:latin typeface="Calibri"/>
                <a:cs typeface="Calibri"/>
              </a:rPr>
              <a:t>et  </a:t>
            </a: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financier </a:t>
            </a:r>
            <a:r>
              <a:rPr sz="1250" spc="190" dirty="0">
                <a:solidFill>
                  <a:srgbClr val="FFFFFF"/>
                </a:solidFill>
                <a:latin typeface="Calibri"/>
                <a:cs typeface="Calibri"/>
              </a:rPr>
              <a:t>en  </a:t>
            </a:r>
            <a:r>
              <a:rPr sz="1250" spc="250" dirty="0">
                <a:solidFill>
                  <a:srgbClr val="FFFFFF"/>
                </a:solidFill>
                <a:latin typeface="Calibri"/>
                <a:cs typeface="Calibri"/>
              </a:rPr>
              <a:t>entreprise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551681" y="1000509"/>
            <a:ext cx="876300" cy="1668780"/>
          </a:xfrm>
          <a:custGeom>
            <a:avLst/>
            <a:gdLst/>
            <a:ahLst/>
            <a:cxnLst/>
            <a:rect l="l" t="t" r="r" b="b"/>
            <a:pathLst>
              <a:path w="876300" h="1668780">
                <a:moveTo>
                  <a:pt x="0" y="1668401"/>
                </a:moveTo>
                <a:lnTo>
                  <a:pt x="0" y="0"/>
                </a:lnTo>
                <a:lnTo>
                  <a:pt x="876009" y="0"/>
                </a:lnTo>
                <a:lnTo>
                  <a:pt x="876009" y="1668401"/>
                </a:lnTo>
                <a:lnTo>
                  <a:pt x="0" y="1668401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51681" y="1000509"/>
            <a:ext cx="876300" cy="1668780"/>
          </a:xfrm>
          <a:custGeom>
            <a:avLst/>
            <a:gdLst/>
            <a:ahLst/>
            <a:cxnLst/>
            <a:rect l="l" t="t" r="r" b="b"/>
            <a:pathLst>
              <a:path w="876300" h="1668780">
                <a:moveTo>
                  <a:pt x="0" y="1668401"/>
                </a:moveTo>
                <a:lnTo>
                  <a:pt x="0" y="0"/>
                </a:lnTo>
                <a:lnTo>
                  <a:pt x="876009" y="0"/>
                </a:lnTo>
                <a:lnTo>
                  <a:pt x="876009" y="1668401"/>
                </a:lnTo>
                <a:lnTo>
                  <a:pt x="0" y="1668401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581143" y="1086622"/>
            <a:ext cx="621030" cy="149796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et ad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on des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223248" y="994586"/>
            <a:ext cx="1753870" cy="827405"/>
          </a:xfrm>
          <a:custGeom>
            <a:avLst/>
            <a:gdLst/>
            <a:ahLst/>
            <a:cxnLst/>
            <a:rect l="l" t="t" r="r" b="b"/>
            <a:pathLst>
              <a:path w="1753870" h="827405">
                <a:moveTo>
                  <a:pt x="0" y="826978"/>
                </a:moveTo>
                <a:lnTo>
                  <a:pt x="1753816" y="826978"/>
                </a:lnTo>
                <a:lnTo>
                  <a:pt x="1753816" y="0"/>
                </a:lnTo>
                <a:lnTo>
                  <a:pt x="0" y="0"/>
                </a:lnTo>
                <a:lnTo>
                  <a:pt x="0" y="82697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23248" y="994586"/>
            <a:ext cx="1753870" cy="827405"/>
          </a:xfrm>
          <a:custGeom>
            <a:avLst/>
            <a:gdLst/>
            <a:ahLst/>
            <a:cxnLst/>
            <a:rect l="l" t="t" r="r" b="b"/>
            <a:pathLst>
              <a:path w="1753870" h="827405">
                <a:moveTo>
                  <a:pt x="0" y="0"/>
                </a:moveTo>
                <a:lnTo>
                  <a:pt x="1753817" y="0"/>
                </a:lnTo>
                <a:lnTo>
                  <a:pt x="1753817" y="826978"/>
                </a:lnTo>
                <a:lnTo>
                  <a:pt x="0" y="826978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223248" y="1000509"/>
            <a:ext cx="242570" cy="821055"/>
          </a:xfrm>
          <a:prstGeom prst="rect">
            <a:avLst/>
          </a:prstGeom>
          <a:solidFill>
            <a:srgbClr val="558ED5"/>
          </a:solidFill>
        </p:spPr>
        <p:txBody>
          <a:bodyPr vert="horz" wrap="square" lIns="0" tIns="1270" rIns="0" bIns="0" rtlCol="0">
            <a:spAutoFit/>
          </a:bodyPr>
          <a:lstStyle/>
          <a:p>
            <a:pPr marR="21590"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125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250">
              <a:latin typeface="Calibri"/>
              <a:cs typeface="Calibri"/>
            </a:endParaRPr>
          </a:p>
          <a:p>
            <a:pPr marL="95885" marR="3175">
              <a:lnSpc>
                <a:spcPct val="100000"/>
              </a:lnSpc>
              <a:spcBef>
                <a:spcPts val="30"/>
              </a:spcBef>
            </a:pPr>
            <a:r>
              <a:rPr sz="1250" spc="38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427691" y="1000509"/>
            <a:ext cx="1549400" cy="821055"/>
          </a:xfrm>
          <a:prstGeom prst="rect">
            <a:avLst/>
          </a:prstGeom>
          <a:solidFill>
            <a:srgbClr val="558ED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5875" marR="506730" indent="9525">
              <a:lnSpc>
                <a:spcPct val="102200"/>
              </a:lnSpc>
            </a:pP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2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38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5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9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50" spc="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2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1250" spc="265" dirty="0">
                <a:solidFill>
                  <a:srgbClr val="FFFFFF"/>
                </a:solidFill>
                <a:latin typeface="Calibri"/>
                <a:cs typeface="Calibri"/>
              </a:rPr>
              <a:t>énéral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223248" y="1848800"/>
            <a:ext cx="1753870" cy="827405"/>
          </a:xfrm>
          <a:custGeom>
            <a:avLst/>
            <a:gdLst/>
            <a:ahLst/>
            <a:cxnLst/>
            <a:rect l="l" t="t" r="r" b="b"/>
            <a:pathLst>
              <a:path w="1753870" h="827405">
                <a:moveTo>
                  <a:pt x="0" y="826978"/>
                </a:moveTo>
                <a:lnTo>
                  <a:pt x="1753816" y="826978"/>
                </a:lnTo>
                <a:lnTo>
                  <a:pt x="1753816" y="0"/>
                </a:lnTo>
                <a:lnTo>
                  <a:pt x="0" y="0"/>
                </a:lnTo>
                <a:lnTo>
                  <a:pt x="0" y="82697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23248" y="1848802"/>
            <a:ext cx="1753870" cy="827405"/>
          </a:xfrm>
          <a:custGeom>
            <a:avLst/>
            <a:gdLst/>
            <a:ahLst/>
            <a:cxnLst/>
            <a:rect l="l" t="t" r="r" b="b"/>
            <a:pathLst>
              <a:path w="1753870" h="827405">
                <a:moveTo>
                  <a:pt x="0" y="0"/>
                </a:moveTo>
                <a:lnTo>
                  <a:pt x="1753817" y="0"/>
                </a:lnTo>
                <a:lnTo>
                  <a:pt x="1753817" y="826978"/>
                </a:lnTo>
                <a:lnTo>
                  <a:pt x="0" y="826978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306943" y="2052729"/>
            <a:ext cx="118110" cy="4133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50" spc="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427691" y="1848800"/>
            <a:ext cx="1549400" cy="827405"/>
          </a:xfrm>
          <a:prstGeom prst="rect">
            <a:avLst/>
          </a:prstGeom>
          <a:solidFill>
            <a:srgbClr val="558ED5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R="114935">
              <a:lnSpc>
                <a:spcPct val="102200"/>
              </a:lnSpc>
            </a:pPr>
            <a:r>
              <a:rPr sz="1250" spc="260" dirty="0">
                <a:solidFill>
                  <a:srgbClr val="FFFFFF"/>
                </a:solidFill>
                <a:latin typeface="Calibri"/>
                <a:cs typeface="Calibri"/>
              </a:rPr>
              <a:t>ntrepreneuriat  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551681" y="3982979"/>
            <a:ext cx="487045" cy="1196975"/>
          </a:xfrm>
          <a:custGeom>
            <a:avLst/>
            <a:gdLst/>
            <a:ahLst/>
            <a:cxnLst/>
            <a:rect l="l" t="t" r="r" b="b"/>
            <a:pathLst>
              <a:path w="487045" h="1196975">
                <a:moveTo>
                  <a:pt x="0" y="1196785"/>
                </a:moveTo>
                <a:lnTo>
                  <a:pt x="486671" y="1196785"/>
                </a:lnTo>
                <a:lnTo>
                  <a:pt x="486671" y="0"/>
                </a:lnTo>
                <a:lnTo>
                  <a:pt x="0" y="0"/>
                </a:lnTo>
                <a:lnTo>
                  <a:pt x="0" y="1196785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51681" y="3982979"/>
            <a:ext cx="487045" cy="1196975"/>
          </a:xfrm>
          <a:custGeom>
            <a:avLst/>
            <a:gdLst/>
            <a:ahLst/>
            <a:cxnLst/>
            <a:rect l="l" t="t" r="r" b="b"/>
            <a:pathLst>
              <a:path w="487045" h="1196975">
                <a:moveTo>
                  <a:pt x="0" y="1196785"/>
                </a:moveTo>
                <a:lnTo>
                  <a:pt x="0" y="0"/>
                </a:lnTo>
                <a:lnTo>
                  <a:pt x="486671" y="0"/>
                </a:lnTo>
                <a:lnTo>
                  <a:pt x="486671" y="1196785"/>
                </a:lnTo>
                <a:lnTo>
                  <a:pt x="0" y="1196785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581143" y="4093047"/>
            <a:ext cx="430530" cy="1001394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25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g ve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038351" y="3979836"/>
            <a:ext cx="1939289" cy="1200150"/>
          </a:xfrm>
          <a:custGeom>
            <a:avLst/>
            <a:gdLst/>
            <a:ahLst/>
            <a:cxnLst/>
            <a:rect l="l" t="t" r="r" b="b"/>
            <a:pathLst>
              <a:path w="1939290" h="1200150">
                <a:moveTo>
                  <a:pt x="0" y="1199929"/>
                </a:moveTo>
                <a:lnTo>
                  <a:pt x="1938713" y="1199929"/>
                </a:lnTo>
                <a:lnTo>
                  <a:pt x="1938713" y="0"/>
                </a:lnTo>
                <a:lnTo>
                  <a:pt x="0" y="0"/>
                </a:lnTo>
                <a:lnTo>
                  <a:pt x="0" y="1199929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38351" y="3979835"/>
            <a:ext cx="1939289" cy="1200150"/>
          </a:xfrm>
          <a:custGeom>
            <a:avLst/>
            <a:gdLst/>
            <a:ahLst/>
            <a:cxnLst/>
            <a:rect l="l" t="t" r="r" b="b"/>
            <a:pathLst>
              <a:path w="1939290" h="1200150">
                <a:moveTo>
                  <a:pt x="0" y="0"/>
                </a:moveTo>
                <a:lnTo>
                  <a:pt x="1938713" y="0"/>
                </a:lnTo>
                <a:lnTo>
                  <a:pt x="1938713" y="1199929"/>
                </a:lnTo>
                <a:lnTo>
                  <a:pt x="0" y="1199929"/>
                </a:lnTo>
                <a:lnTo>
                  <a:pt x="0" y="0"/>
                </a:lnTo>
                <a:close/>
              </a:path>
            </a:pathLst>
          </a:custGeom>
          <a:ln w="40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038353" y="4263225"/>
            <a:ext cx="1939289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488950">
              <a:lnSpc>
                <a:spcPct val="101099"/>
              </a:lnSpc>
              <a:spcBef>
                <a:spcPts val="100"/>
              </a:spcBef>
            </a:pPr>
            <a:r>
              <a:rPr sz="1250" spc="260" dirty="0">
                <a:solidFill>
                  <a:srgbClr val="FFFFFF"/>
                </a:solidFill>
                <a:latin typeface="Calibri"/>
                <a:cs typeface="Calibri"/>
              </a:rPr>
              <a:t>Marketing </a:t>
            </a:r>
            <a:r>
              <a:rPr sz="1250" spc="190" dirty="0">
                <a:solidFill>
                  <a:srgbClr val="FFFFFF"/>
                </a:solidFill>
                <a:latin typeface="Calibri"/>
                <a:cs typeface="Calibri"/>
              </a:rPr>
              <a:t>et  </a:t>
            </a:r>
            <a:r>
              <a:rPr sz="1250" spc="215" dirty="0">
                <a:solidFill>
                  <a:srgbClr val="FFFFFF"/>
                </a:solidFill>
                <a:latin typeface="Calibri"/>
                <a:cs typeface="Calibri"/>
              </a:rPr>
              <a:t>management  </a:t>
            </a:r>
            <a:r>
              <a:rPr sz="1250" spc="1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4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50" spc="4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50" spc="2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2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50" spc="19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50" spc="4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50" spc="2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50" spc="3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50" spc="3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30185" y="6625748"/>
            <a:ext cx="197358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40" dirty="0">
                <a:solidFill>
                  <a:srgbClr val="616161"/>
                </a:solidFill>
                <a:latin typeface="Calibri"/>
                <a:cs typeface="Calibri"/>
              </a:rPr>
              <a:t>Sjepg.univ-fcomte.fr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022627" y="6584865"/>
            <a:ext cx="438789" cy="284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399472" y="1718990"/>
            <a:ext cx="81534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75" dirty="0">
                <a:latin typeface="Calibri"/>
                <a:cs typeface="Calibri"/>
              </a:rPr>
              <a:t>Affaires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601657" y="1968868"/>
            <a:ext cx="929640" cy="112649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latin typeface="Calibri"/>
                <a:cs typeface="Calibri"/>
              </a:rPr>
              <a:t>m</a:t>
            </a:r>
            <a:r>
              <a:rPr sz="1250" dirty="0">
                <a:latin typeface="Calibri"/>
                <a:cs typeface="Calibri"/>
              </a:rPr>
              <a:t>a</a:t>
            </a:r>
            <a:r>
              <a:rPr sz="1250" spc="0" dirty="0">
                <a:latin typeface="Calibri"/>
                <a:cs typeface="Calibri"/>
              </a:rPr>
              <a:t>rk</a:t>
            </a:r>
            <a:r>
              <a:rPr sz="1250" dirty="0">
                <a:latin typeface="Calibri"/>
                <a:cs typeface="Calibri"/>
              </a:rPr>
              <a:t>et</a:t>
            </a:r>
            <a:r>
              <a:rPr sz="1250" spc="0" dirty="0">
                <a:latin typeface="Calibri"/>
                <a:cs typeface="Calibri"/>
              </a:rPr>
              <a:t>i</a:t>
            </a:r>
            <a:r>
              <a:rPr sz="1250" spc="-5" dirty="0">
                <a:latin typeface="Calibri"/>
                <a:cs typeface="Calibri"/>
              </a:rPr>
              <a:t>n</a:t>
            </a:r>
            <a:r>
              <a:rPr sz="1250" dirty="0">
                <a:latin typeface="Calibri"/>
                <a:cs typeface="Calibri"/>
              </a:rPr>
              <a:t>g</a:t>
            </a:r>
            <a:endParaRPr sz="1250">
              <a:latin typeface="Calibri"/>
              <a:cs typeface="Calibri"/>
            </a:endParaRPr>
          </a:p>
          <a:p>
            <a:pPr marL="76200" marR="147955" indent="-64135">
              <a:lnSpc>
                <a:spcPts val="2790"/>
              </a:lnSpc>
              <a:spcBef>
                <a:spcPts val="190"/>
              </a:spcBef>
            </a:pPr>
            <a:r>
              <a:rPr sz="1250" dirty="0">
                <a:latin typeface="Calibri"/>
                <a:cs typeface="Calibri"/>
              </a:rPr>
              <a:t>o</a:t>
            </a:r>
            <a:r>
              <a:rPr sz="1250" spc="-5" dirty="0">
                <a:latin typeface="Calibri"/>
                <a:cs typeface="Calibri"/>
              </a:rPr>
              <a:t>u</a:t>
            </a:r>
            <a:r>
              <a:rPr sz="1250" dirty="0">
                <a:latin typeface="Calibri"/>
                <a:cs typeface="Calibri"/>
              </a:rPr>
              <a:t>ve</a:t>
            </a:r>
            <a:r>
              <a:rPr sz="1250" spc="0" dirty="0">
                <a:latin typeface="Calibri"/>
                <a:cs typeface="Calibri"/>
              </a:rPr>
              <a:t>r</a:t>
            </a:r>
            <a:r>
              <a:rPr sz="1250" dirty="0">
                <a:latin typeface="Calibri"/>
                <a:cs typeface="Calibri"/>
              </a:rPr>
              <a:t>t</a:t>
            </a:r>
            <a:r>
              <a:rPr sz="1250" spc="-5" dirty="0">
                <a:latin typeface="Calibri"/>
                <a:cs typeface="Calibri"/>
              </a:rPr>
              <a:t>u</a:t>
            </a:r>
            <a:r>
              <a:rPr sz="1250" spc="0" dirty="0">
                <a:latin typeface="Calibri"/>
                <a:cs typeface="Calibri"/>
              </a:rPr>
              <a:t>r</a:t>
            </a:r>
            <a:r>
              <a:rPr sz="1250" dirty="0">
                <a:latin typeface="Calibri"/>
                <a:cs typeface="Calibri"/>
              </a:rPr>
              <a:t>e </a:t>
            </a:r>
            <a:r>
              <a:rPr sz="1250" spc="-5" dirty="0">
                <a:latin typeface="Calibri"/>
                <a:cs typeface="Calibri"/>
              </a:rPr>
              <a:t>eco</a:t>
            </a:r>
            <a:r>
              <a:rPr sz="1250" spc="-10" dirty="0">
                <a:latin typeface="Calibri"/>
                <a:cs typeface="Calibri"/>
              </a:rPr>
              <a:t>n</a:t>
            </a:r>
            <a:r>
              <a:rPr sz="1250" spc="-5" dirty="0">
                <a:latin typeface="Calibri"/>
                <a:cs typeface="Calibri"/>
              </a:rPr>
              <a:t>om</a:t>
            </a:r>
            <a:r>
              <a:rPr sz="1250" dirty="0">
                <a:latin typeface="Calibri"/>
                <a:cs typeface="Calibri"/>
              </a:rPr>
              <a:t>ie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892047" y="2480164"/>
            <a:ext cx="235585" cy="100012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latin typeface="Calibri"/>
                <a:cs typeface="Calibri"/>
              </a:rPr>
              <a:t>n</a:t>
            </a:r>
            <a:r>
              <a:rPr sz="1250" spc="-5" dirty="0">
                <a:latin typeface="Calibri"/>
                <a:cs typeface="Calibri"/>
              </a:rPr>
              <a:t>um</a:t>
            </a:r>
            <a:r>
              <a:rPr sz="1250" dirty="0">
                <a:latin typeface="Calibri"/>
                <a:cs typeface="Calibri"/>
              </a:rPr>
              <a:t>e</a:t>
            </a:r>
            <a:r>
              <a:rPr sz="1250" spc="0" dirty="0">
                <a:latin typeface="Calibri"/>
                <a:cs typeface="Calibri"/>
              </a:rPr>
              <a:t>riq</a:t>
            </a:r>
            <a:r>
              <a:rPr sz="1250" spc="-5" dirty="0">
                <a:latin typeface="Calibri"/>
                <a:cs typeface="Calibri"/>
              </a:rPr>
              <a:t>u</a:t>
            </a:r>
            <a:r>
              <a:rPr sz="1250" dirty="0"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21718" y="2244364"/>
            <a:ext cx="2037714" cy="66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8330" marR="5080" indent="-596265">
              <a:lnSpc>
                <a:spcPct val="119000"/>
              </a:lnSpc>
              <a:spcBef>
                <a:spcPts val="95"/>
              </a:spcBef>
            </a:pPr>
            <a:r>
              <a:rPr sz="1250" spc="300" dirty="0">
                <a:latin typeface="Calibri"/>
                <a:cs typeface="Calibri"/>
              </a:rPr>
              <a:t>Droits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spc="250" dirty="0">
                <a:latin typeface="Calibri"/>
                <a:cs typeface="Calibri"/>
              </a:rPr>
              <a:t>fondamentaux  </a:t>
            </a:r>
            <a:r>
              <a:rPr sz="1250" spc="254" dirty="0">
                <a:latin typeface="Calibri"/>
                <a:cs typeface="Calibri"/>
              </a:rPr>
              <a:t>comptabilité</a:t>
            </a:r>
            <a:endParaRPr sz="1250">
              <a:latin typeface="Calibri"/>
              <a:cs typeface="Calibri"/>
            </a:endParaRPr>
          </a:p>
          <a:p>
            <a:pPr marL="835025">
              <a:lnSpc>
                <a:spcPts val="1450"/>
              </a:lnSpc>
            </a:pPr>
            <a:r>
              <a:rPr sz="1250" spc="290" dirty="0">
                <a:solidFill>
                  <a:srgbClr val="616161"/>
                </a:solidFill>
                <a:latin typeface="Calibri"/>
                <a:cs typeface="Calibri"/>
              </a:rPr>
              <a:t>actualités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71015" y="1750218"/>
            <a:ext cx="108839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325" dirty="0">
                <a:solidFill>
                  <a:srgbClr val="616161"/>
                </a:solidFill>
                <a:latin typeface="Calibri"/>
                <a:cs typeface="Calibri"/>
              </a:rPr>
              <a:t>sociologie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643061" y="1573116"/>
            <a:ext cx="70104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50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sz="1250" spc="229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32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z="1250" spc="325" dirty="0">
                <a:solidFill>
                  <a:srgbClr val="7F7F7F"/>
                </a:solidFill>
                <a:latin typeface="Calibri"/>
                <a:cs typeface="Calibri"/>
              </a:rPr>
              <a:t>q</a:t>
            </a:r>
            <a:r>
              <a:rPr sz="1250" spc="204"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z="1250" spc="10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791100" y="2093514"/>
            <a:ext cx="163322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75" dirty="0">
                <a:solidFill>
                  <a:srgbClr val="7F7F7F"/>
                </a:solidFill>
                <a:latin typeface="Calibri"/>
                <a:cs typeface="Calibri"/>
              </a:rPr>
              <a:t>Culture</a:t>
            </a:r>
            <a:r>
              <a:rPr sz="1250" spc="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50" spc="260" dirty="0">
                <a:solidFill>
                  <a:srgbClr val="7F7F7F"/>
                </a:solidFill>
                <a:latin typeface="Calibri"/>
                <a:cs typeface="Calibri"/>
              </a:rPr>
              <a:t>générale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34675" y="973723"/>
            <a:ext cx="235585" cy="116713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m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m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74871" y="1920008"/>
            <a:ext cx="262763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59914" algn="l"/>
              </a:tabLst>
            </a:pPr>
            <a:r>
              <a:rPr sz="1250" spc="285" dirty="0">
                <a:latin typeface="Calibri"/>
                <a:cs typeface="Calibri"/>
              </a:rPr>
              <a:t>administration	</a:t>
            </a:r>
            <a:r>
              <a:rPr sz="1875" spc="419" baseline="2222" dirty="0">
                <a:latin typeface="Calibri"/>
                <a:cs typeface="Calibri"/>
              </a:rPr>
              <a:t>langues</a:t>
            </a:r>
            <a:endParaRPr sz="1875" baseline="2222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553883" y="1589158"/>
            <a:ext cx="946785" cy="3721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14"/>
              </a:spcBef>
            </a:pPr>
            <a:r>
              <a:rPr sz="1250" spc="280" dirty="0">
                <a:solidFill>
                  <a:srgbClr val="616161"/>
                </a:solidFill>
                <a:latin typeface="Calibri"/>
                <a:cs typeface="Calibri"/>
              </a:rPr>
              <a:t>finance</a:t>
            </a:r>
            <a:endParaRPr sz="1250">
              <a:latin typeface="Calibri"/>
              <a:cs typeface="Calibri"/>
            </a:endParaRPr>
          </a:p>
          <a:p>
            <a:pPr marL="302260">
              <a:lnSpc>
                <a:spcPts val="1355"/>
              </a:lnSpc>
            </a:pPr>
            <a:r>
              <a:rPr sz="1250" spc="27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z="1250" spc="380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z="1250" spc="459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z="1250" spc="254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z="1250" spc="3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385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483570" y="1419657"/>
            <a:ext cx="582930" cy="1889760"/>
          </a:xfrm>
          <a:prstGeom prst="rect">
            <a:avLst/>
          </a:prstGeom>
        </p:spPr>
        <p:txBody>
          <a:bodyPr vert="vert270" wrap="square" lIns="0" tIns="33020" rIns="0" bIns="0" rtlCol="0">
            <a:spAutoFit/>
          </a:bodyPr>
          <a:lstStyle/>
          <a:p>
            <a:pPr marL="312420" marR="5080" indent="-300355">
              <a:lnSpc>
                <a:spcPts val="1360"/>
              </a:lnSpc>
              <a:spcBef>
                <a:spcPts val="260"/>
              </a:spcBef>
            </a:pPr>
            <a:r>
              <a:rPr sz="1250" spc="-5" dirty="0">
                <a:latin typeface="Calibri"/>
                <a:cs typeface="Calibri"/>
              </a:rPr>
              <a:t>Sc</a:t>
            </a:r>
            <a:r>
              <a:rPr sz="1250" spc="0" dirty="0">
                <a:latin typeface="Calibri"/>
                <a:cs typeface="Calibri"/>
              </a:rPr>
              <a:t>i</a:t>
            </a:r>
            <a:r>
              <a:rPr sz="1250" dirty="0">
                <a:latin typeface="Calibri"/>
                <a:cs typeface="Calibri"/>
              </a:rPr>
              <a:t>e</a:t>
            </a:r>
            <a:r>
              <a:rPr sz="1250" spc="-5" dirty="0">
                <a:latin typeface="Calibri"/>
                <a:cs typeface="Calibri"/>
              </a:rPr>
              <a:t>nc</a:t>
            </a:r>
            <a:r>
              <a:rPr sz="1250" dirty="0">
                <a:latin typeface="Calibri"/>
                <a:cs typeface="Calibri"/>
              </a:rPr>
              <a:t>es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p</a:t>
            </a:r>
            <a:r>
              <a:rPr sz="1250" dirty="0">
                <a:latin typeface="Calibri"/>
                <a:cs typeface="Calibri"/>
              </a:rPr>
              <a:t>ol</a:t>
            </a:r>
            <a:r>
              <a:rPr sz="1250" spc="0" dirty="0">
                <a:latin typeface="Calibri"/>
                <a:cs typeface="Calibri"/>
              </a:rPr>
              <a:t>i</a:t>
            </a:r>
            <a:r>
              <a:rPr sz="1250" dirty="0">
                <a:latin typeface="Calibri"/>
                <a:cs typeface="Calibri"/>
              </a:rPr>
              <a:t>t</a:t>
            </a:r>
            <a:r>
              <a:rPr sz="1250" spc="0" dirty="0">
                <a:latin typeface="Calibri"/>
                <a:cs typeface="Calibri"/>
              </a:rPr>
              <a:t>iq</a:t>
            </a:r>
            <a:r>
              <a:rPr sz="1250" spc="-5" dirty="0">
                <a:latin typeface="Calibri"/>
                <a:cs typeface="Calibri"/>
              </a:rPr>
              <a:t>u</a:t>
            </a:r>
            <a:r>
              <a:rPr sz="1250" dirty="0">
                <a:latin typeface="Calibri"/>
                <a:cs typeface="Calibri"/>
              </a:rPr>
              <a:t>es </a:t>
            </a:r>
            <a:r>
              <a:rPr sz="1250" spc="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es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ti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n  </a:t>
            </a:r>
            <a:r>
              <a:rPr sz="1250" spc="-1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j</a:t>
            </a:r>
            <a:r>
              <a:rPr sz="1250" spc="-5" dirty="0">
                <a:latin typeface="Calibri"/>
                <a:cs typeface="Calibri"/>
              </a:rPr>
              <a:t>us</a:t>
            </a:r>
            <a:r>
              <a:rPr sz="1250" spc="0" dirty="0">
                <a:latin typeface="Calibri"/>
                <a:cs typeface="Calibri"/>
              </a:rPr>
              <a:t>ti</a:t>
            </a:r>
            <a:r>
              <a:rPr sz="1250" spc="-5" dirty="0">
                <a:latin typeface="Calibri"/>
                <a:cs typeface="Calibri"/>
              </a:rPr>
              <a:t>c</a:t>
            </a:r>
            <a:r>
              <a:rPr sz="1250" dirty="0"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  <a:p>
            <a:pPr marL="415290">
              <a:lnSpc>
                <a:spcPts val="1245"/>
              </a:lnSpc>
            </a:pPr>
            <a:r>
              <a:rPr sz="1875" baseline="-4444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z="1875" spc="0" baseline="-4444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z="1875" baseline="-4444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z="1875" spc="0" baseline="-4444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z="1875" baseline="-4444" dirty="0">
                <a:solidFill>
                  <a:srgbClr val="7F7F7F"/>
                </a:solidFill>
                <a:latin typeface="Calibri"/>
                <a:cs typeface="Calibri"/>
              </a:rPr>
              <a:t>t </a:t>
            </a:r>
            <a:r>
              <a:rPr sz="1875" spc="-202" baseline="-444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a</a:t>
            </a:r>
            <a:r>
              <a:rPr sz="1250" spc="-5" dirty="0">
                <a:latin typeface="Calibri"/>
                <a:cs typeface="Calibri"/>
              </a:rPr>
              <a:t>ch</a:t>
            </a:r>
            <a:r>
              <a:rPr sz="1250" dirty="0">
                <a:latin typeface="Calibri"/>
                <a:cs typeface="Calibri"/>
              </a:rPr>
              <a:t>ats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12464" y="6890352"/>
            <a:ext cx="173228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25" dirty="0">
                <a:solidFill>
                  <a:srgbClr val="616161"/>
                </a:solidFill>
                <a:latin typeface="Calibri"/>
                <a:cs typeface="Calibri"/>
              </a:rPr>
              <a:t>IAE.univ-fcomte.fr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551680" y="5315447"/>
            <a:ext cx="2425700" cy="875665"/>
          </a:xfrm>
          <a:custGeom>
            <a:avLst/>
            <a:gdLst/>
            <a:ahLst/>
            <a:cxnLst/>
            <a:rect l="l" t="t" r="r" b="b"/>
            <a:pathLst>
              <a:path w="2425700" h="875664">
                <a:moveTo>
                  <a:pt x="0" y="875624"/>
                </a:moveTo>
                <a:lnTo>
                  <a:pt x="2425385" y="875624"/>
                </a:lnTo>
                <a:lnTo>
                  <a:pt x="2425385" y="0"/>
                </a:lnTo>
                <a:lnTo>
                  <a:pt x="0" y="0"/>
                </a:lnTo>
                <a:lnTo>
                  <a:pt x="0" y="875624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51680" y="5315447"/>
            <a:ext cx="2425700" cy="875665"/>
          </a:xfrm>
          <a:custGeom>
            <a:avLst/>
            <a:gdLst/>
            <a:ahLst/>
            <a:cxnLst/>
            <a:rect l="l" t="t" r="r" b="b"/>
            <a:pathLst>
              <a:path w="2425700" h="875664">
                <a:moveTo>
                  <a:pt x="0" y="0"/>
                </a:moveTo>
                <a:lnTo>
                  <a:pt x="2425385" y="0"/>
                </a:lnTo>
                <a:lnTo>
                  <a:pt x="2425385" y="875624"/>
                </a:lnTo>
                <a:lnTo>
                  <a:pt x="0" y="875624"/>
                </a:lnTo>
                <a:lnTo>
                  <a:pt x="0" y="0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635373" y="5340198"/>
            <a:ext cx="2234565" cy="79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1250" spc="254" dirty="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r>
              <a:rPr sz="125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1250" spc="300" dirty="0">
                <a:solidFill>
                  <a:srgbClr val="FFFFFF"/>
                </a:solidFill>
                <a:latin typeface="Calibri"/>
                <a:cs typeface="Calibri"/>
              </a:rPr>
              <a:t>ressources  </a:t>
            </a:r>
            <a:r>
              <a:rPr sz="1250" spc="225" dirty="0">
                <a:solidFill>
                  <a:srgbClr val="FFFFFF"/>
                </a:solidFill>
                <a:latin typeface="Calibri"/>
                <a:cs typeface="Calibri"/>
              </a:rPr>
              <a:t>humaines </a:t>
            </a:r>
            <a:r>
              <a:rPr sz="1250" spc="210" dirty="0">
                <a:solidFill>
                  <a:srgbClr val="FFFFFF"/>
                </a:solidFill>
                <a:latin typeface="Calibri"/>
                <a:cs typeface="Calibri"/>
              </a:rPr>
              <a:t>(Master </a:t>
            </a:r>
            <a:r>
              <a:rPr sz="1250" spc="-3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250" spc="185" dirty="0">
                <a:solidFill>
                  <a:srgbClr val="FFFFFF"/>
                </a:solidFill>
                <a:latin typeface="Calibri"/>
                <a:cs typeface="Calibri"/>
              </a:rPr>
              <a:t>SJEPG, </a:t>
            </a:r>
            <a:r>
              <a:rPr sz="1250" spc="130" dirty="0">
                <a:solidFill>
                  <a:srgbClr val="FFFFFF"/>
                </a:solidFill>
                <a:latin typeface="Calibri"/>
                <a:cs typeface="Calibri"/>
              </a:rPr>
              <a:t>MASTER </a:t>
            </a:r>
            <a:r>
              <a:rPr sz="1250" spc="85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1250" spc="285" dirty="0">
                <a:solidFill>
                  <a:srgbClr val="FFFFFF"/>
                </a:solidFill>
                <a:latin typeface="Calibri"/>
                <a:cs typeface="Calibri"/>
              </a:rPr>
              <a:t>Belfort  </a:t>
            </a:r>
            <a:r>
              <a:rPr sz="1250" spc="175" dirty="0">
                <a:solidFill>
                  <a:srgbClr val="FFFFFF"/>
                </a:solidFill>
                <a:latin typeface="Calibri"/>
                <a:cs typeface="Calibri"/>
              </a:rPr>
              <a:t>STGI)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853343" y="7172595"/>
            <a:ext cx="292100" cy="152400"/>
          </a:xfrm>
          <a:custGeom>
            <a:avLst/>
            <a:gdLst/>
            <a:ahLst/>
            <a:cxnLst/>
            <a:rect l="l" t="t" r="r" b="b"/>
            <a:pathLst>
              <a:path w="292100" h="152400">
                <a:moveTo>
                  <a:pt x="0" y="151895"/>
                </a:moveTo>
                <a:lnTo>
                  <a:pt x="292002" y="151895"/>
                </a:lnTo>
                <a:lnTo>
                  <a:pt x="292002" y="0"/>
                </a:lnTo>
                <a:lnTo>
                  <a:pt x="0" y="0"/>
                </a:lnTo>
                <a:lnTo>
                  <a:pt x="0" y="151895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53343" y="7172595"/>
            <a:ext cx="292100" cy="152400"/>
          </a:xfrm>
          <a:custGeom>
            <a:avLst/>
            <a:gdLst/>
            <a:ahLst/>
            <a:cxnLst/>
            <a:rect l="l" t="t" r="r" b="b"/>
            <a:pathLst>
              <a:path w="292100" h="152400">
                <a:moveTo>
                  <a:pt x="0" y="0"/>
                </a:moveTo>
                <a:lnTo>
                  <a:pt x="292002" y="0"/>
                </a:lnTo>
                <a:lnTo>
                  <a:pt x="292002" y="151895"/>
                </a:lnTo>
                <a:lnTo>
                  <a:pt x="0" y="151895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276882" y="7115218"/>
            <a:ext cx="78740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95" dirty="0">
                <a:solidFill>
                  <a:srgbClr val="616161"/>
                </a:solidFill>
                <a:latin typeface="Calibri"/>
                <a:cs typeface="Calibri"/>
              </a:rPr>
              <a:t>m</a:t>
            </a:r>
            <a:r>
              <a:rPr sz="1250" spc="55" dirty="0">
                <a:solidFill>
                  <a:srgbClr val="616161"/>
                </a:solidFill>
                <a:latin typeface="Calibri"/>
                <a:cs typeface="Calibri"/>
              </a:rPr>
              <a:t>e</a:t>
            </a:r>
            <a:r>
              <a:rPr sz="1250" spc="285" dirty="0">
                <a:solidFill>
                  <a:srgbClr val="616161"/>
                </a:solidFill>
                <a:latin typeface="Calibri"/>
                <a:cs typeface="Calibri"/>
              </a:rPr>
              <a:t>n</a:t>
            </a:r>
            <a:r>
              <a:rPr sz="1250" spc="280" dirty="0">
                <a:solidFill>
                  <a:srgbClr val="616161"/>
                </a:solidFill>
                <a:latin typeface="Calibri"/>
                <a:cs typeface="Calibri"/>
              </a:rPr>
              <a:t>t</a:t>
            </a:r>
            <a:r>
              <a:rPr sz="1250" spc="285" dirty="0">
                <a:solidFill>
                  <a:srgbClr val="616161"/>
                </a:solidFill>
                <a:latin typeface="Calibri"/>
                <a:cs typeface="Calibri"/>
              </a:rPr>
              <a:t>i</a:t>
            </a:r>
            <a:r>
              <a:rPr sz="1250" spc="350" dirty="0">
                <a:solidFill>
                  <a:srgbClr val="616161"/>
                </a:solidFill>
                <a:latin typeface="Calibri"/>
                <a:cs typeface="Calibri"/>
              </a:rPr>
              <a:t>o</a:t>
            </a:r>
            <a:r>
              <a:rPr sz="1250" spc="290" dirty="0">
                <a:solidFill>
                  <a:srgbClr val="616161"/>
                </a:solidFill>
                <a:latin typeface="Calibri"/>
                <a:cs typeface="Calibri"/>
              </a:rPr>
              <a:t>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579924" y="7187241"/>
            <a:ext cx="292100" cy="152400"/>
          </a:xfrm>
          <a:custGeom>
            <a:avLst/>
            <a:gdLst/>
            <a:ahLst/>
            <a:cxnLst/>
            <a:rect l="l" t="t" r="r" b="b"/>
            <a:pathLst>
              <a:path w="292100" h="152400">
                <a:moveTo>
                  <a:pt x="0" y="151895"/>
                </a:moveTo>
                <a:lnTo>
                  <a:pt x="292002" y="151895"/>
                </a:lnTo>
                <a:lnTo>
                  <a:pt x="292002" y="0"/>
                </a:lnTo>
                <a:lnTo>
                  <a:pt x="0" y="0"/>
                </a:lnTo>
                <a:lnTo>
                  <a:pt x="0" y="151895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79924" y="7187241"/>
            <a:ext cx="292100" cy="152400"/>
          </a:xfrm>
          <a:custGeom>
            <a:avLst/>
            <a:gdLst/>
            <a:ahLst/>
            <a:cxnLst/>
            <a:rect l="l" t="t" r="r" b="b"/>
            <a:pathLst>
              <a:path w="292100" h="152400">
                <a:moveTo>
                  <a:pt x="0" y="0"/>
                </a:moveTo>
                <a:lnTo>
                  <a:pt x="292002" y="0"/>
                </a:lnTo>
                <a:lnTo>
                  <a:pt x="292002" y="151895"/>
                </a:lnTo>
                <a:lnTo>
                  <a:pt x="0" y="151895"/>
                </a:lnTo>
                <a:lnTo>
                  <a:pt x="0" y="0"/>
                </a:lnTo>
                <a:close/>
              </a:path>
            </a:pathLst>
          </a:custGeom>
          <a:ln w="40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003464" y="7129857"/>
            <a:ext cx="937894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330" dirty="0">
                <a:solidFill>
                  <a:srgbClr val="616161"/>
                </a:solidFill>
                <a:latin typeface="Calibri"/>
                <a:cs typeface="Calibri"/>
              </a:rPr>
              <a:t>parcours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636" y="165099"/>
            <a:ext cx="9639300" cy="0"/>
          </a:xfrm>
          <a:custGeom>
            <a:avLst/>
            <a:gdLst/>
            <a:ahLst/>
            <a:cxnLst/>
            <a:rect l="l" t="t" r="r" b="b"/>
            <a:pathLst>
              <a:path w="9639300">
                <a:moveTo>
                  <a:pt x="0" y="0"/>
                </a:moveTo>
                <a:lnTo>
                  <a:pt x="9639299" y="0"/>
                </a:lnTo>
              </a:path>
            </a:pathLst>
          </a:custGeom>
          <a:ln w="1003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636" y="646853"/>
            <a:ext cx="9639300" cy="0"/>
          </a:xfrm>
          <a:custGeom>
            <a:avLst/>
            <a:gdLst/>
            <a:ahLst/>
            <a:cxnLst/>
            <a:rect l="l" t="t" r="r" b="b"/>
            <a:pathLst>
              <a:path w="9639300">
                <a:moveTo>
                  <a:pt x="9639299" y="0"/>
                </a:moveTo>
                <a:lnTo>
                  <a:pt x="0" y="0"/>
                </a:lnTo>
              </a:path>
            </a:pathLst>
          </a:custGeom>
          <a:ln w="1003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636" y="170117"/>
            <a:ext cx="9639300" cy="471805"/>
          </a:xfrm>
          <a:prstGeom prst="rect">
            <a:avLst/>
          </a:prstGeom>
          <a:solidFill>
            <a:srgbClr val="FF3632"/>
          </a:solidFill>
        </p:spPr>
        <p:txBody>
          <a:bodyPr vert="horz" wrap="square" lIns="0" tIns="9461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745"/>
              </a:spcBef>
            </a:pPr>
            <a:r>
              <a:rPr sz="1700" spc="350" dirty="0">
                <a:solidFill>
                  <a:srgbClr val="FFFFFF"/>
                </a:solidFill>
                <a:latin typeface="Calibri"/>
                <a:cs typeface="Calibri"/>
              </a:rPr>
              <a:t>Ufr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50" dirty="0">
                <a:solidFill>
                  <a:srgbClr val="FFFFFF"/>
                </a:solidFill>
                <a:latin typeface="Calibri"/>
                <a:cs typeface="Calibri"/>
              </a:rPr>
              <a:t>Sciences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75" dirty="0">
                <a:solidFill>
                  <a:srgbClr val="FFFFFF"/>
                </a:solidFill>
                <a:latin typeface="Calibri"/>
                <a:cs typeface="Calibri"/>
              </a:rPr>
              <a:t>juridiques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25" dirty="0">
                <a:solidFill>
                  <a:srgbClr val="FFFFFF"/>
                </a:solidFill>
                <a:latin typeface="Calibri"/>
                <a:cs typeface="Calibri"/>
              </a:rPr>
              <a:t>economiques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50" dirty="0">
                <a:solidFill>
                  <a:srgbClr val="FFFFFF"/>
                </a:solidFill>
                <a:latin typeface="Calibri"/>
                <a:cs typeface="Calibri"/>
              </a:rPr>
              <a:t>politiques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4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65" dirty="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75" dirty="0">
                <a:solidFill>
                  <a:srgbClr val="FFFFFF"/>
                </a:solidFill>
                <a:latin typeface="Calibri"/>
                <a:cs typeface="Calibri"/>
              </a:rPr>
              <a:t>licences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0265" y="985511"/>
            <a:ext cx="1753870" cy="551815"/>
          </a:xfrm>
          <a:custGeom>
            <a:avLst/>
            <a:gdLst/>
            <a:ahLst/>
            <a:cxnLst/>
            <a:rect l="l" t="t" r="r" b="b"/>
            <a:pathLst>
              <a:path w="1753870" h="551815">
                <a:moveTo>
                  <a:pt x="0" y="551318"/>
                </a:moveTo>
                <a:lnTo>
                  <a:pt x="1753816" y="551318"/>
                </a:lnTo>
                <a:lnTo>
                  <a:pt x="1753816" y="0"/>
                </a:lnTo>
                <a:lnTo>
                  <a:pt x="0" y="0"/>
                </a:lnTo>
                <a:lnTo>
                  <a:pt x="0" y="55131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0265" y="985512"/>
            <a:ext cx="1753870" cy="551815"/>
          </a:xfrm>
          <a:custGeom>
            <a:avLst/>
            <a:gdLst/>
            <a:ahLst/>
            <a:cxnLst/>
            <a:rect l="l" t="t" r="r" b="b"/>
            <a:pathLst>
              <a:path w="1753870" h="551815">
                <a:moveTo>
                  <a:pt x="0" y="0"/>
                </a:moveTo>
                <a:lnTo>
                  <a:pt x="1753817" y="0"/>
                </a:lnTo>
                <a:lnTo>
                  <a:pt x="1753817" y="551318"/>
                </a:lnTo>
                <a:lnTo>
                  <a:pt x="0" y="551318"/>
                </a:lnTo>
                <a:lnTo>
                  <a:pt x="0" y="0"/>
                </a:lnTo>
                <a:close/>
              </a:path>
            </a:pathLst>
          </a:custGeom>
          <a:ln w="40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30265" y="1067194"/>
            <a:ext cx="17538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30"/>
              </a:spcBef>
            </a:pPr>
            <a:r>
              <a:rPr spc="509" dirty="0"/>
              <a:t>Licence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30185" y="6818957"/>
            <a:ext cx="197358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40" dirty="0">
                <a:solidFill>
                  <a:srgbClr val="616161"/>
                </a:solidFill>
                <a:latin typeface="Calibri"/>
                <a:cs typeface="Calibri"/>
              </a:rPr>
              <a:t>Sjepg.univ-fcomte.fr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22627" y="6763291"/>
            <a:ext cx="438789" cy="284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68084" y="2993177"/>
            <a:ext cx="54800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415" dirty="0">
                <a:latin typeface="Calibri"/>
                <a:cs typeface="Calibri"/>
              </a:rPr>
              <a:t>d</a:t>
            </a:r>
            <a:r>
              <a:rPr sz="1250" spc="280" dirty="0">
                <a:latin typeface="Calibri"/>
                <a:cs typeface="Calibri"/>
              </a:rPr>
              <a:t>r</a:t>
            </a:r>
            <a:r>
              <a:rPr sz="1250" spc="350" dirty="0">
                <a:latin typeface="Calibri"/>
                <a:cs typeface="Calibri"/>
              </a:rPr>
              <a:t>o</a:t>
            </a:r>
            <a:r>
              <a:rPr sz="1250" spc="285" dirty="0">
                <a:latin typeface="Calibri"/>
                <a:cs typeface="Calibri"/>
              </a:rPr>
              <a:t>i</a:t>
            </a:r>
            <a:r>
              <a:rPr sz="1250" spc="280" dirty="0">
                <a:latin typeface="Calibri"/>
                <a:cs typeface="Calibri"/>
              </a:rPr>
              <a:t>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0270" y="3194426"/>
            <a:ext cx="929640" cy="117475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95"/>
              </a:spcBef>
            </a:pPr>
            <a:r>
              <a:rPr sz="1250" spc="0" dirty="0">
                <a:latin typeface="Calibri"/>
                <a:cs typeface="Calibri"/>
              </a:rPr>
              <a:t>g</a:t>
            </a:r>
            <a:r>
              <a:rPr sz="1250" spc="-5" dirty="0">
                <a:latin typeface="Calibri"/>
                <a:cs typeface="Calibri"/>
              </a:rPr>
              <a:t>es</a:t>
            </a:r>
            <a:r>
              <a:rPr sz="1250" dirty="0">
                <a:latin typeface="Calibri"/>
                <a:cs typeface="Calibri"/>
              </a:rPr>
              <a:t>ti</a:t>
            </a:r>
            <a:r>
              <a:rPr sz="1250" spc="-5" dirty="0">
                <a:latin typeface="Calibri"/>
                <a:cs typeface="Calibri"/>
              </a:rPr>
              <a:t>o</a:t>
            </a:r>
            <a:r>
              <a:rPr sz="1250" dirty="0">
                <a:latin typeface="Calibri"/>
                <a:cs typeface="Calibri"/>
              </a:rPr>
              <a:t>n</a:t>
            </a:r>
            <a:endParaRPr sz="1250">
              <a:latin typeface="Calibri"/>
              <a:cs typeface="Calibri"/>
            </a:endParaRPr>
          </a:p>
          <a:p>
            <a:pPr marL="76200" marR="196215" indent="-64135">
              <a:lnSpc>
                <a:spcPts val="2790"/>
              </a:lnSpc>
              <a:spcBef>
                <a:spcPts val="190"/>
              </a:spcBef>
            </a:pPr>
            <a:r>
              <a:rPr sz="1250" dirty="0">
                <a:latin typeface="Calibri"/>
                <a:cs typeface="Calibri"/>
              </a:rPr>
              <a:t>o</a:t>
            </a:r>
            <a:r>
              <a:rPr sz="1250" spc="-5" dirty="0">
                <a:latin typeface="Calibri"/>
                <a:cs typeface="Calibri"/>
              </a:rPr>
              <a:t>u</a:t>
            </a:r>
            <a:r>
              <a:rPr sz="1250" dirty="0">
                <a:latin typeface="Calibri"/>
                <a:cs typeface="Calibri"/>
              </a:rPr>
              <a:t>ve</a:t>
            </a:r>
            <a:r>
              <a:rPr sz="1250" spc="0" dirty="0">
                <a:latin typeface="Calibri"/>
                <a:cs typeface="Calibri"/>
              </a:rPr>
              <a:t>r</a:t>
            </a:r>
            <a:r>
              <a:rPr sz="1250" dirty="0">
                <a:latin typeface="Calibri"/>
                <a:cs typeface="Calibri"/>
              </a:rPr>
              <a:t>t</a:t>
            </a:r>
            <a:r>
              <a:rPr sz="1250" spc="-5" dirty="0">
                <a:latin typeface="Calibri"/>
                <a:cs typeface="Calibri"/>
              </a:rPr>
              <a:t>u</a:t>
            </a:r>
            <a:r>
              <a:rPr sz="1250" spc="0" dirty="0">
                <a:latin typeface="Calibri"/>
                <a:cs typeface="Calibri"/>
              </a:rPr>
              <a:t>r</a:t>
            </a:r>
            <a:r>
              <a:rPr sz="1250" dirty="0">
                <a:latin typeface="Calibri"/>
                <a:cs typeface="Calibri"/>
              </a:rPr>
              <a:t>e </a:t>
            </a:r>
            <a:r>
              <a:rPr sz="1250" spc="-5" dirty="0">
                <a:latin typeface="Calibri"/>
                <a:cs typeface="Calibri"/>
              </a:rPr>
              <a:t>eco</a:t>
            </a:r>
            <a:r>
              <a:rPr sz="1250" spc="-10" dirty="0">
                <a:latin typeface="Calibri"/>
                <a:cs typeface="Calibri"/>
              </a:rPr>
              <a:t>n</a:t>
            </a:r>
            <a:r>
              <a:rPr sz="1250" spc="-5" dirty="0">
                <a:latin typeface="Calibri"/>
                <a:cs typeface="Calibri"/>
              </a:rPr>
              <a:t>om</a:t>
            </a:r>
            <a:r>
              <a:rPr sz="1250" dirty="0">
                <a:latin typeface="Calibri"/>
                <a:cs typeface="Calibri"/>
              </a:rPr>
              <a:t>ie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9626" y="3024404"/>
            <a:ext cx="108839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325" dirty="0">
                <a:solidFill>
                  <a:srgbClr val="616161"/>
                </a:solidFill>
                <a:latin typeface="Calibri"/>
                <a:cs typeface="Calibri"/>
              </a:rPr>
              <a:t>sociologie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5304" y="2847304"/>
            <a:ext cx="81661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85" dirty="0">
                <a:solidFill>
                  <a:srgbClr val="7F7F7F"/>
                </a:solidFill>
                <a:latin typeface="Calibri"/>
                <a:cs typeface="Calibri"/>
              </a:rPr>
              <a:t>histoire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3287" y="2966530"/>
            <a:ext cx="235585" cy="33782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AES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5339" y="2863345"/>
            <a:ext cx="1022985" cy="3721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36830">
              <a:lnSpc>
                <a:spcPts val="1210"/>
              </a:lnSpc>
              <a:spcBef>
                <a:spcPts val="395"/>
              </a:spcBef>
            </a:pPr>
            <a:r>
              <a:rPr sz="1250" spc="280" dirty="0">
                <a:solidFill>
                  <a:srgbClr val="616161"/>
                </a:solidFill>
                <a:latin typeface="Calibri"/>
                <a:cs typeface="Calibri"/>
              </a:rPr>
              <a:t>finance  </a:t>
            </a:r>
            <a:r>
              <a:rPr sz="1250" spc="35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27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z="1250" spc="30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z="1250" spc="204"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z="1250" spc="44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z="1250" spc="29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3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z="1250" spc="42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z="1250" spc="10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52182" y="2693843"/>
            <a:ext cx="408940" cy="1889760"/>
          </a:xfrm>
          <a:prstGeom prst="rect">
            <a:avLst/>
          </a:prstGeom>
        </p:spPr>
        <p:txBody>
          <a:bodyPr vert="vert270" wrap="square" lIns="0" tIns="33020" rIns="0" bIns="0" rtlCol="0">
            <a:spAutoFit/>
          </a:bodyPr>
          <a:lstStyle/>
          <a:p>
            <a:pPr marL="339090" marR="5080" indent="-327025">
              <a:lnSpc>
                <a:spcPts val="1360"/>
              </a:lnSpc>
              <a:spcBef>
                <a:spcPts val="260"/>
              </a:spcBef>
            </a:pPr>
            <a:r>
              <a:rPr sz="1250" spc="-5" dirty="0">
                <a:latin typeface="Calibri"/>
                <a:cs typeface="Calibri"/>
              </a:rPr>
              <a:t>Sc</a:t>
            </a:r>
            <a:r>
              <a:rPr sz="1250" spc="0" dirty="0">
                <a:latin typeface="Calibri"/>
                <a:cs typeface="Calibri"/>
              </a:rPr>
              <a:t>i</a:t>
            </a:r>
            <a:r>
              <a:rPr sz="1250" dirty="0">
                <a:latin typeface="Calibri"/>
                <a:cs typeface="Calibri"/>
              </a:rPr>
              <a:t>e</a:t>
            </a:r>
            <a:r>
              <a:rPr sz="1250" spc="-5" dirty="0">
                <a:latin typeface="Calibri"/>
                <a:cs typeface="Calibri"/>
              </a:rPr>
              <a:t>nc</a:t>
            </a:r>
            <a:r>
              <a:rPr sz="1250" dirty="0">
                <a:latin typeface="Calibri"/>
                <a:cs typeface="Calibri"/>
              </a:rPr>
              <a:t>es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p</a:t>
            </a:r>
            <a:r>
              <a:rPr sz="1250" dirty="0">
                <a:latin typeface="Calibri"/>
                <a:cs typeface="Calibri"/>
              </a:rPr>
              <a:t>ol</a:t>
            </a:r>
            <a:r>
              <a:rPr sz="1250" spc="0" dirty="0">
                <a:latin typeface="Calibri"/>
                <a:cs typeface="Calibri"/>
              </a:rPr>
              <a:t>i</a:t>
            </a:r>
            <a:r>
              <a:rPr sz="1250" dirty="0">
                <a:latin typeface="Calibri"/>
                <a:cs typeface="Calibri"/>
              </a:rPr>
              <a:t>t</a:t>
            </a:r>
            <a:r>
              <a:rPr sz="1250" spc="0" dirty="0">
                <a:latin typeface="Calibri"/>
                <a:cs typeface="Calibri"/>
              </a:rPr>
              <a:t>iq</a:t>
            </a:r>
            <a:r>
              <a:rPr sz="1250" spc="-5" dirty="0">
                <a:latin typeface="Calibri"/>
                <a:cs typeface="Calibri"/>
              </a:rPr>
              <a:t>u</a:t>
            </a:r>
            <a:r>
              <a:rPr sz="1250" dirty="0">
                <a:latin typeface="Calibri"/>
                <a:cs typeface="Calibri"/>
              </a:rPr>
              <a:t>es 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z="1250" spc="0" dirty="0">
                <a:solidFill>
                  <a:srgbClr val="7F7F7F"/>
                </a:solidFill>
                <a:latin typeface="Calibri"/>
                <a:cs typeface="Calibri"/>
              </a:rPr>
              <a:t>q</a:t>
            </a:r>
            <a:r>
              <a:rPr sz="1250" spc="-5"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e  </a:t>
            </a:r>
            <a:r>
              <a:rPr sz="1250" spc="1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j</a:t>
            </a:r>
            <a:r>
              <a:rPr sz="1250" spc="-5" dirty="0">
                <a:latin typeface="Calibri"/>
                <a:cs typeface="Calibri"/>
              </a:rPr>
              <a:t>us</a:t>
            </a:r>
            <a:r>
              <a:rPr sz="1250" spc="0" dirty="0">
                <a:latin typeface="Calibri"/>
                <a:cs typeface="Calibri"/>
              </a:rPr>
              <a:t>ti</a:t>
            </a:r>
            <a:r>
              <a:rPr sz="1250" spc="-5" dirty="0">
                <a:latin typeface="Calibri"/>
                <a:cs typeface="Calibri"/>
              </a:rPr>
              <a:t>c</a:t>
            </a:r>
            <a:r>
              <a:rPr sz="1250" dirty="0">
                <a:latin typeface="Calibri"/>
                <a:cs typeface="Calibri"/>
              </a:rPr>
              <a:t>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6051" y="2854101"/>
            <a:ext cx="235585" cy="52832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latin typeface="Calibri"/>
                <a:cs typeface="Calibri"/>
              </a:rPr>
              <a:t>s</a:t>
            </a:r>
            <a:r>
              <a:rPr sz="1250" dirty="0">
                <a:latin typeface="Calibri"/>
                <a:cs typeface="Calibri"/>
              </a:rPr>
              <a:t>tats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9855" y="3460691"/>
            <a:ext cx="235585" cy="87566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z="1250" spc="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50" spc="0" dirty="0">
                <a:solidFill>
                  <a:srgbClr val="7F7F7F"/>
                </a:solidFill>
                <a:latin typeface="Calibri"/>
                <a:cs typeface="Calibri"/>
              </a:rPr>
              <a:t>ri</a:t>
            </a:r>
            <a:r>
              <a:rPr sz="1250" dirty="0">
                <a:solidFill>
                  <a:srgbClr val="7F7F7F"/>
                </a:solidFill>
                <a:latin typeface="Calibri"/>
                <a:cs typeface="Calibri"/>
              </a:rPr>
              <a:t>at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9140" y="1659232"/>
            <a:ext cx="2425700" cy="875665"/>
          </a:xfrm>
          <a:custGeom>
            <a:avLst/>
            <a:gdLst/>
            <a:ahLst/>
            <a:cxnLst/>
            <a:rect l="l" t="t" r="r" b="b"/>
            <a:pathLst>
              <a:path w="2425700" h="875664">
                <a:moveTo>
                  <a:pt x="0" y="875624"/>
                </a:moveTo>
                <a:lnTo>
                  <a:pt x="2425385" y="875624"/>
                </a:lnTo>
                <a:lnTo>
                  <a:pt x="2425385" y="0"/>
                </a:lnTo>
                <a:lnTo>
                  <a:pt x="0" y="0"/>
                </a:lnTo>
                <a:lnTo>
                  <a:pt x="0" y="875624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140" y="1659233"/>
            <a:ext cx="2425700" cy="875665"/>
          </a:xfrm>
          <a:custGeom>
            <a:avLst/>
            <a:gdLst/>
            <a:ahLst/>
            <a:cxnLst/>
            <a:rect l="l" t="t" r="r" b="b"/>
            <a:pathLst>
              <a:path w="2425700" h="875664">
                <a:moveTo>
                  <a:pt x="0" y="0"/>
                </a:moveTo>
                <a:lnTo>
                  <a:pt x="2425385" y="0"/>
                </a:lnTo>
                <a:lnTo>
                  <a:pt x="2425385" y="875624"/>
                </a:lnTo>
                <a:lnTo>
                  <a:pt x="0" y="875624"/>
                </a:lnTo>
                <a:lnTo>
                  <a:pt x="0" y="0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9140" y="1871795"/>
            <a:ext cx="242570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3420">
              <a:lnSpc>
                <a:spcPct val="100000"/>
              </a:lnSpc>
              <a:spcBef>
                <a:spcPts val="130"/>
              </a:spcBef>
            </a:pPr>
            <a:r>
              <a:rPr sz="2500" spc="600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65652" y="1659232"/>
            <a:ext cx="3883660" cy="875665"/>
          </a:xfrm>
          <a:custGeom>
            <a:avLst/>
            <a:gdLst/>
            <a:ahLst/>
            <a:cxnLst/>
            <a:rect l="l" t="t" r="r" b="b"/>
            <a:pathLst>
              <a:path w="3883659" h="875664">
                <a:moveTo>
                  <a:pt x="0" y="875624"/>
                </a:moveTo>
                <a:lnTo>
                  <a:pt x="3883042" y="875624"/>
                </a:lnTo>
                <a:lnTo>
                  <a:pt x="3883042" y="0"/>
                </a:lnTo>
                <a:lnTo>
                  <a:pt x="0" y="0"/>
                </a:lnTo>
                <a:lnTo>
                  <a:pt x="0" y="875624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5652" y="1659233"/>
            <a:ext cx="3883660" cy="875665"/>
          </a:xfrm>
          <a:custGeom>
            <a:avLst/>
            <a:gdLst/>
            <a:ahLst/>
            <a:cxnLst/>
            <a:rect l="l" t="t" r="r" b="b"/>
            <a:pathLst>
              <a:path w="3883659" h="875664">
                <a:moveTo>
                  <a:pt x="0" y="0"/>
                </a:moveTo>
                <a:lnTo>
                  <a:pt x="3883043" y="0"/>
                </a:lnTo>
                <a:lnTo>
                  <a:pt x="3883043" y="875624"/>
                </a:lnTo>
                <a:lnTo>
                  <a:pt x="0" y="875624"/>
                </a:lnTo>
                <a:lnTo>
                  <a:pt x="0" y="0"/>
                </a:lnTo>
                <a:close/>
              </a:path>
            </a:pathLst>
          </a:custGeom>
          <a:ln w="40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65652" y="1871795"/>
            <a:ext cx="388366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30"/>
              </a:spcBef>
            </a:pPr>
            <a:r>
              <a:rPr sz="2500" spc="515" dirty="0">
                <a:solidFill>
                  <a:srgbClr val="FFFFFF"/>
                </a:solidFill>
                <a:latin typeface="Calibri"/>
                <a:cs typeface="Calibri"/>
              </a:rPr>
              <a:t>Economie-gestion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84716" y="1659232"/>
            <a:ext cx="2425700" cy="875665"/>
          </a:xfrm>
          <a:custGeom>
            <a:avLst/>
            <a:gdLst/>
            <a:ahLst/>
            <a:cxnLst/>
            <a:rect l="l" t="t" r="r" b="b"/>
            <a:pathLst>
              <a:path w="2425700" h="875664">
                <a:moveTo>
                  <a:pt x="0" y="875624"/>
                </a:moveTo>
                <a:lnTo>
                  <a:pt x="2425385" y="875624"/>
                </a:lnTo>
                <a:lnTo>
                  <a:pt x="2425385" y="0"/>
                </a:lnTo>
                <a:lnTo>
                  <a:pt x="0" y="0"/>
                </a:lnTo>
                <a:lnTo>
                  <a:pt x="0" y="875624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4716" y="1659233"/>
            <a:ext cx="2425700" cy="875665"/>
          </a:xfrm>
          <a:custGeom>
            <a:avLst/>
            <a:gdLst/>
            <a:ahLst/>
            <a:cxnLst/>
            <a:rect l="l" t="t" r="r" b="b"/>
            <a:pathLst>
              <a:path w="2425700" h="875664">
                <a:moveTo>
                  <a:pt x="0" y="0"/>
                </a:moveTo>
                <a:lnTo>
                  <a:pt x="2425385" y="0"/>
                </a:lnTo>
                <a:lnTo>
                  <a:pt x="2425385" y="875624"/>
                </a:lnTo>
                <a:lnTo>
                  <a:pt x="0" y="875624"/>
                </a:lnTo>
                <a:lnTo>
                  <a:pt x="0" y="0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84716" y="1871795"/>
            <a:ext cx="242570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30"/>
              </a:spcBef>
            </a:pPr>
            <a:r>
              <a:rPr sz="2500" spc="355" dirty="0">
                <a:solidFill>
                  <a:srgbClr val="FFFFFF"/>
                </a:solidFill>
                <a:latin typeface="Calibri"/>
                <a:cs typeface="Calibri"/>
              </a:rPr>
              <a:t>AES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37533" y="4789038"/>
            <a:ext cx="2399665" cy="551815"/>
          </a:xfrm>
          <a:custGeom>
            <a:avLst/>
            <a:gdLst/>
            <a:ahLst/>
            <a:cxnLst/>
            <a:rect l="l" t="t" r="r" b="b"/>
            <a:pathLst>
              <a:path w="2399665" h="551814">
                <a:moveTo>
                  <a:pt x="0" y="551318"/>
                </a:moveTo>
                <a:lnTo>
                  <a:pt x="2399060" y="551318"/>
                </a:lnTo>
                <a:lnTo>
                  <a:pt x="2399060" y="0"/>
                </a:lnTo>
                <a:lnTo>
                  <a:pt x="0" y="0"/>
                </a:lnTo>
                <a:lnTo>
                  <a:pt x="0" y="55131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37533" y="4789039"/>
            <a:ext cx="2399665" cy="551815"/>
          </a:xfrm>
          <a:custGeom>
            <a:avLst/>
            <a:gdLst/>
            <a:ahLst/>
            <a:cxnLst/>
            <a:rect l="l" t="t" r="r" b="b"/>
            <a:pathLst>
              <a:path w="2399665" h="551814">
                <a:moveTo>
                  <a:pt x="0" y="0"/>
                </a:moveTo>
                <a:lnTo>
                  <a:pt x="2399060" y="0"/>
                </a:lnTo>
                <a:lnTo>
                  <a:pt x="2399060" y="551318"/>
                </a:lnTo>
                <a:lnTo>
                  <a:pt x="0" y="551318"/>
                </a:lnTo>
                <a:lnTo>
                  <a:pt x="0" y="0"/>
                </a:lnTo>
                <a:close/>
              </a:path>
            </a:pathLst>
          </a:custGeom>
          <a:ln w="40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37533" y="4869051"/>
            <a:ext cx="239966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30"/>
              </a:spcBef>
            </a:pPr>
            <a:r>
              <a:rPr sz="2500" spc="509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75" dirty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01441" y="5476063"/>
            <a:ext cx="2425700" cy="1467485"/>
          </a:xfrm>
          <a:custGeom>
            <a:avLst/>
            <a:gdLst/>
            <a:ahLst/>
            <a:cxnLst/>
            <a:rect l="l" t="t" r="r" b="b"/>
            <a:pathLst>
              <a:path w="2425700" h="1467484">
                <a:moveTo>
                  <a:pt x="0" y="1467481"/>
                </a:moveTo>
                <a:lnTo>
                  <a:pt x="2425385" y="1467481"/>
                </a:lnTo>
                <a:lnTo>
                  <a:pt x="2425385" y="0"/>
                </a:lnTo>
                <a:lnTo>
                  <a:pt x="0" y="0"/>
                </a:lnTo>
                <a:lnTo>
                  <a:pt x="0" y="1467481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01441" y="5476063"/>
            <a:ext cx="2425700" cy="1467485"/>
          </a:xfrm>
          <a:custGeom>
            <a:avLst/>
            <a:gdLst/>
            <a:ahLst/>
            <a:cxnLst/>
            <a:rect l="l" t="t" r="r" b="b"/>
            <a:pathLst>
              <a:path w="2425700" h="1467484">
                <a:moveTo>
                  <a:pt x="0" y="0"/>
                </a:moveTo>
                <a:lnTo>
                  <a:pt x="2425385" y="0"/>
                </a:lnTo>
                <a:lnTo>
                  <a:pt x="2425385" y="1467481"/>
                </a:lnTo>
                <a:lnTo>
                  <a:pt x="0" y="1467481"/>
                </a:lnTo>
                <a:lnTo>
                  <a:pt x="0" y="0"/>
                </a:lnTo>
                <a:close/>
              </a:path>
            </a:pathLst>
          </a:custGeom>
          <a:ln w="40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501441" y="5657314"/>
            <a:ext cx="242570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220979" algn="ctr">
              <a:lnSpc>
                <a:spcPct val="100000"/>
              </a:lnSpc>
              <a:spcBef>
                <a:spcPts val="100"/>
              </a:spcBef>
            </a:pPr>
            <a:r>
              <a:rPr sz="1700" spc="28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700" spc="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2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5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28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5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3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5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4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3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2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5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235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1700" spc="24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05" dirty="0">
                <a:solidFill>
                  <a:srgbClr val="FFFFFF"/>
                </a:solidFill>
                <a:latin typeface="Calibri"/>
                <a:cs typeface="Calibri"/>
              </a:rPr>
              <a:t>encadrement  </a:t>
            </a:r>
            <a:r>
              <a:rPr sz="1700" spc="30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7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5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7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1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7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65" dirty="0">
                <a:solidFill>
                  <a:srgbClr val="FFFFFF"/>
                </a:solidFill>
                <a:latin typeface="Calibri"/>
                <a:cs typeface="Calibri"/>
              </a:rPr>
              <a:t>la  </a:t>
            </a:r>
            <a:r>
              <a:rPr sz="1700" spc="325" dirty="0">
                <a:solidFill>
                  <a:srgbClr val="FFFFFF"/>
                </a:solidFill>
                <a:latin typeface="Calibri"/>
                <a:cs typeface="Calibri"/>
              </a:rPr>
              <a:t>personne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5867" y="5476062"/>
            <a:ext cx="2425700" cy="941069"/>
          </a:xfrm>
          <a:custGeom>
            <a:avLst/>
            <a:gdLst/>
            <a:ahLst/>
            <a:cxnLst/>
            <a:rect l="l" t="t" r="r" b="b"/>
            <a:pathLst>
              <a:path w="2425700" h="941070">
                <a:moveTo>
                  <a:pt x="0" y="940485"/>
                </a:moveTo>
                <a:lnTo>
                  <a:pt x="2425385" y="940485"/>
                </a:lnTo>
                <a:lnTo>
                  <a:pt x="2425385" y="0"/>
                </a:lnTo>
                <a:lnTo>
                  <a:pt x="0" y="0"/>
                </a:lnTo>
                <a:lnTo>
                  <a:pt x="0" y="940485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5867" y="5476063"/>
            <a:ext cx="2425700" cy="941069"/>
          </a:xfrm>
          <a:custGeom>
            <a:avLst/>
            <a:gdLst/>
            <a:ahLst/>
            <a:cxnLst/>
            <a:rect l="l" t="t" r="r" b="b"/>
            <a:pathLst>
              <a:path w="2425700" h="941070">
                <a:moveTo>
                  <a:pt x="0" y="0"/>
                </a:moveTo>
                <a:lnTo>
                  <a:pt x="2425385" y="0"/>
                </a:lnTo>
                <a:lnTo>
                  <a:pt x="2425385" y="940485"/>
                </a:lnTo>
                <a:lnTo>
                  <a:pt x="0" y="940485"/>
                </a:lnTo>
                <a:lnTo>
                  <a:pt x="0" y="0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5867" y="5657314"/>
            <a:ext cx="2425700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 marR="558165" indent="-78105">
              <a:lnSpc>
                <a:spcPct val="100000"/>
              </a:lnSpc>
              <a:spcBef>
                <a:spcPts val="100"/>
              </a:spcBef>
            </a:pPr>
            <a:r>
              <a:rPr sz="1700" spc="275" dirty="0">
                <a:solidFill>
                  <a:srgbClr val="FFFFFF"/>
                </a:solidFill>
                <a:latin typeface="Calibri"/>
                <a:cs typeface="Calibri"/>
              </a:rPr>
              <a:t>Métiers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00" dirty="0">
                <a:solidFill>
                  <a:srgbClr val="FFFFFF"/>
                </a:solidFill>
                <a:latin typeface="Calibri"/>
                <a:cs typeface="Calibri"/>
              </a:rPr>
              <a:t>du  </a:t>
            </a:r>
            <a:r>
              <a:rPr sz="1700" spc="415" dirty="0">
                <a:solidFill>
                  <a:srgbClr val="FFFFFF"/>
                </a:solidFill>
                <a:latin typeface="Calibri"/>
                <a:cs typeface="Calibri"/>
              </a:rPr>
              <a:t>notariat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11208" y="5476062"/>
            <a:ext cx="2425700" cy="941069"/>
          </a:xfrm>
          <a:custGeom>
            <a:avLst/>
            <a:gdLst/>
            <a:ahLst/>
            <a:cxnLst/>
            <a:rect l="l" t="t" r="r" b="b"/>
            <a:pathLst>
              <a:path w="2425700" h="941070">
                <a:moveTo>
                  <a:pt x="0" y="940485"/>
                </a:moveTo>
                <a:lnTo>
                  <a:pt x="2425385" y="940485"/>
                </a:lnTo>
                <a:lnTo>
                  <a:pt x="2425385" y="0"/>
                </a:lnTo>
                <a:lnTo>
                  <a:pt x="0" y="0"/>
                </a:lnTo>
                <a:lnTo>
                  <a:pt x="0" y="940485"/>
                </a:lnTo>
                <a:close/>
              </a:path>
            </a:pathLst>
          </a:custGeom>
          <a:solidFill>
            <a:srgbClr val="FF3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11208" y="5476063"/>
            <a:ext cx="2425700" cy="941069"/>
          </a:xfrm>
          <a:custGeom>
            <a:avLst/>
            <a:gdLst/>
            <a:ahLst/>
            <a:cxnLst/>
            <a:rect l="l" t="t" r="r" b="b"/>
            <a:pathLst>
              <a:path w="2425700" h="941070">
                <a:moveTo>
                  <a:pt x="0" y="0"/>
                </a:moveTo>
                <a:lnTo>
                  <a:pt x="2425385" y="0"/>
                </a:lnTo>
                <a:lnTo>
                  <a:pt x="2425385" y="940485"/>
                </a:lnTo>
                <a:lnTo>
                  <a:pt x="0" y="940485"/>
                </a:lnTo>
                <a:lnTo>
                  <a:pt x="0" y="0"/>
                </a:lnTo>
                <a:close/>
              </a:path>
            </a:pathLst>
          </a:custGeom>
          <a:ln w="401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11208" y="5657314"/>
            <a:ext cx="2425700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231140" indent="303530">
              <a:lnSpc>
                <a:spcPct val="100000"/>
              </a:lnSpc>
              <a:spcBef>
                <a:spcPts val="100"/>
              </a:spcBef>
            </a:pPr>
            <a:r>
              <a:rPr sz="1700" spc="375" dirty="0">
                <a:solidFill>
                  <a:srgbClr val="FFFFFF"/>
                </a:solidFill>
                <a:latin typeface="Calibri"/>
                <a:cs typeface="Calibri"/>
              </a:rPr>
              <a:t>Assurance  </a:t>
            </a:r>
            <a:r>
              <a:rPr sz="1700" spc="300" dirty="0">
                <a:solidFill>
                  <a:srgbClr val="FFFFFF"/>
                </a:solidFill>
                <a:latin typeface="Calibri"/>
                <a:cs typeface="Calibri"/>
              </a:rPr>
              <a:t>banque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375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43483" y="3194195"/>
            <a:ext cx="2627630" cy="1179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14"/>
              </a:spcBef>
              <a:tabLst>
                <a:tab pos="1859914" algn="l"/>
              </a:tabLst>
            </a:pPr>
            <a:r>
              <a:rPr sz="1250" spc="285" dirty="0">
                <a:latin typeface="Calibri"/>
                <a:cs typeface="Calibri"/>
              </a:rPr>
              <a:t>administration	</a:t>
            </a:r>
            <a:r>
              <a:rPr sz="1875" spc="419" baseline="2222" dirty="0">
                <a:latin typeface="Calibri"/>
                <a:cs typeface="Calibri"/>
              </a:rPr>
              <a:t>langues</a:t>
            </a:r>
            <a:endParaRPr sz="1875" baseline="2222">
              <a:latin typeface="Calibri"/>
              <a:cs typeface="Calibri"/>
            </a:endParaRPr>
          </a:p>
          <a:p>
            <a:pPr marL="659130" marR="83185" indent="269240">
              <a:lnSpc>
                <a:spcPts val="1450"/>
              </a:lnSpc>
              <a:spcBef>
                <a:spcPts val="20"/>
              </a:spcBef>
            </a:pPr>
            <a:r>
              <a:rPr sz="1250" spc="275" dirty="0">
                <a:solidFill>
                  <a:srgbClr val="7F7F7F"/>
                </a:solidFill>
                <a:latin typeface="Calibri"/>
                <a:cs typeface="Calibri"/>
              </a:rPr>
              <a:t>Culture</a:t>
            </a:r>
            <a:r>
              <a:rPr sz="1250" spc="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50" spc="260" dirty="0">
                <a:solidFill>
                  <a:srgbClr val="7F7F7F"/>
                </a:solidFill>
                <a:latin typeface="Calibri"/>
                <a:cs typeface="Calibri"/>
              </a:rPr>
              <a:t>générale  </a:t>
            </a:r>
            <a:r>
              <a:rPr sz="1250" spc="275" dirty="0">
                <a:latin typeface="Calibri"/>
                <a:cs typeface="Calibri"/>
              </a:rPr>
              <a:t>informatique</a:t>
            </a:r>
            <a:endParaRPr sz="1250">
              <a:latin typeface="Calibri"/>
              <a:cs typeface="Calibri"/>
            </a:endParaRPr>
          </a:p>
          <a:p>
            <a:pPr marL="1482090" marR="132715" indent="-227329">
              <a:lnSpc>
                <a:spcPts val="1450"/>
              </a:lnSpc>
              <a:spcBef>
                <a:spcPts val="330"/>
              </a:spcBef>
            </a:pPr>
            <a:r>
              <a:rPr sz="1250" spc="254" dirty="0">
                <a:latin typeface="Calibri"/>
                <a:cs typeface="Calibri"/>
              </a:rPr>
              <a:t>comptabilité  </a:t>
            </a:r>
            <a:r>
              <a:rPr sz="1250" spc="400" dirty="0">
                <a:solidFill>
                  <a:srgbClr val="616161"/>
                </a:solidFill>
                <a:latin typeface="Calibri"/>
                <a:cs typeface="Calibri"/>
              </a:rPr>
              <a:t>a</a:t>
            </a:r>
            <a:r>
              <a:rPr sz="1250" spc="350" dirty="0">
                <a:solidFill>
                  <a:srgbClr val="616161"/>
                </a:solidFill>
                <a:latin typeface="Calibri"/>
                <a:cs typeface="Calibri"/>
              </a:rPr>
              <a:t>c</a:t>
            </a:r>
            <a:r>
              <a:rPr sz="1250" spc="190" dirty="0">
                <a:solidFill>
                  <a:srgbClr val="616161"/>
                </a:solidFill>
                <a:latin typeface="Calibri"/>
                <a:cs typeface="Calibri"/>
              </a:rPr>
              <a:t>t</a:t>
            </a:r>
            <a:r>
              <a:rPr sz="1250" spc="300" dirty="0">
                <a:solidFill>
                  <a:srgbClr val="616161"/>
                </a:solidFill>
                <a:latin typeface="Calibri"/>
                <a:cs typeface="Calibri"/>
              </a:rPr>
              <a:t>u</a:t>
            </a:r>
            <a:r>
              <a:rPr sz="1250" spc="475" dirty="0">
                <a:solidFill>
                  <a:srgbClr val="616161"/>
                </a:solidFill>
                <a:latin typeface="Calibri"/>
                <a:cs typeface="Calibri"/>
              </a:rPr>
              <a:t>a</a:t>
            </a:r>
            <a:r>
              <a:rPr sz="1250" spc="229" dirty="0">
                <a:solidFill>
                  <a:srgbClr val="616161"/>
                </a:solidFill>
                <a:latin typeface="Calibri"/>
                <a:cs typeface="Calibri"/>
              </a:rPr>
              <a:t>l</a:t>
            </a:r>
            <a:r>
              <a:rPr sz="1250" spc="285" dirty="0">
                <a:solidFill>
                  <a:srgbClr val="616161"/>
                </a:solidFill>
                <a:latin typeface="Calibri"/>
                <a:cs typeface="Calibri"/>
              </a:rPr>
              <a:t>i</a:t>
            </a:r>
            <a:r>
              <a:rPr sz="1250" spc="190" dirty="0">
                <a:solidFill>
                  <a:srgbClr val="616161"/>
                </a:solidFill>
                <a:latin typeface="Calibri"/>
                <a:cs typeface="Calibri"/>
              </a:rPr>
              <a:t>té</a:t>
            </a:r>
            <a:r>
              <a:rPr sz="1250" spc="310" dirty="0">
                <a:solidFill>
                  <a:srgbClr val="616161"/>
                </a:solidFill>
                <a:latin typeface="Calibri"/>
                <a:cs typeface="Calibri"/>
              </a:rPr>
              <a:t>s</a:t>
            </a:r>
            <a:endParaRPr sz="1250">
              <a:latin typeface="Calibri"/>
              <a:cs typeface="Calibri"/>
            </a:endParaRPr>
          </a:p>
          <a:p>
            <a:pPr marL="1261110">
              <a:lnSpc>
                <a:spcPts val="1470"/>
              </a:lnSpc>
            </a:pPr>
            <a:r>
              <a:rPr sz="1250" spc="275" dirty="0">
                <a:solidFill>
                  <a:srgbClr val="616161"/>
                </a:solidFill>
                <a:latin typeface="Calibri"/>
                <a:cs typeface="Calibri"/>
              </a:rPr>
              <a:t>service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762" y="706199"/>
            <a:ext cx="5230495" cy="118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800" b="1" spc="-5" dirty="0">
                <a:latin typeface="Calibri"/>
                <a:cs typeface="Calibri"/>
              </a:rPr>
              <a:t>Licence, </a:t>
            </a:r>
            <a:r>
              <a:rPr sz="3800" b="1" spc="-55" dirty="0">
                <a:latin typeface="Calibri"/>
                <a:cs typeface="Calibri"/>
              </a:rPr>
              <a:t>Master, </a:t>
            </a:r>
            <a:r>
              <a:rPr sz="3800" b="1" spc="-20" dirty="0">
                <a:latin typeface="Calibri"/>
                <a:cs typeface="Calibri"/>
              </a:rPr>
              <a:t>Doctorat,  </a:t>
            </a:r>
            <a:r>
              <a:rPr sz="3800" b="1" spc="-65" dirty="0">
                <a:latin typeface="Calibri"/>
                <a:cs typeface="Calibri"/>
              </a:rPr>
              <a:t>c’est </a:t>
            </a:r>
            <a:r>
              <a:rPr sz="3800" b="1" spc="-5" dirty="0">
                <a:latin typeface="Calibri"/>
                <a:cs typeface="Calibri"/>
              </a:rPr>
              <a:t>quoi</a:t>
            </a:r>
            <a:r>
              <a:rPr sz="3800" b="1" spc="55" dirty="0">
                <a:latin typeface="Calibri"/>
                <a:cs typeface="Calibri"/>
              </a:rPr>
              <a:t> </a:t>
            </a:r>
            <a:r>
              <a:rPr sz="3800" b="1" spc="-5" dirty="0">
                <a:latin typeface="Calibri"/>
                <a:cs typeface="Calibri"/>
              </a:rPr>
              <a:t>?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66350" y="165099"/>
            <a:ext cx="2611620" cy="191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636" y="2514600"/>
            <a:ext cx="9639300" cy="439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7858" y="4725118"/>
            <a:ext cx="2891790" cy="2012314"/>
          </a:xfrm>
          <a:custGeom>
            <a:avLst/>
            <a:gdLst/>
            <a:ahLst/>
            <a:cxnLst/>
            <a:rect l="l" t="t" r="r" b="b"/>
            <a:pathLst>
              <a:path w="2891790" h="2012315">
                <a:moveTo>
                  <a:pt x="0" y="2012261"/>
                </a:moveTo>
                <a:lnTo>
                  <a:pt x="2891790" y="2012261"/>
                </a:lnTo>
                <a:lnTo>
                  <a:pt x="2891790" y="0"/>
                </a:lnTo>
                <a:lnTo>
                  <a:pt x="0" y="0"/>
                </a:lnTo>
                <a:lnTo>
                  <a:pt x="0" y="2012261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9374" y="693902"/>
          <a:ext cx="8675369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/>
                <a:gridCol w="460375"/>
                <a:gridCol w="2431415"/>
                <a:gridCol w="2891789"/>
              </a:tblGrid>
              <a:tr h="2011680">
                <a:tc gridSpan="2">
                  <a:txBody>
                    <a:bodyPr/>
                    <a:lstStyle/>
                    <a:p>
                      <a:pPr marL="516890" marR="436245" indent="-558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 </a:t>
                      </a:r>
                      <a:r>
                        <a:rPr sz="3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Etudes</a:t>
                      </a:r>
                      <a:r>
                        <a:rPr sz="3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 </a:t>
                      </a:r>
                      <a:r>
                        <a:rPr sz="3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L’Université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 marR="379730">
                        <a:lnSpc>
                          <a:spcPct val="100299"/>
                        </a:lnSpc>
                        <a:spcBef>
                          <a:spcPts val="180"/>
                        </a:spcBef>
                      </a:pP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Cours  Magistraux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29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Travaux </a:t>
                      </a:r>
                      <a:r>
                        <a:rPr sz="29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dirigés </a:t>
                      </a:r>
                      <a:r>
                        <a:rPr sz="295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35-40 </a:t>
                      </a:r>
                      <a:r>
                        <a:rPr sz="29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29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groupe</a:t>
                      </a:r>
                      <a:endParaRPr sz="2950">
                        <a:latin typeface="Calibri"/>
                        <a:cs typeface="Calibri"/>
                      </a:endParaRPr>
                    </a:p>
                    <a:p>
                      <a:pPr marL="102870" marR="1555750">
                        <a:lnSpc>
                          <a:spcPct val="101099"/>
                        </a:lnSpc>
                        <a:spcBef>
                          <a:spcPts val="40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Exercices </a:t>
                      </a:r>
                      <a:r>
                        <a:rPr sz="2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d’application </a:t>
                      </a:r>
                      <a:r>
                        <a:rPr sz="25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 </a:t>
                      </a:r>
                      <a:r>
                        <a:rPr sz="2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cours  </a:t>
                      </a:r>
                      <a:r>
                        <a:rPr sz="25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Suivi</a:t>
                      </a:r>
                      <a:r>
                        <a:rPr sz="2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pédagogique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102870" marR="569595">
                        <a:lnSpc>
                          <a:spcPct val="101099"/>
                        </a:lnSpc>
                      </a:pP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Suivi  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35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sé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102870" marR="981710">
                        <a:lnSpc>
                          <a:spcPct val="100699"/>
                        </a:lnSpc>
                        <a:spcBef>
                          <a:spcPts val="150"/>
                        </a:spcBef>
                      </a:pP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Contrôles  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continus</a:t>
                      </a:r>
                      <a:r>
                        <a:rPr sz="335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  </a:t>
                      </a: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examens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 marR="1042669">
                        <a:lnSpc>
                          <a:spcPct val="100299"/>
                        </a:lnSpc>
                        <a:spcBef>
                          <a:spcPts val="165"/>
                        </a:spcBef>
                      </a:pPr>
                      <a:r>
                        <a:rPr sz="335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Travail  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35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</a:t>
                      </a: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755434" y="700593"/>
            <a:ext cx="3404501" cy="247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4963" y="4758064"/>
            <a:ext cx="2880473" cy="1979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762" y="710424"/>
            <a:ext cx="3311525" cy="8401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b="1" spc="0" dirty="0">
                <a:latin typeface="Calibri"/>
                <a:cs typeface="Calibri"/>
              </a:rPr>
              <a:t>Emploi du </a:t>
            </a:r>
            <a:r>
              <a:rPr sz="3350" b="1" spc="-5" dirty="0">
                <a:latin typeface="Calibri"/>
                <a:cs typeface="Calibri"/>
              </a:rPr>
              <a:t>temps</a:t>
            </a:r>
            <a:r>
              <a:rPr sz="3350" b="1" spc="-25" dirty="0">
                <a:latin typeface="Calibri"/>
                <a:cs typeface="Calibri"/>
              </a:rPr>
              <a:t> </a:t>
            </a:r>
            <a:r>
              <a:rPr sz="3350" b="1" spc="0" dirty="0">
                <a:latin typeface="Calibri"/>
                <a:cs typeface="Calibri"/>
              </a:rPr>
              <a:t>?</a:t>
            </a: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5" dirty="0">
                <a:latin typeface="Calibri"/>
                <a:cs typeface="Calibri"/>
              </a:rPr>
              <a:t>Travail </a:t>
            </a:r>
            <a:r>
              <a:rPr sz="1900" b="1" spc="-10" dirty="0">
                <a:latin typeface="Calibri"/>
                <a:cs typeface="Calibri"/>
              </a:rPr>
              <a:t>personnel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!!!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8957" y="2148578"/>
            <a:ext cx="7522982" cy="5060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85" y="454119"/>
            <a:ext cx="2824850" cy="319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79374" y="693902"/>
          <a:ext cx="8675369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/>
                <a:gridCol w="2891790"/>
                <a:gridCol w="2891789"/>
              </a:tblGrid>
              <a:tr h="2011680">
                <a:tc>
                  <a:txBody>
                    <a:bodyPr/>
                    <a:lstStyle/>
                    <a:p>
                      <a:pPr marL="102870" marR="1519555">
                        <a:lnSpc>
                          <a:spcPct val="100299"/>
                        </a:lnSpc>
                        <a:spcBef>
                          <a:spcPts val="180"/>
                        </a:spcBef>
                      </a:pPr>
                      <a:r>
                        <a:rPr sz="3350" spc="-20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33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35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3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Aide</a:t>
                      </a:r>
                      <a:endParaRPr sz="335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personnalisée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232410">
                        <a:lnSpc>
                          <a:spcPct val="100299"/>
                        </a:lnSpc>
                        <a:spcBef>
                          <a:spcPts val="180"/>
                        </a:spcBef>
                      </a:pP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Bureau</a:t>
                      </a:r>
                      <a:r>
                        <a:rPr sz="335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accueil  </a:t>
                      </a: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réussite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 gridSpan="2">
                  <a:txBody>
                    <a:bodyPr/>
                    <a:lstStyle/>
                    <a:p>
                      <a:pPr marL="826769">
                        <a:lnSpc>
                          <a:spcPct val="100000"/>
                        </a:lnSpc>
                        <a:spcBef>
                          <a:spcPts val="3665"/>
                        </a:spcBef>
                      </a:pPr>
                      <a:r>
                        <a:rPr sz="4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Aide </a:t>
                      </a:r>
                      <a:r>
                        <a:rPr sz="4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</a:t>
                      </a:r>
                      <a:r>
                        <a:rPr sz="4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4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réussite</a:t>
                      </a:r>
                      <a:endParaRPr sz="4200">
                        <a:latin typeface="Calibri"/>
                        <a:cs typeface="Calibri"/>
                      </a:endParaRPr>
                    </a:p>
                  </a:txBody>
                  <a:tcPr marL="0" marR="0" marT="4654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102870" marR="349250">
                        <a:lnSpc>
                          <a:spcPct val="101099"/>
                        </a:lnSpc>
                      </a:pP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Entretiens 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pédagogiques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102870" marR="934719">
                        <a:lnSpc>
                          <a:spcPct val="100299"/>
                        </a:lnSpc>
                        <a:spcBef>
                          <a:spcPts val="165"/>
                        </a:spcBef>
                      </a:pP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Contrôle  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3350" spc="-2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3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932370" y="4741687"/>
            <a:ext cx="2981460" cy="264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5101" y="454486"/>
            <a:ext cx="3199711" cy="2502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79374" y="693902"/>
          <a:ext cx="8675368" cy="630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/>
                <a:gridCol w="1600835"/>
                <a:gridCol w="1290954"/>
                <a:gridCol w="2891789"/>
              </a:tblGrid>
              <a:tr h="2280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538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Mobilité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2870" marR="742315">
                        <a:lnSpc>
                          <a:spcPct val="100299"/>
                        </a:lnSpc>
                        <a:spcBef>
                          <a:spcPts val="180"/>
                        </a:spcBef>
                      </a:pP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35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335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3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Erasmus,</a:t>
                      </a:r>
                      <a:r>
                        <a:rPr sz="33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3350">
                        <a:latin typeface="Calibri"/>
                        <a:cs typeface="Calibri"/>
                      </a:endParaRPr>
                    </a:p>
                    <a:p>
                      <a:pPr marL="102870" marR="173355">
                        <a:lnSpc>
                          <a:spcPct val="102200"/>
                        </a:lnSpc>
                        <a:spcBef>
                          <a:spcPts val="30"/>
                        </a:spcBef>
                      </a:pPr>
                      <a:r>
                        <a:rPr sz="250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(Europe, </a:t>
                      </a:r>
                      <a:r>
                        <a:rPr sz="25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Amérique  du </a:t>
                      </a:r>
                      <a:r>
                        <a:rPr sz="25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Sud, US,</a:t>
                      </a:r>
                      <a:r>
                        <a:rPr sz="25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5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Canada,</a:t>
                      </a:r>
                      <a:endParaRPr sz="250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5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…)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29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Stages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licence,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29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Master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ct val="100000"/>
                        </a:lnSpc>
                        <a:spcBef>
                          <a:spcPts val="4165"/>
                        </a:spcBef>
                      </a:pPr>
                      <a:r>
                        <a:rPr sz="4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Stages</a:t>
                      </a:r>
                      <a:endParaRPr sz="4200">
                        <a:latin typeface="Calibri"/>
                        <a:cs typeface="Calibri"/>
                      </a:endParaRPr>
                    </a:p>
                  </a:txBody>
                  <a:tcPr marL="0" marR="0" marT="528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2011680">
                <a:tc gridSpan="2"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659"/>
                        </a:spcBef>
                      </a:pPr>
                      <a:r>
                        <a:rPr sz="3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Professionnalisation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4648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2870" marR="523240">
                        <a:lnSpc>
                          <a:spcPct val="100699"/>
                        </a:lnSpc>
                        <a:spcBef>
                          <a:spcPts val="150"/>
                        </a:spcBef>
                      </a:pP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Formation continue, 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alternance,  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apprentissage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857777" y="236342"/>
            <a:ext cx="2803662" cy="2845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79374" y="693902"/>
          <a:ext cx="8674099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/>
                <a:gridCol w="1270000"/>
                <a:gridCol w="1621155"/>
                <a:gridCol w="2891154"/>
              </a:tblGrid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102870" marR="744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 sein</a:t>
                      </a:r>
                      <a:r>
                        <a:rPr sz="38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3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l’UFR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2870" marR="576580">
                        <a:lnSpc>
                          <a:spcPct val="100699"/>
                        </a:lnSpc>
                        <a:spcBef>
                          <a:spcPts val="165"/>
                        </a:spcBef>
                      </a:pP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Passer</a:t>
                      </a:r>
                      <a:r>
                        <a:rPr sz="33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d’une 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licence à  </a:t>
                      </a:r>
                      <a:r>
                        <a:rPr sz="33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l’autre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</a:pPr>
                      <a:r>
                        <a:rPr sz="33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335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peut </a:t>
                      </a:r>
                      <a:r>
                        <a:rPr sz="33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changer </a:t>
                      </a:r>
                      <a:r>
                        <a:rPr sz="335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33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filière</a:t>
                      </a:r>
                      <a:r>
                        <a:rPr sz="33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35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!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 gridSpan="2"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660"/>
                        </a:spcBef>
                      </a:pPr>
                      <a:r>
                        <a:rPr sz="3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Avec </a:t>
                      </a:r>
                      <a:r>
                        <a:rPr sz="3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3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reste </a:t>
                      </a:r>
                      <a:r>
                        <a:rPr sz="3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l’U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4648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2870" marR="810260">
                        <a:lnSpc>
                          <a:spcPct val="100699"/>
                        </a:lnSpc>
                        <a:spcBef>
                          <a:spcPts val="150"/>
                        </a:spcBef>
                      </a:pP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Passerelles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possibles  sous </a:t>
                      </a:r>
                      <a:r>
                        <a:rPr sz="3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certaines 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conditions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959879" y="1528048"/>
            <a:ext cx="3200057" cy="3211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79374" y="693902"/>
          <a:ext cx="8675369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/>
                <a:gridCol w="2891790"/>
                <a:gridCol w="2891789"/>
              </a:tblGrid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538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sz="3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profils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Bacs S, </a:t>
                      </a:r>
                      <a:r>
                        <a:rPr sz="33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ES,</a:t>
                      </a:r>
                      <a:r>
                        <a:rPr sz="3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3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33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11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02870" marR="1909445">
                        <a:lnSpc>
                          <a:spcPct val="100699"/>
                        </a:lnSpc>
                      </a:pP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Droit, AES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29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ES,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  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Economie-Gestion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ES,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 </a:t>
                      </a:r>
                      <a:r>
                        <a:rPr sz="29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Pro, </a:t>
                      </a:r>
                      <a:r>
                        <a:rPr sz="295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Techno</a:t>
                      </a:r>
                      <a:r>
                        <a:rPr sz="29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</a:tr>
              <a:tr h="2011680">
                <a:tc gridSpan="3">
                  <a:txBody>
                    <a:bodyPr/>
                    <a:lstStyle/>
                    <a:p>
                      <a:pPr marL="102870" marR="1416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9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Etre 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ouvert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 monde,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 </a:t>
                      </a:r>
                      <a:r>
                        <a:rPr sz="29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cultiver, </a:t>
                      </a:r>
                      <a:r>
                        <a:rPr sz="29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avoir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une 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certaine  autonomie, </a:t>
                      </a:r>
                      <a:r>
                        <a:rPr sz="29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avoir </a:t>
                      </a:r>
                      <a:r>
                        <a:rPr sz="2950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projet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professionnel.</a:t>
                      </a:r>
                      <a:endParaRPr sz="295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9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Etre 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autonome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mais aussi 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aimer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29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travail</a:t>
                      </a:r>
                      <a:r>
                        <a:rPr sz="29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9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d’équipe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999173" y="684072"/>
            <a:ext cx="2049334" cy="2048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79374" y="693902"/>
          <a:ext cx="8674734" cy="594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7215"/>
                <a:gridCol w="487679"/>
                <a:gridCol w="2529840"/>
              </a:tblGrid>
              <a:tr h="1380490">
                <a:tc gridSpan="2"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3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réussite </a:t>
                      </a:r>
                      <a:r>
                        <a:rPr sz="3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3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licence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1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L="16510" marR="960755">
                        <a:lnSpc>
                          <a:spcPts val="2230"/>
                        </a:lnSpc>
                        <a:spcBef>
                          <a:spcPts val="715"/>
                        </a:spcBef>
                      </a:pPr>
                      <a:r>
                        <a:rPr sz="1900" spc="-25" dirty="0">
                          <a:latin typeface="Rockwell"/>
                          <a:cs typeface="Rockwell"/>
                        </a:rPr>
                        <a:t>Première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année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de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licence </a:t>
                      </a:r>
                      <a:r>
                        <a:rPr sz="1900" spc="-10" dirty="0">
                          <a:latin typeface="Rockwell"/>
                          <a:cs typeface="Rockwell"/>
                        </a:rPr>
                        <a:t>Administration 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Economique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et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 Sociale</a:t>
                      </a:r>
                      <a:endParaRPr sz="1900">
                        <a:latin typeface="Rockwell"/>
                        <a:cs typeface="Rockwel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5" dirty="0">
                          <a:latin typeface="Calibri"/>
                          <a:cs typeface="Calibri"/>
                        </a:rPr>
                        <a:t>37,5%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9130">
                <a:tc>
                  <a:txBody>
                    <a:bodyPr/>
                    <a:lstStyle/>
                    <a:p>
                      <a:pPr marL="16510" marR="833119">
                        <a:lnSpc>
                          <a:spcPts val="2230"/>
                        </a:lnSpc>
                        <a:spcBef>
                          <a:spcPts val="710"/>
                        </a:spcBef>
                      </a:pPr>
                      <a:r>
                        <a:rPr sz="1900" spc="-5" dirty="0">
                          <a:latin typeface="Rockwell"/>
                          <a:cs typeface="Rockwell"/>
                        </a:rPr>
                        <a:t>Deuxième année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de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licence </a:t>
                      </a:r>
                      <a:r>
                        <a:rPr sz="1900" spc="-10" dirty="0">
                          <a:latin typeface="Rockwell"/>
                          <a:cs typeface="Rockwell"/>
                        </a:rPr>
                        <a:t>Administration 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Economique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et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 Sociale</a:t>
                      </a:r>
                      <a:endParaRPr sz="1900">
                        <a:latin typeface="Rockwell"/>
                        <a:cs typeface="Rockwel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900" b="1" spc="-5" dirty="0">
                          <a:latin typeface="Calibri"/>
                          <a:cs typeface="Calibri"/>
                        </a:rPr>
                        <a:t>66,25%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9130">
                <a:tc>
                  <a:txBody>
                    <a:bodyPr/>
                    <a:lstStyle/>
                    <a:p>
                      <a:pPr marL="16510" marR="866140">
                        <a:lnSpc>
                          <a:spcPts val="2230"/>
                        </a:lnSpc>
                        <a:spcBef>
                          <a:spcPts val="710"/>
                        </a:spcBef>
                      </a:pPr>
                      <a:r>
                        <a:rPr sz="1900" spc="-10" dirty="0">
                          <a:latin typeface="Rockwell"/>
                          <a:cs typeface="Rockwell"/>
                        </a:rPr>
                        <a:t>Troisième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année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de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licence </a:t>
                      </a:r>
                      <a:r>
                        <a:rPr sz="1900" spc="-10" dirty="0">
                          <a:latin typeface="Rockwell"/>
                          <a:cs typeface="Rockwell"/>
                        </a:rPr>
                        <a:t>Administration 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Economique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et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 Sociale</a:t>
                      </a:r>
                      <a:endParaRPr sz="1900">
                        <a:latin typeface="Rockwell"/>
                        <a:cs typeface="Rockwel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07465" marR="177165" indent="-1103630">
                        <a:lnSpc>
                          <a:spcPts val="2270"/>
                        </a:lnSpc>
                        <a:spcBef>
                          <a:spcPts val="575"/>
                        </a:spcBef>
                      </a:pPr>
                      <a:r>
                        <a:rPr sz="1900" b="1" spc="-10" dirty="0">
                          <a:latin typeface="Calibri"/>
                          <a:cs typeface="Calibri"/>
                        </a:rPr>
                        <a:t>AGE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: 80% </a:t>
                      </a:r>
                      <a:r>
                        <a:rPr sz="1900" b="1" spc="-15" dirty="0">
                          <a:latin typeface="Calibri"/>
                          <a:cs typeface="Calibri"/>
                        </a:rPr>
                        <a:t>AGT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: 100% 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EP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:  60%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845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Première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année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licence</a:t>
                      </a:r>
                      <a:r>
                        <a:rPr sz="1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économie-gestion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b="1" spc="-25" dirty="0">
                          <a:latin typeface="Calibri"/>
                          <a:cs typeface="Calibri"/>
                        </a:rPr>
                        <a:t>TC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: 46% 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Cachan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67%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845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Deuxième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année de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licence</a:t>
                      </a:r>
                      <a:r>
                        <a:rPr sz="1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économie-gestion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b="1" spc="-25" dirty="0">
                          <a:latin typeface="Calibri"/>
                          <a:cs typeface="Calibri"/>
                        </a:rPr>
                        <a:t>TC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: 58% 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Cachan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90%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91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Troisième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année de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licence</a:t>
                      </a:r>
                      <a:r>
                        <a:rPr sz="19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économie-gestion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83 %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8455">
                <a:tc>
                  <a:txBody>
                    <a:bodyPr/>
                    <a:lstStyle/>
                    <a:p>
                      <a:pPr marL="16510">
                        <a:lnSpc>
                          <a:spcPts val="2260"/>
                        </a:lnSpc>
                        <a:spcBef>
                          <a:spcPts val="305"/>
                        </a:spcBef>
                      </a:pPr>
                      <a:r>
                        <a:rPr sz="1900" spc="-25" dirty="0">
                          <a:latin typeface="Rockwell"/>
                          <a:cs typeface="Rockwell"/>
                        </a:rPr>
                        <a:t>Première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année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de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licence</a:t>
                      </a:r>
                      <a:r>
                        <a:rPr sz="1900" spc="5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1900" spc="-20" dirty="0">
                          <a:latin typeface="Rockwell"/>
                          <a:cs typeface="Rockwell"/>
                        </a:rPr>
                        <a:t>Droit</a:t>
                      </a:r>
                      <a:endParaRPr sz="1900">
                        <a:latin typeface="Rockwell"/>
                        <a:cs typeface="Rockwel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32 %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8455">
                <a:tc>
                  <a:txBody>
                    <a:bodyPr/>
                    <a:lstStyle/>
                    <a:p>
                      <a:pPr marL="16510">
                        <a:lnSpc>
                          <a:spcPts val="2265"/>
                        </a:lnSpc>
                        <a:spcBef>
                          <a:spcPts val="305"/>
                        </a:spcBef>
                      </a:pPr>
                      <a:r>
                        <a:rPr sz="1900" spc="-5" dirty="0">
                          <a:latin typeface="Rockwell"/>
                          <a:cs typeface="Rockwell"/>
                        </a:rPr>
                        <a:t>Deuxième année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de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licence</a:t>
                      </a:r>
                      <a:r>
                        <a:rPr sz="1900" spc="2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1900" spc="-20" dirty="0">
                          <a:latin typeface="Rockwell"/>
                          <a:cs typeface="Rockwell"/>
                        </a:rPr>
                        <a:t>Droit</a:t>
                      </a:r>
                      <a:endParaRPr sz="1900">
                        <a:latin typeface="Rockwell"/>
                        <a:cs typeface="Rockwel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spc="-5" dirty="0">
                          <a:latin typeface="Calibri"/>
                          <a:cs typeface="Calibri"/>
                        </a:rPr>
                        <a:t>57,5%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8455">
                <a:tc>
                  <a:txBody>
                    <a:bodyPr/>
                    <a:lstStyle/>
                    <a:p>
                      <a:pPr marL="16510">
                        <a:lnSpc>
                          <a:spcPts val="2265"/>
                        </a:lnSpc>
                        <a:spcBef>
                          <a:spcPts val="300"/>
                        </a:spcBef>
                      </a:pPr>
                      <a:r>
                        <a:rPr sz="1900" spc="-10" dirty="0">
                          <a:latin typeface="Rockwell"/>
                          <a:cs typeface="Rockwell"/>
                        </a:rPr>
                        <a:t>Troisième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année </a:t>
                      </a:r>
                      <a:r>
                        <a:rPr sz="1900" dirty="0">
                          <a:latin typeface="Rockwell"/>
                          <a:cs typeface="Rockwell"/>
                        </a:rPr>
                        <a:t>de </a:t>
                      </a:r>
                      <a:r>
                        <a:rPr sz="1900" spc="-5" dirty="0">
                          <a:latin typeface="Rockwell"/>
                          <a:cs typeface="Rockwell"/>
                        </a:rPr>
                        <a:t>licence</a:t>
                      </a:r>
                      <a:r>
                        <a:rPr sz="1900" spc="3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1900" spc="-20" dirty="0">
                          <a:latin typeface="Rockwell"/>
                          <a:cs typeface="Rockwell"/>
                        </a:rPr>
                        <a:t>Droit</a:t>
                      </a:r>
                      <a:endParaRPr sz="1900">
                        <a:latin typeface="Rockwell"/>
                        <a:cs typeface="Rockwel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85%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4F81BD"/>
                      </a:solidFill>
                      <a:prstDash val="solid"/>
                    </a:lnL>
                    <a:lnR w="19050">
                      <a:solidFill>
                        <a:srgbClr val="4F81BD"/>
                      </a:solidFill>
                      <a:prstDash val="solid"/>
                    </a:lnR>
                    <a:lnT w="19050">
                      <a:solidFill>
                        <a:srgbClr val="4F81BD"/>
                      </a:solidFill>
                      <a:prstDash val="solid"/>
                    </a:lnT>
                    <a:lnB w="19050">
                      <a:solidFill>
                        <a:srgbClr val="4F81BD"/>
                      </a:solidFill>
                      <a:prstDash val="solid"/>
                    </a:lnB>
                    <a:solidFill>
                      <a:srgbClr val="EA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147913" y="165099"/>
            <a:ext cx="3012023" cy="191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522</Words>
  <Application>Microsoft Office PowerPoint</Application>
  <PresentationFormat>Personnalisé</PresentationFormat>
  <Paragraphs>177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Présentation PowerPoint</vt:lpstr>
      <vt:lpstr>Licence, Master, Doctorat,  c’est quoi ?</vt:lpstr>
      <vt:lpstr>Présentation PowerPoint</vt:lpstr>
      <vt:lpstr>Emploi du temps ? Travail personnel !!!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licences généralistes 3 licences  professionnelles</vt:lpstr>
      <vt:lpstr>Présentation PowerPoint</vt:lpstr>
      <vt:lpstr>Licence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PresCop2017</dc:title>
  <dc:creator>christophelang</dc:creator>
  <cp:lastModifiedBy>Cordial</cp:lastModifiedBy>
  <cp:revision>1</cp:revision>
  <dcterms:created xsi:type="dcterms:W3CDTF">2018-01-16T10:33:28Z</dcterms:created>
  <dcterms:modified xsi:type="dcterms:W3CDTF">2018-01-16T10:34:06Z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2017-11-19T00:00:00Z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2018-01-16T00:00:00Z</vt:filetime>
  </property>
</Properties>
</file>