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Elise\AppData\Local\Temp\Serie_corpo-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hart>
    <c:plotArea>
      <c:layout>
        <c:manualLayout>
          <c:layoutTarget val="inner"/>
          <c:xMode val="edge"/>
          <c:yMode val="edge"/>
          <c:x val="0.17298701667184693"/>
          <c:y val="0.10431407903338195"/>
          <c:w val="0.46718250042882259"/>
          <c:h val="0.86739771227979456"/>
        </c:manualLayout>
      </c:layout>
      <c:doughnutChart>
        <c:varyColors val="1"/>
        <c:ser>
          <c:idx val="0"/>
          <c:order val="0"/>
          <c:explosion val="25"/>
          <c:dLbls>
            <c:showVal val="1"/>
            <c:showLeaderLines val="1"/>
          </c:dLbls>
          <c:cat>
            <c:strRef>
              <c:f>Feuil1!$A$2:$A$5</c:f>
              <c:strCache>
                <c:ptCount val="4"/>
                <c:pt idx="0">
                  <c:v>Cadres et PI</c:v>
                </c:pt>
                <c:pt idx="1">
                  <c:v>Employés</c:v>
                </c:pt>
                <c:pt idx="2">
                  <c:v>OQ</c:v>
                </c:pt>
                <c:pt idx="3">
                  <c:v>ONQ</c:v>
                </c:pt>
              </c:strCache>
            </c:strRef>
          </c:cat>
          <c:val>
            <c:numRef>
              <c:f>Feuil1!$B$2:$B$5</c:f>
              <c:numCache>
                <c:formatCode>0.00%</c:formatCode>
                <c:ptCount val="4"/>
                <c:pt idx="0">
                  <c:v>0.10500000000000001</c:v>
                </c:pt>
                <c:pt idx="1">
                  <c:v>0.126</c:v>
                </c:pt>
                <c:pt idx="2">
                  <c:v>0.40600000000000008</c:v>
                </c:pt>
                <c:pt idx="3">
                  <c:v>0.3630000000000001</c:v>
                </c:pt>
              </c:numCache>
            </c:numRef>
          </c:val>
        </c:ser>
        <c:firstSliceAng val="0"/>
        <c:holeSize val="50"/>
      </c:doughnutChart>
    </c:plotArea>
    <c:legend>
      <c:legendPos val="r"/>
      <c:layout>
        <c:manualLayout>
          <c:xMode val="edge"/>
          <c:yMode val="edge"/>
          <c:x val="0.74496986487800154"/>
          <c:y val="0.10388396900283982"/>
          <c:w val="0.16552396228249253"/>
          <c:h val="0.31520628869480383"/>
        </c:manualLayout>
      </c:layout>
    </c:legend>
    <c:plotVisOnly val="1"/>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0.03483</cdr:x>
      <cdr:y>0.04311</cdr:y>
    </cdr:from>
    <cdr:to>
      <cdr:x>0.267</cdr:x>
      <cdr:y>0.15087</cdr:y>
    </cdr:to>
    <cdr:sp macro="" textlink="">
      <cdr:nvSpPr>
        <cdr:cNvPr id="2" name="ZoneTexte 1"/>
        <cdr:cNvSpPr txBox="1"/>
      </cdr:nvSpPr>
      <cdr:spPr>
        <a:xfrm xmlns:a="http://schemas.openxmlformats.org/drawingml/2006/main">
          <a:off x="216024" y="144016"/>
          <a:ext cx="1440160"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r-FR" sz="1100" dirty="0" smtClean="0"/>
            <a:t>Décembre 2017</a:t>
          </a:r>
          <a:endParaRPr lang="fr-FR"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F46285F-1BAE-4318-9C5F-F31BC74CFC2C}" type="datetimeFigureOut">
              <a:rPr lang="fr-FR" smtClean="0"/>
              <a:pPr/>
              <a:t>08/03/2018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221188-3FBA-4ED0-A8A9-B29DC3B2B26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F46285F-1BAE-4318-9C5F-F31BC74CFC2C}" type="datetimeFigureOut">
              <a:rPr lang="fr-FR" smtClean="0"/>
              <a:pPr/>
              <a:t>08/03/2018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221188-3FBA-4ED0-A8A9-B29DC3B2B26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F46285F-1BAE-4318-9C5F-F31BC74CFC2C}" type="datetimeFigureOut">
              <a:rPr lang="fr-FR" smtClean="0"/>
              <a:pPr/>
              <a:t>08/03/2018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221188-3FBA-4ED0-A8A9-B29DC3B2B26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F46285F-1BAE-4318-9C5F-F31BC74CFC2C}" type="datetimeFigureOut">
              <a:rPr lang="fr-FR" smtClean="0"/>
              <a:pPr/>
              <a:t>08/03/2018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221188-3FBA-4ED0-A8A9-B29DC3B2B26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F46285F-1BAE-4318-9C5F-F31BC74CFC2C}" type="datetimeFigureOut">
              <a:rPr lang="fr-FR" smtClean="0"/>
              <a:pPr/>
              <a:t>08/03/2018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221188-3FBA-4ED0-A8A9-B29DC3B2B26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F46285F-1BAE-4318-9C5F-F31BC74CFC2C}" type="datetimeFigureOut">
              <a:rPr lang="fr-FR" smtClean="0"/>
              <a:pPr/>
              <a:t>08/03/2018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9221188-3FBA-4ED0-A8A9-B29DC3B2B26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F46285F-1BAE-4318-9C5F-F31BC74CFC2C}" type="datetimeFigureOut">
              <a:rPr lang="fr-FR" smtClean="0"/>
              <a:pPr/>
              <a:t>08/03/2018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9221188-3FBA-4ED0-A8A9-B29DC3B2B26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F46285F-1BAE-4318-9C5F-F31BC74CFC2C}" type="datetimeFigureOut">
              <a:rPr lang="fr-FR" smtClean="0"/>
              <a:pPr/>
              <a:t>08/03/2018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9221188-3FBA-4ED0-A8A9-B29DC3B2B26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F46285F-1BAE-4318-9C5F-F31BC74CFC2C}" type="datetimeFigureOut">
              <a:rPr lang="fr-FR" smtClean="0"/>
              <a:pPr/>
              <a:t>08/03/2018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9221188-3FBA-4ED0-A8A9-B29DC3B2B26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F46285F-1BAE-4318-9C5F-F31BC74CFC2C}" type="datetimeFigureOut">
              <a:rPr lang="fr-FR" smtClean="0"/>
              <a:pPr/>
              <a:t>08/03/2018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9221188-3FBA-4ED0-A8A9-B29DC3B2B26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F46285F-1BAE-4318-9C5F-F31BC74CFC2C}" type="datetimeFigureOut">
              <a:rPr lang="fr-FR" smtClean="0"/>
              <a:pPr/>
              <a:t>08/03/2018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9221188-3FBA-4ED0-A8A9-B29DC3B2B26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46285F-1BAE-4318-9C5F-F31BC74CFC2C}" type="datetimeFigureOut">
              <a:rPr lang="fr-FR" smtClean="0"/>
              <a:pPr/>
              <a:t>08/03/2018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221188-3FBA-4ED0-A8A9-B29DC3B2B26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nsee.fr/fr/statistiques/1375188"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pole-emploi.org/statistiques-analyses/entreprises/interim/emploi-interimaire-en-decembre-5.html?type=article" TargetMode="Externa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tistiques.pole-emploi.org/bmo"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ata.oecd.org/fr/unemp/taux-de-chomage.htm"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travail-emploi.gouv.fr/dialogue-social/representativite-syndicale-et-patronale/article/nouvelle-mesure-d-audience-de-la-representativite-syndicale-annonce-des"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b="1" i="1" dirty="0" smtClean="0"/>
              <a:t>Chapitre 2.1 (RC) : Comment </a:t>
            </a:r>
            <a:r>
              <a:rPr lang="fr-FR" b="1" i="1" dirty="0"/>
              <a:t>s’articulent marché du travail et gestion de l’emploi ? </a:t>
            </a:r>
            <a:r>
              <a:rPr lang="fr-FR" dirty="0" smtClean="0"/>
              <a:t/>
            </a:r>
            <a:br>
              <a:rPr lang="fr-FR" dirty="0" smtClean="0"/>
            </a:b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b="1" dirty="0" smtClean="0">
                <a:solidFill>
                  <a:srgbClr val="FF0000"/>
                </a:solidFill>
              </a:rPr>
              <a:t>1. </a:t>
            </a:r>
            <a:r>
              <a:rPr lang="fr-FR" sz="2200" b="1" dirty="0">
                <a:solidFill>
                  <a:srgbClr val="FF0000"/>
                </a:solidFill>
              </a:rPr>
              <a:t>Relevez l’évolution du montant du SMIC horaire et mensuel brut depuis une dizaine d’année. Représentez vos données dans un tableau.</a:t>
            </a:r>
            <a:r>
              <a:rPr lang="fr-FR" sz="2800" dirty="0" smtClean="0"/>
              <a:t/>
            </a:r>
            <a:br>
              <a:rPr lang="fr-FR" sz="2800" dirty="0" smtClean="0"/>
            </a:br>
            <a:endParaRPr lang="fr-FR" dirty="0"/>
          </a:p>
        </p:txBody>
      </p:sp>
      <p:pic>
        <p:nvPicPr>
          <p:cNvPr id="1026" name="Picture 2"/>
          <p:cNvPicPr>
            <a:picLocks noGrp="1" noChangeAspect="1" noChangeArrowheads="1"/>
          </p:cNvPicPr>
          <p:nvPr>
            <p:ph idx="1"/>
          </p:nvPr>
        </p:nvPicPr>
        <p:blipFill>
          <a:blip r:embed="rId2" cstate="print"/>
          <a:srcRect l="20482" t="27679" r="38371" b="8681"/>
          <a:stretch>
            <a:fillRect/>
          </a:stretch>
        </p:blipFill>
        <p:spPr bwMode="auto">
          <a:xfrm>
            <a:off x="2195736" y="1037082"/>
            <a:ext cx="5400600" cy="4696174"/>
          </a:xfrm>
          <a:prstGeom prst="rect">
            <a:avLst/>
          </a:prstGeom>
          <a:noFill/>
          <a:ln w="9525">
            <a:noFill/>
            <a:miter lim="800000"/>
            <a:headEnd/>
            <a:tailEnd/>
          </a:ln>
        </p:spPr>
      </p:pic>
      <p:sp>
        <p:nvSpPr>
          <p:cNvPr id="5" name="ZoneTexte 4"/>
          <p:cNvSpPr txBox="1"/>
          <p:nvPr/>
        </p:nvSpPr>
        <p:spPr>
          <a:xfrm>
            <a:off x="1835696" y="5805264"/>
            <a:ext cx="5616624" cy="369332"/>
          </a:xfrm>
          <a:prstGeom prst="rect">
            <a:avLst/>
          </a:prstGeom>
          <a:noFill/>
        </p:spPr>
        <p:txBody>
          <a:bodyPr wrap="square" rtlCol="0">
            <a:spAutoFit/>
          </a:bodyPr>
          <a:lstStyle/>
          <a:p>
            <a:r>
              <a:rPr lang="fr-FR" b="1" dirty="0" smtClean="0"/>
              <a:t>Source : </a:t>
            </a:r>
            <a:r>
              <a:rPr lang="fr-FR" dirty="0" smtClean="0">
                <a:hlinkClick r:id="rId3"/>
              </a:rPr>
              <a:t>https</a:t>
            </a:r>
            <a:r>
              <a:rPr lang="fr-FR" dirty="0" smtClean="0">
                <a:hlinkClick r:id="rId3"/>
              </a:rPr>
              <a:t>://www.insee.fr/fr/statistiques/1375188</a:t>
            </a:r>
            <a:r>
              <a:rPr lang="fr-FR" dirty="0" smtClean="0"/>
              <a:t>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b="1" dirty="0" smtClean="0">
                <a:solidFill>
                  <a:srgbClr val="FF0000"/>
                </a:solidFill>
              </a:rPr>
              <a:t>2.    </a:t>
            </a:r>
            <a:r>
              <a:rPr lang="fr-FR" sz="2800" b="1" dirty="0">
                <a:solidFill>
                  <a:srgbClr val="FF0000"/>
                </a:solidFill>
              </a:rPr>
              <a:t>Représentez à l’aide du graphique de votre choix, la répartition actuelle des intérimaires par CSP.</a:t>
            </a:r>
          </a:p>
        </p:txBody>
      </p:sp>
      <p:graphicFrame>
        <p:nvGraphicFramePr>
          <p:cNvPr id="4" name="Espace réservé du contenu 3"/>
          <p:cNvGraphicFramePr>
            <a:graphicFrameLocks noGrp="1"/>
          </p:cNvGraphicFramePr>
          <p:nvPr>
            <p:ph idx="1"/>
          </p:nvPr>
        </p:nvGraphicFramePr>
        <p:xfrm>
          <a:off x="1547664" y="1484784"/>
          <a:ext cx="6203032" cy="3340968"/>
        </p:xfrm>
        <a:graphic>
          <a:graphicData uri="http://schemas.openxmlformats.org/drawingml/2006/chart">
            <c:chart xmlns:c="http://schemas.openxmlformats.org/drawingml/2006/chart" xmlns:r="http://schemas.openxmlformats.org/officeDocument/2006/relationships" r:id="rId2"/>
          </a:graphicData>
        </a:graphic>
      </p:graphicFrame>
      <p:sp>
        <p:nvSpPr>
          <p:cNvPr id="5" name="ZoneTexte 4"/>
          <p:cNvSpPr txBox="1"/>
          <p:nvPr/>
        </p:nvSpPr>
        <p:spPr>
          <a:xfrm>
            <a:off x="1403648" y="5229200"/>
            <a:ext cx="6192688" cy="923330"/>
          </a:xfrm>
          <a:prstGeom prst="rect">
            <a:avLst/>
          </a:prstGeom>
          <a:noFill/>
        </p:spPr>
        <p:txBody>
          <a:bodyPr wrap="square" rtlCol="0">
            <a:spAutoFit/>
          </a:bodyPr>
          <a:lstStyle/>
          <a:p>
            <a:r>
              <a:rPr lang="fr-FR" b="1" dirty="0" smtClean="0"/>
              <a:t>Source : </a:t>
            </a:r>
            <a:r>
              <a:rPr lang="fr-FR" dirty="0" smtClean="0">
                <a:hlinkClick r:id="rId3"/>
              </a:rPr>
              <a:t>http</a:t>
            </a:r>
            <a:r>
              <a:rPr lang="fr-FR" dirty="0" smtClean="0">
                <a:hlinkClick r:id="rId3"/>
              </a:rPr>
              <a:t>://www.pole-emploi.org/statistiques-analyses/entreprises/interim/emploi-interimaire-en-decembre-5.html?type=article</a:t>
            </a:r>
            <a:r>
              <a:rPr lang="fr-FR" dirty="0" smtClean="0"/>
              <a:t> </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b="1" dirty="0" smtClean="0">
                <a:solidFill>
                  <a:srgbClr val="FF0000"/>
                </a:solidFill>
              </a:rPr>
              <a:t>3.    Selon Pôle Emploi, quelle est la part des CDI dans les projets de recrutements des entreprises ?</a:t>
            </a:r>
            <a:endParaRPr lang="fr-FR" b="1" dirty="0">
              <a:solidFill>
                <a:srgbClr val="FF0000"/>
              </a:solidFill>
            </a:endParaRPr>
          </a:p>
        </p:txBody>
      </p:sp>
      <p:pic>
        <p:nvPicPr>
          <p:cNvPr id="2050" name="Picture 2"/>
          <p:cNvPicPr>
            <a:picLocks noGrp="1" noChangeAspect="1" noChangeArrowheads="1"/>
          </p:cNvPicPr>
          <p:nvPr>
            <p:ph idx="1"/>
          </p:nvPr>
        </p:nvPicPr>
        <p:blipFill>
          <a:blip r:embed="rId2" cstate="print"/>
          <a:srcRect l="50895" t="30861" r="24059" b="19818"/>
          <a:stretch>
            <a:fillRect/>
          </a:stretch>
        </p:blipFill>
        <p:spPr bwMode="auto">
          <a:xfrm>
            <a:off x="2627784" y="1484784"/>
            <a:ext cx="3672408" cy="4065880"/>
          </a:xfrm>
          <a:prstGeom prst="rect">
            <a:avLst/>
          </a:prstGeom>
          <a:noFill/>
          <a:ln w="9525">
            <a:noFill/>
            <a:miter lim="800000"/>
            <a:headEnd/>
            <a:tailEnd/>
          </a:ln>
        </p:spPr>
      </p:pic>
      <p:sp>
        <p:nvSpPr>
          <p:cNvPr id="5" name="ZoneTexte 4"/>
          <p:cNvSpPr txBox="1"/>
          <p:nvPr/>
        </p:nvSpPr>
        <p:spPr>
          <a:xfrm>
            <a:off x="2411760" y="5805264"/>
            <a:ext cx="4896544" cy="369332"/>
          </a:xfrm>
          <a:prstGeom prst="rect">
            <a:avLst/>
          </a:prstGeom>
          <a:noFill/>
        </p:spPr>
        <p:txBody>
          <a:bodyPr wrap="square" rtlCol="0">
            <a:spAutoFit/>
          </a:bodyPr>
          <a:lstStyle/>
          <a:p>
            <a:r>
              <a:rPr lang="fr-FR" b="1" dirty="0" smtClean="0"/>
              <a:t>Source : </a:t>
            </a:r>
            <a:r>
              <a:rPr lang="fr-FR" dirty="0" smtClean="0">
                <a:hlinkClick r:id="rId3"/>
              </a:rPr>
              <a:t>http</a:t>
            </a:r>
            <a:r>
              <a:rPr lang="fr-FR" dirty="0" smtClean="0">
                <a:hlinkClick r:id="rId3"/>
              </a:rPr>
              <a:t>://statistiques.pole-emploi.org/bmo</a:t>
            </a:r>
            <a:r>
              <a:rPr lang="fr-FR" dirty="0" smtClean="0"/>
              <a:t>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2400" b="1" dirty="0" smtClean="0">
                <a:solidFill>
                  <a:srgbClr val="FF0000"/>
                </a:solidFill>
              </a:rPr>
              <a:t>4.    Présentez une carte qui permette de comparer les taux de chômage de quelques pays de l’OCDE. Vous ferez un calcul de comparaison pour comparer les taux de deux pays de votre choix.</a:t>
            </a:r>
            <a:endParaRPr lang="fr-FR" sz="2400" b="1" dirty="0">
              <a:solidFill>
                <a:srgbClr val="FF0000"/>
              </a:solidFill>
            </a:endParaRPr>
          </a:p>
        </p:txBody>
      </p:sp>
      <p:pic>
        <p:nvPicPr>
          <p:cNvPr id="3076" name="Picture 4"/>
          <p:cNvPicPr>
            <a:picLocks noGrp="1" noChangeAspect="1" noChangeArrowheads="1"/>
          </p:cNvPicPr>
          <p:nvPr>
            <p:ph idx="1"/>
          </p:nvPr>
        </p:nvPicPr>
        <p:blipFill>
          <a:blip r:embed="rId2" cstate="print"/>
          <a:srcRect l="29427" t="29270" r="8853" b="13454"/>
          <a:stretch>
            <a:fillRect/>
          </a:stretch>
        </p:blipFill>
        <p:spPr bwMode="auto">
          <a:xfrm>
            <a:off x="899592" y="1556792"/>
            <a:ext cx="7728858" cy="4032448"/>
          </a:xfrm>
          <a:prstGeom prst="rect">
            <a:avLst/>
          </a:prstGeom>
          <a:noFill/>
          <a:ln w="9525">
            <a:noFill/>
            <a:miter lim="800000"/>
            <a:headEnd/>
            <a:tailEnd/>
          </a:ln>
        </p:spPr>
      </p:pic>
      <p:sp>
        <p:nvSpPr>
          <p:cNvPr id="8" name="ZoneTexte 7"/>
          <p:cNvSpPr txBox="1"/>
          <p:nvPr/>
        </p:nvSpPr>
        <p:spPr>
          <a:xfrm>
            <a:off x="971600" y="5877272"/>
            <a:ext cx="7632848" cy="369332"/>
          </a:xfrm>
          <a:prstGeom prst="rect">
            <a:avLst/>
          </a:prstGeom>
          <a:noFill/>
        </p:spPr>
        <p:txBody>
          <a:bodyPr wrap="square" rtlCol="0">
            <a:spAutoFit/>
          </a:bodyPr>
          <a:lstStyle/>
          <a:p>
            <a:r>
              <a:rPr lang="fr-FR" b="1" dirty="0" smtClean="0"/>
              <a:t>Source : </a:t>
            </a:r>
            <a:r>
              <a:rPr lang="fr-FR" b="1" dirty="0" smtClean="0"/>
              <a:t> </a:t>
            </a:r>
            <a:r>
              <a:rPr lang="fr-FR" dirty="0" smtClean="0">
                <a:hlinkClick r:id="rId3"/>
              </a:rPr>
              <a:t>https</a:t>
            </a:r>
            <a:r>
              <a:rPr lang="fr-FR" dirty="0" smtClean="0">
                <a:hlinkClick r:id="rId3"/>
              </a:rPr>
              <a:t>://</a:t>
            </a:r>
            <a:r>
              <a:rPr lang="fr-FR" dirty="0" smtClean="0">
                <a:hlinkClick r:id="rId3"/>
              </a:rPr>
              <a:t>data.oecd.org/fr/unemp/taux-de-chomage.htm</a:t>
            </a:r>
            <a:r>
              <a:rPr lang="fr-FR" dirty="0" smtClean="0"/>
              <a:t> </a:t>
            </a:r>
            <a:endParaRPr lang="fr-FR" dirty="0"/>
          </a:p>
        </p:txBody>
      </p:sp>
      <p:sp>
        <p:nvSpPr>
          <p:cNvPr id="9" name="ZoneTexte 8"/>
          <p:cNvSpPr txBox="1"/>
          <p:nvPr/>
        </p:nvSpPr>
        <p:spPr>
          <a:xfrm>
            <a:off x="1331640" y="4077072"/>
            <a:ext cx="5112568" cy="923330"/>
          </a:xfrm>
          <a:prstGeom prst="rect">
            <a:avLst/>
          </a:prstGeom>
          <a:noFill/>
        </p:spPr>
        <p:txBody>
          <a:bodyPr wrap="square" rtlCol="0">
            <a:spAutoFit/>
          </a:bodyPr>
          <a:lstStyle/>
          <a:p>
            <a:r>
              <a:rPr lang="fr-FR" dirty="0" smtClean="0"/>
              <a:t>Sur la période 2016-2017, le taux de chômage de la France (8.9%) est trois fois plus élevé que celui du Japon (2.7%), selon l’OCDE.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000" b="1" dirty="0" smtClean="0">
                <a:solidFill>
                  <a:srgbClr val="FF0000"/>
                </a:solidFill>
              </a:rPr>
              <a:t>5.  Quels sont partenaires sociaux qui ont obtenus suffisamment de voix pour êtres élus "organisations syndicales salariales représentatives" (donc en capacité de signer des accords collectifs) pour une durée de 4 ans lors de l'audience syndicale de 2017 organisée par le Ministère du Travail ?</a:t>
            </a:r>
            <a:endParaRPr lang="fr-FR" sz="2000" b="1" dirty="0">
              <a:solidFill>
                <a:srgbClr val="FF0000"/>
              </a:solidFill>
            </a:endParaRPr>
          </a:p>
        </p:txBody>
      </p:sp>
      <p:pic>
        <p:nvPicPr>
          <p:cNvPr id="4098" name="Picture 2"/>
          <p:cNvPicPr>
            <a:picLocks noGrp="1" noChangeAspect="1" noChangeArrowheads="1"/>
          </p:cNvPicPr>
          <p:nvPr>
            <p:ph idx="1"/>
          </p:nvPr>
        </p:nvPicPr>
        <p:blipFill>
          <a:blip r:embed="rId2" cstate="print"/>
          <a:srcRect l="7959" t="59499" r="31215" b="13454"/>
          <a:stretch>
            <a:fillRect/>
          </a:stretch>
        </p:blipFill>
        <p:spPr bwMode="auto">
          <a:xfrm>
            <a:off x="251520" y="2132856"/>
            <a:ext cx="8892480" cy="2223120"/>
          </a:xfrm>
          <a:prstGeom prst="rect">
            <a:avLst/>
          </a:prstGeom>
          <a:noFill/>
          <a:ln w="9525">
            <a:noFill/>
            <a:miter lim="800000"/>
            <a:headEnd/>
            <a:tailEnd/>
          </a:ln>
        </p:spPr>
      </p:pic>
      <p:sp>
        <p:nvSpPr>
          <p:cNvPr id="5" name="ZoneTexte 4"/>
          <p:cNvSpPr txBox="1"/>
          <p:nvPr/>
        </p:nvSpPr>
        <p:spPr>
          <a:xfrm>
            <a:off x="1187624" y="4437112"/>
            <a:ext cx="7560840" cy="923330"/>
          </a:xfrm>
          <a:prstGeom prst="rect">
            <a:avLst/>
          </a:prstGeom>
          <a:noFill/>
        </p:spPr>
        <p:txBody>
          <a:bodyPr wrap="square" rtlCol="0">
            <a:spAutoFit/>
          </a:bodyPr>
          <a:lstStyle/>
          <a:p>
            <a:r>
              <a:rPr lang="fr-FR" b="1" dirty="0" smtClean="0"/>
              <a:t>Source : </a:t>
            </a:r>
            <a:r>
              <a:rPr lang="fr-FR" dirty="0" smtClean="0">
                <a:hlinkClick r:id="rId3"/>
              </a:rPr>
              <a:t>http</a:t>
            </a:r>
            <a:r>
              <a:rPr lang="fr-FR" dirty="0" smtClean="0">
                <a:hlinkClick r:id="rId3"/>
              </a:rPr>
              <a:t>://travail-emploi.gouv.fr/dialogue-social/representativite-syndicale-et-patronale/article/nouvelle-mesure-d-audience-de-la-representativite-syndicale-annonce-des</a:t>
            </a:r>
            <a:r>
              <a:rPr lang="fr-FR" dirty="0" smtClean="0"/>
              <a:t> </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105</Words>
  <Application>Microsoft Office PowerPoint</Application>
  <PresentationFormat>Affichage à l'écran (4:3)</PresentationFormat>
  <Paragraphs>13</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Chapitre 2.1 (RC) : Comment s’articulent marché du travail et gestion de l’emploi ?  </vt:lpstr>
      <vt:lpstr>1. Relevez l’évolution du montant du SMIC horaire et mensuel brut depuis une dizaine d’année. Représentez vos données dans un tableau. </vt:lpstr>
      <vt:lpstr>2.    Représentez à l’aide du graphique de votre choix, la répartition actuelle des intérimaires par CSP.</vt:lpstr>
      <vt:lpstr>3.    Selon Pôle Emploi, quelle est la part des CDI dans les projets de recrutements des entreprises ?</vt:lpstr>
      <vt:lpstr>4.    Présentez une carte qui permette de comparer les taux de chômage de quelques pays de l’OCDE. Vous ferez un calcul de comparaison pour comparer les taux de deux pays de votre choix.</vt:lpstr>
      <vt:lpstr>5.  Quels sont partenaires sociaux qui ont obtenus suffisamment de voix pour êtres élus "organisations syndicales salariales représentatives" (donc en capacité de signer des accords collectifs) pour une durée de 4 ans lors de l'audience syndicale de 2017 organisée par le Ministère du Travail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2.1 (RC) : Comment s’articulent marché du travail et gestion de l’emploi ?</dc:title>
  <dc:creator>Windows User</dc:creator>
  <cp:lastModifiedBy>Windows User</cp:lastModifiedBy>
  <cp:revision>8</cp:revision>
  <dcterms:created xsi:type="dcterms:W3CDTF">2018-03-08T13:13:48Z</dcterms:created>
  <dcterms:modified xsi:type="dcterms:W3CDTF">2018-03-08T14:19:06Z</dcterms:modified>
</cp:coreProperties>
</file>