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BB421-1BA6-4886-B6C1-8E616362B942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CD2EC-43AA-4A9B-A7AD-0FE2085652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2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2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16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17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6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47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20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44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98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67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71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7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DD73-0A22-4858-BA75-397E9FAFABB0}" type="datetimeFigureOut">
              <a:rPr lang="fr-FR" smtClean="0"/>
              <a:t>07/03/2018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2AE5-3308-4DB9-AF58-526757A2B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65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efenseurdesdroits.fr/sites/default/files/atoms/files/raa-2016-num-20.02.2017_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e.fr/fr/statistiques/238132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le.gouv.fr/baremes-mensuels-des-minima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ata.oecd.org/f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oecd.org/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nsee.fr/fr/statistiques/1906709?sommaire=190674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b="1" dirty="0"/>
              <a:t>Chapitre 1.1 (RC) : Comment les pouvoirs publics peuvent-ils contribuer à la justice sociale 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75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722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1.  Quels sont les motifs de plainte pour discrimination les plus fréquents 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3F8BF6E-772A-43D6-980C-2CF63D8D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6370" y="5073805"/>
            <a:ext cx="2776653" cy="100361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dirty="0"/>
              <a:t>SOURCE 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https://www.defenseurdesdroits.fr/sites/default/files/atoms/files/raa-2016-num-20.02.2017_1.pdf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Page 107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8C5747-B1E9-47D6-A400-5A86DED31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01" t="27530" r="22022" b="8039"/>
          <a:stretch/>
        </p:blipFill>
        <p:spPr>
          <a:xfrm>
            <a:off x="416458" y="802888"/>
            <a:ext cx="5679542" cy="56899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D3EB648-94A4-4DF8-BFD4-4BD55E59B2BD}"/>
              </a:ext>
            </a:extLst>
          </p:cNvPr>
          <p:cNvSpPr txBox="1"/>
          <p:nvPr/>
        </p:nvSpPr>
        <p:spPr>
          <a:xfrm>
            <a:off x="5943600" y="1605776"/>
            <a:ext cx="4971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principaux motifs de réclamations adressées au défenseur des droits dans le domaine de la lutte contre les discriminations. </a:t>
            </a:r>
          </a:p>
        </p:txBody>
      </p:sp>
    </p:spTree>
    <p:extLst>
      <p:ext uri="{BB962C8B-B14F-4D97-AF65-F5344CB8AC3E}">
        <p14:creationId xmlns:p14="http://schemas.microsoft.com/office/powerpoint/2010/main" val="429002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9125" y="-139700"/>
            <a:ext cx="10515600" cy="1210217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2. Quelle proportion représente le salaire moyen des femmes travaillant à temps plein rapporté au salaire des hommes à temps plein en France aujourd’hui ? Comment ce rapport a-t-il évolué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0F6989-80EF-4E24-8016-46672127D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93" t="15610" r="28420" b="26078"/>
          <a:stretch/>
        </p:blipFill>
        <p:spPr>
          <a:xfrm>
            <a:off x="538442" y="845173"/>
            <a:ext cx="7111295" cy="5327028"/>
          </a:xfrm>
          <a:prstGeom prst="rect">
            <a:avLst/>
          </a:prstGeom>
        </p:spPr>
      </p:pic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025D4A47-948B-486A-B277-1F63D89D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4860" y="5319131"/>
            <a:ext cx="2888164" cy="758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100" dirty="0"/>
              <a:t>SOURCE :</a:t>
            </a:r>
          </a:p>
          <a:p>
            <a:pPr marL="0" indent="0">
              <a:buNone/>
            </a:pPr>
            <a:r>
              <a:rPr lang="fr-FR" sz="1100" dirty="0">
                <a:hlinkClick r:id="rId3"/>
              </a:rPr>
              <a:t>https://www.insee.fr/fr/statistiques/2381328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2537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753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3. Quel est le montant mensuel des principaux minima sociaux en France (pour les personnes vivant seule et sans enfant) ?</a:t>
            </a:r>
          </a:p>
        </p:txBody>
      </p:sp>
      <p:pic>
        <p:nvPicPr>
          <p:cNvPr id="1026" name="Image 6">
            <a:extLst>
              <a:ext uri="{FF2B5EF4-FFF2-40B4-BE49-F238E27FC236}">
                <a16:creationId xmlns:a16="http://schemas.microsoft.com/office/drawing/2014/main" id="{DBC7F0A6-2616-47BE-84E0-A1A4E739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5" t="14761" r="29393" b="6586"/>
          <a:stretch>
            <a:fillRect/>
          </a:stretch>
        </p:blipFill>
        <p:spPr bwMode="auto">
          <a:xfrm>
            <a:off x="604091" y="991597"/>
            <a:ext cx="4712502" cy="573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7">
            <a:extLst>
              <a:ext uri="{FF2B5EF4-FFF2-40B4-BE49-F238E27FC236}">
                <a16:creationId xmlns:a16="http://schemas.microsoft.com/office/drawing/2014/main" id="{51577C58-33CA-4AFC-BD2D-ECD224C8A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3" t="13135" r="28749" b="49234"/>
          <a:stretch>
            <a:fillRect/>
          </a:stretch>
        </p:blipFill>
        <p:spPr bwMode="auto">
          <a:xfrm>
            <a:off x="5638802" y="1143984"/>
            <a:ext cx="5257712" cy="30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172F52E-9179-4038-96F3-93308A8A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836" y="68678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93D2B0B-D432-44C7-9539-C757636C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836" y="45269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3431C3E5-B8F5-4151-88A3-4AEC52AA8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4860" y="5319131"/>
            <a:ext cx="2888164" cy="758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100" dirty="0"/>
              <a:t>SOURCE :</a:t>
            </a:r>
          </a:p>
          <a:p>
            <a:pPr marL="0" indent="0">
              <a:buNone/>
            </a:pPr>
            <a:r>
              <a:rPr lang="fr-FR" sz="1100" dirty="0">
                <a:hlinkClick r:id="rId4"/>
              </a:rPr>
              <a:t>https://www.cnle.gouv.fr/baremes-mensuels-des-minima.html</a:t>
            </a:r>
            <a:endParaRPr lang="fr-FR" sz="1100" dirty="0"/>
          </a:p>
          <a:p>
            <a:pPr marL="0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63579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045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4. En 2016, quel pays consacre la plus faible part de son PIB aux dépenses sociales et quel est celui qui dépense la part la plus importante ? Chiffrez ces parts.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D00F54AB-0737-4214-A52D-9F5EE0BE9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0177" y="5305684"/>
            <a:ext cx="2286000" cy="893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100" dirty="0"/>
              <a:t>SOURCE :</a:t>
            </a:r>
          </a:p>
          <a:p>
            <a:pPr marL="0" indent="0">
              <a:buNone/>
            </a:pPr>
            <a:r>
              <a:rPr lang="fr-FR" sz="1100" dirty="0">
                <a:hlinkClick r:id="rId2"/>
              </a:rPr>
              <a:t>https://data.oecd.org/fr/</a:t>
            </a:r>
            <a:endParaRPr lang="fr-FR" sz="1100" dirty="0"/>
          </a:p>
          <a:p>
            <a:pPr marL="0" indent="0">
              <a:buNone/>
            </a:pPr>
            <a:endParaRPr lang="fr-FR" sz="11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1E5625F-12AD-441E-8A0A-E5576C496D95}"/>
              </a:ext>
            </a:extLst>
          </p:cNvPr>
          <p:cNvPicPr/>
          <p:nvPr/>
        </p:nvPicPr>
        <p:blipFill rotWithShape="1">
          <a:blip r:embed="rId3"/>
          <a:srcRect l="48677" t="27043" r="4497" b="20282"/>
          <a:stretch/>
        </p:blipFill>
        <p:spPr bwMode="auto">
          <a:xfrm>
            <a:off x="206187" y="1673562"/>
            <a:ext cx="8978154" cy="4819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9249AE-2093-4582-8399-94F5A63ACAAD}"/>
              </a:ext>
            </a:extLst>
          </p:cNvPr>
          <p:cNvSpPr/>
          <p:nvPr/>
        </p:nvSpPr>
        <p:spPr>
          <a:xfrm>
            <a:off x="358588" y="988503"/>
            <a:ext cx="936363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du poids des dépenses sociales dans le PIB en France (courbe rouge), en Corée (courbe bleue) et dans les pays de l’OCDE (courbe noire) entre 1980 et 2016.</a:t>
            </a:r>
          </a:p>
        </p:txBody>
      </p:sp>
    </p:spTree>
    <p:extLst>
      <p:ext uri="{BB962C8B-B14F-4D97-AF65-F5344CB8AC3E}">
        <p14:creationId xmlns:p14="http://schemas.microsoft.com/office/powerpoint/2010/main" val="64125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AD7872E-5EE5-4B20-BE41-51043BF8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6973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5. Entre 1980 et 2016, présentez l’évolution du poids des dépenses sociales dans le PIB de la France.</a:t>
            </a:r>
            <a:br>
              <a:rPr lang="fr-FR" dirty="0"/>
            </a:b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D9296-3406-46E6-BA50-C16674C79F7D}"/>
              </a:ext>
            </a:extLst>
          </p:cNvPr>
          <p:cNvSpPr/>
          <p:nvPr/>
        </p:nvSpPr>
        <p:spPr>
          <a:xfrm>
            <a:off x="617034" y="681037"/>
            <a:ext cx="895071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du poids des dépenses sociales dans le PIB en France (courbe rouge), en Corée (courbe bleue) et dans les pays de l’OCDE (courbe noire) entre 1980 et 2016.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074DF4-FC67-44EC-BC0F-52ACC79FCBBE}"/>
              </a:ext>
            </a:extLst>
          </p:cNvPr>
          <p:cNvPicPr/>
          <p:nvPr/>
        </p:nvPicPr>
        <p:blipFill rotWithShape="1">
          <a:blip r:embed="rId2"/>
          <a:srcRect l="48677" t="27043" r="4497" b="20282"/>
          <a:stretch/>
        </p:blipFill>
        <p:spPr bwMode="auto">
          <a:xfrm>
            <a:off x="206186" y="1366096"/>
            <a:ext cx="9085731" cy="5236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space réservé du contenu 6">
            <a:extLst>
              <a:ext uri="{FF2B5EF4-FFF2-40B4-BE49-F238E27FC236}">
                <a16:creationId xmlns:a16="http://schemas.microsoft.com/office/drawing/2014/main" id="{08EB8875-101A-491A-8A13-3D0FC5BE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0177" y="5305684"/>
            <a:ext cx="2286000" cy="893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100" dirty="0"/>
              <a:t>SOURCE :</a:t>
            </a:r>
          </a:p>
          <a:p>
            <a:pPr marL="0" indent="0">
              <a:buNone/>
            </a:pPr>
            <a:r>
              <a:rPr lang="fr-FR" sz="1100" dirty="0">
                <a:hlinkClick r:id="rId3"/>
              </a:rPr>
              <a:t>https://data.oecd.org/fr/</a:t>
            </a:r>
            <a:endParaRPr lang="fr-FR" sz="1100" dirty="0"/>
          </a:p>
          <a:p>
            <a:pPr marL="0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85000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D128F-E935-4205-848A-C4B0F566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6. A combien s’élève le déficit de la sécurité sociale en France aujourd’hui ? 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AD03216A-EF9D-4257-AC35-9D5A34DD7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0177" y="5305684"/>
            <a:ext cx="2286000" cy="893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100" dirty="0"/>
              <a:t>SOURCE :</a:t>
            </a:r>
          </a:p>
          <a:p>
            <a:pPr marL="0" indent="0">
              <a:buNone/>
            </a:pPr>
            <a:r>
              <a:rPr lang="fr-FR" sz="1100" dirty="0">
                <a:hlinkClick r:id="rId2"/>
              </a:rPr>
              <a:t>https://www.insee.fr/fr/statistiques/1906709?sommaire=1906743</a:t>
            </a:r>
            <a:endParaRPr lang="fr-FR" sz="1100" dirty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/>
          </a:p>
          <a:p>
            <a:pPr marL="0" indent="0">
              <a:buNone/>
            </a:pPr>
            <a:endParaRPr lang="fr-FR" sz="11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58E99A-7B02-48CA-B66E-BBB73F039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6" t="40183" r="10662" b="19215"/>
          <a:stretch/>
        </p:blipFill>
        <p:spPr>
          <a:xfrm>
            <a:off x="605118" y="1606462"/>
            <a:ext cx="7974106" cy="47312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D39054-1558-404F-B625-6DF9E1DFD8AF}"/>
              </a:ext>
            </a:extLst>
          </p:cNvPr>
          <p:cNvSpPr txBox="1"/>
          <p:nvPr/>
        </p:nvSpPr>
        <p:spPr>
          <a:xfrm>
            <a:off x="1956547" y="1075765"/>
            <a:ext cx="527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Dette publique de l’Etat français en 2013 et 2014</a:t>
            </a:r>
          </a:p>
        </p:txBody>
      </p:sp>
    </p:spTree>
    <p:extLst>
      <p:ext uri="{BB962C8B-B14F-4D97-AF65-F5344CB8AC3E}">
        <p14:creationId xmlns:p14="http://schemas.microsoft.com/office/powerpoint/2010/main" val="42667621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327</Words>
  <Application>Microsoft Office PowerPoint</Application>
  <PresentationFormat>Grand écran</PresentationFormat>
  <Paragraphs>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Thème Office</vt:lpstr>
      <vt:lpstr>   Chapitre 1.1 (RC) : Comment les pouvoirs publics peuvent-ils contribuer à la justice sociale ?</vt:lpstr>
      <vt:lpstr>1.  Quels sont les motifs de plainte pour discrimination les plus fréquents ?</vt:lpstr>
      <vt:lpstr>2. Quelle proportion représente le salaire moyen des femmes travaillant à temps plein rapporté au salaire des hommes à temps plein en France aujourd’hui ? Comment ce rapport a-t-il évolué ?</vt:lpstr>
      <vt:lpstr>3. Quel est le montant mensuel des principaux minima sociaux en France (pour les personnes vivant seule et sans enfant) ?</vt:lpstr>
      <vt:lpstr>4. En 2016, quel pays consacre la plus faible part de son PIB aux dépenses sociales et quel est celui qui dépense la part la plus importante ? Chiffrez ces parts. </vt:lpstr>
      <vt:lpstr>5. Entre 1980 et 2016, présentez l’évolution du poids des dépenses sociales dans le PIB de la France. </vt:lpstr>
      <vt:lpstr>6. A combien s’élève le déficit de la sécurité sociale en France aujourd’hui ?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superu</dc:creator>
  <cp:lastModifiedBy>Anne Lise HOUNKPATIN</cp:lastModifiedBy>
  <cp:revision>18</cp:revision>
  <dcterms:created xsi:type="dcterms:W3CDTF">2018-02-05T13:23:14Z</dcterms:created>
  <dcterms:modified xsi:type="dcterms:W3CDTF">2018-03-07T17:49:15Z</dcterms:modified>
</cp:coreProperties>
</file>