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2" r:id="rId6"/>
    <p:sldId id="260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EDD73-0A22-4858-BA75-397E9FAFABB0}" type="datetimeFigureOut">
              <a:rPr lang="fr-FR" smtClean="0"/>
              <a:t>06/03/2018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12AE5-3308-4DB9-AF58-526757A2B8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9220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EDD73-0A22-4858-BA75-397E9FAFABB0}" type="datetimeFigureOut">
              <a:rPr lang="fr-FR" smtClean="0"/>
              <a:t>06/03/2018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12AE5-3308-4DB9-AF58-526757A2B8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1169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EDD73-0A22-4858-BA75-397E9FAFABB0}" type="datetimeFigureOut">
              <a:rPr lang="fr-FR" smtClean="0"/>
              <a:t>06/03/2018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12AE5-3308-4DB9-AF58-526757A2B8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2179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EDD73-0A22-4858-BA75-397E9FAFABB0}" type="datetimeFigureOut">
              <a:rPr lang="fr-FR" smtClean="0"/>
              <a:t>06/03/2018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12AE5-3308-4DB9-AF58-526757A2B8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7968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EDD73-0A22-4858-BA75-397E9FAFABB0}" type="datetimeFigureOut">
              <a:rPr lang="fr-FR" smtClean="0"/>
              <a:t>06/03/2018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12AE5-3308-4DB9-AF58-526757A2B8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6476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EDD73-0A22-4858-BA75-397E9FAFABB0}" type="datetimeFigureOut">
              <a:rPr lang="fr-FR" smtClean="0"/>
              <a:t>06/03/2018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12AE5-3308-4DB9-AF58-526757A2B8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7200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EDD73-0A22-4858-BA75-397E9FAFABB0}" type="datetimeFigureOut">
              <a:rPr lang="fr-FR" smtClean="0"/>
              <a:t>06/03/2018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12AE5-3308-4DB9-AF58-526757A2B8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0444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EDD73-0A22-4858-BA75-397E9FAFABB0}" type="datetimeFigureOut">
              <a:rPr lang="fr-FR" smtClean="0"/>
              <a:t>06/03/2018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12AE5-3308-4DB9-AF58-526757A2B8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1986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EDD73-0A22-4858-BA75-397E9FAFABB0}" type="datetimeFigureOut">
              <a:rPr lang="fr-FR" smtClean="0"/>
              <a:t>06/03/2018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12AE5-3308-4DB9-AF58-526757A2B8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6670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EDD73-0A22-4858-BA75-397E9FAFABB0}" type="datetimeFigureOut">
              <a:rPr lang="fr-FR" smtClean="0"/>
              <a:t>06/03/2018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12AE5-3308-4DB9-AF58-526757A2B8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6718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EDD73-0A22-4858-BA75-397E9FAFABB0}" type="datetimeFigureOut">
              <a:rPr lang="fr-FR" smtClean="0"/>
              <a:t>06/03/2018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12AE5-3308-4DB9-AF58-526757A2B8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9870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7EDD73-0A22-4858-BA75-397E9FAFABB0}" type="datetimeFigureOut">
              <a:rPr lang="fr-FR" smtClean="0"/>
              <a:t>06/03/2018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12AE5-3308-4DB9-AF58-526757A2B8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2651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ecb.europa.eu/stats/policy_and_exchange_rates/euro_reference_exchange_rates/html/eurofxref-graph-usd.en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ec.europa.eu/eurostat/tgm/graph.do?tab=graph&amp;plugin=1&amp;language=fr&amp;pcode=tec00127&amp;toolbox=type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ec.europa.eu/eurostat/tgm/graph.do?tab=graph&amp;plugin=1&amp;language=fr&amp;pcode=tipsgo10&amp;toolbox=type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ec.europa.eu/eurostat/tgm/table.do?tab=table&amp;plugin=1&amp;language=fr&amp;pcode=tec00118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ec.europa.eu/eurostat/tgm/graph.do?tab=graph&amp;plugin=1&amp;pcode=tps00203&amp;language=fr&amp;toolbox=data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Chapitre 2.3 (Eco) : Quelle est la place de l’Union européenne dans l’économie globale ?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1759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1. </a:t>
            </a:r>
            <a:r>
              <a:rPr lang="fr-FR" dirty="0" smtClean="0"/>
              <a:t>Comment le </a:t>
            </a:r>
            <a:r>
              <a:rPr lang="fr-FR" dirty="0"/>
              <a:t>taux de change </a:t>
            </a:r>
            <a:r>
              <a:rPr lang="fr-FR" dirty="0" smtClean="0"/>
              <a:t>euro/dollar </a:t>
            </a:r>
            <a:r>
              <a:rPr lang="fr-FR" dirty="0" err="1" smtClean="0"/>
              <a:t>a-t-il</a:t>
            </a:r>
            <a:r>
              <a:rPr lang="fr-FR" dirty="0" smtClean="0"/>
              <a:t> évolu</a:t>
            </a:r>
            <a:r>
              <a:rPr lang="fr-FR" dirty="0" smtClean="0"/>
              <a:t>é depuis la création de l’euro</a:t>
            </a:r>
            <a:r>
              <a:rPr lang="fr-FR" dirty="0"/>
              <a:t> </a:t>
            </a:r>
            <a:r>
              <a:rPr lang="fr-FR" dirty="0" smtClean="0"/>
              <a:t>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715250" y="5057775"/>
            <a:ext cx="3905250" cy="904876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fr-FR" dirty="0" smtClean="0">
                <a:hlinkClick r:id="rId2"/>
              </a:rPr>
              <a:t>https://www.ecb.europa.eu/stats/policy_and_exchange_rates/euro_reference_exchange_rates/html/eurofxref-graph-usd.en.html</a:t>
            </a:r>
            <a:endParaRPr lang="fr-FR" dirty="0" smtClean="0"/>
          </a:p>
          <a:p>
            <a:endParaRPr lang="fr-FR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1512" y="1980870"/>
            <a:ext cx="6567488" cy="4249551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1438275" y="1796204"/>
            <a:ext cx="47815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L’évolution du taux de change euro/dollar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90021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9125" y="-139700"/>
            <a:ext cx="10515600" cy="1460500"/>
          </a:xfrm>
        </p:spPr>
        <p:txBody>
          <a:bodyPr>
            <a:normAutofit/>
          </a:bodyPr>
          <a:lstStyle/>
          <a:p>
            <a:r>
              <a:rPr lang="fr-FR" sz="3600" dirty="0" smtClean="0"/>
              <a:t>2. </a:t>
            </a:r>
            <a:r>
              <a:rPr lang="fr-FR" sz="3600" dirty="0"/>
              <a:t>Quel est le poids du solde public </a:t>
            </a:r>
            <a:r>
              <a:rPr lang="fr-FR" sz="3600" dirty="0" smtClean="0"/>
              <a:t>(déficit/excédent) dans </a:t>
            </a:r>
            <a:r>
              <a:rPr lang="fr-FR" sz="3600" dirty="0"/>
              <a:t>le PIB </a:t>
            </a:r>
            <a:r>
              <a:rPr lang="fr-FR" sz="3600" dirty="0" smtClean="0"/>
              <a:t>des </a:t>
            </a:r>
            <a:r>
              <a:rPr lang="fr-FR" sz="3600" dirty="0"/>
              <a:t>différents pays de l’UE en 2016 ?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171825" y="6499225"/>
            <a:ext cx="9020175" cy="358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1400" dirty="0" smtClean="0">
                <a:hlinkClick r:id="rId2"/>
              </a:rPr>
              <a:t>http://ec.europa.eu/eurostat/tgm/graph.do?tab=graph&amp;plugin=1&amp;language=fr&amp;pcode=tec00127&amp;toolbox=type</a:t>
            </a:r>
            <a:endParaRPr lang="fr-FR" sz="1400" dirty="0" smtClean="0"/>
          </a:p>
          <a:p>
            <a:endParaRPr lang="fr-FR" sz="1400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637" y="1811337"/>
            <a:ext cx="10544175" cy="4619625"/>
          </a:xfrm>
          <a:prstGeom prst="rect">
            <a:avLst/>
          </a:prstGeom>
        </p:spPr>
      </p:pic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540576"/>
              </p:ext>
            </p:extLst>
          </p:nvPr>
        </p:nvGraphicFramePr>
        <p:xfrm>
          <a:off x="2424112" y="1342231"/>
          <a:ext cx="10515600" cy="384175"/>
        </p:xfrm>
        <a:graphic>
          <a:graphicData uri="http://schemas.openxmlformats.org/drawingml/2006/table">
            <a:tbl>
              <a:tblPr/>
              <a:tblGrid>
                <a:gridCol w="5257800">
                  <a:extLst>
                    <a:ext uri="{9D8B030D-6E8A-4147-A177-3AD203B41FA5}">
                      <a16:colId xmlns:a16="http://schemas.microsoft.com/office/drawing/2014/main" val="2477225147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3698367492"/>
                    </a:ext>
                  </a:extLst>
                </a:gridCol>
              </a:tblGrid>
              <a:tr h="384175">
                <a:tc>
                  <a:txBody>
                    <a:bodyPr/>
                    <a:lstStyle/>
                    <a:p>
                      <a:r>
                        <a:rPr lang="fr-FR" sz="1200" b="1" i="0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Déficit/excédent des administrations </a:t>
                      </a:r>
                      <a:r>
                        <a:rPr lang="fr-FR" sz="1200" b="1" i="0" dirty="0" smtClean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publiques (en % du PIB) en 2016</a:t>
                      </a:r>
                      <a:endParaRPr lang="fr-FR" sz="1200" b="1" i="0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b="0" i="0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11684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5376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3</a:t>
            </a:r>
            <a:r>
              <a:rPr lang="fr-FR" dirty="0" smtClean="0"/>
              <a:t>. Quel </a:t>
            </a:r>
            <a:r>
              <a:rPr lang="fr-FR" dirty="0"/>
              <a:t>est le poids de la dette publique dans le PIB </a:t>
            </a:r>
            <a:r>
              <a:rPr lang="fr-FR" dirty="0" smtClean="0"/>
              <a:t>des </a:t>
            </a:r>
            <a:r>
              <a:rPr lang="fr-FR" dirty="0"/>
              <a:t>différents pays de l’UE en 2016 ?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90600" y="6416675"/>
            <a:ext cx="10515600" cy="355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1600" dirty="0" smtClean="0">
                <a:hlinkClick r:id="rId2"/>
              </a:rPr>
              <a:t>http://ec.europa.eu/eurostat/tgm/graph.do?tab=graph&amp;plugin=1&amp;language=fr&amp;pcode=tipsgo10&amp;toolbox=type</a:t>
            </a:r>
            <a:endParaRPr lang="fr-FR" sz="1600" dirty="0" smtClean="0"/>
          </a:p>
          <a:p>
            <a:endParaRPr lang="fr-FR" sz="1600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777999"/>
            <a:ext cx="9705975" cy="4619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5791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2800" dirty="0" smtClean="0"/>
              <a:t>4. A </a:t>
            </a:r>
            <a:r>
              <a:rPr lang="fr-FR" sz="2800" dirty="0"/>
              <a:t>combien s’élève le taux d’inflation en Allemagne, en Estonie, en Irlande, en Grèce, en Espagne, en France, en Italie, en Lettonie, en Lituanie et dans la zone euro en 2017 </a:t>
            </a:r>
            <a:r>
              <a:rPr lang="fr-FR" sz="2800" dirty="0" smtClean="0"/>
              <a:t>?</a:t>
            </a:r>
            <a:br>
              <a:rPr lang="fr-FR" sz="2800" dirty="0" smtClean="0"/>
            </a:br>
            <a:endParaRPr lang="fr-FR" sz="2800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3700" y="1726111"/>
            <a:ext cx="6305550" cy="513188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248525" y="5190151"/>
            <a:ext cx="35433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>
                <a:hlinkClick r:id="rId3"/>
              </a:rPr>
              <a:t>http://ec.europa.eu/eurostat/tgm/table.do?tab=table&amp;plugin=1&amp;language=fr&amp;pcode=tec00118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0" y="1339068"/>
            <a:ext cx="307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Taux d’inflation en 2017 (en %)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41251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199" y="136525"/>
            <a:ext cx="10515600" cy="1325563"/>
          </a:xfrm>
        </p:spPr>
        <p:txBody>
          <a:bodyPr>
            <a:noAutofit/>
          </a:bodyPr>
          <a:lstStyle/>
          <a:p>
            <a:r>
              <a:rPr lang="fr-FR" sz="3200" dirty="0" smtClean="0"/>
              <a:t>5. </a:t>
            </a:r>
            <a:r>
              <a:rPr lang="fr-FR" sz="3200" dirty="0"/>
              <a:t>L</a:t>
            </a:r>
            <a:r>
              <a:rPr lang="fr-FR" sz="3200" dirty="0" smtClean="0"/>
              <a:t>’évolution </a:t>
            </a:r>
            <a:r>
              <a:rPr lang="fr-FR" sz="3200" dirty="0"/>
              <a:t>du taux de chômage dans la Zone euro, en Allemagne, en Espagne, en France et en Grèce entre 2006 et 2017</a:t>
            </a:r>
            <a:endParaRPr lang="fr-FR" sz="3200" dirty="0"/>
          </a:p>
        </p:txBody>
      </p:sp>
      <p:pic>
        <p:nvPicPr>
          <p:cNvPr id="5" name="Espace réservé du contenu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38375" y="1093101"/>
            <a:ext cx="5543549" cy="5514115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7915275" y="5174133"/>
            <a:ext cx="31623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hlinkClick r:id="rId3"/>
              </a:rPr>
              <a:t>http://</a:t>
            </a:r>
            <a:r>
              <a:rPr lang="fr-FR" dirty="0" smtClean="0">
                <a:hlinkClick r:id="rId3"/>
              </a:rPr>
              <a:t>ec.europa.eu/eurostat/tgm/graph.do?tab=graph&amp;plugin=1&amp;pcode=tps00203&amp;language=fr&amp;toolbox=data</a:t>
            </a:r>
            <a:r>
              <a:rPr lang="fr-FR" dirty="0" smtClean="0"/>
              <a:t>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5000070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</TotalTime>
  <Words>170</Words>
  <Application>Microsoft Office PowerPoint</Application>
  <PresentationFormat>Grand écran</PresentationFormat>
  <Paragraphs>14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Thème Office</vt:lpstr>
      <vt:lpstr>Chapitre 2.3 (Eco) : Quelle est la place de l’Union européenne dans l’économie globale ?</vt:lpstr>
      <vt:lpstr>1. Comment le taux de change euro/dollar a-t-il évolué depuis la création de l’euro ?</vt:lpstr>
      <vt:lpstr>2. Quel est le poids du solde public (déficit/excédent) dans le PIB des différents pays de l’UE en 2016 ?</vt:lpstr>
      <vt:lpstr>3. Quel est le poids de la dette publique dans le PIB des différents pays de l’UE en 2016 ?</vt:lpstr>
      <vt:lpstr>4. A combien s’élève le taux d’inflation en Allemagne, en Estonie, en Irlande, en Grèce, en Espagne, en France, en Italie, en Lettonie, en Lituanie et dans la zone euro en 2017 ? </vt:lpstr>
      <vt:lpstr>5. L’évolution du taux de chômage dans la Zone euro, en Allemagne, en Espagne, en France et en Grèce entre 2006 et 2017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superu</dc:creator>
  <cp:lastModifiedBy>HP</cp:lastModifiedBy>
  <cp:revision>13</cp:revision>
  <dcterms:created xsi:type="dcterms:W3CDTF">2018-02-05T13:23:14Z</dcterms:created>
  <dcterms:modified xsi:type="dcterms:W3CDTF">2018-03-06T22:46:39Z</dcterms:modified>
</cp:coreProperties>
</file>