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22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16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1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96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47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44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6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71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87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DD73-0A22-4858-BA75-397E9FAFABB0}" type="datetimeFigureOut">
              <a:rPr lang="fr-FR" smtClean="0"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2AE5-3308-4DB9-AF58-526757A2B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65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b.europa.eu/stats/policy_and_exchange_rates/euro_reference_exchange_rates/html/eurofxref-graph-usd.e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c.europa.eu/eurostat/tgm/graph.do?tab=graph&amp;plugin=1&amp;language=fr&amp;pcode=tec00127&amp;toolbox=typ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c.europa.eu/eurostat/tgm/graph.do?tab=graph&amp;plugin=1&amp;language=fr&amp;pcode=tipsgo10&amp;toolbox=ty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tgm/table.do?tab=table&amp;plugin=1&amp;language=fr&amp;pcode=tec0011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tgm/graph.do?tab=graph&amp;plugin=1&amp;pcode=tps00203&amp;language=fr&amp;toolbox=dat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Chapitre 2.3 (Eco) : Quelle est la place de l’Union européenne dans l’économie globale 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7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1. </a:t>
            </a:r>
            <a:r>
              <a:rPr lang="fr-FR" dirty="0" smtClean="0"/>
              <a:t>Comment le </a:t>
            </a:r>
            <a:r>
              <a:rPr lang="fr-FR" dirty="0"/>
              <a:t>taux de change </a:t>
            </a:r>
            <a:r>
              <a:rPr lang="fr-FR" dirty="0" smtClean="0"/>
              <a:t>euro/dollar </a:t>
            </a:r>
            <a:r>
              <a:rPr lang="fr-FR" dirty="0" err="1" smtClean="0"/>
              <a:t>a-t-il</a:t>
            </a:r>
            <a:r>
              <a:rPr lang="fr-FR" dirty="0" smtClean="0"/>
              <a:t> évolu</a:t>
            </a:r>
            <a:r>
              <a:rPr lang="fr-FR" dirty="0" smtClean="0"/>
              <a:t>é depuis la création de l’euro</a:t>
            </a:r>
            <a:r>
              <a:rPr lang="fr-FR" dirty="0"/>
              <a:t> 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15250" y="5057775"/>
            <a:ext cx="3905250" cy="9048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>
                <a:hlinkClick r:id="rId2"/>
              </a:rPr>
              <a:t>https://www.ecb.europa.eu/stats/policy_and_exchange_rates/euro_reference_exchange_rates/html/eurofxref-graph-usd.en.html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" y="1980870"/>
            <a:ext cx="6567488" cy="424955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38275" y="1796204"/>
            <a:ext cx="478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L’évolution du taux de change euro/dollar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0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-139700"/>
            <a:ext cx="10515600" cy="14605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2. </a:t>
            </a:r>
            <a:r>
              <a:rPr lang="fr-FR" sz="3600" dirty="0"/>
              <a:t>Quel est le poids du solde public </a:t>
            </a:r>
            <a:r>
              <a:rPr lang="fr-FR" sz="3600" dirty="0" smtClean="0"/>
              <a:t>(déficit/excédent) dans </a:t>
            </a:r>
            <a:r>
              <a:rPr lang="fr-FR" sz="3600" dirty="0"/>
              <a:t>le PIB </a:t>
            </a:r>
            <a:r>
              <a:rPr lang="fr-FR" sz="3600" dirty="0" smtClean="0"/>
              <a:t>des </a:t>
            </a:r>
            <a:r>
              <a:rPr lang="fr-FR" sz="3600" dirty="0"/>
              <a:t>différents pays de l’UE en 2016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1825" y="6499225"/>
            <a:ext cx="9020175" cy="358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smtClean="0">
                <a:hlinkClick r:id="rId2"/>
              </a:rPr>
              <a:t>http://ec.europa.eu/eurostat/tgm/graph.do?tab=graph&amp;plugin=1&amp;language=fr&amp;pcode=tec00127&amp;toolbox=type</a:t>
            </a:r>
            <a:endParaRPr lang="fr-FR" sz="1400" dirty="0" smtClean="0"/>
          </a:p>
          <a:p>
            <a:endParaRPr lang="fr-FR" sz="1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811337"/>
            <a:ext cx="10544175" cy="4619625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0576"/>
              </p:ext>
            </p:extLst>
          </p:nvPr>
        </p:nvGraphicFramePr>
        <p:xfrm>
          <a:off x="2424112" y="1342231"/>
          <a:ext cx="10515600" cy="384175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4772251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98367492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r>
                        <a:rPr lang="fr-FR" sz="1200" b="1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Déficit/excédent des administrations </a:t>
                      </a:r>
                      <a:r>
                        <a:rPr lang="fr-FR" sz="1200" b="1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publiques (en % du PIB) en 2016</a:t>
                      </a:r>
                      <a:endParaRPr lang="fr-FR" sz="1200" b="1" i="0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16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3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3</a:t>
            </a:r>
            <a:r>
              <a:rPr lang="fr-FR" dirty="0" smtClean="0"/>
              <a:t>. Quel </a:t>
            </a:r>
            <a:r>
              <a:rPr lang="fr-FR" dirty="0"/>
              <a:t>est le poids de la dette publique dans le PIB </a:t>
            </a:r>
            <a:r>
              <a:rPr lang="fr-FR" dirty="0" smtClean="0"/>
              <a:t>des </a:t>
            </a:r>
            <a:r>
              <a:rPr lang="fr-FR" dirty="0"/>
              <a:t>différents pays de l’UE en 2016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6416675"/>
            <a:ext cx="10515600" cy="35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>
                <a:hlinkClick r:id="rId2"/>
              </a:rPr>
              <a:t>http://ec.europa.eu/eurostat/tgm/graph.do?tab=graph&amp;plugin=1&amp;language=fr&amp;pcode=tipsgo10&amp;toolbox=type</a:t>
            </a:r>
            <a:endParaRPr lang="fr-FR" sz="1600" dirty="0" smtClean="0"/>
          </a:p>
          <a:p>
            <a:endParaRPr lang="fr-FR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77999"/>
            <a:ext cx="970597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4. A </a:t>
            </a:r>
            <a:r>
              <a:rPr lang="fr-FR" sz="2800" dirty="0"/>
              <a:t>combien s’élève le taux d’inflation en Allemagne, en Estonie, en Irlande, en Grèce, en Espagne, en France, en Italie, en Lettonie, en Lituanie et dans la zone euro en 2017 </a:t>
            </a:r>
            <a:r>
              <a:rPr lang="fr-FR" sz="2800" dirty="0" smtClean="0"/>
              <a:t>?</a:t>
            </a:r>
            <a:br>
              <a:rPr lang="fr-FR" sz="2800" dirty="0" smtClean="0"/>
            </a:b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700" y="1726111"/>
            <a:ext cx="6305550" cy="51318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48525" y="5190151"/>
            <a:ext cx="3543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/>
              </a:rPr>
              <a:t>http://ec.europa.eu/eurostat/tgm/table.do?tab=table&amp;plugin=1&amp;language=fr&amp;pcode=tec00118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1339068"/>
            <a:ext cx="307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Taux d’inflation en 2017 (en 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2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1325563"/>
          </a:xfrm>
        </p:spPr>
        <p:txBody>
          <a:bodyPr>
            <a:noAutofit/>
          </a:bodyPr>
          <a:lstStyle/>
          <a:p>
            <a:r>
              <a:rPr lang="fr-FR" sz="3200" dirty="0" smtClean="0"/>
              <a:t>5. </a:t>
            </a:r>
            <a:r>
              <a:rPr lang="fr-FR" sz="3200" dirty="0"/>
              <a:t>L</a:t>
            </a:r>
            <a:r>
              <a:rPr lang="fr-FR" sz="3200" dirty="0" smtClean="0"/>
              <a:t>’évolution </a:t>
            </a:r>
            <a:r>
              <a:rPr lang="fr-FR" sz="3200" dirty="0"/>
              <a:t>du taux de chômage dans la Zone euro, en Allemagne, en Espagne, en France et en Grèce entre 2006 et 2017</a:t>
            </a:r>
            <a:endParaRPr lang="fr-FR" sz="32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1093101"/>
            <a:ext cx="5543549" cy="551411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915275" y="5174133"/>
            <a:ext cx="316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ec.europa.eu/eurostat/tgm/graph.do?tab=graph&amp;plugin=1&amp;pcode=tps00203&amp;language=fr&amp;toolbox=data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00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170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Chapitre 2.3 (Eco) : Quelle est la place de l’Union européenne dans l’économie globale ?</vt:lpstr>
      <vt:lpstr>1. Comment le taux de change euro/dollar a-t-il évolué depuis la création de l’euro ?</vt:lpstr>
      <vt:lpstr>2. Quel est le poids du solde public (déficit/excédent) dans le PIB des différents pays de l’UE en 2016 ?</vt:lpstr>
      <vt:lpstr>3. Quel est le poids de la dette publique dans le PIB des différents pays de l’UE en 2016 ?</vt:lpstr>
      <vt:lpstr>4. A combien s’élève le taux d’inflation en Allemagne, en Estonie, en Irlande, en Grèce, en Espagne, en France, en Italie, en Lettonie, en Lituanie et dans la zone euro en 2017 ? </vt:lpstr>
      <vt:lpstr>5. L’évolution du taux de chômage dans la Zone euro, en Allemagne, en Espagne, en France et en Grèce entre 2006 et 2017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superu</dc:creator>
  <cp:lastModifiedBy>HP</cp:lastModifiedBy>
  <cp:revision>13</cp:revision>
  <dcterms:created xsi:type="dcterms:W3CDTF">2018-02-05T13:23:14Z</dcterms:created>
  <dcterms:modified xsi:type="dcterms:W3CDTF">2018-03-06T22:46:39Z</dcterms:modified>
</cp:coreProperties>
</file>