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62" r:id="rId5"/>
    <p:sldId id="265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6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53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57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32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51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83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97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91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7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49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B889-59B5-434E-A1FD-8967F21D4911}" type="datetimeFigureOut">
              <a:rPr lang="fr-FR" smtClean="0"/>
              <a:t>09/03/2018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A668D-B8D0-41C6-8D7C-ECCDC55854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66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75791" y="26596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Chapitre ECO1.1- Quelles sont les sources de la croissance économique ?</a:t>
            </a:r>
            <a:br>
              <a:rPr lang="fr-FR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14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95860" y="1005840"/>
            <a:ext cx="37284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/>
              <a:t>Quel était le montant du PIB en 1949,  1960 et 2016 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295860" y="3028950"/>
            <a:ext cx="3591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https://www.insee.fr/fr/statistiques/2832646?sommaire=2832834&amp;q=PIB%2Fhabitant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53087E2-C038-4B57-8836-C22D3CC03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70034"/>
              </p:ext>
            </p:extLst>
          </p:nvPr>
        </p:nvGraphicFramePr>
        <p:xfrm>
          <a:off x="167641" y="0"/>
          <a:ext cx="8030818" cy="6988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0932">
                  <a:extLst>
                    <a:ext uri="{9D8B030D-6E8A-4147-A177-3AD203B41FA5}">
                      <a16:colId xmlns:a16="http://schemas.microsoft.com/office/drawing/2014/main" val="1604003805"/>
                    </a:ext>
                  </a:extLst>
                </a:gridCol>
                <a:gridCol w="1079962">
                  <a:extLst>
                    <a:ext uri="{9D8B030D-6E8A-4147-A177-3AD203B41FA5}">
                      <a16:colId xmlns:a16="http://schemas.microsoft.com/office/drawing/2014/main" val="2792184833"/>
                    </a:ext>
                  </a:extLst>
                </a:gridCol>
                <a:gridCol w="1079962">
                  <a:extLst>
                    <a:ext uri="{9D8B030D-6E8A-4147-A177-3AD203B41FA5}">
                      <a16:colId xmlns:a16="http://schemas.microsoft.com/office/drawing/2014/main" val="3062332728"/>
                    </a:ext>
                  </a:extLst>
                </a:gridCol>
                <a:gridCol w="1079962">
                  <a:extLst>
                    <a:ext uri="{9D8B030D-6E8A-4147-A177-3AD203B41FA5}">
                      <a16:colId xmlns:a16="http://schemas.microsoft.com/office/drawing/2014/main" val="1970258869"/>
                    </a:ext>
                  </a:extLst>
                </a:gridCol>
              </a:tblGrid>
              <a:tr h="37224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</a:rPr>
                        <a:t>  1.101 Le produit intérieur brut et ses composantes à prix courants (Milliards d'euros)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61501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1949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1960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2016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622735807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Ressources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661167860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Produit intérieur brut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13,2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47,0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2 228,9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4058482337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</a:rPr>
                        <a:t>Importations de biens et de services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5,8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695,6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862243325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Total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15,0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52,7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2 924,4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110106011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Emplois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2670197637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Dépense de consommation finale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10,2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33,8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1 759,6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2991038522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Ménages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8,0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26,2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1 186,1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339594544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Administrations publiques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6,9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526,7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026526240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     dont dépense individuelle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3,7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343,6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210186722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     dont dépense collective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3,2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183,1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219926697"/>
                  </a:ext>
                </a:extLst>
              </a:tr>
              <a:tr h="489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Institutions sans but lucratif au service des ménages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0,8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46,8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3129477903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Formation brute de capital fixe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2,5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10,6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489,4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753866732"/>
                  </a:ext>
                </a:extLst>
              </a:tr>
              <a:tr h="489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Sociétés et entreprises individuelles non financières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5,9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276,7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4217895955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Sociétés et entreprises individuelles financières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0,1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20,3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4262310735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Administrations publiques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76,1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3948247697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Ménages hors entrepreneurs individuels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111,6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2528019335"/>
                  </a:ext>
                </a:extLst>
              </a:tr>
              <a:tr h="489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    Institutions sans but lucratif au service des ménages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0,1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4,7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763621091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Acquisitions moins cessions d'objets de valeur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1208230773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Variation des stocks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0,4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1,4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23,3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2216199106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Exportations de biens et de services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1,8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6,9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652,2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3484217728"/>
                  </a:ext>
                </a:extLst>
              </a:tr>
              <a:tr h="247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</a:rPr>
                        <a:t>Source : Comptes nationaux - Base 2010, Insee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>
                          <a:effectLst/>
                        </a:rPr>
                        <a:t> 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9" marR="5929" marT="5929" marB="0" anchor="b"/>
                </a:tc>
                <a:extLst>
                  <a:ext uri="{0D108BD9-81ED-4DB2-BD59-A6C34878D82A}">
                    <a16:rowId xmlns:a16="http://schemas.microsoft.com/office/drawing/2014/main" val="378539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26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5896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b="1" dirty="0"/>
              <a:t>2.       A combien s’élève l’IDH de la France en 2015 ? Son IDH ajusté aux inégalités (IDHI)?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7801" t="20379" r="18227" b="16057"/>
          <a:stretch/>
        </p:blipFill>
        <p:spPr>
          <a:xfrm>
            <a:off x="251791" y="1690688"/>
            <a:ext cx="11661913" cy="504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4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77849" y="3250924"/>
            <a:ext cx="2708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https://data.oecd.org/fr/gdp/produit-interieur-brut-pib.htm#indicator-chart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3182" y="365125"/>
            <a:ext cx="99921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+mj-lt"/>
              </a:rPr>
              <a:t>3.       En classant les pays selon leur PIB en 2015, qui était classé 1</a:t>
            </a:r>
            <a:r>
              <a:rPr lang="fr-FR" sz="3200" b="1" baseline="30000" dirty="0">
                <a:latin typeface="+mj-lt"/>
              </a:rPr>
              <a:t>er</a:t>
            </a:r>
            <a:r>
              <a:rPr lang="fr-FR" sz="3200" b="1" dirty="0">
                <a:latin typeface="+mj-lt"/>
              </a:rPr>
              <a:t> ? Combien étaient classés les Etats-Unis ? La France ?</a:t>
            </a:r>
          </a:p>
        </p:txBody>
      </p:sp>
    </p:spTree>
    <p:extLst>
      <p:ext uri="{BB962C8B-B14F-4D97-AF65-F5344CB8AC3E}">
        <p14:creationId xmlns:p14="http://schemas.microsoft.com/office/powerpoint/2010/main" val="148792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5896"/>
            <a:ext cx="10515600" cy="1325563"/>
          </a:xfrm>
        </p:spPr>
        <p:txBody>
          <a:bodyPr>
            <a:noAutofit/>
          </a:bodyPr>
          <a:lstStyle/>
          <a:p>
            <a:r>
              <a:rPr lang="fr-FR" sz="3200" b="1" dirty="0"/>
              <a:t>4.       Quel est le classement de la France selon l’IDH ? Quel est le premier pays selon ce classement ? Combien sont classés les Etats-Unis et le Luxembourg ?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7801" t="20379" r="18227" b="16057"/>
          <a:stretch/>
        </p:blipFill>
        <p:spPr>
          <a:xfrm>
            <a:off x="251791" y="1690688"/>
            <a:ext cx="11661913" cy="504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55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2258" y="1825625"/>
            <a:ext cx="8703522" cy="50323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0020" y="-1571625"/>
            <a:ext cx="12923520" cy="969264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5790" y="2228850"/>
            <a:ext cx="4766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https://data.oecd.org/fr/rd/depenses-interieures-brutes-de-r-d.htm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160020" y="-1213444"/>
            <a:ext cx="12115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 A combien s’élevait les dépenses intérieures en recherche et développement de la France, des EU et de l’Allemagne en 2015, en % du PIB ?</a:t>
            </a:r>
            <a:br>
              <a:rPr lang="fr-FR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387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269</Words>
  <Application>Microsoft Office PowerPoint</Application>
  <PresentationFormat>Grand écran</PresentationFormat>
  <Paragraphs>98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Chapitre ECO1.1- Quelles sont les sources de la croissance économique ? </vt:lpstr>
      <vt:lpstr>Présentation PowerPoint</vt:lpstr>
      <vt:lpstr>2.       A combien s’élève l’IDH de la France en 2015 ? Son IDH ajusté aux inégalités (IDHI)?</vt:lpstr>
      <vt:lpstr>Présentation PowerPoint</vt:lpstr>
      <vt:lpstr>4.       Quel est le classement de la France selon l’IDH ? Quel est le premier pays selon ce classement ? Combien sont classés les Etats-Unis et le Luxembourg ?</vt:lpstr>
      <vt:lpstr>Présentation PowerPoint</vt:lpstr>
    </vt:vector>
  </TitlesOfParts>
  <Company>Lycée Friant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BATTU</dc:creator>
  <cp:lastModifiedBy>gaelle battu</cp:lastModifiedBy>
  <cp:revision>6</cp:revision>
  <dcterms:created xsi:type="dcterms:W3CDTF">2018-03-09T14:46:46Z</dcterms:created>
  <dcterms:modified xsi:type="dcterms:W3CDTF">2018-03-09T17:13:22Z</dcterms:modified>
</cp:coreProperties>
</file>