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8CCA2F-4EE3-4D0B-B23B-F8B2C8971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ACBF1B-EE7C-4768-922F-ACB964433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7BC5ED-C988-4CAE-B952-427C0C83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8D6BC5-2960-4510-B302-488C4495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C878AE-40EB-46CF-B8F4-6EAFE5C3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6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8A018-B1C5-4E17-9361-694927C2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801820-BC17-4A67-B6F5-7D9476461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21F330-5911-484D-870E-52FF8BFC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A23C1B-43FB-4355-B10B-14E136F4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F68C7B-CC9B-49F5-B2FF-A6E32B90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30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11D07B-D7B0-468B-BB89-EBB7697B7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79DD44-A180-4148-96D5-F864CD3D7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A0F88F-F2E4-4157-A7CC-C70A95FB5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482B17-BA4A-42EB-ABA9-05D0BD4AE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ACAD00-F228-4174-A91B-B4120BA1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39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226A9A-BC87-424A-B24A-489BA04E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C08552-23A0-4F84-897C-A4EB75C1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AAD7D4-497A-4D60-8AC0-F61CF4E6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BB4E63-E9C1-4313-985A-B862437F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82F34-0851-4A7F-B4A5-A1D060799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6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D5C6A-7930-422F-9DD6-416E8DAD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FEA334-7599-4026-8A92-62D7FD609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55D571-FB7F-4192-B53E-A69674F1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CEE1EA-236A-4942-B54E-6A9BE89E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0C82D7-BB54-492B-A120-53DFD592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77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126FE-5259-47EE-9C46-24809509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52F8F6-9B0D-4774-A4FB-765246D74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B2E6F0-D6DB-4FC7-8799-456F24DAE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F7950A-37D6-401A-8116-F65ACF89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E580E1-E0B0-4F16-9EE9-405D2908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ECC26C-E706-4E6A-A3E1-A2DC2B95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05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B188B-26C2-4FC5-AB69-54AB68ED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1F6305-B0E8-488D-A51E-5ECFDC470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42F927-39DB-4647-8E59-05FF17C5E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91CB60-FE25-4203-9D1E-710D3E6DA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7EDC074-AE91-4B8E-A752-5E6428FFA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C7C212D-E7C7-45ED-954F-4291FD34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3DB3FC-603A-4E5E-8BD8-0210E037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590837-FD7A-48B5-A4F5-0F3B7EAC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57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DF1DF-7D95-4003-A876-F5D714B1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97738C-5D5D-42B5-ADBB-812D8E65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77423A0-F0A9-4755-8B01-9F3331EB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ECB74B-2802-48BF-AA8E-8E52C9C9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57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434C064-40E4-4B66-85F1-382C0B5AD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87DEE9-0595-4C7D-B256-ECDBF2D1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A78DF9-5091-4678-981F-90910BB6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84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CEAEC-5481-4014-9880-2D6E228CE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BA012-08E8-474E-8366-938060306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E38ABE-D537-4BCA-9004-E3EAB8435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112458-628F-4CD4-AEA3-F29FE3A0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E6F4AF-3373-4831-B340-4541896D6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6DF65D-5218-41CF-A5A0-974958E6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DA74-2919-46B0-A233-03AA039A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85C15C-C71A-4979-9BF9-7D4C00DD7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EAFFCC-B55F-4B54-AB8E-695F70CCA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5C6CE1-4793-45A3-8E77-BC4763ADF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E929EE-880C-49E0-8EDF-64CA80D7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7DAC41-AD87-4FD2-B260-F44558B1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4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2FFA54-C649-451A-B31D-5B3B6CEF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0F20B6-713F-4EB8-925E-550B14C09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6A2F18-1907-4254-9071-7F80899B1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ABD05-DA30-4304-A642-3B6C0C565676}" type="datetimeFigureOut">
              <a:rPr lang="fr-FR" smtClean="0"/>
              <a:t>15/05/2018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F8716A-D841-41AF-AA2C-CEE8EEF96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764DC9-ABBA-4F65-8798-3D40246A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FCED-F996-4E41-9E56-25DA82F47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14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rees.solidarites-sante.gouv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rees.solidarites-sante.gouv.f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onpes.gouv.f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.gouv.f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insee.fr/fr/statistiqu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F524A96-6352-4F43-8515-02E72151D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70433"/>
            <a:ext cx="9144000" cy="2387600"/>
          </a:xfrm>
        </p:spPr>
        <p:txBody>
          <a:bodyPr>
            <a:normAutofit/>
          </a:bodyPr>
          <a:lstStyle/>
          <a:p>
            <a:r>
              <a:rPr lang="fr-FR" b="1" dirty="0"/>
              <a:t>Sociologie 1.1- Comment analyser la structure sociale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69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3" descr="https://lh6.googleusercontent.com/--GTeVWEIxrfghuInKYOof1OpIJDkLQm9TvPU3zE5ze0w1c9C_obr9K1T3OW9ePfFIuecK7VpmKVjmE9FwF803EEOVvz4wGpFUO7n08r87-nogfLONCBcIO8W0BIE_BsjxYjt87Q">
            <a:extLst>
              <a:ext uri="{FF2B5EF4-FFF2-40B4-BE49-F238E27FC236}">
                <a16:creationId xmlns:a16="http://schemas.microsoft.com/office/drawing/2014/main" id="{BBA04648-D772-490B-8F95-7B07694CC06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" r="-1" b="-1"/>
          <a:stretch/>
        </p:blipFill>
        <p:spPr bwMode="auto">
          <a:xfrm>
            <a:off x="4639056" y="0"/>
            <a:ext cx="7552944" cy="6857990"/>
          </a:xfrm>
          <a:prstGeom prst="rect">
            <a:avLst/>
          </a:prstGeom>
          <a:noFill/>
          <a:effectLst/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BCD5A02-5C7E-4C4C-B856-A0DBD87B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267" y="1417057"/>
            <a:ext cx="3651467" cy="167660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1- Quels sont les principaux métiers des bénéficiaires des minimas sociaux en France?  </a:t>
            </a:r>
            <a:br>
              <a:rPr lang="fr-FR" dirty="0"/>
            </a:b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CC967D-879A-4E83-BC1F-B1A317E7D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2400" u="sng" dirty="0">
                <a:hlinkClick r:id="rId3"/>
              </a:rPr>
              <a:t>http://drees.so lidarites-sante.gouv.fr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2315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B8A9D6-F5FB-4866-A923-21A222A19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365125"/>
            <a:ext cx="4452731" cy="6492874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fr-FR" altLang="fr-FR" sz="3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2- Qui sont les enfants les plus  </a:t>
            </a:r>
            <a: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exposés au surpoids et à l’obésité ?</a:t>
            </a: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latin typeface="+mn-lt"/>
              </a:rPr>
            </a:br>
            <a:r>
              <a:rPr lang="fr-FR" altLang="fr-FR" sz="2400" dirty="0">
                <a:solidFill>
                  <a:srgbClr val="1155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http://drees.so lidarites-sante.gouv.fr</a:t>
            </a:r>
            <a:r>
              <a:rPr lang="fr-FR" altLang="fr-FR" sz="24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fr-FR" dirty="0"/>
          </a:p>
        </p:txBody>
      </p:sp>
      <p:pic>
        <p:nvPicPr>
          <p:cNvPr id="1025" name="Image 3" descr="https://lh4.googleusercontent.com/HqDF9Ad4I-yneD6tIUqWBW3UUGpMsKt6Vde170Zi_Q_RPZj6TpaVpZUqCRdTOV67ZKTR5JCgrRXfeLXCdz2wYWJNwnPVfQSRazO3gztZ9Y-LEQmePYQL3aqV5oHv1V-aKZfaRakZ">
            <a:extLst>
              <a:ext uri="{FF2B5EF4-FFF2-40B4-BE49-F238E27FC236}">
                <a16:creationId xmlns:a16="http://schemas.microsoft.com/office/drawing/2014/main" id="{B569ACB0-9A96-4B61-9821-CFE18A07C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783" y="0"/>
            <a:ext cx="742121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7854C7C-3C0F-4C60-9EC0-6E06838AD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1475" y="6492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19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AEFB2-2EBF-4F3A-A8F7-BEFFBCA9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42" y="365125"/>
            <a:ext cx="3510649" cy="6335926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3-Chiffrez les inégalités d’espérance de vie à la naissance en fonction du niveau de vie en 2018. </a:t>
            </a: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sz="31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altLang="fr-FR" dirty="0"/>
            </a:br>
            <a:r>
              <a:rPr lang="fr-FR" altLang="fr-FR" sz="2700" dirty="0">
                <a:solidFill>
                  <a:srgbClr val="1155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http://www.onpes.gouv.fr</a:t>
            </a:r>
            <a:br>
              <a:rPr lang="fr-FR" alt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72AB2A-79C3-47CB-B9B1-1CC5391E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200" y="4632325"/>
            <a:ext cx="10515600" cy="4351338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2049" name="Image 2" descr="https://lh3.googleusercontent.com/O-Zv_ocJLuBkce816RGmgmp03z3rYUuo4x2lqZcal1WfmhlKRSBPxce41bo6eaPjzIvwJHvErcXQTnmujR6dv_zrFHMCz6aiAEGUEGbIVNK_h5ipGNCtW9VI5csSVV-pZEv-Cj7-">
            <a:extLst>
              <a:ext uri="{FF2B5EF4-FFF2-40B4-BE49-F238E27FC236}">
                <a16:creationId xmlns:a16="http://schemas.microsoft.com/office/drawing/2014/main" id="{FB2F194A-82AF-43AB-96E4-962EDBA10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824" y="573206"/>
            <a:ext cx="8375176" cy="602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6B9F18F-F651-4F60-9793-BC2D34DAE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492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Etude menée par Nathalie Blanpain et parue le 6 février 2018</a:t>
            </a:r>
            <a: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0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A5F5425A-8B5D-4F01-8A44-027B8C5D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89" y="143234"/>
            <a:ext cx="4598503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4- Quelle était la part des enfants de cadres en retard à l’entrée en sixième à la rentrée 2013? Et quelle était la part des enfants d’ouvriers  et d’inactifs en retard à l’entrée en sixième à la rentrée 2013?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8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https://www.data.gouv.fr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E7EA50BF-BF07-4110-862D-A37AEC690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053824"/>
              </p:ext>
            </p:extLst>
          </p:nvPr>
        </p:nvGraphicFramePr>
        <p:xfrm>
          <a:off x="4992000" y="662609"/>
          <a:ext cx="7200000" cy="566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9758">
                  <a:extLst>
                    <a:ext uri="{9D8B030D-6E8A-4147-A177-3AD203B41FA5}">
                      <a16:colId xmlns:a16="http://schemas.microsoft.com/office/drawing/2014/main" val="1858306397"/>
                    </a:ext>
                  </a:extLst>
                </a:gridCol>
                <a:gridCol w="1513414">
                  <a:extLst>
                    <a:ext uri="{9D8B030D-6E8A-4147-A177-3AD203B41FA5}">
                      <a16:colId xmlns:a16="http://schemas.microsoft.com/office/drawing/2014/main" val="1777343648"/>
                    </a:ext>
                  </a:extLst>
                </a:gridCol>
                <a:gridCol w="1513414">
                  <a:extLst>
                    <a:ext uri="{9D8B030D-6E8A-4147-A177-3AD203B41FA5}">
                      <a16:colId xmlns:a16="http://schemas.microsoft.com/office/drawing/2014/main" val="980452898"/>
                    </a:ext>
                  </a:extLst>
                </a:gridCol>
                <a:gridCol w="1513414">
                  <a:extLst>
                    <a:ext uri="{9D8B030D-6E8A-4147-A177-3AD203B41FA5}">
                      <a16:colId xmlns:a16="http://schemas.microsoft.com/office/drawing/2014/main" val="3767733137"/>
                    </a:ext>
                  </a:extLst>
                </a:gridCol>
              </a:tblGrid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PCS des parents :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Garçons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Filles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Total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86666447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Agriculteur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5,6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8,0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866884976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Artisan, commerçant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10,8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7,8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9,4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757059108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Cadre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3,9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2,7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141392378"/>
                  </a:ext>
                </a:extLst>
              </a:tr>
              <a:tr h="705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Profession intermédiaire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7,8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5,9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6,9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760041710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Enseignant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3,3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2,1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2,7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11212556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Employé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11,5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9,1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36275383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Ouvrier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16,9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13,6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15,3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946999730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Retraité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17,5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14,3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15,9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657546670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Inactif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28,2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24,0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26,1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66220694"/>
                  </a:ext>
                </a:extLst>
              </a:tr>
              <a:tr h="492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Ensemble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12,6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10,1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11,4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232711529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6D272BD8-C7E0-4DB5-AB19-401E4967F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34225"/>
              </p:ext>
            </p:extLst>
          </p:nvPr>
        </p:nvGraphicFramePr>
        <p:xfrm>
          <a:off x="5161928" y="16781"/>
          <a:ext cx="6638925" cy="10769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638925">
                  <a:extLst>
                    <a:ext uri="{9D8B030D-6E8A-4147-A177-3AD203B41FA5}">
                      <a16:colId xmlns:a16="http://schemas.microsoft.com/office/drawing/2014/main" val="375714387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Proportion d'élèves en retard à l'entrée en sixième à la rentrée 2012 selon l'origine sociale de l'élève (%)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307756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170519495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59284FC9-6CA5-4323-A74D-2DC838B31A48}"/>
              </a:ext>
            </a:extLst>
          </p:cNvPr>
          <p:cNvSpPr/>
          <p:nvPr/>
        </p:nvSpPr>
        <p:spPr>
          <a:xfrm>
            <a:off x="5280945" y="6326309"/>
            <a:ext cx="4413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France métropolitaine + DOM, Public + Privé</a:t>
            </a:r>
          </a:p>
        </p:txBody>
      </p:sp>
    </p:spTree>
    <p:extLst>
      <p:ext uri="{BB962C8B-B14F-4D97-AF65-F5344CB8AC3E}">
        <p14:creationId xmlns:p14="http://schemas.microsoft.com/office/powerpoint/2010/main" val="6730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62702-4307-4FEC-AAA2-700C1478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4" y="681037"/>
            <a:ext cx="5274364" cy="4209010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altLang="fr-FR" sz="28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5- Quel est le niveau de vie moyen et </a:t>
            </a:r>
            <a:r>
              <a:rPr lang="fr-FR" altLang="fr-FR" sz="2800" b="1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lang="fr-FR" altLang="fr-FR" sz="28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le niveau de vie médian annuel en France métropolitaine en 2015 ? Quel est le niveau de vie maximum des 10% des Français les plus modestes? Le niveau de vie minimum des 10% des Français les plus aisés? Et le rapport inter décile D9/D1 en 2015?  </a:t>
            </a:r>
            <a:r>
              <a:rPr lang="fr-FR" altLang="fr-FR" sz="2800" b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fr-FR" altLang="fr-FR" sz="2800" b="1" dirty="0"/>
            </a:br>
            <a:endParaRPr lang="fr-FR" sz="28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C8E011-6764-4DC4-AD44-0EA6EE3F3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70" y="5274373"/>
            <a:ext cx="5641785" cy="902590"/>
          </a:xfrm>
        </p:spPr>
        <p:txBody>
          <a:bodyPr>
            <a:normAutofit/>
          </a:bodyPr>
          <a:lstStyle/>
          <a:p>
            <a:r>
              <a:rPr lang="fr-FR" altLang="fr-FR" dirty="0">
                <a:solidFill>
                  <a:srgbClr val="1155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https://insee.fr/fr/statistiques</a:t>
            </a:r>
            <a:r>
              <a:rPr lang="fr-FR" altLang="fr-F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France portrait social 2017</a:t>
            </a:r>
            <a:endParaRPr lang="fr-FR" dirty="0"/>
          </a:p>
        </p:txBody>
      </p:sp>
      <p:pic>
        <p:nvPicPr>
          <p:cNvPr id="4097" name="Image 1" descr="https://lh5.googleusercontent.com/UCinkWOhjeaxyRlKOen3cOJ3gwQRMypnU5Icrs-FB5i03am85WXMFECFl8BJRxaDDHA4_khTqaxadJsY1w6ZGY_FT7NBr1hy9nu6ZdQCDOsi9jBZf6Xb2A6hMPYYVILqLwvDHlRI">
            <a:extLst>
              <a:ext uri="{FF2B5EF4-FFF2-40B4-BE49-F238E27FC236}">
                <a16:creationId xmlns:a16="http://schemas.microsoft.com/office/drawing/2014/main" id="{42319268-8090-4681-BA5E-8B49BDA4D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355" y="573214"/>
            <a:ext cx="6315075" cy="638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C9C057F-74B5-4AFA-9FB4-E550FFDB6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1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0375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257</Words>
  <Application>Microsoft Office PowerPoint</Application>
  <PresentationFormat>Grand écran</PresentationFormat>
  <Paragraphs>65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Sociologie 1.1- Comment analyser la structure sociale ?</vt:lpstr>
      <vt:lpstr>1- Quels sont les principaux métiers des bénéficiaires des minimas sociaux en France?   </vt:lpstr>
      <vt:lpstr>2- Qui sont les enfants les plus  exposés au surpoids et à l’obésité ?        http://drees.so lidarites-sante.gouv.fr  </vt:lpstr>
      <vt:lpstr>3-Chiffrez les inégalités d’espérance de vie à la naissance en fonction du niveau de vie en 2018.    http://www.onpes.gouv.fr </vt:lpstr>
      <vt:lpstr>Présentation PowerPoint</vt:lpstr>
      <vt:lpstr>5- Quel est le niveau de vie moyen et et le niveau de vie médian annuel en France métropolitaine en 2015 ? Quel est le niveau de vie maximum des 10% des Français les plus modestes? Le niveau de vie minimum des 10% des Français les plus aisés? Et le rapport inter décile D9/D1 en 2015? 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1.1- Comment analyser la structure sociale ?</dc:title>
  <dc:creator>gaelle battu</dc:creator>
  <cp:lastModifiedBy>gaelle battu</cp:lastModifiedBy>
  <cp:revision>3</cp:revision>
  <dcterms:created xsi:type="dcterms:W3CDTF">2018-05-15T16:45:50Z</dcterms:created>
  <dcterms:modified xsi:type="dcterms:W3CDTF">2018-05-15T17:49:31Z</dcterms:modified>
</cp:coreProperties>
</file>