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3" r:id="rId4"/>
    <p:sldId id="257" r:id="rId5"/>
    <p:sldId id="265" r:id="rId6"/>
    <p:sldId id="264"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487EDD73-0A22-4858-BA75-397E9FAFABB0}" type="datetimeFigureOut">
              <a:rPr lang="fr-FR" smtClean="0"/>
              <a:t>07/06/2018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C12AE5-3308-4DB9-AF58-526757A2B8B5}" type="slidenum">
              <a:rPr lang="fr-FR" smtClean="0"/>
              <a:t>‹N°›</a:t>
            </a:fld>
            <a:endParaRPr lang="fr-FR"/>
          </a:p>
        </p:txBody>
      </p:sp>
    </p:spTree>
    <p:extLst>
      <p:ext uri="{BB962C8B-B14F-4D97-AF65-F5344CB8AC3E}">
        <p14:creationId xmlns:p14="http://schemas.microsoft.com/office/powerpoint/2010/main" val="1629220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7EDD73-0A22-4858-BA75-397E9FAFABB0}" type="datetimeFigureOut">
              <a:rPr lang="fr-FR" smtClean="0"/>
              <a:t>07/06/2018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C12AE5-3308-4DB9-AF58-526757A2B8B5}" type="slidenum">
              <a:rPr lang="fr-FR" smtClean="0"/>
              <a:t>‹N°›</a:t>
            </a:fld>
            <a:endParaRPr lang="fr-FR"/>
          </a:p>
        </p:txBody>
      </p:sp>
    </p:spTree>
    <p:extLst>
      <p:ext uri="{BB962C8B-B14F-4D97-AF65-F5344CB8AC3E}">
        <p14:creationId xmlns:p14="http://schemas.microsoft.com/office/powerpoint/2010/main" val="3391169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7EDD73-0A22-4858-BA75-397E9FAFABB0}" type="datetimeFigureOut">
              <a:rPr lang="fr-FR" smtClean="0"/>
              <a:t>07/06/2018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C12AE5-3308-4DB9-AF58-526757A2B8B5}" type="slidenum">
              <a:rPr lang="fr-FR" smtClean="0"/>
              <a:t>‹N°›</a:t>
            </a:fld>
            <a:endParaRPr lang="fr-FR"/>
          </a:p>
        </p:txBody>
      </p:sp>
    </p:spTree>
    <p:extLst>
      <p:ext uri="{BB962C8B-B14F-4D97-AF65-F5344CB8AC3E}">
        <p14:creationId xmlns:p14="http://schemas.microsoft.com/office/powerpoint/2010/main" val="387217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7EDD73-0A22-4858-BA75-397E9FAFABB0}" type="datetimeFigureOut">
              <a:rPr lang="fr-FR" smtClean="0"/>
              <a:t>07/06/2018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C12AE5-3308-4DB9-AF58-526757A2B8B5}" type="slidenum">
              <a:rPr lang="fr-FR" smtClean="0"/>
              <a:t>‹N°›</a:t>
            </a:fld>
            <a:endParaRPr lang="fr-FR"/>
          </a:p>
        </p:txBody>
      </p:sp>
    </p:spTree>
    <p:extLst>
      <p:ext uri="{BB962C8B-B14F-4D97-AF65-F5344CB8AC3E}">
        <p14:creationId xmlns:p14="http://schemas.microsoft.com/office/powerpoint/2010/main" val="807968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87EDD73-0A22-4858-BA75-397E9FAFABB0}" type="datetimeFigureOut">
              <a:rPr lang="fr-FR" smtClean="0"/>
              <a:t>07/06/2018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C12AE5-3308-4DB9-AF58-526757A2B8B5}" type="slidenum">
              <a:rPr lang="fr-FR" smtClean="0"/>
              <a:t>‹N°›</a:t>
            </a:fld>
            <a:endParaRPr lang="fr-FR"/>
          </a:p>
        </p:txBody>
      </p:sp>
    </p:spTree>
    <p:extLst>
      <p:ext uri="{BB962C8B-B14F-4D97-AF65-F5344CB8AC3E}">
        <p14:creationId xmlns:p14="http://schemas.microsoft.com/office/powerpoint/2010/main" val="109647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87EDD73-0A22-4858-BA75-397E9FAFABB0}" type="datetimeFigureOut">
              <a:rPr lang="fr-FR" smtClean="0"/>
              <a:t>07/06/2018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5C12AE5-3308-4DB9-AF58-526757A2B8B5}" type="slidenum">
              <a:rPr lang="fr-FR" smtClean="0"/>
              <a:t>‹N°›</a:t>
            </a:fld>
            <a:endParaRPr lang="fr-FR"/>
          </a:p>
        </p:txBody>
      </p:sp>
    </p:spTree>
    <p:extLst>
      <p:ext uri="{BB962C8B-B14F-4D97-AF65-F5344CB8AC3E}">
        <p14:creationId xmlns:p14="http://schemas.microsoft.com/office/powerpoint/2010/main" val="1667200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87EDD73-0A22-4858-BA75-397E9FAFABB0}" type="datetimeFigureOut">
              <a:rPr lang="fr-FR" smtClean="0"/>
              <a:t>07/06/2018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5C12AE5-3308-4DB9-AF58-526757A2B8B5}" type="slidenum">
              <a:rPr lang="fr-FR" smtClean="0"/>
              <a:t>‹N°›</a:t>
            </a:fld>
            <a:endParaRPr lang="fr-FR"/>
          </a:p>
        </p:txBody>
      </p:sp>
    </p:spTree>
    <p:extLst>
      <p:ext uri="{BB962C8B-B14F-4D97-AF65-F5344CB8AC3E}">
        <p14:creationId xmlns:p14="http://schemas.microsoft.com/office/powerpoint/2010/main" val="4120444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87EDD73-0A22-4858-BA75-397E9FAFABB0}" type="datetimeFigureOut">
              <a:rPr lang="fr-FR" smtClean="0"/>
              <a:t>07/06/2018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5C12AE5-3308-4DB9-AF58-526757A2B8B5}" type="slidenum">
              <a:rPr lang="fr-FR" smtClean="0"/>
              <a:t>‹N°›</a:t>
            </a:fld>
            <a:endParaRPr lang="fr-FR"/>
          </a:p>
        </p:txBody>
      </p:sp>
    </p:spTree>
    <p:extLst>
      <p:ext uri="{BB962C8B-B14F-4D97-AF65-F5344CB8AC3E}">
        <p14:creationId xmlns:p14="http://schemas.microsoft.com/office/powerpoint/2010/main" val="236198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87EDD73-0A22-4858-BA75-397E9FAFABB0}" type="datetimeFigureOut">
              <a:rPr lang="fr-FR" smtClean="0"/>
              <a:t>07/06/2018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5C12AE5-3308-4DB9-AF58-526757A2B8B5}" type="slidenum">
              <a:rPr lang="fr-FR" smtClean="0"/>
              <a:t>‹N°›</a:t>
            </a:fld>
            <a:endParaRPr lang="fr-FR"/>
          </a:p>
        </p:txBody>
      </p:sp>
    </p:spTree>
    <p:extLst>
      <p:ext uri="{BB962C8B-B14F-4D97-AF65-F5344CB8AC3E}">
        <p14:creationId xmlns:p14="http://schemas.microsoft.com/office/powerpoint/2010/main" val="2176670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87EDD73-0A22-4858-BA75-397E9FAFABB0}" type="datetimeFigureOut">
              <a:rPr lang="fr-FR" smtClean="0"/>
              <a:t>07/06/2018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5C12AE5-3308-4DB9-AF58-526757A2B8B5}" type="slidenum">
              <a:rPr lang="fr-FR" smtClean="0"/>
              <a:t>‹N°›</a:t>
            </a:fld>
            <a:endParaRPr lang="fr-FR"/>
          </a:p>
        </p:txBody>
      </p:sp>
    </p:spTree>
    <p:extLst>
      <p:ext uri="{BB962C8B-B14F-4D97-AF65-F5344CB8AC3E}">
        <p14:creationId xmlns:p14="http://schemas.microsoft.com/office/powerpoint/2010/main" val="295671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87EDD73-0A22-4858-BA75-397E9FAFABB0}" type="datetimeFigureOut">
              <a:rPr lang="fr-FR" smtClean="0"/>
              <a:t>07/06/2018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5C12AE5-3308-4DB9-AF58-526757A2B8B5}" type="slidenum">
              <a:rPr lang="fr-FR" smtClean="0"/>
              <a:t>‹N°›</a:t>
            </a:fld>
            <a:endParaRPr lang="fr-FR"/>
          </a:p>
        </p:txBody>
      </p:sp>
    </p:spTree>
    <p:extLst>
      <p:ext uri="{BB962C8B-B14F-4D97-AF65-F5344CB8AC3E}">
        <p14:creationId xmlns:p14="http://schemas.microsoft.com/office/powerpoint/2010/main" val="3379870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EDD73-0A22-4858-BA75-397E9FAFABB0}" type="datetimeFigureOut">
              <a:rPr lang="fr-FR" smtClean="0"/>
              <a:t>07/06/2018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12AE5-3308-4DB9-AF58-526757A2B8B5}" type="slidenum">
              <a:rPr lang="fr-FR" smtClean="0"/>
              <a:t>‹N°›</a:t>
            </a:fld>
            <a:endParaRPr lang="fr-FR"/>
          </a:p>
        </p:txBody>
      </p:sp>
    </p:spTree>
    <p:extLst>
      <p:ext uri="{BB962C8B-B14F-4D97-AF65-F5344CB8AC3E}">
        <p14:creationId xmlns:p14="http://schemas.microsoft.com/office/powerpoint/2010/main" val="4262651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nsee.fr/fr/statistiques/3303327?sommaire=3353488#graphique-T18F023G3"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databank.banquemondiale.org/data/reports.aspx?source=2&amp;series=EN.ATM.CO2E.PC&amp;country="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c.europa.eu/eurostat/tgm/graph.do?tab=graph&amp;plugin=1&amp;pcode=t2020_30&amp;language=fr&amp;toolbox=type"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c.europa.eu/eurostat/tgm/graph.do?tab=graph&amp;plugin=1&amp;language=fr&amp;pcode=t2020_rt320&amp;toolbox=type"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databank.banquemondiale.org/data/reports.aspx?source=2&amp;series=EG.FEC.RNEW.ZS&amp;country"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90650" y="2246313"/>
            <a:ext cx="9144000" cy="2387600"/>
          </a:xfrm>
        </p:spPr>
        <p:txBody>
          <a:bodyPr>
            <a:normAutofit fontScale="90000"/>
          </a:bodyPr>
          <a:lstStyle/>
          <a:p>
            <a:r>
              <a:rPr lang="fr-FR" dirty="0"/>
              <a:t>Chapitre </a:t>
            </a:r>
            <a:r>
              <a:rPr lang="fr-FR" dirty="0" smtClean="0"/>
              <a:t>3.1 </a:t>
            </a:r>
            <a:r>
              <a:rPr lang="fr-FR" dirty="0"/>
              <a:t>(Eco) : </a:t>
            </a:r>
            <a:r>
              <a:rPr lang="fr-FR" dirty="0" smtClean="0"/>
              <a:t/>
            </a:r>
            <a:br>
              <a:rPr lang="fr-FR" dirty="0" smtClean="0"/>
            </a:br>
            <a:r>
              <a:rPr lang="fr-FR" dirty="0" smtClean="0"/>
              <a:t>La </a:t>
            </a:r>
            <a:r>
              <a:rPr lang="fr-FR" dirty="0"/>
              <a:t>croissance économique est-elle compatible avec la préservation de </a:t>
            </a:r>
            <a:r>
              <a:rPr lang="fr-FR" dirty="0" smtClean="0"/>
              <a:t>l’environnement?</a:t>
            </a:r>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1691759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7175" y="73602"/>
            <a:ext cx="11096625" cy="452431"/>
          </a:xfrm>
        </p:spPr>
        <p:txBody>
          <a:bodyPr>
            <a:noAutofit/>
          </a:bodyPr>
          <a:lstStyle/>
          <a:p>
            <a:r>
              <a:rPr lang="fr-FR" sz="2800" dirty="0"/>
              <a:t>1. Mesurez le réchauffement climatique en France </a:t>
            </a:r>
            <a:r>
              <a:rPr lang="fr-FR" sz="2800" dirty="0" smtClean="0"/>
              <a:t>depuis 1990 (au moins).</a:t>
            </a:r>
            <a:endParaRPr lang="fr-FR" sz="2800" dirty="0"/>
          </a:p>
        </p:txBody>
      </p:sp>
      <p:sp>
        <p:nvSpPr>
          <p:cNvPr id="3" name="Espace réservé du contenu 2"/>
          <p:cNvSpPr>
            <a:spLocks noGrp="1"/>
          </p:cNvSpPr>
          <p:nvPr>
            <p:ph idx="1"/>
          </p:nvPr>
        </p:nvSpPr>
        <p:spPr>
          <a:xfrm>
            <a:off x="838200" y="1825625"/>
            <a:ext cx="10515600" cy="4965700"/>
          </a:xfrm>
        </p:spPr>
        <p:txBody>
          <a:bodyPr>
            <a:normAutofit/>
          </a:bodyPr>
          <a:lstStyle/>
          <a:p>
            <a:pPr marL="0" indent="0">
              <a:buNone/>
            </a:pPr>
            <a:endParaRPr lang="fr-FR" sz="1600" dirty="0" smtClean="0"/>
          </a:p>
          <a:p>
            <a:pPr marL="0" indent="0">
              <a:buNone/>
            </a:pPr>
            <a:endParaRPr lang="fr-FR" sz="1600" dirty="0"/>
          </a:p>
          <a:p>
            <a:pPr marL="0" indent="0">
              <a:buNone/>
            </a:pPr>
            <a:endParaRPr lang="fr-FR" sz="1600" dirty="0" smtClean="0"/>
          </a:p>
          <a:p>
            <a:pPr marL="0" indent="0">
              <a:buNone/>
            </a:pPr>
            <a:endParaRPr lang="fr-FR" sz="1600" dirty="0"/>
          </a:p>
          <a:p>
            <a:pPr marL="0" indent="0">
              <a:buNone/>
            </a:pPr>
            <a:endParaRPr lang="fr-FR" sz="1600" dirty="0" smtClean="0"/>
          </a:p>
          <a:p>
            <a:pPr marL="0" indent="0">
              <a:buNone/>
            </a:pPr>
            <a:endParaRPr lang="fr-FR" sz="1600" dirty="0"/>
          </a:p>
          <a:p>
            <a:pPr marL="0" indent="0">
              <a:buNone/>
            </a:pPr>
            <a:endParaRPr lang="fr-FR" sz="1600" dirty="0" smtClean="0"/>
          </a:p>
          <a:p>
            <a:pPr marL="0" indent="0">
              <a:buNone/>
            </a:pPr>
            <a:endParaRPr lang="fr-FR" sz="1600" dirty="0"/>
          </a:p>
          <a:p>
            <a:pPr marL="0" indent="0">
              <a:buNone/>
            </a:pPr>
            <a:endParaRPr lang="fr-FR" sz="1600" dirty="0" smtClean="0"/>
          </a:p>
          <a:p>
            <a:pPr marL="0" indent="0">
              <a:buNone/>
            </a:pPr>
            <a:endParaRPr lang="fr-FR" sz="1600" dirty="0"/>
          </a:p>
          <a:p>
            <a:pPr marL="0" indent="0">
              <a:buNone/>
            </a:pPr>
            <a:endParaRPr lang="fr-FR" sz="1600" dirty="0" smtClean="0"/>
          </a:p>
          <a:p>
            <a:pPr marL="0" indent="0">
              <a:buNone/>
            </a:pPr>
            <a:endParaRPr lang="fr-FR" sz="1600" dirty="0"/>
          </a:p>
          <a:p>
            <a:pPr marL="0" indent="0">
              <a:buNone/>
            </a:pPr>
            <a:endParaRPr lang="fr-FR" sz="1600" dirty="0" smtClean="0"/>
          </a:p>
          <a:p>
            <a:pPr marL="0" indent="0">
              <a:buNone/>
            </a:pPr>
            <a:endParaRPr lang="fr-FR" sz="1600" dirty="0"/>
          </a:p>
          <a:p>
            <a:pPr marL="0" indent="0">
              <a:buNone/>
            </a:pPr>
            <a:endParaRPr lang="fr-FR" sz="1600" dirty="0" smtClean="0"/>
          </a:p>
        </p:txBody>
      </p:sp>
      <p:pic>
        <p:nvPicPr>
          <p:cNvPr id="5" name="Image 4"/>
          <p:cNvPicPr>
            <a:picLocks noChangeAspect="1"/>
          </p:cNvPicPr>
          <p:nvPr/>
        </p:nvPicPr>
        <p:blipFill>
          <a:blip r:embed="rId2"/>
          <a:stretch>
            <a:fillRect/>
          </a:stretch>
        </p:blipFill>
        <p:spPr>
          <a:xfrm>
            <a:off x="2228850" y="812736"/>
            <a:ext cx="5848350" cy="6045264"/>
          </a:xfrm>
          <a:prstGeom prst="rect">
            <a:avLst/>
          </a:prstGeom>
        </p:spPr>
      </p:pic>
      <p:sp>
        <p:nvSpPr>
          <p:cNvPr id="6" name="ZoneTexte 5"/>
          <p:cNvSpPr txBox="1"/>
          <p:nvPr/>
        </p:nvSpPr>
        <p:spPr>
          <a:xfrm>
            <a:off x="9305925" y="5600700"/>
            <a:ext cx="2724150" cy="1477328"/>
          </a:xfrm>
          <a:prstGeom prst="rect">
            <a:avLst/>
          </a:prstGeom>
          <a:noFill/>
        </p:spPr>
        <p:txBody>
          <a:bodyPr wrap="square" rtlCol="0">
            <a:spAutoFit/>
          </a:bodyPr>
          <a:lstStyle/>
          <a:p>
            <a:r>
              <a:rPr lang="fr-FR" dirty="0">
                <a:hlinkClick r:id="rId3"/>
              </a:rPr>
              <a:t>https://www.insee.fr/fr/statistiques/3303327?sommaire=3353488#graphique-T18F023G3</a:t>
            </a:r>
            <a:endParaRPr lang="fr-FR" dirty="0"/>
          </a:p>
          <a:p>
            <a:endParaRPr lang="fr-FR" dirty="0"/>
          </a:p>
        </p:txBody>
      </p:sp>
    </p:spTree>
    <p:extLst>
      <p:ext uri="{BB962C8B-B14F-4D97-AF65-F5344CB8AC3E}">
        <p14:creationId xmlns:p14="http://schemas.microsoft.com/office/powerpoint/2010/main" val="1281608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01" y="70483"/>
            <a:ext cx="11801475" cy="1325563"/>
          </a:xfrm>
        </p:spPr>
        <p:txBody>
          <a:bodyPr>
            <a:noAutofit/>
          </a:bodyPr>
          <a:lstStyle/>
          <a:p>
            <a:r>
              <a:rPr lang="fr-FR" sz="2800" dirty="0"/>
              <a:t>2</a:t>
            </a:r>
            <a:r>
              <a:rPr lang="fr-FR" sz="2800" dirty="0" smtClean="0"/>
              <a:t>. </a:t>
            </a:r>
            <a:r>
              <a:rPr lang="fr-FR" sz="2800" dirty="0" smtClean="0"/>
              <a:t>A combien s’élèvent les émissions de CO2 par habitant dans le monde, en Afrique subsaharienne, en Amérique du Nord, dans l’Union européenne et en Asie de l’Est et Pacifique, en 1960, 1970, 1980, 1990, 2010 et 2014 ?</a:t>
            </a:r>
            <a:endParaRPr lang="fr-FR" sz="2800" dirty="0"/>
          </a:p>
        </p:txBody>
      </p:sp>
      <p:pic>
        <p:nvPicPr>
          <p:cNvPr id="7" name="Image 6"/>
          <p:cNvPicPr>
            <a:picLocks noChangeAspect="1"/>
          </p:cNvPicPr>
          <p:nvPr/>
        </p:nvPicPr>
        <p:blipFill>
          <a:blip r:embed="rId2"/>
          <a:stretch>
            <a:fillRect/>
          </a:stretch>
        </p:blipFill>
        <p:spPr>
          <a:xfrm>
            <a:off x="349387" y="2057822"/>
            <a:ext cx="11304126" cy="3114676"/>
          </a:xfrm>
          <a:prstGeom prst="rect">
            <a:avLst/>
          </a:prstGeom>
        </p:spPr>
      </p:pic>
      <p:sp>
        <p:nvSpPr>
          <p:cNvPr id="8" name="ZoneTexte 7"/>
          <p:cNvSpPr txBox="1"/>
          <p:nvPr/>
        </p:nvSpPr>
        <p:spPr>
          <a:xfrm>
            <a:off x="4276724" y="6496049"/>
            <a:ext cx="8410575" cy="307777"/>
          </a:xfrm>
          <a:prstGeom prst="rect">
            <a:avLst/>
          </a:prstGeom>
          <a:noFill/>
        </p:spPr>
        <p:txBody>
          <a:bodyPr wrap="square" rtlCol="0">
            <a:spAutoFit/>
          </a:bodyPr>
          <a:lstStyle/>
          <a:p>
            <a:r>
              <a:rPr lang="fr-FR" sz="1400" dirty="0">
                <a:hlinkClick r:id="rId3"/>
              </a:rPr>
              <a:t>http://databank.banquemondiale.org/data/reports.aspx?source=2&amp;series=EN.ATM.CO2E.PC&amp;country</a:t>
            </a:r>
            <a:r>
              <a:rPr lang="fr-FR" sz="1400" dirty="0" smtClean="0">
                <a:hlinkClick r:id="rId3"/>
              </a:rPr>
              <a:t>=#</a:t>
            </a:r>
            <a:r>
              <a:rPr lang="fr-FR" sz="1400" dirty="0" smtClean="0"/>
              <a:t> </a:t>
            </a:r>
            <a:endParaRPr lang="fr-FR" sz="1400" dirty="0"/>
          </a:p>
        </p:txBody>
      </p:sp>
      <p:sp>
        <p:nvSpPr>
          <p:cNvPr id="9" name="ZoneTexte 8"/>
          <p:cNvSpPr txBox="1"/>
          <p:nvPr/>
        </p:nvSpPr>
        <p:spPr>
          <a:xfrm>
            <a:off x="114301" y="1515317"/>
            <a:ext cx="12192000" cy="382488"/>
          </a:xfrm>
          <a:prstGeom prst="rect">
            <a:avLst/>
          </a:prstGeom>
          <a:noFill/>
        </p:spPr>
        <p:txBody>
          <a:bodyPr wrap="square" rtlCol="0">
            <a:spAutoFit/>
          </a:bodyPr>
          <a:lstStyle/>
          <a:p>
            <a:pPr algn="ctr"/>
            <a:r>
              <a:rPr lang="fr-FR" b="1" dirty="0"/>
              <a:t>Émissions de CO2 (tonnes métriques par habitant)</a:t>
            </a:r>
          </a:p>
        </p:txBody>
      </p:sp>
    </p:spTree>
    <p:extLst>
      <p:ext uri="{BB962C8B-B14F-4D97-AF65-F5344CB8AC3E}">
        <p14:creationId xmlns:p14="http://schemas.microsoft.com/office/powerpoint/2010/main" val="2903243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737" y="98425"/>
            <a:ext cx="11882438" cy="1325563"/>
          </a:xfrm>
        </p:spPr>
        <p:txBody>
          <a:bodyPr>
            <a:noAutofit/>
          </a:bodyPr>
          <a:lstStyle/>
          <a:p>
            <a:r>
              <a:rPr lang="fr-FR" sz="2800" dirty="0"/>
              <a:t>3</a:t>
            </a:r>
            <a:r>
              <a:rPr lang="fr-FR" sz="2800" dirty="0" smtClean="0"/>
              <a:t>. </a:t>
            </a:r>
            <a:r>
              <a:rPr lang="fr-FR" sz="2800" dirty="0"/>
              <a:t>Comment les émissions de gaz à effet de serre </a:t>
            </a:r>
            <a:r>
              <a:rPr lang="fr-FR" sz="2800" dirty="0" err="1"/>
              <a:t>ont-elles</a:t>
            </a:r>
            <a:r>
              <a:rPr lang="fr-FR" sz="2800" dirty="0"/>
              <a:t> évolué dans l’Union européenne, en Allemagne, en Espagne, en France et en Roumanie entre 1990 et 2015 ?</a:t>
            </a:r>
          </a:p>
        </p:txBody>
      </p:sp>
      <p:pic>
        <p:nvPicPr>
          <p:cNvPr id="4" name="Image 3"/>
          <p:cNvPicPr>
            <a:picLocks noChangeAspect="1"/>
          </p:cNvPicPr>
          <p:nvPr/>
        </p:nvPicPr>
        <p:blipFill>
          <a:blip r:embed="rId2"/>
          <a:stretch>
            <a:fillRect/>
          </a:stretch>
        </p:blipFill>
        <p:spPr>
          <a:xfrm>
            <a:off x="185737" y="1423988"/>
            <a:ext cx="7077258" cy="5300662"/>
          </a:xfrm>
          <a:prstGeom prst="rect">
            <a:avLst/>
          </a:prstGeom>
        </p:spPr>
      </p:pic>
      <p:sp>
        <p:nvSpPr>
          <p:cNvPr id="7" name="Espace réservé du contenu 6"/>
          <p:cNvSpPr>
            <a:spLocks noGrp="1"/>
          </p:cNvSpPr>
          <p:nvPr>
            <p:ph idx="1"/>
          </p:nvPr>
        </p:nvSpPr>
        <p:spPr>
          <a:xfrm>
            <a:off x="838200" y="1790700"/>
            <a:ext cx="6800850" cy="4386263"/>
          </a:xfrm>
        </p:spPr>
        <p:txBody>
          <a:bodyPr>
            <a:normAutofit/>
          </a:bodyPr>
          <a:lstStyle/>
          <a:p>
            <a:endParaRPr lang="fr-FR" sz="1800" dirty="0"/>
          </a:p>
        </p:txBody>
      </p:sp>
      <p:sp>
        <p:nvSpPr>
          <p:cNvPr id="8" name="ZoneTexte 7"/>
          <p:cNvSpPr txBox="1"/>
          <p:nvPr/>
        </p:nvSpPr>
        <p:spPr>
          <a:xfrm>
            <a:off x="8601075" y="5807631"/>
            <a:ext cx="3295650" cy="738664"/>
          </a:xfrm>
          <a:prstGeom prst="rect">
            <a:avLst/>
          </a:prstGeom>
          <a:noFill/>
        </p:spPr>
        <p:txBody>
          <a:bodyPr wrap="square" rtlCol="0">
            <a:spAutoFit/>
          </a:bodyPr>
          <a:lstStyle/>
          <a:p>
            <a:r>
              <a:rPr lang="fr-FR" sz="1400" dirty="0">
                <a:hlinkClick r:id="rId3"/>
              </a:rPr>
              <a:t>http://</a:t>
            </a:r>
            <a:r>
              <a:rPr lang="fr-FR" sz="1400" dirty="0" smtClean="0">
                <a:hlinkClick r:id="rId3"/>
              </a:rPr>
              <a:t>ec.europa.eu/eurostat/tgm/graph.do?tab=graph&amp;plugin=1&amp;pcode=t2020_30&amp;language=fr&amp;toolbox=type</a:t>
            </a:r>
            <a:r>
              <a:rPr lang="fr-FR" sz="1400" dirty="0" smtClean="0"/>
              <a:t>   </a:t>
            </a:r>
            <a:endParaRPr lang="fr-FR" sz="1400" dirty="0"/>
          </a:p>
        </p:txBody>
      </p:sp>
    </p:spTree>
    <p:extLst>
      <p:ext uri="{BB962C8B-B14F-4D97-AF65-F5344CB8AC3E}">
        <p14:creationId xmlns:p14="http://schemas.microsoft.com/office/powerpoint/2010/main" val="4290021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411" y="79375"/>
            <a:ext cx="10515600" cy="873125"/>
          </a:xfrm>
        </p:spPr>
        <p:txBody>
          <a:bodyPr>
            <a:noAutofit/>
          </a:bodyPr>
          <a:lstStyle/>
          <a:p>
            <a:r>
              <a:rPr lang="fr-FR" sz="2800" dirty="0" smtClean="0"/>
              <a:t>4. Quelle est la part des recettes fiscales environnementales dans le PIB de chacun des pays de l’Union européenne en 2016 ?</a:t>
            </a:r>
            <a:endParaRPr lang="fr-FR" sz="2800" dirty="0"/>
          </a:p>
        </p:txBody>
      </p:sp>
      <p:pic>
        <p:nvPicPr>
          <p:cNvPr id="4" name="Espace réservé du contenu 3"/>
          <p:cNvPicPr>
            <a:picLocks noGrp="1" noChangeAspect="1"/>
          </p:cNvPicPr>
          <p:nvPr>
            <p:ph idx="1"/>
          </p:nvPr>
        </p:nvPicPr>
        <p:blipFill>
          <a:blip r:embed="rId2"/>
          <a:stretch>
            <a:fillRect/>
          </a:stretch>
        </p:blipFill>
        <p:spPr>
          <a:xfrm>
            <a:off x="259411" y="952500"/>
            <a:ext cx="10154578" cy="5905500"/>
          </a:xfrm>
          <a:prstGeom prst="rect">
            <a:avLst/>
          </a:prstGeom>
        </p:spPr>
      </p:pic>
      <p:sp>
        <p:nvSpPr>
          <p:cNvPr id="5" name="ZoneTexte 4"/>
          <p:cNvSpPr txBox="1"/>
          <p:nvPr/>
        </p:nvSpPr>
        <p:spPr>
          <a:xfrm>
            <a:off x="6391275" y="6396335"/>
            <a:ext cx="5905500" cy="461665"/>
          </a:xfrm>
          <a:prstGeom prst="rect">
            <a:avLst/>
          </a:prstGeom>
          <a:noFill/>
        </p:spPr>
        <p:txBody>
          <a:bodyPr wrap="square" rtlCol="0">
            <a:spAutoFit/>
          </a:bodyPr>
          <a:lstStyle/>
          <a:p>
            <a:r>
              <a:rPr lang="fr-FR" sz="1200" dirty="0">
                <a:hlinkClick r:id="rId3"/>
              </a:rPr>
              <a:t>http://</a:t>
            </a:r>
            <a:r>
              <a:rPr lang="fr-FR" sz="1200" dirty="0" smtClean="0">
                <a:hlinkClick r:id="rId3"/>
              </a:rPr>
              <a:t>ec.europa.eu/eurostat/tgm/graph.do?tab=graph&amp;plugin=1&amp;language=fr&amp;pcode=t2020_rt320&amp;toolbox=type</a:t>
            </a:r>
            <a:endParaRPr lang="fr-FR" dirty="0"/>
          </a:p>
        </p:txBody>
      </p:sp>
    </p:spTree>
    <p:extLst>
      <p:ext uri="{BB962C8B-B14F-4D97-AF65-F5344CB8AC3E}">
        <p14:creationId xmlns:p14="http://schemas.microsoft.com/office/powerpoint/2010/main" val="3759836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0" y="212580"/>
            <a:ext cx="11856490" cy="1325563"/>
          </a:xfrm>
        </p:spPr>
        <p:txBody>
          <a:bodyPr>
            <a:noAutofit/>
          </a:bodyPr>
          <a:lstStyle/>
          <a:p>
            <a:r>
              <a:rPr lang="fr-FR" sz="2800" dirty="0"/>
              <a:t>5</a:t>
            </a:r>
            <a:r>
              <a:rPr lang="fr-FR" sz="2800" dirty="0" smtClean="0"/>
              <a:t>. </a:t>
            </a:r>
            <a:r>
              <a:rPr lang="fr-FR" sz="2800" dirty="0" smtClean="0"/>
              <a:t>Comment évolue la part de la consommation </a:t>
            </a:r>
            <a:r>
              <a:rPr lang="fr-FR" sz="2800" dirty="0"/>
              <a:t>d’énergies renouvelables </a:t>
            </a:r>
            <a:r>
              <a:rPr lang="fr-FR" sz="2800" dirty="0" smtClean="0"/>
              <a:t>(en % </a:t>
            </a:r>
            <a:r>
              <a:rPr lang="fr-FR" sz="2800" dirty="0"/>
              <a:t>de la consommation totale d’énergie</a:t>
            </a:r>
            <a:r>
              <a:rPr lang="fr-FR" sz="2800" dirty="0" smtClean="0"/>
              <a:t>) dans </a:t>
            </a:r>
            <a:r>
              <a:rPr lang="fr-FR" sz="2800" dirty="0"/>
              <a:t>le monde, en Afrique subsaharienne, en Amérique du Nord, dans l’Union européenne et en Asie de l’Est et Pacifique, en </a:t>
            </a:r>
            <a:r>
              <a:rPr lang="fr-FR" sz="2800" dirty="0" smtClean="0"/>
              <a:t>1990</a:t>
            </a:r>
            <a:r>
              <a:rPr lang="fr-FR" sz="2800" dirty="0"/>
              <a:t>, </a:t>
            </a:r>
            <a:r>
              <a:rPr lang="fr-FR" sz="2800" dirty="0" smtClean="0"/>
              <a:t>1995, 2000, 2005, </a:t>
            </a:r>
            <a:r>
              <a:rPr lang="fr-FR" sz="2800" dirty="0"/>
              <a:t>2010 et </a:t>
            </a:r>
            <a:r>
              <a:rPr lang="fr-FR" sz="2800" dirty="0" smtClean="0"/>
              <a:t>2015 ?</a:t>
            </a:r>
            <a:endParaRPr lang="fr-FR" sz="2800" dirty="0"/>
          </a:p>
        </p:txBody>
      </p:sp>
      <p:pic>
        <p:nvPicPr>
          <p:cNvPr id="4" name="Espace réservé du contenu 3"/>
          <p:cNvPicPr>
            <a:picLocks noGrp="1" noChangeAspect="1"/>
          </p:cNvPicPr>
          <p:nvPr>
            <p:ph idx="1"/>
          </p:nvPr>
        </p:nvPicPr>
        <p:blipFill>
          <a:blip r:embed="rId2"/>
          <a:stretch>
            <a:fillRect/>
          </a:stretch>
        </p:blipFill>
        <p:spPr>
          <a:xfrm>
            <a:off x="221210" y="1767428"/>
            <a:ext cx="11540030" cy="3652297"/>
          </a:xfrm>
          <a:prstGeom prst="rect">
            <a:avLst/>
          </a:prstGeom>
        </p:spPr>
      </p:pic>
      <p:sp>
        <p:nvSpPr>
          <p:cNvPr id="5" name="Rectangle 4"/>
          <p:cNvSpPr/>
          <p:nvPr/>
        </p:nvSpPr>
        <p:spPr>
          <a:xfrm>
            <a:off x="1114425" y="6372910"/>
            <a:ext cx="10868025" cy="369332"/>
          </a:xfrm>
          <a:prstGeom prst="rect">
            <a:avLst/>
          </a:prstGeom>
        </p:spPr>
        <p:txBody>
          <a:bodyPr wrap="square">
            <a:spAutoFit/>
          </a:bodyPr>
          <a:lstStyle/>
          <a:p>
            <a:r>
              <a:rPr lang="fr-FR" dirty="0">
                <a:hlinkClick r:id="rId3"/>
              </a:rPr>
              <a:t>http://databank.banquemondiale.org/data/reports.aspx?source=2&amp;series=EG.FEC.RNEW.ZS&amp;country</a:t>
            </a:r>
            <a:r>
              <a:rPr lang="fr-FR" dirty="0" smtClean="0"/>
              <a:t>= </a:t>
            </a:r>
            <a:endParaRPr lang="fr-FR" dirty="0"/>
          </a:p>
        </p:txBody>
      </p:sp>
    </p:spTree>
    <p:extLst>
      <p:ext uri="{BB962C8B-B14F-4D97-AF65-F5344CB8AC3E}">
        <p14:creationId xmlns:p14="http://schemas.microsoft.com/office/powerpoint/2010/main" val="4253748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466</TotalTime>
  <Words>205</Words>
  <Application>Microsoft Office PowerPoint</Application>
  <PresentationFormat>Grand écran</PresentationFormat>
  <Paragraphs>25</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Calibri Light</vt:lpstr>
      <vt:lpstr>Thème Office</vt:lpstr>
      <vt:lpstr>Chapitre 3.1 (Eco) :  La croissance économique est-elle compatible avec la préservation de l’environnement?</vt:lpstr>
      <vt:lpstr>1. Mesurez le réchauffement climatique en France depuis 1990 (au moins).</vt:lpstr>
      <vt:lpstr>2. A combien s’élèvent les émissions de CO2 par habitant dans le monde, en Afrique subsaharienne, en Amérique du Nord, dans l’Union européenne et en Asie de l’Est et Pacifique, en 1960, 1970, 1980, 1990, 2010 et 2014 ?</vt:lpstr>
      <vt:lpstr>3. Comment les émissions de gaz à effet de serre ont-elles évolué dans l’Union européenne, en Allemagne, en Espagne, en France et en Roumanie entre 1990 et 2015 ?</vt:lpstr>
      <vt:lpstr>4. Quelle est la part des recettes fiscales environnementales dans le PIB de chacun des pays de l’Union européenne en 2016 ?</vt:lpstr>
      <vt:lpstr>5. Comment évolue la part de la consommation d’énergies renouvelables (en % de la consommation totale d’énergie) dans le monde, en Afrique subsaharienne, en Amérique du Nord, dans l’Union européenne et en Asie de l’Est et Pacifique, en 1990, 1995, 2000, 2005, 2010 et 2015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superu</dc:creator>
  <cp:lastModifiedBy>HP</cp:lastModifiedBy>
  <cp:revision>24</cp:revision>
  <dcterms:created xsi:type="dcterms:W3CDTF">2018-02-05T13:23:14Z</dcterms:created>
  <dcterms:modified xsi:type="dcterms:W3CDTF">2018-06-07T21:10:57Z</dcterms:modified>
</cp:coreProperties>
</file>