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6" r:id="rId3"/>
    <p:sldId id="267" r:id="rId4"/>
    <p:sldId id="268" r:id="rId5"/>
    <p:sldId id="269" r:id="rId6"/>
    <p:sldId id="270" r:id="rId7"/>
    <p:sldId id="271"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63" autoAdjust="0"/>
    <p:restoredTop sz="94660"/>
  </p:normalViewPr>
  <p:slideViewPr>
    <p:cSldViewPr snapToGrid="0">
      <p:cViewPr varScale="1">
        <p:scale>
          <a:sx n="111" d="100"/>
          <a:sy n="111" d="100"/>
        </p:scale>
        <p:origin x="216"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C60DB889-59B5-434E-A1FD-8967F21D4911}" type="datetimeFigureOut">
              <a:rPr lang="fr-FR" smtClean="0"/>
              <a:t>08/06/2018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2926463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60DB889-59B5-434E-A1FD-8967F21D4911}" type="datetimeFigureOut">
              <a:rPr lang="fr-FR" smtClean="0"/>
              <a:t>08/06/2018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388053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60DB889-59B5-434E-A1FD-8967F21D4911}" type="datetimeFigureOut">
              <a:rPr lang="fr-FR" smtClean="0"/>
              <a:t>08/06/2018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252741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60DB889-59B5-434E-A1FD-8967F21D4911}" type="datetimeFigureOut">
              <a:rPr lang="fr-FR" smtClean="0"/>
              <a:t>08/06/2018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4260571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C60DB889-59B5-434E-A1FD-8967F21D4911}" type="datetimeFigureOut">
              <a:rPr lang="fr-FR" smtClean="0"/>
              <a:t>08/06/2018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843323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60DB889-59B5-434E-A1FD-8967F21D4911}" type="datetimeFigureOut">
              <a:rPr lang="fr-FR" smtClean="0"/>
              <a:t>08/06/2018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3925513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60DB889-59B5-434E-A1FD-8967F21D4911}" type="datetimeFigureOut">
              <a:rPr lang="fr-FR" smtClean="0"/>
              <a:t>08/06/2018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3216833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60DB889-59B5-434E-A1FD-8967F21D4911}" type="datetimeFigureOut">
              <a:rPr lang="fr-FR" smtClean="0"/>
              <a:t>08/06/2018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3176971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0DB889-59B5-434E-A1FD-8967F21D4911}" type="datetimeFigureOut">
              <a:rPr lang="fr-FR" smtClean="0"/>
              <a:t>08/06/2018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416791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60DB889-59B5-434E-A1FD-8967F21D4911}" type="datetimeFigureOut">
              <a:rPr lang="fr-FR" smtClean="0"/>
              <a:t>08/06/2018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355770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60DB889-59B5-434E-A1FD-8967F21D4911}" type="datetimeFigureOut">
              <a:rPr lang="fr-FR" smtClean="0"/>
              <a:t>08/06/2018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BA668D-B8D0-41C6-8D7C-ECCDC55854B4}" type="slidenum">
              <a:rPr lang="fr-FR" smtClean="0"/>
              <a:t>‹N°›</a:t>
            </a:fld>
            <a:endParaRPr lang="fr-FR"/>
          </a:p>
        </p:txBody>
      </p:sp>
    </p:spTree>
    <p:extLst>
      <p:ext uri="{BB962C8B-B14F-4D97-AF65-F5344CB8AC3E}">
        <p14:creationId xmlns:p14="http://schemas.microsoft.com/office/powerpoint/2010/main" val="1609499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DB889-59B5-434E-A1FD-8967F21D4911}" type="datetimeFigureOut">
              <a:rPr lang="fr-FR" smtClean="0"/>
              <a:t>08/06/2018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A668D-B8D0-41C6-8D7C-ECCDC55854B4}" type="slidenum">
              <a:rPr lang="fr-FR" smtClean="0"/>
              <a:t>‹N°›</a:t>
            </a:fld>
            <a:endParaRPr lang="fr-FR"/>
          </a:p>
        </p:txBody>
      </p:sp>
    </p:spTree>
    <p:extLst>
      <p:ext uri="{BB962C8B-B14F-4D97-AF65-F5344CB8AC3E}">
        <p14:creationId xmlns:p14="http://schemas.microsoft.com/office/powerpoint/2010/main" val="3230669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88854" y="3234381"/>
            <a:ext cx="9144000" cy="2387600"/>
          </a:xfrm>
        </p:spPr>
        <p:txBody>
          <a:bodyPr>
            <a:normAutofit fontScale="90000"/>
          </a:bodyPr>
          <a:lstStyle/>
          <a:p>
            <a:r>
              <a:rPr lang="fr-FR" b="1" dirty="0"/>
              <a:t>Chapitre SOCIO 2. 2- La conflictualité sociale : pathologie, facteur de cohésion sociale ou moteur du changement social?</a:t>
            </a:r>
            <a:br>
              <a:rPr lang="fr-FR" b="1" dirty="0"/>
            </a:br>
            <a:endParaRPr lang="fr-FR" dirty="0"/>
          </a:p>
        </p:txBody>
      </p:sp>
    </p:spTree>
    <p:extLst>
      <p:ext uri="{BB962C8B-B14F-4D97-AF65-F5344CB8AC3E}">
        <p14:creationId xmlns:p14="http://schemas.microsoft.com/office/powerpoint/2010/main" val="73314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9F5D8-F8BA-8240-9B8D-5295F075DB6C}"/>
              </a:ext>
            </a:extLst>
          </p:cNvPr>
          <p:cNvSpPr/>
          <p:nvPr/>
        </p:nvSpPr>
        <p:spPr>
          <a:xfrm>
            <a:off x="1018571" y="250321"/>
            <a:ext cx="10347767" cy="545727"/>
          </a:xfrm>
          <a:prstGeom prst="rect">
            <a:avLst/>
          </a:prstGeom>
        </p:spPr>
        <p:txBody>
          <a:bodyPr wrap="square">
            <a:spAutoFit/>
          </a:bodyPr>
          <a:lstStyle/>
          <a:p>
            <a:pPr lvl="0" algn="just">
              <a:lnSpc>
                <a:spcPct val="115000"/>
              </a:lnSpc>
              <a:spcAft>
                <a:spcPts val="0"/>
              </a:spcAft>
              <a:buClr>
                <a:srgbClr val="000000"/>
              </a:buClr>
              <a:buSzPts val="1100"/>
            </a:pPr>
            <a:r>
              <a:rPr lang="fr-FR" sz="2800" b="1" dirty="0">
                <a:latin typeface="Arial" panose="020B0604020202020204" pitchFamily="34" charset="0"/>
                <a:cs typeface="Times New Roman" panose="02020603050405020304" pitchFamily="18" charset="0"/>
              </a:rPr>
              <a:t>1- Quel était le taux de syndicalisation en France en 2015 ? </a:t>
            </a:r>
          </a:p>
        </p:txBody>
      </p:sp>
      <p:sp>
        <p:nvSpPr>
          <p:cNvPr id="4" name="ZoneTexte 3">
            <a:extLst>
              <a:ext uri="{FF2B5EF4-FFF2-40B4-BE49-F238E27FC236}">
                <a16:creationId xmlns:a16="http://schemas.microsoft.com/office/drawing/2014/main" id="{774B64EF-B6E6-6F44-A989-B116F0648146}"/>
              </a:ext>
            </a:extLst>
          </p:cNvPr>
          <p:cNvSpPr txBox="1"/>
          <p:nvPr/>
        </p:nvSpPr>
        <p:spPr>
          <a:xfrm>
            <a:off x="7268902" y="2705463"/>
            <a:ext cx="4571998" cy="369332"/>
          </a:xfrm>
          <a:prstGeom prst="rect">
            <a:avLst/>
          </a:prstGeom>
          <a:noFill/>
        </p:spPr>
        <p:txBody>
          <a:bodyPr wrap="square" rtlCol="0">
            <a:spAutoFit/>
          </a:bodyPr>
          <a:lstStyle/>
          <a:p>
            <a:r>
              <a:rPr lang="fr-FR" dirty="0"/>
              <a:t>Source : Organisation Internationale du Travail</a:t>
            </a:r>
          </a:p>
        </p:txBody>
      </p:sp>
      <p:pic>
        <p:nvPicPr>
          <p:cNvPr id="4098" name="Picture 2" descr="/var/folders/h9/2ch34t_j1tl0wyb5l0znyxth0000gn/T/com.microsoft.Powerpoint/WebArchiveCopyPasteTempFiles/t.gif">
            <a:extLst>
              <a:ext uri="{FF2B5EF4-FFF2-40B4-BE49-F238E27FC236}">
                <a16:creationId xmlns:a16="http://schemas.microsoft.com/office/drawing/2014/main" id="{046016EE-DA81-BC40-AD18-6544BAC31A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287" y="2392363"/>
            <a:ext cx="75419" cy="127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var/folders/h9/2ch34t_j1tl0wyb5l0znyxth0000gn/T/com.microsoft.Powerpoint/WebArchiveCopyPasteTempFiles/t.gif">
            <a:extLst>
              <a:ext uri="{FF2B5EF4-FFF2-40B4-BE49-F238E27FC236}">
                <a16:creationId xmlns:a16="http://schemas.microsoft.com/office/drawing/2014/main" id="{5BF3337D-9107-5E4F-9FAE-54806C6CD7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287" y="2392363"/>
            <a:ext cx="75419" cy="12700"/>
          </a:xfrm>
          <a:prstGeom prst="rect">
            <a:avLst/>
          </a:prstGeom>
          <a:noFill/>
          <a:extLst>
            <a:ext uri="{909E8E84-426E-40DD-AFC4-6F175D3DCCD1}">
              <a14:hiddenFill xmlns:a14="http://schemas.microsoft.com/office/drawing/2010/main">
                <a:solidFill>
                  <a:srgbClr val="FFFFFF"/>
                </a:solidFill>
              </a14:hiddenFill>
            </a:ext>
          </a:extLst>
        </p:spPr>
      </p:pic>
      <p:pic>
        <p:nvPicPr>
          <p:cNvPr id="4103" name="Picture 7" descr="/var/folders/h9/2ch34t_j1tl0wyb5l0znyxth0000gn/T/com.microsoft.Powerpoint/WebArchiveCopyPasteTempFiles/t.gif">
            <a:extLst>
              <a:ext uri="{FF2B5EF4-FFF2-40B4-BE49-F238E27FC236}">
                <a16:creationId xmlns:a16="http://schemas.microsoft.com/office/drawing/2014/main" id="{4C12110F-98CF-6D48-9278-FCCE9CE990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287" y="2392363"/>
            <a:ext cx="75419" cy="12700"/>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var/folders/h9/2ch34t_j1tl0wyb5l0znyxth0000gn/T/com.microsoft.Powerpoint/WebArchiveCopyPasteTempFiles/t.gif">
            <a:extLst>
              <a:ext uri="{FF2B5EF4-FFF2-40B4-BE49-F238E27FC236}">
                <a16:creationId xmlns:a16="http://schemas.microsoft.com/office/drawing/2014/main" id="{995DD4F6-C8E1-2446-95C8-483D2AD84A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287" y="2392363"/>
            <a:ext cx="75419" cy="127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au 6">
            <a:extLst>
              <a:ext uri="{FF2B5EF4-FFF2-40B4-BE49-F238E27FC236}">
                <a16:creationId xmlns:a16="http://schemas.microsoft.com/office/drawing/2014/main" id="{E93F0D6A-C989-844A-A616-2708E30158E3}"/>
              </a:ext>
            </a:extLst>
          </p:cNvPr>
          <p:cNvGraphicFramePr>
            <a:graphicFrameLocks noGrp="1"/>
          </p:cNvGraphicFramePr>
          <p:nvPr>
            <p:extLst>
              <p:ext uri="{D42A27DB-BD31-4B8C-83A1-F6EECF244321}">
                <p14:modId xmlns:p14="http://schemas.microsoft.com/office/powerpoint/2010/main" val="3069571546"/>
              </p:ext>
            </p:extLst>
          </p:nvPr>
        </p:nvGraphicFramePr>
        <p:xfrm>
          <a:off x="370389" y="1331973"/>
          <a:ext cx="11296892" cy="837565"/>
        </p:xfrm>
        <a:graphic>
          <a:graphicData uri="http://schemas.openxmlformats.org/drawingml/2006/table">
            <a:tbl>
              <a:tblPr>
                <a:tableStyleId>{5C22544A-7EE6-4342-B048-85BDC9FD1C3A}</a:tableStyleId>
              </a:tblPr>
              <a:tblGrid>
                <a:gridCol w="1283448">
                  <a:extLst>
                    <a:ext uri="{9D8B030D-6E8A-4147-A177-3AD203B41FA5}">
                      <a16:colId xmlns:a16="http://schemas.microsoft.com/office/drawing/2014/main" val="316769111"/>
                    </a:ext>
                  </a:extLst>
                </a:gridCol>
                <a:gridCol w="9228608">
                  <a:extLst>
                    <a:ext uri="{9D8B030D-6E8A-4147-A177-3AD203B41FA5}">
                      <a16:colId xmlns:a16="http://schemas.microsoft.com/office/drawing/2014/main" val="1632037596"/>
                    </a:ext>
                  </a:extLst>
                </a:gridCol>
                <a:gridCol w="784836">
                  <a:extLst>
                    <a:ext uri="{9D8B030D-6E8A-4147-A177-3AD203B41FA5}">
                      <a16:colId xmlns:a16="http://schemas.microsoft.com/office/drawing/2014/main" val="747018229"/>
                    </a:ext>
                  </a:extLst>
                </a:gridCol>
              </a:tblGrid>
              <a:tr h="288925">
                <a:tc>
                  <a:txBody>
                    <a:bodyPr/>
                    <a:lstStyle/>
                    <a:p>
                      <a:pPr algn="ctr" fontAlgn="t"/>
                      <a:r>
                        <a:rPr lang="fr-FR" sz="1800" b="1" u="none" strike="noStrike" dirty="0">
                          <a:effectLst/>
                        </a:rPr>
                        <a:t>Country</a:t>
                      </a:r>
                      <a:endParaRPr lang="fr-FR" sz="1800" b="1" i="0" u="none" strike="noStrike" dirty="0">
                        <a:effectLst/>
                        <a:latin typeface="Arial" panose="020B0604020202020204" pitchFamily="34" charset="0"/>
                      </a:endParaRPr>
                    </a:p>
                  </a:txBody>
                  <a:tcPr marL="0" marR="0" marT="0" marB="0"/>
                </a:tc>
                <a:tc>
                  <a:txBody>
                    <a:bodyPr/>
                    <a:lstStyle/>
                    <a:p>
                      <a:pPr algn="ctr" fontAlgn="t"/>
                      <a:r>
                        <a:rPr lang="fr-FR" sz="1800" b="1" u="none" strike="noStrike">
                          <a:effectLst/>
                        </a:rPr>
                        <a:t>Survey</a:t>
                      </a:r>
                      <a:endParaRPr lang="fr-FR" sz="1800" b="1" i="0" u="none" strike="noStrike">
                        <a:effectLst/>
                        <a:latin typeface="Arial" panose="020B0604020202020204" pitchFamily="34" charset="0"/>
                      </a:endParaRPr>
                    </a:p>
                  </a:txBody>
                  <a:tcPr marL="0" marR="0" marT="0" marB="0"/>
                </a:tc>
                <a:tc>
                  <a:txBody>
                    <a:bodyPr/>
                    <a:lstStyle/>
                    <a:p>
                      <a:pPr algn="ctr" fontAlgn="t"/>
                      <a:r>
                        <a:rPr lang="fr-FR" sz="1800" b="1" u="none" strike="noStrike">
                          <a:effectLst/>
                        </a:rPr>
                        <a:t>2015</a:t>
                      </a:r>
                      <a:endParaRPr lang="fr-FR" sz="1800" b="1" i="0" u="none" strike="noStrike">
                        <a:effectLst/>
                        <a:latin typeface="Arial" panose="020B0604020202020204" pitchFamily="34" charset="0"/>
                      </a:endParaRPr>
                    </a:p>
                  </a:txBody>
                  <a:tcPr marL="0" marR="0" marT="0" marB="0"/>
                </a:tc>
                <a:extLst>
                  <a:ext uri="{0D108BD9-81ED-4DB2-BD59-A6C34878D82A}">
                    <a16:rowId xmlns:a16="http://schemas.microsoft.com/office/drawing/2014/main" val="504857789"/>
                  </a:ext>
                </a:extLst>
              </a:tr>
              <a:tr h="165100">
                <a:tc>
                  <a:txBody>
                    <a:bodyPr/>
                    <a:lstStyle/>
                    <a:p>
                      <a:pPr algn="l" fontAlgn="b"/>
                      <a:r>
                        <a:rPr lang="fr-FR" sz="1800" b="1" u="none" strike="noStrike" dirty="0">
                          <a:effectLst/>
                        </a:rPr>
                        <a:t>France</a:t>
                      </a:r>
                      <a:endParaRPr lang="fr-FR" sz="1800" b="1" i="0" u="none" strike="noStrike" dirty="0">
                        <a:effectLst/>
                        <a:latin typeface="Arial" panose="020B0604020202020204" pitchFamily="34" charset="0"/>
                      </a:endParaRPr>
                    </a:p>
                  </a:txBody>
                  <a:tcPr marL="0" marR="0" marT="0" marB="0" anchor="b"/>
                </a:tc>
                <a:tc>
                  <a:txBody>
                    <a:bodyPr/>
                    <a:lstStyle/>
                    <a:p>
                      <a:pPr algn="l" fontAlgn="b"/>
                      <a:r>
                        <a:rPr lang="fr-FR" sz="1800" b="1" u="none" strike="noStrike" dirty="0">
                          <a:effectLst/>
                        </a:rPr>
                        <a:t>Estimations </a:t>
                      </a:r>
                      <a:r>
                        <a:rPr lang="fr-FR" sz="1800" b="1" u="none" strike="noStrike" dirty="0" err="1">
                          <a:effectLst/>
                        </a:rPr>
                        <a:t>based</a:t>
                      </a:r>
                      <a:r>
                        <a:rPr lang="fr-FR" sz="1800" b="1" u="none" strike="noStrike" dirty="0">
                          <a:effectLst/>
                        </a:rPr>
                        <a:t> on self-</a:t>
                      </a:r>
                      <a:r>
                        <a:rPr lang="fr-FR" sz="1800" b="1" u="none" strike="noStrike" dirty="0" err="1">
                          <a:effectLst/>
                        </a:rPr>
                        <a:t>reported</a:t>
                      </a:r>
                      <a:r>
                        <a:rPr lang="fr-FR" sz="1800" b="1" u="none" strike="noStrike" dirty="0">
                          <a:effectLst/>
                        </a:rPr>
                        <a:t> </a:t>
                      </a:r>
                      <a:r>
                        <a:rPr lang="fr-FR" sz="1800" b="1" u="none" strike="noStrike" dirty="0" err="1">
                          <a:effectLst/>
                        </a:rPr>
                        <a:t>membership</a:t>
                      </a:r>
                      <a:r>
                        <a:rPr lang="fr-FR" sz="1800" b="1" u="none" strike="noStrike" dirty="0">
                          <a:effectLst/>
                        </a:rPr>
                        <a:t> and </a:t>
                      </a:r>
                      <a:r>
                        <a:rPr lang="fr-FR" sz="1800" b="1" u="none" strike="noStrike" dirty="0" err="1">
                          <a:effectLst/>
                        </a:rPr>
                        <a:t>financial</a:t>
                      </a:r>
                      <a:r>
                        <a:rPr lang="fr-FR" sz="1800" b="1" u="none" strike="noStrike" dirty="0">
                          <a:effectLst/>
                        </a:rPr>
                        <a:t> </a:t>
                      </a:r>
                      <a:r>
                        <a:rPr lang="fr-FR" sz="1800" b="1" u="none" strike="noStrike" dirty="0" err="1">
                          <a:effectLst/>
                        </a:rPr>
                        <a:t>statistics</a:t>
                      </a:r>
                      <a:r>
                        <a:rPr lang="fr-FR" sz="1800" b="1" u="none" strike="noStrike" dirty="0">
                          <a:effectLst/>
                        </a:rPr>
                        <a:t> of </a:t>
                      </a:r>
                      <a:r>
                        <a:rPr lang="fr-FR" sz="1800" b="1" u="none" strike="noStrike" dirty="0" err="1">
                          <a:effectLst/>
                        </a:rPr>
                        <a:t>confederations</a:t>
                      </a:r>
                      <a:r>
                        <a:rPr lang="fr-FR" sz="1800" b="1" u="none" strike="noStrike" dirty="0">
                          <a:effectLst/>
                        </a:rPr>
                        <a:t> and </a:t>
                      </a:r>
                      <a:r>
                        <a:rPr lang="fr-FR" sz="1800" b="1" u="none" strike="noStrike" dirty="0" err="1">
                          <a:effectLst/>
                        </a:rPr>
                        <a:t>independent</a:t>
                      </a:r>
                      <a:r>
                        <a:rPr lang="fr-FR" sz="1800" b="1" u="none" strike="noStrike" dirty="0">
                          <a:effectLst/>
                        </a:rPr>
                        <a:t> unions</a:t>
                      </a:r>
                      <a:endParaRPr lang="fr-FR" sz="1800" b="1" i="0" u="none" strike="noStrike" dirty="0">
                        <a:effectLst/>
                        <a:latin typeface="Arial" panose="020B0604020202020204" pitchFamily="34" charset="0"/>
                      </a:endParaRPr>
                    </a:p>
                  </a:txBody>
                  <a:tcPr marL="0" marR="0" marT="0" marB="0" anchor="b"/>
                </a:tc>
                <a:tc>
                  <a:txBody>
                    <a:bodyPr/>
                    <a:lstStyle/>
                    <a:p>
                      <a:pPr algn="r" fontAlgn="b"/>
                      <a:r>
                        <a:rPr lang="fr-FR" sz="2000" b="1" u="none" strike="noStrike" dirty="0">
                          <a:effectLst/>
                        </a:rPr>
                        <a:t>7,9</a:t>
                      </a:r>
                      <a:endParaRPr lang="fr-FR" sz="2000" b="1"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2691514373"/>
                  </a:ext>
                </a:extLst>
              </a:tr>
            </a:tbl>
          </a:graphicData>
        </a:graphic>
      </p:graphicFrame>
    </p:spTree>
    <p:extLst>
      <p:ext uri="{BB962C8B-B14F-4D97-AF65-F5344CB8AC3E}">
        <p14:creationId xmlns:p14="http://schemas.microsoft.com/office/powerpoint/2010/main" val="2468228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6D10FDAB-02CD-9C47-89AC-60BAAD0BFFDE}"/>
              </a:ext>
            </a:extLst>
          </p:cNvPr>
          <p:cNvGraphicFramePr>
            <a:graphicFrameLocks noGrp="1"/>
          </p:cNvGraphicFramePr>
          <p:nvPr>
            <p:extLst>
              <p:ext uri="{D42A27DB-BD31-4B8C-83A1-F6EECF244321}">
                <p14:modId xmlns:p14="http://schemas.microsoft.com/office/powerpoint/2010/main" val="2741230264"/>
              </p:ext>
            </p:extLst>
          </p:nvPr>
        </p:nvGraphicFramePr>
        <p:xfrm>
          <a:off x="153779" y="1235173"/>
          <a:ext cx="3592285" cy="5512174"/>
        </p:xfrm>
        <a:graphic>
          <a:graphicData uri="http://schemas.openxmlformats.org/drawingml/2006/table">
            <a:tbl>
              <a:tblPr>
                <a:tableStyleId>{5C22544A-7EE6-4342-B048-85BDC9FD1C3A}</a:tableStyleId>
              </a:tblPr>
              <a:tblGrid>
                <a:gridCol w="881742">
                  <a:extLst>
                    <a:ext uri="{9D8B030D-6E8A-4147-A177-3AD203B41FA5}">
                      <a16:colId xmlns:a16="http://schemas.microsoft.com/office/drawing/2014/main" val="1053588627"/>
                    </a:ext>
                  </a:extLst>
                </a:gridCol>
                <a:gridCol w="2710543">
                  <a:extLst>
                    <a:ext uri="{9D8B030D-6E8A-4147-A177-3AD203B41FA5}">
                      <a16:colId xmlns:a16="http://schemas.microsoft.com/office/drawing/2014/main" val="399739038"/>
                    </a:ext>
                  </a:extLst>
                </a:gridCol>
              </a:tblGrid>
              <a:tr h="828040">
                <a:tc>
                  <a:txBody>
                    <a:bodyPr/>
                    <a:lstStyle/>
                    <a:p>
                      <a:pPr algn="l" fontAlgn="b"/>
                      <a:r>
                        <a:rPr lang="fr-FR" sz="1400" b="1" u="none" strike="noStrike">
                          <a:effectLst/>
                        </a:rPr>
                        <a:t>Titre : </a:t>
                      </a:r>
                      <a:endParaRPr lang="fr-FR" sz="1400" b="1" i="0" u="none" strike="noStrike">
                        <a:effectLst/>
                        <a:latin typeface="Arial" panose="020B0604020202020204" pitchFamily="34" charset="0"/>
                      </a:endParaRPr>
                    </a:p>
                  </a:txBody>
                  <a:tcPr marL="9525" marR="9525" marT="9525" marB="0" anchor="b"/>
                </a:tc>
                <a:tc>
                  <a:txBody>
                    <a:bodyPr/>
                    <a:lstStyle/>
                    <a:p>
                      <a:pPr algn="l" fontAlgn="b"/>
                      <a:r>
                        <a:rPr lang="fr-FR" sz="1400" b="1" u="none" strike="noStrike">
                          <a:effectLst/>
                        </a:rPr>
                        <a:t>Entreprises ayant déclaré au moins une grève en 2010, 2011 et 2012, par branche professionnelle</a:t>
                      </a:r>
                      <a:endParaRPr lang="fr-FR" sz="14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9248269"/>
                  </a:ext>
                </a:extLst>
              </a:tr>
              <a:tr h="556074">
                <a:tc>
                  <a:txBody>
                    <a:bodyPr/>
                    <a:lstStyle/>
                    <a:p>
                      <a:pPr algn="just" fontAlgn="b"/>
                      <a:r>
                        <a:rPr lang="fr-FR" sz="1400" b="1" u="none" strike="noStrike">
                          <a:effectLst/>
                        </a:rPr>
                        <a:t>Unité :  </a:t>
                      </a:r>
                      <a:endParaRPr lang="fr-FR" sz="1400" b="1" i="0" u="none" strike="noStrike">
                        <a:effectLst/>
                        <a:latin typeface="Arial" panose="020B0604020202020204" pitchFamily="34" charset="0"/>
                      </a:endParaRPr>
                    </a:p>
                  </a:txBody>
                  <a:tcPr marL="9525" marR="9525" marT="9525" marB="0" anchor="b"/>
                </a:tc>
                <a:tc>
                  <a:txBody>
                    <a:bodyPr/>
                    <a:lstStyle/>
                    <a:p>
                      <a:pPr algn="l" fontAlgn="b"/>
                      <a:r>
                        <a:rPr lang="fr-FR" sz="1400" b="1" u="none" strike="noStrike">
                          <a:effectLst/>
                        </a:rPr>
                        <a:t>en %. </a:t>
                      </a:r>
                      <a:endParaRPr lang="fr-FR" sz="14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84765230"/>
                  </a:ext>
                </a:extLst>
              </a:tr>
              <a:tr h="1100007">
                <a:tc>
                  <a:txBody>
                    <a:bodyPr/>
                    <a:lstStyle/>
                    <a:p>
                      <a:pPr algn="l" fontAlgn="b"/>
                      <a:r>
                        <a:rPr lang="fr-FR" sz="1400" b="1" u="none" strike="noStrike">
                          <a:effectLst/>
                        </a:rPr>
                        <a:t>Champ : </a:t>
                      </a:r>
                      <a:endParaRPr lang="fr-FR" sz="1400" b="1" i="0" u="none" strike="noStrike">
                        <a:effectLst/>
                        <a:latin typeface="Arial" panose="020B0604020202020204" pitchFamily="34" charset="0"/>
                      </a:endParaRPr>
                    </a:p>
                  </a:txBody>
                  <a:tcPr marL="9525" marR="9525" marT="9525" marB="0" anchor="b"/>
                </a:tc>
                <a:tc>
                  <a:txBody>
                    <a:bodyPr/>
                    <a:lstStyle/>
                    <a:p>
                      <a:pPr algn="l" fontAlgn="b"/>
                      <a:r>
                        <a:rPr lang="fr-FR" sz="1400" b="1" u="none" strike="noStrike" dirty="0">
                          <a:effectLst/>
                        </a:rPr>
                        <a:t>entreprises de 10 salariés ou plus du secteur marchand non agricole ayant déclaré un arrêt collectif de travail.</a:t>
                      </a:r>
                      <a:endParaRPr lang="fr-FR" sz="14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48499622"/>
                  </a:ext>
                </a:extLst>
              </a:tr>
              <a:tr h="556074">
                <a:tc>
                  <a:txBody>
                    <a:bodyPr/>
                    <a:lstStyle/>
                    <a:p>
                      <a:pPr algn="l" fontAlgn="b"/>
                      <a:r>
                        <a:rPr lang="fr-FR" sz="1400" b="1" u="none" strike="noStrike">
                          <a:effectLst/>
                        </a:rPr>
                        <a:t>Source : </a:t>
                      </a:r>
                      <a:endParaRPr lang="fr-FR" sz="1400" b="1" i="0" u="none" strike="noStrike">
                        <a:effectLst/>
                        <a:latin typeface="Arial" panose="020B0604020202020204" pitchFamily="34" charset="0"/>
                      </a:endParaRPr>
                    </a:p>
                  </a:txBody>
                  <a:tcPr marL="9525" marR="9525" marT="9525" marB="0" anchor="b"/>
                </a:tc>
                <a:tc>
                  <a:txBody>
                    <a:bodyPr/>
                    <a:lstStyle/>
                    <a:p>
                      <a:pPr algn="l" fontAlgn="b"/>
                      <a:r>
                        <a:rPr lang="fr-FR" sz="1400" b="1" u="none" strike="noStrike">
                          <a:effectLst/>
                        </a:rPr>
                        <a:t>Dares, enquête Acemo « dialogue social en entreprise ».</a:t>
                      </a:r>
                      <a:endParaRPr lang="fr-FR" sz="14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47830570"/>
                  </a:ext>
                </a:extLst>
              </a:tr>
              <a:tr h="1915905">
                <a:tc>
                  <a:txBody>
                    <a:bodyPr/>
                    <a:lstStyle/>
                    <a:p>
                      <a:pPr algn="l" fontAlgn="t"/>
                      <a:r>
                        <a:rPr lang="fr-FR" sz="1400" b="1" u="none" strike="noStrike">
                          <a:effectLst/>
                        </a:rPr>
                        <a:t>NR :</a:t>
                      </a:r>
                      <a:endParaRPr lang="fr-FR" sz="1400" b="1" i="0" u="none" strike="noStrike">
                        <a:effectLst/>
                        <a:latin typeface="Arial" panose="020B0604020202020204" pitchFamily="34" charset="0"/>
                      </a:endParaRPr>
                    </a:p>
                  </a:txBody>
                  <a:tcPr marL="9525" marR="9525" marT="9525" marB="0"/>
                </a:tc>
                <a:tc>
                  <a:txBody>
                    <a:bodyPr/>
                    <a:lstStyle/>
                    <a:p>
                      <a:pPr algn="l" fontAlgn="t"/>
                      <a:r>
                        <a:rPr lang="fr-FR" sz="1400" b="1" u="none" strike="noStrike" dirty="0">
                          <a:effectLst/>
                        </a:rPr>
                        <a:t>résultats non publiés car le nombre d'entreprises répondantes dans ces strates et déclarant une grève est trop faible pour permettre une estimation suffisamment précise de la proportion d'entreprises ayant connu une grève.</a:t>
                      </a:r>
                      <a:endParaRPr lang="fr-FR" sz="1400" b="1"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36032586"/>
                  </a:ext>
                </a:extLst>
              </a:tr>
              <a:tr h="556074">
                <a:tc>
                  <a:txBody>
                    <a:bodyPr/>
                    <a:lstStyle/>
                    <a:p>
                      <a:pPr algn="l" fontAlgn="b"/>
                      <a:r>
                        <a:rPr lang="fr-FR" sz="1400" b="1" u="none" strike="noStrike">
                          <a:effectLst/>
                        </a:rPr>
                        <a:t>* ≤0,5 : </a:t>
                      </a:r>
                      <a:endParaRPr lang="fr-FR" sz="14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dirty="0">
                          <a:effectLst/>
                        </a:rPr>
                        <a:t>taux inférieur à 0,5 % ou non significativement différent de zéro.</a:t>
                      </a:r>
                      <a:endParaRPr lang="fr-FR" sz="14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657673108"/>
                  </a:ext>
                </a:extLst>
              </a:tr>
            </a:tbl>
          </a:graphicData>
        </a:graphic>
      </p:graphicFrame>
      <p:graphicFrame>
        <p:nvGraphicFramePr>
          <p:cNvPr id="3" name="Tableau 2">
            <a:extLst>
              <a:ext uri="{FF2B5EF4-FFF2-40B4-BE49-F238E27FC236}">
                <a16:creationId xmlns:a16="http://schemas.microsoft.com/office/drawing/2014/main" id="{9276C110-663F-8347-A862-D2EB420BCBA6}"/>
              </a:ext>
            </a:extLst>
          </p:cNvPr>
          <p:cNvGraphicFramePr>
            <a:graphicFrameLocks noGrp="1"/>
          </p:cNvGraphicFramePr>
          <p:nvPr>
            <p:extLst>
              <p:ext uri="{D42A27DB-BD31-4B8C-83A1-F6EECF244321}">
                <p14:modId xmlns:p14="http://schemas.microsoft.com/office/powerpoint/2010/main" val="812171741"/>
              </p:ext>
            </p:extLst>
          </p:nvPr>
        </p:nvGraphicFramePr>
        <p:xfrm>
          <a:off x="5362730" y="898464"/>
          <a:ext cx="6096001" cy="314325"/>
        </p:xfrm>
        <a:graphic>
          <a:graphicData uri="http://schemas.openxmlformats.org/drawingml/2006/table">
            <a:tbl>
              <a:tblPr>
                <a:tableStyleId>{5C22544A-7EE6-4342-B048-85BDC9FD1C3A}</a:tableStyleId>
              </a:tblPr>
              <a:tblGrid>
                <a:gridCol w="6096001">
                  <a:extLst>
                    <a:ext uri="{9D8B030D-6E8A-4147-A177-3AD203B41FA5}">
                      <a16:colId xmlns:a16="http://schemas.microsoft.com/office/drawing/2014/main" val="448652886"/>
                    </a:ext>
                  </a:extLst>
                </a:gridCol>
              </a:tblGrid>
              <a:tr h="161925">
                <a:tc>
                  <a:txBody>
                    <a:bodyPr/>
                    <a:lstStyle/>
                    <a:p>
                      <a:pPr algn="ctr" fontAlgn="ctr"/>
                      <a:r>
                        <a:rPr lang="fr-FR" sz="2000" b="1" u="none" strike="noStrike" dirty="0">
                          <a:effectLst/>
                        </a:rPr>
                        <a:t>Proportion d'entreprises ayant connu une grève</a:t>
                      </a:r>
                      <a:endParaRPr lang="fr-FR" sz="2000" b="1" i="0" u="none" strike="noStrike" dirty="0">
                        <a:solidFill>
                          <a:srgbClr val="FFFFFF"/>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808807705"/>
                  </a:ext>
                </a:extLst>
              </a:tr>
            </a:tbl>
          </a:graphicData>
        </a:graphic>
      </p:graphicFrame>
      <p:graphicFrame>
        <p:nvGraphicFramePr>
          <p:cNvPr id="5" name="Tableau 4">
            <a:extLst>
              <a:ext uri="{FF2B5EF4-FFF2-40B4-BE49-F238E27FC236}">
                <a16:creationId xmlns:a16="http://schemas.microsoft.com/office/drawing/2014/main" id="{B8968364-1CFD-404E-84D3-360364C0F6EB}"/>
              </a:ext>
            </a:extLst>
          </p:cNvPr>
          <p:cNvGraphicFramePr>
            <a:graphicFrameLocks noGrp="1"/>
          </p:cNvGraphicFramePr>
          <p:nvPr>
            <p:extLst>
              <p:ext uri="{D42A27DB-BD31-4B8C-83A1-F6EECF244321}">
                <p14:modId xmlns:p14="http://schemas.microsoft.com/office/powerpoint/2010/main" val="874779867"/>
              </p:ext>
            </p:extLst>
          </p:nvPr>
        </p:nvGraphicFramePr>
        <p:xfrm>
          <a:off x="3967840" y="1212789"/>
          <a:ext cx="7739743" cy="5290185"/>
        </p:xfrm>
        <a:graphic>
          <a:graphicData uri="http://schemas.openxmlformats.org/drawingml/2006/table">
            <a:tbl>
              <a:tblPr>
                <a:tableStyleId>{5C22544A-7EE6-4342-B048-85BDC9FD1C3A}</a:tableStyleId>
              </a:tblPr>
              <a:tblGrid>
                <a:gridCol w="4802812">
                  <a:extLst>
                    <a:ext uri="{9D8B030D-6E8A-4147-A177-3AD203B41FA5}">
                      <a16:colId xmlns:a16="http://schemas.microsoft.com/office/drawing/2014/main" val="3174355452"/>
                    </a:ext>
                  </a:extLst>
                </a:gridCol>
                <a:gridCol w="1465647">
                  <a:extLst>
                    <a:ext uri="{9D8B030D-6E8A-4147-A177-3AD203B41FA5}">
                      <a16:colId xmlns:a16="http://schemas.microsoft.com/office/drawing/2014/main" val="3276874829"/>
                    </a:ext>
                  </a:extLst>
                </a:gridCol>
                <a:gridCol w="1471284">
                  <a:extLst>
                    <a:ext uri="{9D8B030D-6E8A-4147-A177-3AD203B41FA5}">
                      <a16:colId xmlns:a16="http://schemas.microsoft.com/office/drawing/2014/main" val="3931107762"/>
                    </a:ext>
                  </a:extLst>
                </a:gridCol>
              </a:tblGrid>
              <a:tr h="161925">
                <a:tc rowSpan="3">
                  <a:txBody>
                    <a:bodyPr/>
                    <a:lstStyle/>
                    <a:p>
                      <a:pPr algn="ctr" fontAlgn="ctr"/>
                      <a:r>
                        <a:rPr lang="fr-FR" sz="1400" b="1" u="none" strike="noStrike" dirty="0">
                          <a:effectLst/>
                          <a:latin typeface="Arial" panose="020B0604020202020204" pitchFamily="34" charset="0"/>
                          <a:cs typeface="Arial" panose="020B0604020202020204" pitchFamily="34" charset="0"/>
                        </a:rPr>
                        <a:t>Branches professionnelles (rattachement principal des entreprises, Cris niveau 1)</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ctr"/>
                </a:tc>
                <a:tc gridSpan="2">
                  <a:txBody>
                    <a:bodyPr/>
                    <a:lstStyle/>
                    <a:p>
                      <a:pPr algn="ctr" fontAlgn="ctr"/>
                      <a:r>
                        <a:rPr lang="fr-FR" sz="1200" b="1" u="none" strike="noStrike">
                          <a:effectLst/>
                          <a:latin typeface="Arial" panose="020B0604020202020204" pitchFamily="34" charset="0"/>
                          <a:cs typeface="Arial" panose="020B0604020202020204" pitchFamily="34" charset="0"/>
                        </a:rPr>
                        <a:t> </a:t>
                      </a:r>
                      <a:endParaRPr lang="fr-FR" sz="12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nchor="ctr"/>
                </a:tc>
                <a:tc hMerge="1">
                  <a:txBody>
                    <a:bodyPr/>
                    <a:lstStyle/>
                    <a:p>
                      <a:endParaRPr lang="fr-FR"/>
                    </a:p>
                  </a:txBody>
                  <a:tcPr/>
                </a:tc>
                <a:extLst>
                  <a:ext uri="{0D108BD9-81ED-4DB2-BD59-A6C34878D82A}">
                    <a16:rowId xmlns:a16="http://schemas.microsoft.com/office/drawing/2014/main" val="3658078255"/>
                  </a:ext>
                </a:extLst>
              </a:tr>
              <a:tr h="161925">
                <a:tc vMerge="1">
                  <a:txBody>
                    <a:bodyPr/>
                    <a:lstStyle/>
                    <a:p>
                      <a:endParaRPr lang="fr-FR"/>
                    </a:p>
                  </a:txBody>
                  <a:tcPr/>
                </a:tc>
                <a:tc gridSpan="2">
                  <a:txBody>
                    <a:bodyPr/>
                    <a:lstStyle/>
                    <a:p>
                      <a:pPr algn="ctr" fontAlgn="ctr"/>
                      <a:r>
                        <a:rPr lang="fr-FR" sz="1400" b="1" u="none" strike="noStrike" dirty="0">
                          <a:effectLst/>
                          <a:latin typeface="Arial" panose="020B0604020202020204" pitchFamily="34" charset="0"/>
                          <a:cs typeface="Arial" panose="020B0604020202020204" pitchFamily="34" charset="0"/>
                        </a:rPr>
                        <a:t>En 2012</a:t>
                      </a:r>
                      <a:endParaRPr lang="fr-FR" sz="14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tc>
                <a:tc hMerge="1">
                  <a:txBody>
                    <a:bodyPr/>
                    <a:lstStyle/>
                    <a:p>
                      <a:endParaRPr lang="fr-FR"/>
                    </a:p>
                  </a:txBody>
                  <a:tcPr/>
                </a:tc>
                <a:extLst>
                  <a:ext uri="{0D108BD9-81ED-4DB2-BD59-A6C34878D82A}">
                    <a16:rowId xmlns:a16="http://schemas.microsoft.com/office/drawing/2014/main" val="3108706302"/>
                  </a:ext>
                </a:extLst>
              </a:tr>
              <a:tr h="279400">
                <a:tc vMerge="1">
                  <a:txBody>
                    <a:bodyPr/>
                    <a:lstStyle/>
                    <a:p>
                      <a:endParaRPr lang="fr-FR"/>
                    </a:p>
                  </a:txBody>
                  <a:tcPr/>
                </a:tc>
                <a:tc>
                  <a:txBody>
                    <a:bodyPr/>
                    <a:lstStyle/>
                    <a:p>
                      <a:pPr algn="ctr" fontAlgn="ctr"/>
                      <a:r>
                        <a:rPr lang="fr-FR" sz="1400" b="1" u="none" strike="noStrike">
                          <a:effectLst/>
                          <a:latin typeface="Arial" panose="020B0604020202020204" pitchFamily="34" charset="0"/>
                          <a:cs typeface="Arial" panose="020B0604020202020204" pitchFamily="34" charset="0"/>
                        </a:rPr>
                        <a:t>Ensemble</a:t>
                      </a:r>
                      <a:endParaRPr lang="fr-FR" sz="14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fr-FR" sz="1400" b="1" u="none" strike="noStrike" dirty="0">
                          <a:effectLst/>
                          <a:latin typeface="Arial" panose="020B0604020202020204" pitchFamily="34" charset="0"/>
                          <a:cs typeface="Arial" panose="020B0604020202020204" pitchFamily="34" charset="0"/>
                        </a:rPr>
                        <a:t>Entreprises de 200 salariés et plus</a:t>
                      </a:r>
                      <a:endParaRPr lang="fr-FR" sz="14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933573887"/>
                  </a:ext>
                </a:extLst>
              </a:tr>
              <a:tr h="161925">
                <a:tc>
                  <a:txBody>
                    <a:bodyPr/>
                    <a:lstStyle/>
                    <a:p>
                      <a:pPr algn="l" fontAlgn="b"/>
                      <a:r>
                        <a:rPr lang="fr-FR" sz="1400" b="1" u="none" strike="noStrike" dirty="0">
                          <a:solidFill>
                            <a:srgbClr val="FF0000"/>
                          </a:solidFill>
                          <a:effectLst/>
                          <a:latin typeface="Arial" panose="020B0604020202020204" pitchFamily="34" charset="0"/>
                          <a:cs typeface="Arial" panose="020B0604020202020204" pitchFamily="34" charset="0"/>
                        </a:rPr>
                        <a:t>Métallurgie et sidérurgie</a:t>
                      </a:r>
                      <a:endParaRPr lang="fr-FR" sz="1400" b="1"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solidFill>
                            <a:srgbClr val="FF0000"/>
                          </a:solidFill>
                          <a:effectLst/>
                          <a:latin typeface="Arial" panose="020B0604020202020204" pitchFamily="34" charset="0"/>
                          <a:cs typeface="Arial" panose="020B0604020202020204" pitchFamily="34" charset="0"/>
                        </a:rPr>
                        <a:t>3,5</a:t>
                      </a:r>
                      <a:endParaRPr lang="fr-FR" sz="1400" b="1"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solidFill>
                            <a:srgbClr val="FF0000"/>
                          </a:solidFill>
                          <a:effectLst/>
                          <a:latin typeface="Arial" panose="020B0604020202020204" pitchFamily="34" charset="0"/>
                          <a:cs typeface="Arial" panose="020B0604020202020204" pitchFamily="34" charset="0"/>
                        </a:rPr>
                        <a:t>30,1</a:t>
                      </a:r>
                      <a:endParaRPr lang="fr-FR" sz="1400" b="1"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957373223"/>
                  </a:ext>
                </a:extLst>
              </a:tr>
              <a:tr h="161925">
                <a:tc>
                  <a:txBody>
                    <a:bodyPr/>
                    <a:lstStyle/>
                    <a:p>
                      <a:pPr algn="l" fontAlgn="b"/>
                      <a:r>
                        <a:rPr lang="fr-FR" sz="1400" b="1" u="none" strike="noStrike">
                          <a:effectLst/>
                          <a:latin typeface="Arial" panose="020B0604020202020204" pitchFamily="34" charset="0"/>
                          <a:cs typeface="Arial" panose="020B0604020202020204" pitchFamily="34" charset="0"/>
                        </a:rPr>
                        <a:t>Bâtiment et travaux publics</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a:effectLst/>
                          <a:latin typeface="Arial" panose="020B0604020202020204" pitchFamily="34" charset="0"/>
                          <a:cs typeface="Arial" panose="020B0604020202020204" pitchFamily="34" charset="0"/>
                        </a:rPr>
                        <a:t>0,2</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5,1</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235763966"/>
                  </a:ext>
                </a:extLst>
              </a:tr>
              <a:tr h="161925">
                <a:tc>
                  <a:txBody>
                    <a:bodyPr/>
                    <a:lstStyle/>
                    <a:p>
                      <a:pPr algn="l" fontAlgn="b"/>
                      <a:r>
                        <a:rPr lang="fr-FR" sz="1400" b="1" u="none" strike="noStrike" dirty="0">
                          <a:effectLst/>
                          <a:latin typeface="Arial" panose="020B0604020202020204" pitchFamily="34" charset="0"/>
                          <a:cs typeface="Arial" panose="020B0604020202020204" pitchFamily="34" charset="0"/>
                        </a:rPr>
                        <a:t>Chimie et pharmacie</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2,4</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20,5</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461058282"/>
                  </a:ext>
                </a:extLst>
              </a:tr>
              <a:tr h="161925">
                <a:tc>
                  <a:txBody>
                    <a:bodyPr/>
                    <a:lstStyle/>
                    <a:p>
                      <a:pPr algn="l" fontAlgn="b"/>
                      <a:r>
                        <a:rPr lang="fr-FR" sz="1400" b="1" u="none" strike="noStrike" dirty="0">
                          <a:effectLst/>
                          <a:latin typeface="Arial" panose="020B0604020202020204" pitchFamily="34" charset="0"/>
                          <a:cs typeface="Arial" panose="020B0604020202020204" pitchFamily="34" charset="0"/>
                        </a:rPr>
                        <a:t>Plastiques, caoutchouc et combustibles</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a:effectLst/>
                          <a:latin typeface="Arial" panose="020B0604020202020204" pitchFamily="34" charset="0"/>
                          <a:cs typeface="Arial" panose="020B0604020202020204" pitchFamily="34" charset="0"/>
                        </a:rPr>
                        <a:t>2,6</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19,0</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63541136"/>
                  </a:ext>
                </a:extLst>
              </a:tr>
              <a:tr h="161925">
                <a:tc>
                  <a:txBody>
                    <a:bodyPr/>
                    <a:lstStyle/>
                    <a:p>
                      <a:pPr algn="l" fontAlgn="b"/>
                      <a:r>
                        <a:rPr lang="fr-FR" sz="1400" b="1" u="none" strike="noStrike" dirty="0">
                          <a:effectLst/>
                          <a:latin typeface="Arial" panose="020B0604020202020204" pitchFamily="34" charset="0"/>
                          <a:cs typeface="Arial" panose="020B0604020202020204" pitchFamily="34" charset="0"/>
                        </a:rPr>
                        <a:t>Verre et matériaux de construction</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1,6</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16,4</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238996176"/>
                  </a:ext>
                </a:extLst>
              </a:tr>
              <a:tr h="161925">
                <a:tc>
                  <a:txBody>
                    <a:bodyPr/>
                    <a:lstStyle/>
                    <a:p>
                      <a:pPr algn="l" fontAlgn="b"/>
                      <a:r>
                        <a:rPr lang="fr-FR" sz="1400" b="1" u="none" strike="noStrike" dirty="0">
                          <a:solidFill>
                            <a:srgbClr val="FF0000"/>
                          </a:solidFill>
                          <a:effectLst/>
                          <a:latin typeface="Arial" panose="020B0604020202020204" pitchFamily="34" charset="0"/>
                          <a:cs typeface="Arial" panose="020B0604020202020204" pitchFamily="34" charset="0"/>
                        </a:rPr>
                        <a:t>Bois et dérivés</a:t>
                      </a:r>
                      <a:endParaRPr lang="fr-FR" sz="1400" b="1"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solidFill>
                            <a:srgbClr val="FF0000"/>
                          </a:solidFill>
                          <a:effectLst/>
                          <a:latin typeface="Arial" panose="020B0604020202020204" pitchFamily="34" charset="0"/>
                          <a:cs typeface="Arial" panose="020B0604020202020204" pitchFamily="34" charset="0"/>
                        </a:rPr>
                        <a:t>1,6</a:t>
                      </a:r>
                      <a:endParaRPr lang="fr-FR" sz="1400" b="1"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solidFill>
                            <a:srgbClr val="FF0000"/>
                          </a:solidFill>
                          <a:effectLst/>
                          <a:latin typeface="Arial" panose="020B0604020202020204" pitchFamily="34" charset="0"/>
                          <a:cs typeface="Arial" panose="020B0604020202020204" pitchFamily="34" charset="0"/>
                        </a:rPr>
                        <a:t>30,1</a:t>
                      </a:r>
                      <a:endParaRPr lang="fr-FR" sz="1400" b="1"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367230005"/>
                  </a:ext>
                </a:extLst>
              </a:tr>
              <a:tr h="161925">
                <a:tc>
                  <a:txBody>
                    <a:bodyPr/>
                    <a:lstStyle/>
                    <a:p>
                      <a:pPr algn="l" fontAlgn="b"/>
                      <a:r>
                        <a:rPr lang="fr-FR" sz="1400" b="1" u="none" strike="noStrike" dirty="0">
                          <a:effectLst/>
                          <a:latin typeface="Arial" panose="020B0604020202020204" pitchFamily="34" charset="0"/>
                          <a:cs typeface="Arial" panose="020B0604020202020204" pitchFamily="34" charset="0"/>
                        </a:rPr>
                        <a:t>Habillement, cuir, textile</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0,8</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a:effectLst/>
                          <a:latin typeface="Arial" panose="020B0604020202020204" pitchFamily="34" charset="0"/>
                          <a:cs typeface="Arial" panose="020B0604020202020204" pitchFamily="34" charset="0"/>
                        </a:rPr>
                        <a:t>8,1</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524455596"/>
                  </a:ext>
                </a:extLst>
              </a:tr>
              <a:tr h="161925">
                <a:tc>
                  <a:txBody>
                    <a:bodyPr/>
                    <a:lstStyle/>
                    <a:p>
                      <a:pPr algn="l" fontAlgn="b"/>
                      <a:r>
                        <a:rPr lang="fr-FR" sz="1400" b="1" u="none" strike="noStrike">
                          <a:effectLst/>
                          <a:latin typeface="Arial" panose="020B0604020202020204" pitchFamily="34" charset="0"/>
                          <a:cs typeface="Arial" panose="020B0604020202020204" pitchFamily="34" charset="0"/>
                        </a:rPr>
                        <a:t>Culture et communication</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a:effectLst/>
                          <a:latin typeface="Arial" panose="020B0604020202020204" pitchFamily="34" charset="0"/>
                          <a:cs typeface="Arial" panose="020B0604020202020204" pitchFamily="34" charset="0"/>
                        </a:rPr>
                        <a:t>0,5</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13,1</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4027977452"/>
                  </a:ext>
                </a:extLst>
              </a:tr>
              <a:tr h="161925">
                <a:tc>
                  <a:txBody>
                    <a:bodyPr/>
                    <a:lstStyle/>
                    <a:p>
                      <a:pPr algn="l" fontAlgn="b"/>
                      <a:r>
                        <a:rPr lang="fr-FR" sz="1400" b="1" u="none" strike="noStrike">
                          <a:effectLst/>
                          <a:latin typeface="Arial" panose="020B0604020202020204" pitchFamily="34" charset="0"/>
                          <a:cs typeface="Arial" panose="020B0604020202020204" pitchFamily="34" charset="0"/>
                        </a:rPr>
                        <a:t>Agroalimentaire</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a:effectLst/>
                          <a:latin typeface="Arial" panose="020B0604020202020204" pitchFamily="34" charset="0"/>
                          <a:cs typeface="Arial" panose="020B0604020202020204" pitchFamily="34" charset="0"/>
                        </a:rPr>
                        <a:t>0,8</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a:effectLst/>
                          <a:latin typeface="Arial" panose="020B0604020202020204" pitchFamily="34" charset="0"/>
                          <a:cs typeface="Arial" panose="020B0604020202020204" pitchFamily="34" charset="0"/>
                        </a:rPr>
                        <a:t>13,4</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82841573"/>
                  </a:ext>
                </a:extLst>
              </a:tr>
              <a:tr h="161925">
                <a:tc>
                  <a:txBody>
                    <a:bodyPr/>
                    <a:lstStyle/>
                    <a:p>
                      <a:pPr algn="l" fontAlgn="b"/>
                      <a:r>
                        <a:rPr lang="fr-FR" sz="1400" b="1" u="none" strike="noStrike" dirty="0">
                          <a:effectLst/>
                          <a:latin typeface="Arial" panose="020B0604020202020204" pitchFamily="34" charset="0"/>
                          <a:cs typeface="Arial" panose="020B0604020202020204" pitchFamily="34" charset="0"/>
                        </a:rPr>
                        <a:t>Commerce principalement alimentaire</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a:effectLst/>
                          <a:latin typeface="Arial" panose="020B0604020202020204" pitchFamily="34" charset="0"/>
                          <a:cs typeface="Arial" panose="020B0604020202020204" pitchFamily="34" charset="0"/>
                        </a:rPr>
                        <a:t>0,7</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4,5</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15403937"/>
                  </a:ext>
                </a:extLst>
              </a:tr>
              <a:tr h="161925">
                <a:tc>
                  <a:txBody>
                    <a:bodyPr/>
                    <a:lstStyle/>
                    <a:p>
                      <a:pPr algn="l" fontAlgn="b"/>
                      <a:r>
                        <a:rPr lang="fr-FR" sz="1400" b="1" u="none" strike="noStrike">
                          <a:effectLst/>
                          <a:latin typeface="Arial" panose="020B0604020202020204" pitchFamily="34" charset="0"/>
                          <a:cs typeface="Arial" panose="020B0604020202020204" pitchFamily="34" charset="0"/>
                        </a:rPr>
                        <a:t>Commerce de détail principalement non alimentaire</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a:effectLst/>
                          <a:latin typeface="Arial" panose="020B0604020202020204" pitchFamily="34" charset="0"/>
                          <a:cs typeface="Arial" panose="020B0604020202020204" pitchFamily="34" charset="0"/>
                        </a:rPr>
                        <a:t>0,5</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13,0</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604763036"/>
                  </a:ext>
                </a:extLst>
              </a:tr>
              <a:tr h="161925">
                <a:tc>
                  <a:txBody>
                    <a:bodyPr/>
                    <a:lstStyle/>
                    <a:p>
                      <a:pPr algn="l" fontAlgn="b"/>
                      <a:r>
                        <a:rPr lang="fr-FR" sz="1400" b="1" u="none" strike="noStrike">
                          <a:effectLst/>
                          <a:latin typeface="Arial" panose="020B0604020202020204" pitchFamily="34" charset="0"/>
                          <a:cs typeface="Arial" panose="020B0604020202020204" pitchFamily="34" charset="0"/>
                        </a:rPr>
                        <a:t>Hôtellerie, restauration et tourisme</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a:effectLst/>
                          <a:latin typeface="Arial" panose="020B0604020202020204" pitchFamily="34" charset="0"/>
                          <a:cs typeface="Arial" panose="020B0604020202020204" pitchFamily="34" charset="0"/>
                        </a:rPr>
                        <a:t>0,2</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12,6</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450918366"/>
                  </a:ext>
                </a:extLst>
              </a:tr>
              <a:tr h="161925">
                <a:tc>
                  <a:txBody>
                    <a:bodyPr/>
                    <a:lstStyle/>
                    <a:p>
                      <a:pPr algn="l" fontAlgn="b"/>
                      <a:r>
                        <a:rPr lang="fr-FR" sz="1400" b="1" u="none" strike="noStrike" dirty="0">
                          <a:solidFill>
                            <a:srgbClr val="FF0000"/>
                          </a:solidFill>
                          <a:effectLst/>
                          <a:latin typeface="Arial" panose="020B0604020202020204" pitchFamily="34" charset="0"/>
                          <a:cs typeface="Arial" panose="020B0604020202020204" pitchFamily="34" charset="0"/>
                        </a:rPr>
                        <a:t>Transport (hors statuts)</a:t>
                      </a:r>
                      <a:endParaRPr lang="fr-FR" sz="1400" b="1"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solidFill>
                            <a:srgbClr val="FF0000"/>
                          </a:solidFill>
                          <a:effectLst/>
                          <a:latin typeface="Arial" panose="020B0604020202020204" pitchFamily="34" charset="0"/>
                          <a:cs typeface="Arial" panose="020B0604020202020204" pitchFamily="34" charset="0"/>
                        </a:rPr>
                        <a:t>1,8</a:t>
                      </a:r>
                      <a:endParaRPr lang="fr-FR" sz="1400" b="1"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solidFill>
                            <a:srgbClr val="FF0000"/>
                          </a:solidFill>
                          <a:effectLst/>
                          <a:latin typeface="Arial" panose="020B0604020202020204" pitchFamily="34" charset="0"/>
                          <a:cs typeface="Arial" panose="020B0604020202020204" pitchFamily="34" charset="0"/>
                        </a:rPr>
                        <a:t>27,7</a:t>
                      </a:r>
                      <a:endParaRPr lang="fr-FR" sz="1400" b="1"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74383925"/>
                  </a:ext>
                </a:extLst>
              </a:tr>
              <a:tr h="161925">
                <a:tc>
                  <a:txBody>
                    <a:bodyPr/>
                    <a:lstStyle/>
                    <a:p>
                      <a:pPr algn="l" fontAlgn="b"/>
                      <a:r>
                        <a:rPr lang="fr-FR" sz="1400" b="1" u="none" strike="noStrike" dirty="0">
                          <a:effectLst/>
                          <a:latin typeface="Arial" panose="020B0604020202020204" pitchFamily="34" charset="0"/>
                          <a:cs typeface="Arial" panose="020B0604020202020204" pitchFamily="34" charset="0"/>
                        </a:rPr>
                        <a:t>Secteur sanitaire et social</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3,4</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17,7</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745743753"/>
                  </a:ext>
                </a:extLst>
              </a:tr>
              <a:tr h="161925">
                <a:tc>
                  <a:txBody>
                    <a:bodyPr/>
                    <a:lstStyle/>
                    <a:p>
                      <a:pPr algn="l" fontAlgn="b"/>
                      <a:r>
                        <a:rPr lang="fr-FR" sz="1400" b="1" u="none" strike="noStrike" dirty="0">
                          <a:effectLst/>
                          <a:latin typeface="Arial" panose="020B0604020202020204" pitchFamily="34" charset="0"/>
                          <a:cs typeface="Arial" panose="020B0604020202020204" pitchFamily="34" charset="0"/>
                        </a:rPr>
                        <a:t>Banques, établissements financiers et assurances</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5,2</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14,4</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641488819"/>
                  </a:ext>
                </a:extLst>
              </a:tr>
              <a:tr h="161925">
                <a:tc>
                  <a:txBody>
                    <a:bodyPr/>
                    <a:lstStyle/>
                    <a:p>
                      <a:pPr algn="l" fontAlgn="b"/>
                      <a:r>
                        <a:rPr lang="fr-FR" sz="1400" b="1" u="none" strike="noStrike" dirty="0">
                          <a:effectLst/>
                          <a:latin typeface="Arial" panose="020B0604020202020204" pitchFamily="34" charset="0"/>
                          <a:cs typeface="Arial" panose="020B0604020202020204" pitchFamily="34" charset="0"/>
                        </a:rPr>
                        <a:t>Bureaux d'études et prestations de services aux entreprises</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1,4</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14,9</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150204416"/>
                  </a:ext>
                </a:extLst>
              </a:tr>
              <a:tr h="161925">
                <a:tc>
                  <a:txBody>
                    <a:bodyPr/>
                    <a:lstStyle/>
                    <a:p>
                      <a:pPr algn="l" fontAlgn="b"/>
                      <a:r>
                        <a:rPr lang="fr-FR" sz="1400" b="1" u="none" strike="noStrike">
                          <a:effectLst/>
                          <a:latin typeface="Arial" panose="020B0604020202020204" pitchFamily="34" charset="0"/>
                          <a:cs typeface="Arial" panose="020B0604020202020204" pitchFamily="34" charset="0"/>
                        </a:rPr>
                        <a:t>Nettoyage, manutention, récupération et sécurité</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0,9</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8,6</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914194149"/>
                  </a:ext>
                </a:extLst>
              </a:tr>
              <a:tr h="161925">
                <a:tc>
                  <a:txBody>
                    <a:bodyPr/>
                    <a:lstStyle/>
                    <a:p>
                      <a:pPr algn="l" fontAlgn="b"/>
                      <a:r>
                        <a:rPr lang="fr-FR" sz="1400" b="1" u="none" strike="noStrike">
                          <a:effectLst/>
                          <a:latin typeface="Arial" panose="020B0604020202020204" pitchFamily="34" charset="0"/>
                          <a:cs typeface="Arial" panose="020B0604020202020204" pitchFamily="34" charset="0"/>
                        </a:rPr>
                        <a:t>Branches non agricoles diverses</a:t>
                      </a:r>
                      <a:endParaRPr lang="fr-FR" sz="1400" b="1" i="0" u="none" strike="noStrike">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1,8</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13,9</a:t>
                      </a:r>
                      <a:endParaRPr lang="fr-FR" sz="1400" b="1" i="0" u="none" strike="noStrike" dirty="0">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120248293"/>
                  </a:ext>
                </a:extLst>
              </a:tr>
            </a:tbl>
          </a:graphicData>
        </a:graphic>
      </p:graphicFrame>
      <p:sp>
        <p:nvSpPr>
          <p:cNvPr id="6" name="Rectangle 5">
            <a:extLst>
              <a:ext uri="{FF2B5EF4-FFF2-40B4-BE49-F238E27FC236}">
                <a16:creationId xmlns:a16="http://schemas.microsoft.com/office/drawing/2014/main" id="{989A37F6-48A2-7D4F-8C86-21EA58A0EB4A}"/>
              </a:ext>
            </a:extLst>
          </p:cNvPr>
          <p:cNvSpPr/>
          <p:nvPr/>
        </p:nvSpPr>
        <p:spPr>
          <a:xfrm>
            <a:off x="153779" y="28165"/>
            <a:ext cx="11814443" cy="770147"/>
          </a:xfrm>
          <a:prstGeom prst="rect">
            <a:avLst/>
          </a:prstGeom>
        </p:spPr>
        <p:txBody>
          <a:bodyPr wrap="square">
            <a:spAutoFit/>
          </a:bodyPr>
          <a:lstStyle/>
          <a:p>
            <a:pPr lvl="0" algn="just">
              <a:lnSpc>
                <a:spcPct val="115000"/>
              </a:lnSpc>
              <a:spcAft>
                <a:spcPts val="0"/>
              </a:spcAft>
              <a:buClr>
                <a:srgbClr val="000000"/>
              </a:buClr>
              <a:buSzPts val="1100"/>
            </a:pPr>
            <a:r>
              <a:rPr lang="fr-FR" sz="2000" b="1" dirty="0">
                <a:latin typeface="Arial" panose="020B0604020202020204" pitchFamily="34" charset="0"/>
                <a:cs typeface="Times New Roman" panose="02020603050405020304" pitchFamily="18" charset="0"/>
              </a:rPr>
              <a:t>2- Citez les trois secteurs d’activité pour lesquels la part des entreprises de plus de 200 salariés ayant déclaré au moins une grève en 2012 est la plus importante ?</a:t>
            </a:r>
          </a:p>
        </p:txBody>
      </p:sp>
      <p:sp>
        <p:nvSpPr>
          <p:cNvPr id="7" name="ZoneTexte 6">
            <a:extLst>
              <a:ext uri="{FF2B5EF4-FFF2-40B4-BE49-F238E27FC236}">
                <a16:creationId xmlns:a16="http://schemas.microsoft.com/office/drawing/2014/main" id="{F73CEAC7-52CB-4442-9386-04958E6C26F5}"/>
              </a:ext>
            </a:extLst>
          </p:cNvPr>
          <p:cNvSpPr txBox="1"/>
          <p:nvPr/>
        </p:nvSpPr>
        <p:spPr>
          <a:xfrm>
            <a:off x="10286379" y="6447967"/>
            <a:ext cx="1681843" cy="369332"/>
          </a:xfrm>
          <a:prstGeom prst="rect">
            <a:avLst/>
          </a:prstGeom>
          <a:noFill/>
        </p:spPr>
        <p:txBody>
          <a:bodyPr wrap="square" rtlCol="0">
            <a:spAutoFit/>
          </a:bodyPr>
          <a:lstStyle/>
          <a:p>
            <a:r>
              <a:rPr lang="fr-FR" dirty="0"/>
              <a:t>Source : DARES</a:t>
            </a:r>
          </a:p>
        </p:txBody>
      </p:sp>
    </p:spTree>
    <p:extLst>
      <p:ext uri="{BB962C8B-B14F-4D97-AF65-F5344CB8AC3E}">
        <p14:creationId xmlns:p14="http://schemas.microsoft.com/office/powerpoint/2010/main" val="1296133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E5A805-ADB7-3F41-8C91-0E1317C984A0}"/>
              </a:ext>
            </a:extLst>
          </p:cNvPr>
          <p:cNvSpPr/>
          <p:nvPr/>
        </p:nvSpPr>
        <p:spPr>
          <a:xfrm>
            <a:off x="533400" y="387421"/>
            <a:ext cx="3581400" cy="3970318"/>
          </a:xfrm>
          <a:prstGeom prst="rect">
            <a:avLst/>
          </a:prstGeom>
        </p:spPr>
        <p:txBody>
          <a:bodyPr wrap="square">
            <a:spAutoFit/>
          </a:bodyPr>
          <a:lstStyle/>
          <a:p>
            <a:r>
              <a:rPr lang="fr-FR" sz="2800" b="1" dirty="0">
                <a:latin typeface="Arial" panose="020B0604020202020204" pitchFamily="34" charset="0"/>
                <a:cs typeface="Times New Roman" panose="02020603050405020304" pitchFamily="18" charset="0"/>
              </a:rPr>
              <a:t>3- Quel était le nombre de journées non travaillées pour fait de grève dans les entreprises françaises en 1975 ? en 1990 ? en 2000 ? en 2004 ? </a:t>
            </a:r>
          </a:p>
        </p:txBody>
      </p:sp>
      <p:sp>
        <p:nvSpPr>
          <p:cNvPr id="4" name="Rectangle 3">
            <a:extLst>
              <a:ext uri="{FF2B5EF4-FFF2-40B4-BE49-F238E27FC236}">
                <a16:creationId xmlns:a16="http://schemas.microsoft.com/office/drawing/2014/main" id="{406F3BCD-49F2-4646-A611-E09F3F6BAC23}"/>
              </a:ext>
            </a:extLst>
          </p:cNvPr>
          <p:cNvSpPr/>
          <p:nvPr/>
        </p:nvSpPr>
        <p:spPr>
          <a:xfrm>
            <a:off x="272142" y="5727450"/>
            <a:ext cx="11468101" cy="1015663"/>
          </a:xfrm>
          <a:prstGeom prst="rect">
            <a:avLst/>
          </a:prstGeom>
        </p:spPr>
        <p:txBody>
          <a:bodyPr wrap="square">
            <a:spAutoFit/>
          </a:bodyPr>
          <a:lstStyle/>
          <a:p>
            <a:r>
              <a:rPr lang="fr-FR" sz="2000" dirty="0" err="1">
                <a:latin typeface="Arial" panose="020B0604020202020204" pitchFamily="34" charset="0"/>
                <a:cs typeface="Arial" panose="020B0604020202020204" pitchFamily="34" charset="0"/>
              </a:rPr>
              <a:t>Rq</a:t>
            </a:r>
            <a:r>
              <a:rPr lang="fr-FR" sz="2000" dirty="0">
                <a:latin typeface="Arial" panose="020B0604020202020204" pitchFamily="34" charset="0"/>
                <a:cs typeface="Arial" panose="020B0604020202020204" pitchFamily="34" charset="0"/>
              </a:rPr>
              <a:t> : Jusqu'en 1996, il s'agit des conflits localisés dans les entreprises, y compris les entreprises publiques du secteur des transports (SNCF, RATP, Air France, etc.) ; de 1996 à 2004, il s'agit de données redressées portant sur les entreprises privées hors transports.</a:t>
            </a:r>
          </a:p>
        </p:txBody>
      </p:sp>
      <p:graphicFrame>
        <p:nvGraphicFramePr>
          <p:cNvPr id="5" name="Tableau 4">
            <a:extLst>
              <a:ext uri="{FF2B5EF4-FFF2-40B4-BE49-F238E27FC236}">
                <a16:creationId xmlns:a16="http://schemas.microsoft.com/office/drawing/2014/main" id="{CD413958-53B6-BF47-B88E-C8B8D7BAE19D}"/>
              </a:ext>
            </a:extLst>
          </p:cNvPr>
          <p:cNvGraphicFramePr>
            <a:graphicFrameLocks noGrp="1"/>
          </p:cNvGraphicFramePr>
          <p:nvPr>
            <p:extLst>
              <p:ext uri="{D42A27DB-BD31-4B8C-83A1-F6EECF244321}">
                <p14:modId xmlns:p14="http://schemas.microsoft.com/office/powerpoint/2010/main" val="1590394316"/>
              </p:ext>
            </p:extLst>
          </p:nvPr>
        </p:nvGraphicFramePr>
        <p:xfrm>
          <a:off x="4523012" y="170717"/>
          <a:ext cx="3657602" cy="5099685"/>
        </p:xfrm>
        <a:graphic>
          <a:graphicData uri="http://schemas.openxmlformats.org/drawingml/2006/table">
            <a:tbl>
              <a:tblPr>
                <a:tableStyleId>{5C22544A-7EE6-4342-B048-85BDC9FD1C3A}</a:tableStyleId>
              </a:tblPr>
              <a:tblGrid>
                <a:gridCol w="1494504">
                  <a:extLst>
                    <a:ext uri="{9D8B030D-6E8A-4147-A177-3AD203B41FA5}">
                      <a16:colId xmlns:a16="http://schemas.microsoft.com/office/drawing/2014/main" val="3675790624"/>
                    </a:ext>
                  </a:extLst>
                </a:gridCol>
                <a:gridCol w="1081549">
                  <a:extLst>
                    <a:ext uri="{9D8B030D-6E8A-4147-A177-3AD203B41FA5}">
                      <a16:colId xmlns:a16="http://schemas.microsoft.com/office/drawing/2014/main" val="137963632"/>
                    </a:ext>
                  </a:extLst>
                </a:gridCol>
                <a:gridCol w="1081549">
                  <a:extLst>
                    <a:ext uri="{9D8B030D-6E8A-4147-A177-3AD203B41FA5}">
                      <a16:colId xmlns:a16="http://schemas.microsoft.com/office/drawing/2014/main" val="3434566855"/>
                    </a:ext>
                  </a:extLst>
                </a:gridCol>
              </a:tblGrid>
              <a:tr h="237497">
                <a:tc>
                  <a:txBody>
                    <a:bodyPr/>
                    <a:lstStyle/>
                    <a:p>
                      <a:pPr algn="l" fontAlgn="b"/>
                      <a:r>
                        <a:rPr lang="fr-FR" sz="1800" b="1" u="none" strike="noStrike" dirty="0">
                          <a:effectLst/>
                        </a:rPr>
                        <a:t> en milliers</a:t>
                      </a:r>
                      <a:endParaRPr lang="fr-FR" sz="1800" b="1" i="0" u="none" strike="noStrike" dirty="0">
                        <a:effectLst/>
                        <a:latin typeface="Arial" panose="020B0604020202020204" pitchFamily="34" charset="0"/>
                      </a:endParaRPr>
                    </a:p>
                  </a:txBody>
                  <a:tcPr marL="9525" marR="9525" marT="9525" marB="0" anchor="b"/>
                </a:tc>
                <a:tc gridSpan="2">
                  <a:txBody>
                    <a:bodyPr/>
                    <a:lstStyle/>
                    <a:p>
                      <a:pPr algn="ctr" fontAlgn="ctr"/>
                      <a:r>
                        <a:rPr lang="fr-FR" sz="1800" b="1" u="none" strike="noStrike">
                          <a:effectLst/>
                        </a:rPr>
                        <a:t>Nombre de JINT</a:t>
                      </a:r>
                      <a:endParaRPr lang="fr-FR" sz="1800" b="1" i="0" u="none" strike="noStrike">
                        <a:solidFill>
                          <a:srgbClr val="FFFFFF"/>
                        </a:solidFill>
                        <a:effectLst/>
                        <a:latin typeface="Arial" panose="020B0604020202020204" pitchFamily="34" charset="0"/>
                      </a:endParaRPr>
                    </a:p>
                  </a:txBody>
                  <a:tcPr marL="9525" marR="9525" marT="9525" marB="0" anchor="ctr"/>
                </a:tc>
                <a:tc hMerge="1">
                  <a:txBody>
                    <a:bodyPr/>
                    <a:lstStyle/>
                    <a:p>
                      <a:endParaRPr lang="fr-FR"/>
                    </a:p>
                  </a:txBody>
                  <a:tcPr/>
                </a:tc>
                <a:extLst>
                  <a:ext uri="{0D108BD9-81ED-4DB2-BD59-A6C34878D82A}">
                    <a16:rowId xmlns:a16="http://schemas.microsoft.com/office/drawing/2014/main" val="2581086769"/>
                  </a:ext>
                </a:extLst>
              </a:tr>
              <a:tr h="279400">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tc>
                  <a:txBody>
                    <a:bodyPr/>
                    <a:lstStyle/>
                    <a:p>
                      <a:pPr algn="ctr" fontAlgn="ctr"/>
                      <a:r>
                        <a:rPr lang="fr-FR" sz="1800" b="1" u="none" strike="noStrike" dirty="0">
                          <a:effectLst/>
                        </a:rPr>
                        <a:t>Y compris transports</a:t>
                      </a:r>
                      <a:endParaRPr lang="fr-FR" sz="18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fontAlgn="ctr"/>
                      <a:r>
                        <a:rPr lang="fr-FR" sz="1800" b="1" u="none" strike="noStrike" dirty="0">
                          <a:effectLst/>
                        </a:rPr>
                        <a:t>Hors transports</a:t>
                      </a:r>
                      <a:endParaRPr lang="fr-FR" sz="1800" b="1" i="0" u="none" strike="noStrike" dirty="0">
                        <a:solidFill>
                          <a:srgbClr val="FFFFFF"/>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632182349"/>
                  </a:ext>
                </a:extLst>
              </a:tr>
              <a:tr h="271334">
                <a:tc>
                  <a:txBody>
                    <a:bodyPr/>
                    <a:lstStyle/>
                    <a:p>
                      <a:pPr algn="r" fontAlgn="b"/>
                      <a:r>
                        <a:rPr lang="fr-FR" sz="1800" b="1" u="none" strike="noStrike">
                          <a:effectLst/>
                        </a:rPr>
                        <a:t>1975</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3 505,6</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1627653"/>
                  </a:ext>
                </a:extLst>
              </a:tr>
              <a:tr h="139700">
                <a:tc>
                  <a:txBody>
                    <a:bodyPr/>
                    <a:lstStyle/>
                    <a:p>
                      <a:pPr algn="r" fontAlgn="b"/>
                      <a:r>
                        <a:rPr lang="fr-FR" sz="1800" b="1" u="none" strike="noStrike">
                          <a:effectLst/>
                        </a:rPr>
                        <a:t>1976</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dirty="0">
                          <a:effectLst/>
                        </a:rPr>
                        <a:t>4 054,9</a:t>
                      </a:r>
                      <a:endParaRPr lang="fr-FR" sz="1800" b="1" i="0" u="none" strike="noStrike" dirty="0">
                        <a:effectLst/>
                        <a:latin typeface="Arial" panose="020B0604020202020204" pitchFamily="34" charset="0"/>
                      </a:endParaRPr>
                    </a:p>
                  </a:txBody>
                  <a:tcPr marL="9525" marR="9525" marT="9525" marB="0" anchor="b"/>
                </a:tc>
                <a:tc>
                  <a:txBody>
                    <a:bodyPr/>
                    <a:lstStyle/>
                    <a:p>
                      <a:pPr algn="l" fontAlgn="b"/>
                      <a:r>
                        <a:rPr lang="fr-FR" sz="1800" b="1" u="none" strike="noStrike" dirty="0">
                          <a:effectLst/>
                        </a:rPr>
                        <a:t> </a:t>
                      </a:r>
                      <a:endParaRPr lang="fr-FR" sz="18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692259424"/>
                  </a:ext>
                </a:extLst>
              </a:tr>
              <a:tr h="139700">
                <a:tc>
                  <a:txBody>
                    <a:bodyPr/>
                    <a:lstStyle/>
                    <a:p>
                      <a:pPr algn="r" fontAlgn="b"/>
                      <a:r>
                        <a:rPr lang="fr-FR" sz="1800" b="1" u="none" strike="noStrike">
                          <a:effectLst/>
                        </a:rPr>
                        <a:t>1977</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2 434,4</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dirty="0">
                          <a:effectLst/>
                        </a:rPr>
                        <a:t> </a:t>
                      </a:r>
                      <a:endParaRPr lang="fr-FR" sz="18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716342521"/>
                  </a:ext>
                </a:extLst>
              </a:tr>
              <a:tr h="139700">
                <a:tc>
                  <a:txBody>
                    <a:bodyPr/>
                    <a:lstStyle/>
                    <a:p>
                      <a:pPr algn="r" fontAlgn="b"/>
                      <a:r>
                        <a:rPr lang="fr-FR" sz="1800" b="1" u="none" strike="noStrike">
                          <a:effectLst/>
                        </a:rPr>
                        <a:t>1978</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2 081,0</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07179914"/>
                  </a:ext>
                </a:extLst>
              </a:tr>
              <a:tr h="139700">
                <a:tc>
                  <a:txBody>
                    <a:bodyPr/>
                    <a:lstStyle/>
                    <a:p>
                      <a:pPr algn="r" fontAlgn="b"/>
                      <a:r>
                        <a:rPr lang="fr-FR" sz="1800" b="1" u="none" strike="noStrike">
                          <a:effectLst/>
                        </a:rPr>
                        <a:t>1979</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3 172,3</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dirty="0">
                          <a:effectLst/>
                        </a:rPr>
                        <a:t> </a:t>
                      </a:r>
                      <a:endParaRPr lang="fr-FR" sz="18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242081503"/>
                  </a:ext>
                </a:extLst>
              </a:tr>
              <a:tr h="139700">
                <a:tc>
                  <a:txBody>
                    <a:bodyPr/>
                    <a:lstStyle/>
                    <a:p>
                      <a:pPr algn="r" fontAlgn="b"/>
                      <a:r>
                        <a:rPr lang="fr-FR" sz="1800" b="1" u="none" strike="noStrike" dirty="0">
                          <a:effectLst/>
                        </a:rPr>
                        <a:t>1980</a:t>
                      </a:r>
                      <a:endParaRPr lang="fr-FR" sz="1800" b="1" i="0" u="none" strike="noStrike" dirty="0">
                        <a:effectLst/>
                        <a:latin typeface="Arial" panose="020B0604020202020204" pitchFamily="34" charset="0"/>
                      </a:endParaRPr>
                    </a:p>
                  </a:txBody>
                  <a:tcPr marL="9525" marR="9525" marT="9525" marB="0" anchor="b"/>
                </a:tc>
                <a:tc>
                  <a:txBody>
                    <a:bodyPr/>
                    <a:lstStyle/>
                    <a:p>
                      <a:pPr algn="r" fontAlgn="b"/>
                      <a:r>
                        <a:rPr lang="fr-FR" sz="1800" b="1" u="none" strike="noStrike">
                          <a:effectLst/>
                        </a:rPr>
                        <a:t>1 511,3</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dirty="0">
                          <a:effectLst/>
                        </a:rPr>
                        <a:t> </a:t>
                      </a:r>
                      <a:endParaRPr lang="fr-FR" sz="18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494176972"/>
                  </a:ext>
                </a:extLst>
              </a:tr>
              <a:tr h="139700">
                <a:tc>
                  <a:txBody>
                    <a:bodyPr/>
                    <a:lstStyle/>
                    <a:p>
                      <a:pPr algn="r" fontAlgn="b"/>
                      <a:r>
                        <a:rPr lang="fr-FR" sz="1800" b="1" u="none" strike="noStrike">
                          <a:effectLst/>
                        </a:rPr>
                        <a:t>1981</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dirty="0">
                          <a:effectLst/>
                        </a:rPr>
                        <a:t>1 442,0</a:t>
                      </a:r>
                      <a:endParaRPr lang="fr-FR" sz="1800" b="1" i="0" u="none" strike="noStrike" dirty="0">
                        <a:effectLst/>
                        <a:latin typeface="Arial" panose="020B0604020202020204" pitchFamily="34" charset="0"/>
                      </a:endParaRPr>
                    </a:p>
                  </a:txBody>
                  <a:tcPr marL="9525" marR="9525" marT="9525" marB="0" anchor="b"/>
                </a:tc>
                <a:tc>
                  <a:txBody>
                    <a:bodyPr/>
                    <a:lstStyle/>
                    <a:p>
                      <a:pPr algn="l" fontAlgn="b"/>
                      <a:r>
                        <a:rPr lang="fr-FR" sz="1800" b="1" u="none" strike="noStrike" dirty="0">
                          <a:effectLst/>
                        </a:rPr>
                        <a:t> </a:t>
                      </a:r>
                      <a:endParaRPr lang="fr-FR" sz="18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58086977"/>
                  </a:ext>
                </a:extLst>
              </a:tr>
              <a:tr h="139700">
                <a:tc>
                  <a:txBody>
                    <a:bodyPr/>
                    <a:lstStyle/>
                    <a:p>
                      <a:pPr algn="r" fontAlgn="b"/>
                      <a:r>
                        <a:rPr lang="fr-FR" sz="1800" b="1" u="none" strike="noStrike">
                          <a:effectLst/>
                        </a:rPr>
                        <a:t>1982</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2 250,5</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30567533"/>
                  </a:ext>
                </a:extLst>
              </a:tr>
              <a:tr h="139700">
                <a:tc>
                  <a:txBody>
                    <a:bodyPr/>
                    <a:lstStyle/>
                    <a:p>
                      <a:pPr algn="r" fontAlgn="b"/>
                      <a:r>
                        <a:rPr lang="fr-FR" sz="1800" b="1" u="none" strike="noStrike">
                          <a:effectLst/>
                        </a:rPr>
                        <a:t>1983</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1 320,9</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33245363"/>
                  </a:ext>
                </a:extLst>
              </a:tr>
              <a:tr h="139700">
                <a:tc>
                  <a:txBody>
                    <a:bodyPr/>
                    <a:lstStyle/>
                    <a:p>
                      <a:pPr algn="r" fontAlgn="b"/>
                      <a:r>
                        <a:rPr lang="fr-FR" sz="1800" b="1" u="none" strike="noStrike">
                          <a:effectLst/>
                        </a:rPr>
                        <a:t>1984</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1 316,8</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dirty="0">
                          <a:effectLst/>
                        </a:rPr>
                        <a:t> </a:t>
                      </a:r>
                      <a:endParaRPr lang="fr-FR" sz="18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698724722"/>
                  </a:ext>
                </a:extLst>
              </a:tr>
              <a:tr h="139700">
                <a:tc>
                  <a:txBody>
                    <a:bodyPr/>
                    <a:lstStyle/>
                    <a:p>
                      <a:pPr algn="r" fontAlgn="b"/>
                      <a:r>
                        <a:rPr lang="fr-FR" sz="1800" b="1" u="none" strike="noStrike">
                          <a:effectLst/>
                        </a:rPr>
                        <a:t>1985</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726,7</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dirty="0">
                          <a:effectLst/>
                        </a:rPr>
                        <a:t> </a:t>
                      </a:r>
                      <a:endParaRPr lang="fr-FR" sz="18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832572984"/>
                  </a:ext>
                </a:extLst>
              </a:tr>
              <a:tr h="139700">
                <a:tc>
                  <a:txBody>
                    <a:bodyPr/>
                    <a:lstStyle/>
                    <a:p>
                      <a:pPr algn="r" fontAlgn="b"/>
                      <a:r>
                        <a:rPr lang="fr-FR" sz="1800" b="1" u="none" strike="noStrike">
                          <a:effectLst/>
                        </a:rPr>
                        <a:t>1986</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567,7</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399943954"/>
                  </a:ext>
                </a:extLst>
              </a:tr>
              <a:tr h="139700">
                <a:tc>
                  <a:txBody>
                    <a:bodyPr/>
                    <a:lstStyle/>
                    <a:p>
                      <a:pPr algn="r" fontAlgn="b"/>
                      <a:r>
                        <a:rPr lang="fr-FR" sz="1800" b="1" u="none" strike="noStrike">
                          <a:effectLst/>
                        </a:rPr>
                        <a:t>1987</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511,5</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97507065"/>
                  </a:ext>
                </a:extLst>
              </a:tr>
              <a:tr h="139700">
                <a:tc>
                  <a:txBody>
                    <a:bodyPr/>
                    <a:lstStyle/>
                    <a:p>
                      <a:pPr algn="r" fontAlgn="b"/>
                      <a:r>
                        <a:rPr lang="fr-FR" sz="1800" b="1" u="none" strike="noStrike">
                          <a:effectLst/>
                        </a:rPr>
                        <a:t>1988</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1 094,6</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95014903"/>
                  </a:ext>
                </a:extLst>
              </a:tr>
              <a:tr h="139700">
                <a:tc>
                  <a:txBody>
                    <a:bodyPr/>
                    <a:lstStyle/>
                    <a:p>
                      <a:pPr algn="r" fontAlgn="b"/>
                      <a:r>
                        <a:rPr lang="fr-FR" sz="1800" b="1" u="none" strike="noStrike">
                          <a:effectLst/>
                        </a:rPr>
                        <a:t>1989</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a:effectLst/>
                        </a:rPr>
                        <a:t>800,2</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dirty="0">
                          <a:effectLst/>
                        </a:rPr>
                        <a:t> </a:t>
                      </a:r>
                      <a:endParaRPr lang="fr-FR" sz="18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87037321"/>
                  </a:ext>
                </a:extLst>
              </a:tr>
            </a:tbl>
          </a:graphicData>
        </a:graphic>
      </p:graphicFrame>
      <p:graphicFrame>
        <p:nvGraphicFramePr>
          <p:cNvPr id="6" name="Tableau 5">
            <a:extLst>
              <a:ext uri="{FF2B5EF4-FFF2-40B4-BE49-F238E27FC236}">
                <a16:creationId xmlns:a16="http://schemas.microsoft.com/office/drawing/2014/main" id="{560B16CE-F995-364C-B5C5-49ECC5AF98A9}"/>
              </a:ext>
            </a:extLst>
          </p:cNvPr>
          <p:cNvGraphicFramePr>
            <a:graphicFrameLocks noGrp="1"/>
          </p:cNvGraphicFramePr>
          <p:nvPr>
            <p:extLst>
              <p:ext uri="{D42A27DB-BD31-4B8C-83A1-F6EECF244321}">
                <p14:modId xmlns:p14="http://schemas.microsoft.com/office/powerpoint/2010/main" val="1324634091"/>
              </p:ext>
            </p:extLst>
          </p:nvPr>
        </p:nvGraphicFramePr>
        <p:xfrm>
          <a:off x="8441869" y="170717"/>
          <a:ext cx="3559630" cy="5273592"/>
        </p:xfrm>
        <a:graphic>
          <a:graphicData uri="http://schemas.openxmlformats.org/drawingml/2006/table">
            <a:tbl>
              <a:tblPr>
                <a:tableStyleId>{5C22544A-7EE6-4342-B048-85BDC9FD1C3A}</a:tableStyleId>
              </a:tblPr>
              <a:tblGrid>
                <a:gridCol w="1454472">
                  <a:extLst>
                    <a:ext uri="{9D8B030D-6E8A-4147-A177-3AD203B41FA5}">
                      <a16:colId xmlns:a16="http://schemas.microsoft.com/office/drawing/2014/main" val="3140109370"/>
                    </a:ext>
                  </a:extLst>
                </a:gridCol>
                <a:gridCol w="1052579">
                  <a:extLst>
                    <a:ext uri="{9D8B030D-6E8A-4147-A177-3AD203B41FA5}">
                      <a16:colId xmlns:a16="http://schemas.microsoft.com/office/drawing/2014/main" val="1870640058"/>
                    </a:ext>
                  </a:extLst>
                </a:gridCol>
                <a:gridCol w="1052579">
                  <a:extLst>
                    <a:ext uri="{9D8B030D-6E8A-4147-A177-3AD203B41FA5}">
                      <a16:colId xmlns:a16="http://schemas.microsoft.com/office/drawing/2014/main" val="3805511786"/>
                    </a:ext>
                  </a:extLst>
                </a:gridCol>
              </a:tblGrid>
              <a:tr h="314877">
                <a:tc>
                  <a:txBody>
                    <a:bodyPr/>
                    <a:lstStyle/>
                    <a:p>
                      <a:pPr algn="l" fontAlgn="b"/>
                      <a:r>
                        <a:rPr lang="fr-FR" sz="1800" b="1" u="none" strike="noStrike" kern="1200" dirty="0">
                          <a:solidFill>
                            <a:schemeClr val="dk1"/>
                          </a:solidFill>
                          <a:effectLst/>
                          <a:latin typeface="+mn-lt"/>
                          <a:ea typeface="+mn-ea"/>
                          <a:cs typeface="+mn-cs"/>
                        </a:rPr>
                        <a:t>En milliers</a:t>
                      </a:r>
                    </a:p>
                  </a:txBody>
                  <a:tcPr marL="9525" marR="9525" marT="9525" marB="0" anchor="b"/>
                </a:tc>
                <a:tc>
                  <a:txBody>
                    <a:bodyPr/>
                    <a:lstStyle/>
                    <a:p>
                      <a:pPr algn="ctr" fontAlgn="ctr"/>
                      <a:r>
                        <a:rPr lang="fr-FR" sz="1800" b="1" u="none" strike="noStrike" dirty="0">
                          <a:effectLst/>
                        </a:rPr>
                        <a:t>Y compris transports</a:t>
                      </a:r>
                      <a:endParaRPr lang="fr-FR" sz="18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fontAlgn="ctr"/>
                      <a:r>
                        <a:rPr lang="fr-FR" sz="1800" b="1" u="none" strike="noStrike" dirty="0">
                          <a:effectLst/>
                        </a:rPr>
                        <a:t>Hors transports</a:t>
                      </a:r>
                      <a:endParaRPr lang="fr-FR" sz="1800" b="1" i="0" u="none" strike="noStrike" dirty="0">
                        <a:solidFill>
                          <a:srgbClr val="FFFFFF"/>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42251858"/>
                  </a:ext>
                </a:extLst>
              </a:tr>
              <a:tr h="314877">
                <a:tc>
                  <a:txBody>
                    <a:bodyPr/>
                    <a:lstStyle/>
                    <a:p>
                      <a:pPr algn="r" fontAlgn="b"/>
                      <a:r>
                        <a:rPr lang="fr-FR" sz="2000" b="1" u="none" strike="noStrike">
                          <a:effectLst/>
                        </a:rPr>
                        <a:t>1990</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dirty="0">
                          <a:effectLst/>
                        </a:rPr>
                        <a:t>528,0</a:t>
                      </a:r>
                      <a:endParaRPr lang="fr-FR" sz="2000" b="1" i="0" u="none" strike="noStrike" dirty="0">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6943301"/>
                  </a:ext>
                </a:extLst>
              </a:tr>
              <a:tr h="139700">
                <a:tc>
                  <a:txBody>
                    <a:bodyPr/>
                    <a:lstStyle/>
                    <a:p>
                      <a:pPr algn="r" fontAlgn="b"/>
                      <a:r>
                        <a:rPr lang="fr-FR" sz="2000" b="1" u="none" strike="noStrike">
                          <a:effectLst/>
                        </a:rPr>
                        <a:t>1991</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497,3</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668683679"/>
                  </a:ext>
                </a:extLst>
              </a:tr>
              <a:tr h="139700">
                <a:tc>
                  <a:txBody>
                    <a:bodyPr/>
                    <a:lstStyle/>
                    <a:p>
                      <a:pPr algn="r" fontAlgn="b"/>
                      <a:r>
                        <a:rPr lang="fr-FR" sz="2000" b="1" u="none" strike="noStrike" dirty="0">
                          <a:effectLst/>
                        </a:rPr>
                        <a:t>1992</a:t>
                      </a:r>
                      <a:endParaRPr lang="fr-FR" sz="2000" b="1" i="0" u="none" strike="noStrike" dirty="0">
                        <a:effectLst/>
                        <a:latin typeface="Arial" panose="020B0604020202020204" pitchFamily="34" charset="0"/>
                      </a:endParaRPr>
                    </a:p>
                  </a:txBody>
                  <a:tcPr marL="9525" marR="9525" marT="9525" marB="0" anchor="b"/>
                </a:tc>
                <a:tc>
                  <a:txBody>
                    <a:bodyPr/>
                    <a:lstStyle/>
                    <a:p>
                      <a:pPr algn="r" fontAlgn="b"/>
                      <a:r>
                        <a:rPr lang="fr-FR" sz="2000" b="1" u="none" strike="noStrike">
                          <a:effectLst/>
                        </a:rPr>
                        <a:t>395,2</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695480039"/>
                  </a:ext>
                </a:extLst>
              </a:tr>
              <a:tr h="139700">
                <a:tc>
                  <a:txBody>
                    <a:bodyPr/>
                    <a:lstStyle/>
                    <a:p>
                      <a:pPr algn="r" fontAlgn="b"/>
                      <a:r>
                        <a:rPr lang="fr-FR" sz="2000" b="1" u="none" strike="noStrike">
                          <a:effectLst/>
                        </a:rPr>
                        <a:t>1993</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510,9</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77575852"/>
                  </a:ext>
                </a:extLst>
              </a:tr>
              <a:tr h="139700">
                <a:tc>
                  <a:txBody>
                    <a:bodyPr/>
                    <a:lstStyle/>
                    <a:p>
                      <a:pPr algn="r" fontAlgn="b"/>
                      <a:r>
                        <a:rPr lang="fr-FR" sz="2000" b="1" u="none" strike="noStrike">
                          <a:effectLst/>
                        </a:rPr>
                        <a:t>1994</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500,5</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82173229"/>
                  </a:ext>
                </a:extLst>
              </a:tr>
              <a:tr h="139700">
                <a:tc>
                  <a:txBody>
                    <a:bodyPr/>
                    <a:lstStyle/>
                    <a:p>
                      <a:pPr algn="r" fontAlgn="b"/>
                      <a:r>
                        <a:rPr lang="fr-FR" sz="2000" b="1" u="none" strike="noStrike">
                          <a:effectLst/>
                        </a:rPr>
                        <a:t>1995</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783,8</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964906285"/>
                  </a:ext>
                </a:extLst>
              </a:tr>
              <a:tr h="139700">
                <a:tc>
                  <a:txBody>
                    <a:bodyPr/>
                    <a:lstStyle/>
                    <a:p>
                      <a:pPr algn="r" fontAlgn="b"/>
                      <a:r>
                        <a:rPr lang="fr-FR" sz="2000" b="1" u="none" strike="noStrike">
                          <a:effectLst/>
                        </a:rPr>
                        <a:t>1996</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363,2</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75230390"/>
                  </a:ext>
                </a:extLst>
              </a:tr>
              <a:tr h="139700">
                <a:tc>
                  <a:txBody>
                    <a:bodyPr/>
                    <a:lstStyle/>
                    <a:p>
                      <a:pPr algn="r" fontAlgn="b"/>
                      <a:r>
                        <a:rPr lang="fr-FR" sz="2000" b="1" u="none" strike="noStrike">
                          <a:effectLst/>
                        </a:rPr>
                        <a:t>1997</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325,1</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3931367"/>
                  </a:ext>
                </a:extLst>
              </a:tr>
              <a:tr h="139700">
                <a:tc>
                  <a:txBody>
                    <a:bodyPr/>
                    <a:lstStyle/>
                    <a:p>
                      <a:pPr algn="r" fontAlgn="b"/>
                      <a:r>
                        <a:rPr lang="fr-FR" sz="2000" b="1" u="none" strike="noStrike">
                          <a:effectLst/>
                        </a:rPr>
                        <a:t>1998</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309,1</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582112189"/>
                  </a:ext>
                </a:extLst>
              </a:tr>
              <a:tr h="139700">
                <a:tc>
                  <a:txBody>
                    <a:bodyPr/>
                    <a:lstStyle/>
                    <a:p>
                      <a:pPr algn="r" fontAlgn="b"/>
                      <a:r>
                        <a:rPr lang="fr-FR" sz="2000" b="1" u="none" strike="noStrike">
                          <a:effectLst/>
                        </a:rPr>
                        <a:t>1999</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421,6</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918342902"/>
                  </a:ext>
                </a:extLst>
              </a:tr>
              <a:tr h="139700">
                <a:tc>
                  <a:txBody>
                    <a:bodyPr/>
                    <a:lstStyle/>
                    <a:p>
                      <a:pPr algn="r" fontAlgn="b"/>
                      <a:r>
                        <a:rPr lang="fr-FR" sz="2000" b="1" u="none" strike="noStrike">
                          <a:effectLst/>
                        </a:rPr>
                        <a:t>2000</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581,4</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97254465"/>
                  </a:ext>
                </a:extLst>
              </a:tr>
              <a:tr h="139700">
                <a:tc>
                  <a:txBody>
                    <a:bodyPr/>
                    <a:lstStyle/>
                    <a:p>
                      <a:pPr algn="r" fontAlgn="b"/>
                      <a:r>
                        <a:rPr lang="fr-FR" sz="2000" b="1" u="none" strike="noStrike">
                          <a:effectLst/>
                        </a:rPr>
                        <a:t>2001</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462,6</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354096663"/>
                  </a:ext>
                </a:extLst>
              </a:tr>
              <a:tr h="139700">
                <a:tc>
                  <a:txBody>
                    <a:bodyPr/>
                    <a:lstStyle/>
                    <a:p>
                      <a:pPr algn="r" fontAlgn="b"/>
                      <a:r>
                        <a:rPr lang="fr-FR" sz="2000" b="1" u="none" strike="noStrike">
                          <a:effectLst/>
                        </a:rPr>
                        <a:t>2002</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248,1</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55912309"/>
                  </a:ext>
                </a:extLst>
              </a:tr>
              <a:tr h="139700">
                <a:tc>
                  <a:txBody>
                    <a:bodyPr/>
                    <a:lstStyle/>
                    <a:p>
                      <a:pPr algn="r" fontAlgn="b"/>
                      <a:r>
                        <a:rPr lang="fr-FR" sz="2000" b="1" u="none" strike="noStrike">
                          <a:effectLst/>
                        </a:rPr>
                        <a:t>2003</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a:effectLst/>
                        </a:rPr>
                        <a:t>223,8</a:t>
                      </a:r>
                      <a:endParaRPr lang="fr-FR" sz="20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25151433"/>
                  </a:ext>
                </a:extLst>
              </a:tr>
              <a:tr h="139700">
                <a:tc>
                  <a:txBody>
                    <a:bodyPr/>
                    <a:lstStyle/>
                    <a:p>
                      <a:pPr algn="r" fontAlgn="b"/>
                      <a:r>
                        <a:rPr lang="fr-FR" sz="2000" b="1" u="none" strike="noStrike">
                          <a:effectLst/>
                        </a:rPr>
                        <a:t>2004</a:t>
                      </a:r>
                      <a:endParaRPr lang="fr-FR" sz="2000" b="1" i="0" u="none" strike="noStrike">
                        <a:effectLst/>
                        <a:latin typeface="Arial" panose="020B0604020202020204" pitchFamily="34" charset="0"/>
                      </a:endParaRPr>
                    </a:p>
                  </a:txBody>
                  <a:tcPr marL="9525" marR="9525" marT="9525" marB="0" anchor="b"/>
                </a:tc>
                <a:tc>
                  <a:txBody>
                    <a:bodyPr/>
                    <a:lstStyle/>
                    <a:p>
                      <a:pPr algn="l" fontAlgn="b"/>
                      <a:r>
                        <a:rPr lang="fr-FR" sz="2000" b="1" u="none" strike="noStrike">
                          <a:effectLst/>
                        </a:rPr>
                        <a:t> </a:t>
                      </a:r>
                      <a:endParaRPr lang="fr-FR" sz="2000" b="1" i="0" u="none" strike="noStrike">
                        <a:effectLst/>
                        <a:latin typeface="Arial" panose="020B0604020202020204" pitchFamily="34" charset="0"/>
                      </a:endParaRPr>
                    </a:p>
                  </a:txBody>
                  <a:tcPr marL="9525" marR="9525" marT="9525" marB="0" anchor="b"/>
                </a:tc>
                <a:tc>
                  <a:txBody>
                    <a:bodyPr/>
                    <a:lstStyle/>
                    <a:p>
                      <a:pPr algn="r" fontAlgn="b"/>
                      <a:r>
                        <a:rPr lang="fr-FR" sz="2000" b="1" u="none" strike="noStrike" dirty="0">
                          <a:effectLst/>
                        </a:rPr>
                        <a:t>193,4</a:t>
                      </a:r>
                      <a:endParaRPr lang="fr-FR" sz="20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39976693"/>
                  </a:ext>
                </a:extLst>
              </a:tr>
            </a:tbl>
          </a:graphicData>
        </a:graphic>
      </p:graphicFrame>
      <p:graphicFrame>
        <p:nvGraphicFramePr>
          <p:cNvPr id="7" name="Tableau 6">
            <a:extLst>
              <a:ext uri="{FF2B5EF4-FFF2-40B4-BE49-F238E27FC236}">
                <a16:creationId xmlns:a16="http://schemas.microsoft.com/office/drawing/2014/main" id="{1CC8BE9D-BF4D-8149-99BE-4DE53E152457}"/>
              </a:ext>
            </a:extLst>
          </p:cNvPr>
          <p:cNvGraphicFramePr>
            <a:graphicFrameLocks noGrp="1"/>
          </p:cNvGraphicFramePr>
          <p:nvPr>
            <p:extLst>
              <p:ext uri="{D42A27DB-BD31-4B8C-83A1-F6EECF244321}">
                <p14:modId xmlns:p14="http://schemas.microsoft.com/office/powerpoint/2010/main" val="861941875"/>
              </p:ext>
            </p:extLst>
          </p:nvPr>
        </p:nvGraphicFramePr>
        <p:xfrm>
          <a:off x="48986" y="4409190"/>
          <a:ext cx="4677647" cy="1318260"/>
        </p:xfrm>
        <a:graphic>
          <a:graphicData uri="http://schemas.openxmlformats.org/drawingml/2006/table">
            <a:tbl>
              <a:tblPr>
                <a:tableStyleId>{5C22544A-7EE6-4342-B048-85BDC9FD1C3A}</a:tableStyleId>
              </a:tblPr>
              <a:tblGrid>
                <a:gridCol w="756556">
                  <a:extLst>
                    <a:ext uri="{9D8B030D-6E8A-4147-A177-3AD203B41FA5}">
                      <a16:colId xmlns:a16="http://schemas.microsoft.com/office/drawing/2014/main" val="4202560205"/>
                    </a:ext>
                  </a:extLst>
                </a:gridCol>
                <a:gridCol w="648310">
                  <a:extLst>
                    <a:ext uri="{9D8B030D-6E8A-4147-A177-3AD203B41FA5}">
                      <a16:colId xmlns:a16="http://schemas.microsoft.com/office/drawing/2014/main" val="1139606989"/>
                    </a:ext>
                  </a:extLst>
                </a:gridCol>
                <a:gridCol w="397040">
                  <a:extLst>
                    <a:ext uri="{9D8B030D-6E8A-4147-A177-3AD203B41FA5}">
                      <a16:colId xmlns:a16="http://schemas.microsoft.com/office/drawing/2014/main" val="305771066"/>
                    </a:ext>
                  </a:extLst>
                </a:gridCol>
                <a:gridCol w="248627">
                  <a:extLst>
                    <a:ext uri="{9D8B030D-6E8A-4147-A177-3AD203B41FA5}">
                      <a16:colId xmlns:a16="http://schemas.microsoft.com/office/drawing/2014/main" val="2166364860"/>
                    </a:ext>
                  </a:extLst>
                </a:gridCol>
                <a:gridCol w="44450">
                  <a:extLst>
                    <a:ext uri="{9D8B030D-6E8A-4147-A177-3AD203B41FA5}">
                      <a16:colId xmlns:a16="http://schemas.microsoft.com/office/drawing/2014/main" val="2263919773"/>
                    </a:ext>
                  </a:extLst>
                </a:gridCol>
                <a:gridCol w="645666">
                  <a:extLst>
                    <a:ext uri="{9D8B030D-6E8A-4147-A177-3AD203B41FA5}">
                      <a16:colId xmlns:a16="http://schemas.microsoft.com/office/drawing/2014/main" val="3365992349"/>
                    </a:ext>
                  </a:extLst>
                </a:gridCol>
                <a:gridCol w="645666">
                  <a:extLst>
                    <a:ext uri="{9D8B030D-6E8A-4147-A177-3AD203B41FA5}">
                      <a16:colId xmlns:a16="http://schemas.microsoft.com/office/drawing/2014/main" val="1532143383"/>
                    </a:ext>
                  </a:extLst>
                </a:gridCol>
                <a:gridCol w="645666">
                  <a:extLst>
                    <a:ext uri="{9D8B030D-6E8A-4147-A177-3AD203B41FA5}">
                      <a16:colId xmlns:a16="http://schemas.microsoft.com/office/drawing/2014/main" val="1179262469"/>
                    </a:ext>
                  </a:extLst>
                </a:gridCol>
                <a:gridCol w="645666">
                  <a:extLst>
                    <a:ext uri="{9D8B030D-6E8A-4147-A177-3AD203B41FA5}">
                      <a16:colId xmlns:a16="http://schemas.microsoft.com/office/drawing/2014/main" val="3524686162"/>
                    </a:ext>
                  </a:extLst>
                </a:gridCol>
              </a:tblGrid>
              <a:tr h="152400">
                <a:tc>
                  <a:txBody>
                    <a:bodyPr/>
                    <a:lstStyle/>
                    <a:p>
                      <a:pPr algn="l" fontAlgn="b"/>
                      <a:r>
                        <a:rPr lang="fr-FR" sz="1400" b="1" u="none" strike="noStrike">
                          <a:effectLst/>
                        </a:rPr>
                        <a:t>Titre :</a:t>
                      </a:r>
                      <a:endParaRPr lang="fr-FR" sz="1400" b="1" i="0" u="none" strike="noStrike">
                        <a:solidFill>
                          <a:srgbClr val="000000"/>
                        </a:solidFill>
                        <a:effectLst/>
                        <a:latin typeface="Arial" panose="020B0604020202020204" pitchFamily="34" charset="0"/>
                      </a:endParaRPr>
                    </a:p>
                  </a:txBody>
                  <a:tcPr marL="9525" marR="9525" marT="9525" marB="0" anchor="b"/>
                </a:tc>
                <a:tc gridSpan="8">
                  <a:txBody>
                    <a:bodyPr/>
                    <a:lstStyle/>
                    <a:p>
                      <a:pPr algn="l" fontAlgn="b"/>
                      <a:r>
                        <a:rPr lang="fr-FR" sz="1400" b="1" u="none" strike="noStrike" dirty="0">
                          <a:effectLst/>
                        </a:rPr>
                        <a:t>Nombre de journées individuelles non travaillées pour fait de grève dans les entreprises , en milliers</a:t>
                      </a:r>
                      <a:endParaRPr lang="fr-FR" sz="1400" b="1" i="0" u="none" strike="noStrike" dirty="0">
                        <a:effectLst/>
                        <a:latin typeface="Arial" panose="020B0604020202020204" pitchFamily="34" charset="0"/>
                      </a:endParaRPr>
                    </a:p>
                  </a:txBody>
                  <a:tcPr marL="9525" marR="9525" marT="9525"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526747080"/>
                  </a:ext>
                </a:extLst>
              </a:tr>
              <a:tr h="152400">
                <a:tc>
                  <a:txBody>
                    <a:bodyPr/>
                    <a:lstStyle/>
                    <a:p>
                      <a:pPr algn="l" fontAlgn="b"/>
                      <a:r>
                        <a:rPr lang="fr-FR" sz="1400" b="1" u="none" strike="noStrike" dirty="0">
                          <a:effectLst/>
                        </a:rPr>
                        <a:t>Unité : </a:t>
                      </a:r>
                      <a:endParaRPr lang="fr-FR" sz="1400" b="1" i="0" u="none" strike="noStrike" dirty="0">
                        <a:solidFill>
                          <a:srgbClr val="000000"/>
                        </a:solidFill>
                        <a:effectLst/>
                        <a:latin typeface="Arial" panose="020B0604020202020204" pitchFamily="34" charset="0"/>
                      </a:endParaRPr>
                    </a:p>
                  </a:txBody>
                  <a:tcPr marL="9525" marR="9525" marT="9525" marB="0" anchor="b"/>
                </a:tc>
                <a:tc gridSpan="2">
                  <a:txBody>
                    <a:bodyPr/>
                    <a:lstStyle/>
                    <a:p>
                      <a:pPr algn="l" fontAlgn="b"/>
                      <a:r>
                        <a:rPr lang="fr-FR" sz="1400" b="1" u="none" strike="noStrike">
                          <a:effectLst/>
                        </a:rPr>
                        <a:t>nombre</a:t>
                      </a:r>
                      <a:endParaRPr lang="fr-FR" sz="1400" b="1" i="0" u="none" strike="noStrike">
                        <a:solidFill>
                          <a:srgbClr val="000000"/>
                        </a:solidFill>
                        <a:effectLst/>
                        <a:latin typeface="Arial" panose="020B0604020202020204" pitchFamily="34" charset="0"/>
                      </a:endParaRPr>
                    </a:p>
                  </a:txBody>
                  <a:tcPr marL="9525" marR="9525" marT="9525" marB="0" anchor="b"/>
                </a:tc>
                <a:tc hMerge="1">
                  <a:txBody>
                    <a:bodyPr/>
                    <a:lstStyle/>
                    <a:p>
                      <a:pPr algn="l" fontAlgn="b"/>
                      <a:endParaRPr lang="fr-FR" sz="14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dirty="0">
                          <a:effectLst/>
                        </a:rPr>
                        <a:t> </a:t>
                      </a:r>
                      <a:endParaRPr lang="fr-FR" sz="14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dirty="0">
                          <a:effectLst/>
                        </a:rPr>
                        <a:t> </a:t>
                      </a:r>
                      <a:endParaRPr lang="fr-FR" sz="14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a:effectLst/>
                        </a:rPr>
                        <a:t> </a:t>
                      </a:r>
                      <a:endParaRPr lang="fr-FR" sz="14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a:effectLst/>
                        </a:rPr>
                        <a:t> </a:t>
                      </a:r>
                      <a:endParaRPr lang="fr-FR" sz="1400" b="1" i="0" u="none" strike="noStrike">
                        <a:effectLst/>
                        <a:latin typeface="Arial" panose="020B0604020202020204" pitchFamily="34" charset="0"/>
                      </a:endParaRPr>
                    </a:p>
                  </a:txBody>
                  <a:tcPr marL="9525" marR="9525" marT="9525" marB="0" anchor="b"/>
                </a:tc>
                <a:tc>
                  <a:txBody>
                    <a:bodyPr/>
                    <a:lstStyle/>
                    <a:p>
                      <a:pPr algn="l" fontAlgn="b"/>
                      <a:r>
                        <a:rPr lang="fr-FR" sz="1400" b="1" u="none" strike="noStrike">
                          <a:effectLst/>
                        </a:rPr>
                        <a:t> </a:t>
                      </a:r>
                      <a:endParaRPr lang="fr-FR" sz="1400" b="1" i="0" u="none" strike="noStrike">
                        <a:effectLst/>
                        <a:latin typeface="Arial" panose="020B0604020202020204" pitchFamily="34" charset="0"/>
                      </a:endParaRPr>
                    </a:p>
                  </a:txBody>
                  <a:tcPr marL="9525" marR="9525" marT="9525" marB="0" anchor="b"/>
                </a:tc>
                <a:tc>
                  <a:txBody>
                    <a:bodyPr/>
                    <a:lstStyle/>
                    <a:p>
                      <a:pPr algn="l" fontAlgn="b"/>
                      <a:r>
                        <a:rPr lang="fr-FR" sz="1400" b="1" u="none" strike="noStrike" dirty="0">
                          <a:effectLst/>
                        </a:rPr>
                        <a:t> </a:t>
                      </a:r>
                      <a:endParaRPr lang="fr-FR" sz="14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419310874"/>
                  </a:ext>
                </a:extLst>
              </a:tr>
              <a:tr h="152400">
                <a:tc>
                  <a:txBody>
                    <a:bodyPr/>
                    <a:lstStyle/>
                    <a:p>
                      <a:pPr algn="l" fontAlgn="b"/>
                      <a:r>
                        <a:rPr lang="fr-FR" sz="1400" b="1" u="none" strike="noStrike">
                          <a:effectLst/>
                        </a:rPr>
                        <a:t>Champ : </a:t>
                      </a:r>
                      <a:endParaRPr lang="fr-FR" sz="1400" b="1" i="0" u="none" strike="noStrike">
                        <a:solidFill>
                          <a:srgbClr val="000000"/>
                        </a:solidFill>
                        <a:effectLst/>
                        <a:latin typeface="Arial" panose="020B0604020202020204" pitchFamily="34" charset="0"/>
                      </a:endParaRPr>
                    </a:p>
                  </a:txBody>
                  <a:tcPr marL="9525" marR="9525" marT="9525" marB="0" anchor="b"/>
                </a:tc>
                <a:tc gridSpan="8">
                  <a:txBody>
                    <a:bodyPr/>
                    <a:lstStyle/>
                    <a:p>
                      <a:pPr algn="l" fontAlgn="b"/>
                      <a:r>
                        <a:rPr lang="fr-FR" sz="1400" b="1" u="none" strike="noStrike" dirty="0">
                          <a:effectLst/>
                        </a:rPr>
                        <a:t>tous secteurs hors agriculture et fonction publique ; France métropolitaine.</a:t>
                      </a:r>
                      <a:endParaRPr lang="fr-FR" sz="1400" b="1"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960598078"/>
                  </a:ext>
                </a:extLst>
              </a:tr>
              <a:tr h="152400">
                <a:tc>
                  <a:txBody>
                    <a:bodyPr/>
                    <a:lstStyle/>
                    <a:p>
                      <a:pPr algn="l" fontAlgn="b"/>
                      <a:r>
                        <a:rPr lang="fr-FR" sz="1400" b="1" u="none" strike="noStrike">
                          <a:effectLst/>
                        </a:rPr>
                        <a:t>Source :</a:t>
                      </a:r>
                      <a:endParaRPr lang="fr-FR" sz="14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dirty="0" err="1">
                          <a:effectLst/>
                        </a:rPr>
                        <a:t>Dares</a:t>
                      </a:r>
                      <a:endParaRPr lang="fr-FR" sz="14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dirty="0">
                          <a:effectLst/>
                        </a:rPr>
                        <a:t> </a:t>
                      </a:r>
                      <a:endParaRPr lang="fr-FR" sz="1400" b="1" i="0" u="none" strike="noStrike" dirty="0">
                        <a:solidFill>
                          <a:srgbClr val="000000"/>
                        </a:solidFill>
                        <a:effectLst/>
                        <a:latin typeface="Arial" panose="020B0604020202020204" pitchFamily="34" charset="0"/>
                      </a:endParaRPr>
                    </a:p>
                  </a:txBody>
                  <a:tcPr marL="9525" marR="9525" marT="9525" marB="0" anchor="b"/>
                </a:tc>
                <a:tc gridSpan="2">
                  <a:txBody>
                    <a:bodyPr/>
                    <a:lstStyle/>
                    <a:p>
                      <a:r>
                        <a:rPr lang="fr-FR" sz="1400" b="1" u="none" strike="noStrike" dirty="0">
                          <a:effectLst/>
                        </a:rPr>
                        <a:t> </a:t>
                      </a:r>
                      <a:endParaRPr lang="fr-FR" dirty="0"/>
                    </a:p>
                  </a:txBody>
                  <a:tcPr marL="9525" marR="9525" marT="9525" marB="0" anchor="b"/>
                </a:tc>
                <a:tc hMerge="1">
                  <a:txBody>
                    <a:bodyPr/>
                    <a:lstStyle/>
                    <a:p>
                      <a:pPr algn="l" fontAlgn="b"/>
                      <a:endParaRPr lang="fr-FR" sz="14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a:effectLst/>
                        </a:rPr>
                        <a:t> </a:t>
                      </a:r>
                      <a:endParaRPr lang="fr-FR" sz="14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a:effectLst/>
                        </a:rPr>
                        <a:t> </a:t>
                      </a:r>
                      <a:endParaRPr lang="fr-FR" sz="14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a:effectLst/>
                        </a:rPr>
                        <a:t> </a:t>
                      </a:r>
                      <a:endParaRPr lang="fr-FR" sz="14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400" b="1" u="none" strike="noStrike" dirty="0">
                          <a:effectLst/>
                        </a:rPr>
                        <a:t> </a:t>
                      </a:r>
                      <a:endParaRPr lang="fr-FR" sz="14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09467833"/>
                  </a:ext>
                </a:extLst>
              </a:tr>
            </a:tbl>
          </a:graphicData>
        </a:graphic>
      </p:graphicFrame>
      <p:sp>
        <p:nvSpPr>
          <p:cNvPr id="8" name="ZoneTexte 7">
            <a:extLst>
              <a:ext uri="{FF2B5EF4-FFF2-40B4-BE49-F238E27FC236}">
                <a16:creationId xmlns:a16="http://schemas.microsoft.com/office/drawing/2014/main" id="{D75D985D-2C00-1F49-9274-2232A69139EA}"/>
              </a:ext>
            </a:extLst>
          </p:cNvPr>
          <p:cNvSpPr txBox="1"/>
          <p:nvPr/>
        </p:nvSpPr>
        <p:spPr>
          <a:xfrm>
            <a:off x="10281556" y="6373781"/>
            <a:ext cx="1681843" cy="369332"/>
          </a:xfrm>
          <a:prstGeom prst="rect">
            <a:avLst/>
          </a:prstGeom>
          <a:noFill/>
        </p:spPr>
        <p:txBody>
          <a:bodyPr wrap="square" rtlCol="0">
            <a:spAutoFit/>
          </a:bodyPr>
          <a:lstStyle/>
          <a:p>
            <a:r>
              <a:rPr lang="fr-FR" dirty="0"/>
              <a:t>Source : DARES</a:t>
            </a:r>
          </a:p>
        </p:txBody>
      </p:sp>
    </p:spTree>
    <p:extLst>
      <p:ext uri="{BB962C8B-B14F-4D97-AF65-F5344CB8AC3E}">
        <p14:creationId xmlns:p14="http://schemas.microsoft.com/office/powerpoint/2010/main" val="1530064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F5869972-7340-9B44-ACCB-9EAEE24FC3E6}"/>
              </a:ext>
            </a:extLst>
          </p:cNvPr>
          <p:cNvGraphicFramePr>
            <a:graphicFrameLocks noGrp="1"/>
          </p:cNvGraphicFramePr>
          <p:nvPr>
            <p:extLst>
              <p:ext uri="{D42A27DB-BD31-4B8C-83A1-F6EECF244321}">
                <p14:modId xmlns:p14="http://schemas.microsoft.com/office/powerpoint/2010/main" val="1818228372"/>
              </p:ext>
            </p:extLst>
          </p:nvPr>
        </p:nvGraphicFramePr>
        <p:xfrm>
          <a:off x="8394700" y="2087200"/>
          <a:ext cx="3084286" cy="3680460"/>
        </p:xfrm>
        <a:graphic>
          <a:graphicData uri="http://schemas.openxmlformats.org/drawingml/2006/table">
            <a:tbl>
              <a:tblPr>
                <a:tableStyleId>{5C22544A-7EE6-4342-B048-85BDC9FD1C3A}</a:tableStyleId>
              </a:tblPr>
              <a:tblGrid>
                <a:gridCol w="1585584">
                  <a:extLst>
                    <a:ext uri="{9D8B030D-6E8A-4147-A177-3AD203B41FA5}">
                      <a16:colId xmlns:a16="http://schemas.microsoft.com/office/drawing/2014/main" val="2976476404"/>
                    </a:ext>
                  </a:extLst>
                </a:gridCol>
                <a:gridCol w="1498702">
                  <a:extLst>
                    <a:ext uri="{9D8B030D-6E8A-4147-A177-3AD203B41FA5}">
                      <a16:colId xmlns:a16="http://schemas.microsoft.com/office/drawing/2014/main" val="1727688324"/>
                    </a:ext>
                  </a:extLst>
                </a:gridCol>
              </a:tblGrid>
              <a:tr h="139700">
                <a:tc>
                  <a:txBody>
                    <a:bodyPr/>
                    <a:lstStyle/>
                    <a:p>
                      <a:pPr algn="ctr"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Nombre de JINT</a:t>
                      </a:r>
                      <a:endParaRPr lang="fr-FR" sz="1800" b="1" i="0" u="none" strike="noStrike">
                        <a:solidFill>
                          <a:srgbClr val="FFFFFF"/>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08825512"/>
                  </a:ext>
                </a:extLst>
              </a:tr>
              <a:tr h="165100">
                <a:tc>
                  <a:txBody>
                    <a:bodyPr/>
                    <a:lstStyle/>
                    <a:p>
                      <a:pPr algn="r" fontAlgn="b"/>
                      <a:r>
                        <a:rPr lang="fr-FR" sz="1800" b="1" u="none" strike="noStrike">
                          <a:effectLst/>
                        </a:rPr>
                        <a:t>2005</a:t>
                      </a:r>
                      <a:endParaRPr lang="fr-FR" sz="1800" b="1" i="0" u="none" strike="noStrike">
                        <a:effectLst/>
                        <a:latin typeface="Arial" panose="020B0604020202020204" pitchFamily="34" charset="0"/>
                      </a:endParaRPr>
                    </a:p>
                  </a:txBody>
                  <a:tcPr marL="9525" marR="9525" marT="9525" marB="0" anchor="b"/>
                </a:tc>
                <a:tc>
                  <a:txBody>
                    <a:bodyPr/>
                    <a:lstStyle/>
                    <a:p>
                      <a:pPr algn="r" fontAlgn="ctr"/>
                      <a:r>
                        <a:rPr lang="fr-FR" sz="1800" b="1" u="none" strike="noStrike">
                          <a:effectLst/>
                        </a:rPr>
                        <a:t>164</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119730760"/>
                  </a:ext>
                </a:extLst>
              </a:tr>
              <a:tr h="165100">
                <a:tc>
                  <a:txBody>
                    <a:bodyPr/>
                    <a:lstStyle/>
                    <a:p>
                      <a:pPr algn="r" fontAlgn="b"/>
                      <a:r>
                        <a:rPr lang="fr-FR" sz="1800" b="1" u="none" strike="noStrike">
                          <a:effectLst/>
                        </a:rPr>
                        <a:t>2006</a:t>
                      </a:r>
                      <a:endParaRPr lang="fr-FR" sz="1800" b="1" i="0" u="none" strike="noStrike">
                        <a:effectLst/>
                        <a:latin typeface="Arial" panose="020B0604020202020204" pitchFamily="34" charset="0"/>
                      </a:endParaRPr>
                    </a:p>
                  </a:txBody>
                  <a:tcPr marL="9525" marR="9525" marT="9525" marB="0" anchor="b"/>
                </a:tc>
                <a:tc>
                  <a:txBody>
                    <a:bodyPr/>
                    <a:lstStyle/>
                    <a:p>
                      <a:pPr algn="r" fontAlgn="ctr"/>
                      <a:r>
                        <a:rPr lang="fr-FR" sz="1800" b="1" u="none" strike="noStrike">
                          <a:effectLst/>
                        </a:rPr>
                        <a:t>117</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200359758"/>
                  </a:ext>
                </a:extLst>
              </a:tr>
              <a:tr h="161925">
                <a:tc>
                  <a:txBody>
                    <a:bodyPr/>
                    <a:lstStyle/>
                    <a:p>
                      <a:pPr algn="r" fontAlgn="b"/>
                      <a:r>
                        <a:rPr lang="fr-FR" sz="1800" b="1" u="none" strike="noStrike">
                          <a:effectLst/>
                        </a:rPr>
                        <a:t>2007</a:t>
                      </a:r>
                      <a:endParaRPr lang="fr-FR" sz="1800" b="1" i="0" u="none" strike="noStrike">
                        <a:effectLst/>
                        <a:latin typeface="Arial" panose="020B0604020202020204" pitchFamily="34" charset="0"/>
                      </a:endParaRPr>
                    </a:p>
                  </a:txBody>
                  <a:tcPr marL="9525" marR="9525" marT="9525" marB="0" anchor="b"/>
                </a:tc>
                <a:tc>
                  <a:txBody>
                    <a:bodyPr/>
                    <a:lstStyle/>
                    <a:p>
                      <a:pPr algn="r" fontAlgn="ctr"/>
                      <a:r>
                        <a:rPr lang="fr-FR" sz="1800" b="1" u="none" strike="noStrike">
                          <a:effectLst/>
                        </a:rPr>
                        <a:t>128</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583833773"/>
                  </a:ext>
                </a:extLst>
              </a:tr>
              <a:tr h="165100">
                <a:tc>
                  <a:txBody>
                    <a:bodyPr/>
                    <a:lstStyle/>
                    <a:p>
                      <a:pPr algn="r" fontAlgn="b"/>
                      <a:r>
                        <a:rPr lang="fr-FR" sz="1800" b="1" u="none" strike="noStrike">
                          <a:effectLst/>
                        </a:rPr>
                        <a:t>2008</a:t>
                      </a:r>
                      <a:endParaRPr lang="fr-FR" sz="1800" b="1" i="0" u="none" strike="noStrike">
                        <a:effectLst/>
                        <a:latin typeface="Arial" panose="020B0604020202020204" pitchFamily="34" charset="0"/>
                      </a:endParaRPr>
                    </a:p>
                  </a:txBody>
                  <a:tcPr marL="9525" marR="9525" marT="9525" marB="0" anchor="b"/>
                </a:tc>
                <a:tc>
                  <a:txBody>
                    <a:bodyPr/>
                    <a:lstStyle/>
                    <a:p>
                      <a:pPr algn="r" fontAlgn="ctr"/>
                      <a:r>
                        <a:rPr lang="fr-FR" sz="1800" b="1" u="none" strike="noStrike">
                          <a:effectLst/>
                        </a:rPr>
                        <a:t>100</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912580789"/>
                  </a:ext>
                </a:extLst>
              </a:tr>
              <a:tr h="165100">
                <a:tc>
                  <a:txBody>
                    <a:bodyPr/>
                    <a:lstStyle/>
                    <a:p>
                      <a:pPr algn="r" fontAlgn="b"/>
                      <a:r>
                        <a:rPr lang="fr-FR" sz="1800" b="1" u="none" strike="noStrike" dirty="0">
                          <a:effectLst/>
                        </a:rPr>
                        <a:t>2009</a:t>
                      </a:r>
                      <a:endParaRPr lang="fr-FR" sz="1800" b="1" i="0" u="none" strike="noStrike" dirty="0">
                        <a:effectLst/>
                        <a:latin typeface="Arial" panose="020B0604020202020204" pitchFamily="34" charset="0"/>
                      </a:endParaRPr>
                    </a:p>
                  </a:txBody>
                  <a:tcPr marL="9525" marR="9525" marT="9525" marB="0" anchor="b"/>
                </a:tc>
                <a:tc>
                  <a:txBody>
                    <a:bodyPr/>
                    <a:lstStyle/>
                    <a:p>
                      <a:pPr algn="r" fontAlgn="ctr"/>
                      <a:r>
                        <a:rPr lang="fr-FR" sz="1800" b="1" u="none" strike="noStrike">
                          <a:effectLst/>
                        </a:rPr>
                        <a:t>136</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080413751"/>
                  </a:ext>
                </a:extLst>
              </a:tr>
              <a:tr h="165100">
                <a:tc>
                  <a:txBody>
                    <a:bodyPr/>
                    <a:lstStyle/>
                    <a:p>
                      <a:pPr algn="r" fontAlgn="b"/>
                      <a:r>
                        <a:rPr lang="fr-FR" sz="1800" b="1" u="none" strike="noStrike">
                          <a:effectLst/>
                        </a:rPr>
                        <a:t>2010</a:t>
                      </a:r>
                      <a:endParaRPr lang="fr-FR" sz="1800" b="1" i="0" u="none" strike="noStrike">
                        <a:effectLst/>
                        <a:latin typeface="Arial" panose="020B0604020202020204" pitchFamily="34" charset="0"/>
                      </a:endParaRPr>
                    </a:p>
                  </a:txBody>
                  <a:tcPr marL="9525" marR="9525" marT="9525" marB="0" anchor="b"/>
                </a:tc>
                <a:tc>
                  <a:txBody>
                    <a:bodyPr/>
                    <a:lstStyle/>
                    <a:p>
                      <a:pPr algn="r" fontAlgn="ctr"/>
                      <a:r>
                        <a:rPr lang="fr-FR" sz="1800" b="1" u="none" strike="noStrike">
                          <a:effectLst/>
                        </a:rPr>
                        <a:t>318</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77237876"/>
                  </a:ext>
                </a:extLst>
              </a:tr>
              <a:tr h="165100">
                <a:tc>
                  <a:txBody>
                    <a:bodyPr/>
                    <a:lstStyle/>
                    <a:p>
                      <a:pPr algn="r" fontAlgn="b"/>
                      <a:r>
                        <a:rPr lang="fr-FR" sz="1800" b="1" u="none" strike="noStrike">
                          <a:effectLst/>
                        </a:rPr>
                        <a:t>2011</a:t>
                      </a:r>
                      <a:endParaRPr lang="fr-FR" sz="1800" b="1" i="0" u="none" strike="noStrike">
                        <a:effectLst/>
                        <a:latin typeface="Arial" panose="020B0604020202020204" pitchFamily="34" charset="0"/>
                      </a:endParaRPr>
                    </a:p>
                  </a:txBody>
                  <a:tcPr marL="9525" marR="9525" marT="9525" marB="0" anchor="b"/>
                </a:tc>
                <a:tc>
                  <a:txBody>
                    <a:bodyPr/>
                    <a:lstStyle/>
                    <a:p>
                      <a:pPr algn="r" fontAlgn="ctr"/>
                      <a:r>
                        <a:rPr lang="fr-FR" sz="1800" b="1" u="none" strike="noStrike">
                          <a:effectLst/>
                        </a:rPr>
                        <a:t>77</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37421818"/>
                  </a:ext>
                </a:extLst>
              </a:tr>
              <a:tr h="165100">
                <a:tc>
                  <a:txBody>
                    <a:bodyPr/>
                    <a:lstStyle/>
                    <a:p>
                      <a:pPr algn="r" fontAlgn="b"/>
                      <a:r>
                        <a:rPr lang="fr-FR" sz="1800" b="1" u="none" strike="noStrike">
                          <a:effectLst/>
                        </a:rPr>
                        <a:t>2012</a:t>
                      </a:r>
                      <a:endParaRPr lang="fr-FR" sz="1800" b="1" i="0" u="none" strike="noStrike">
                        <a:effectLst/>
                        <a:latin typeface="Arial" panose="020B0604020202020204" pitchFamily="34" charset="0"/>
                      </a:endParaRPr>
                    </a:p>
                  </a:txBody>
                  <a:tcPr marL="9525" marR="9525" marT="9525" marB="0" anchor="b"/>
                </a:tc>
                <a:tc>
                  <a:txBody>
                    <a:bodyPr/>
                    <a:lstStyle/>
                    <a:p>
                      <a:pPr algn="r" fontAlgn="ctr"/>
                      <a:r>
                        <a:rPr lang="fr-FR" sz="1800" b="1" u="none" strike="noStrike">
                          <a:effectLst/>
                        </a:rPr>
                        <a:t>60</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986547743"/>
                  </a:ext>
                </a:extLst>
              </a:tr>
              <a:tr h="165100">
                <a:tc>
                  <a:txBody>
                    <a:bodyPr/>
                    <a:lstStyle/>
                    <a:p>
                      <a:pPr algn="r" fontAlgn="b"/>
                      <a:r>
                        <a:rPr lang="fr-FR" sz="1800" b="1" u="none" strike="noStrike">
                          <a:effectLst/>
                        </a:rPr>
                        <a:t>2013</a:t>
                      </a:r>
                      <a:endParaRPr lang="fr-FR" sz="1800" b="1" i="0" u="none" strike="noStrike">
                        <a:effectLst/>
                        <a:latin typeface="Arial" panose="020B0604020202020204" pitchFamily="34" charset="0"/>
                      </a:endParaRPr>
                    </a:p>
                  </a:txBody>
                  <a:tcPr marL="9525" marR="9525" marT="9525" marB="0" anchor="b"/>
                </a:tc>
                <a:tc>
                  <a:txBody>
                    <a:bodyPr/>
                    <a:lstStyle/>
                    <a:p>
                      <a:pPr algn="r" fontAlgn="ctr"/>
                      <a:r>
                        <a:rPr lang="fr-FR" sz="1800" b="1" u="none" strike="noStrike">
                          <a:effectLst/>
                        </a:rPr>
                        <a:t>79</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19398014"/>
                  </a:ext>
                </a:extLst>
              </a:tr>
              <a:tr h="165100">
                <a:tc>
                  <a:txBody>
                    <a:bodyPr/>
                    <a:lstStyle/>
                    <a:p>
                      <a:pPr algn="r" fontAlgn="b"/>
                      <a:r>
                        <a:rPr lang="fr-FR" sz="1800" b="1" u="none" strike="noStrike">
                          <a:effectLst/>
                        </a:rPr>
                        <a:t>2014</a:t>
                      </a:r>
                      <a:endParaRPr lang="fr-FR" sz="1800" b="1" i="0" u="none" strike="noStrike">
                        <a:effectLst/>
                        <a:latin typeface="Arial" panose="020B0604020202020204" pitchFamily="34" charset="0"/>
                      </a:endParaRPr>
                    </a:p>
                  </a:txBody>
                  <a:tcPr marL="9525" marR="9525" marT="9525" marB="0" anchor="b"/>
                </a:tc>
                <a:tc>
                  <a:txBody>
                    <a:bodyPr/>
                    <a:lstStyle/>
                    <a:p>
                      <a:pPr algn="r" fontAlgn="ctr"/>
                      <a:r>
                        <a:rPr lang="fr-FR" sz="1800" b="1" u="none" strike="noStrike">
                          <a:effectLst/>
                        </a:rPr>
                        <a:t>81</a:t>
                      </a:r>
                      <a:endParaRPr lang="fr-FR" sz="18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082886298"/>
                  </a:ext>
                </a:extLst>
              </a:tr>
              <a:tr h="165100">
                <a:tc>
                  <a:txBody>
                    <a:bodyPr/>
                    <a:lstStyle/>
                    <a:p>
                      <a:pPr algn="r" fontAlgn="b"/>
                      <a:r>
                        <a:rPr lang="fr-FR" sz="1800" b="1" u="none" strike="noStrike">
                          <a:effectLst/>
                        </a:rPr>
                        <a:t>2015</a:t>
                      </a:r>
                      <a:endParaRPr lang="fr-FR" sz="1800" b="1" i="0" u="none" strike="noStrike">
                        <a:effectLst/>
                        <a:latin typeface="Arial" panose="020B0604020202020204" pitchFamily="34" charset="0"/>
                      </a:endParaRPr>
                    </a:p>
                  </a:txBody>
                  <a:tcPr marL="9525" marR="9525" marT="9525" marB="0" anchor="b"/>
                </a:tc>
                <a:tc>
                  <a:txBody>
                    <a:bodyPr/>
                    <a:lstStyle/>
                    <a:p>
                      <a:pPr algn="r" fontAlgn="b"/>
                      <a:r>
                        <a:rPr lang="fr-FR" sz="1800" b="1" u="none" strike="noStrike" dirty="0">
                          <a:effectLst/>
                        </a:rPr>
                        <a:t>69</a:t>
                      </a:r>
                      <a:endParaRPr lang="fr-FR" sz="18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171983854"/>
                  </a:ext>
                </a:extLst>
              </a:tr>
            </a:tbl>
          </a:graphicData>
        </a:graphic>
      </p:graphicFrame>
      <p:graphicFrame>
        <p:nvGraphicFramePr>
          <p:cNvPr id="3" name="Tableau 2">
            <a:extLst>
              <a:ext uri="{FF2B5EF4-FFF2-40B4-BE49-F238E27FC236}">
                <a16:creationId xmlns:a16="http://schemas.microsoft.com/office/drawing/2014/main" id="{F8E24C3C-E7E8-C24C-826E-D7F6D8CD6F71}"/>
              </a:ext>
            </a:extLst>
          </p:cNvPr>
          <p:cNvGraphicFramePr>
            <a:graphicFrameLocks noGrp="1"/>
          </p:cNvGraphicFramePr>
          <p:nvPr>
            <p:extLst>
              <p:ext uri="{D42A27DB-BD31-4B8C-83A1-F6EECF244321}">
                <p14:modId xmlns:p14="http://schemas.microsoft.com/office/powerpoint/2010/main" val="1942695705"/>
              </p:ext>
            </p:extLst>
          </p:nvPr>
        </p:nvGraphicFramePr>
        <p:xfrm>
          <a:off x="491670" y="3525475"/>
          <a:ext cx="7329718" cy="2242185"/>
        </p:xfrm>
        <a:graphic>
          <a:graphicData uri="http://schemas.openxmlformats.org/drawingml/2006/table">
            <a:tbl>
              <a:tblPr>
                <a:tableStyleId>{5C22544A-7EE6-4342-B048-85BDC9FD1C3A}</a:tableStyleId>
              </a:tblPr>
              <a:tblGrid>
                <a:gridCol w="1065875">
                  <a:extLst>
                    <a:ext uri="{9D8B030D-6E8A-4147-A177-3AD203B41FA5}">
                      <a16:colId xmlns:a16="http://schemas.microsoft.com/office/drawing/2014/main" val="3193087244"/>
                    </a:ext>
                  </a:extLst>
                </a:gridCol>
                <a:gridCol w="1007471">
                  <a:extLst>
                    <a:ext uri="{9D8B030D-6E8A-4147-A177-3AD203B41FA5}">
                      <a16:colId xmlns:a16="http://schemas.microsoft.com/office/drawing/2014/main" val="2496819764"/>
                    </a:ext>
                  </a:extLst>
                </a:gridCol>
                <a:gridCol w="876062">
                  <a:extLst>
                    <a:ext uri="{9D8B030D-6E8A-4147-A177-3AD203B41FA5}">
                      <a16:colId xmlns:a16="http://schemas.microsoft.com/office/drawing/2014/main" val="2875166784"/>
                    </a:ext>
                  </a:extLst>
                </a:gridCol>
                <a:gridCol w="876062">
                  <a:extLst>
                    <a:ext uri="{9D8B030D-6E8A-4147-A177-3AD203B41FA5}">
                      <a16:colId xmlns:a16="http://schemas.microsoft.com/office/drawing/2014/main" val="4032443999"/>
                    </a:ext>
                  </a:extLst>
                </a:gridCol>
                <a:gridCol w="876062">
                  <a:extLst>
                    <a:ext uri="{9D8B030D-6E8A-4147-A177-3AD203B41FA5}">
                      <a16:colId xmlns:a16="http://schemas.microsoft.com/office/drawing/2014/main" val="4002012686"/>
                    </a:ext>
                  </a:extLst>
                </a:gridCol>
                <a:gridCol w="876062">
                  <a:extLst>
                    <a:ext uri="{9D8B030D-6E8A-4147-A177-3AD203B41FA5}">
                      <a16:colId xmlns:a16="http://schemas.microsoft.com/office/drawing/2014/main" val="3358257572"/>
                    </a:ext>
                  </a:extLst>
                </a:gridCol>
                <a:gridCol w="876062">
                  <a:extLst>
                    <a:ext uri="{9D8B030D-6E8A-4147-A177-3AD203B41FA5}">
                      <a16:colId xmlns:a16="http://schemas.microsoft.com/office/drawing/2014/main" val="3920011025"/>
                    </a:ext>
                  </a:extLst>
                </a:gridCol>
                <a:gridCol w="876062">
                  <a:extLst>
                    <a:ext uri="{9D8B030D-6E8A-4147-A177-3AD203B41FA5}">
                      <a16:colId xmlns:a16="http://schemas.microsoft.com/office/drawing/2014/main" val="414818077"/>
                    </a:ext>
                  </a:extLst>
                </a:gridCol>
              </a:tblGrid>
              <a:tr h="152400">
                <a:tc>
                  <a:txBody>
                    <a:bodyPr/>
                    <a:lstStyle/>
                    <a:p>
                      <a:pPr algn="l" fontAlgn="b"/>
                      <a:r>
                        <a:rPr lang="fr-FR" sz="1800" b="1" u="none" strike="noStrike">
                          <a:effectLst/>
                        </a:rPr>
                        <a:t>Titre :</a:t>
                      </a:r>
                      <a:endParaRPr lang="fr-FR" sz="1800" b="1" i="0" u="none" strike="noStrike">
                        <a:solidFill>
                          <a:srgbClr val="000000"/>
                        </a:solidFill>
                        <a:effectLst/>
                        <a:latin typeface="Arial" panose="020B0604020202020204" pitchFamily="34" charset="0"/>
                      </a:endParaRPr>
                    </a:p>
                  </a:txBody>
                  <a:tcPr marL="9525" marR="9525" marT="9525" marB="0" anchor="b"/>
                </a:tc>
                <a:tc gridSpan="7">
                  <a:txBody>
                    <a:bodyPr/>
                    <a:lstStyle/>
                    <a:p>
                      <a:pPr algn="l" fontAlgn="b"/>
                      <a:r>
                        <a:rPr lang="fr-FR" sz="1800" b="1" u="none" strike="noStrike">
                          <a:effectLst/>
                        </a:rPr>
                        <a:t>Nombre de journées individuelles non travaillées pour fait de grève pour 1 000 salariés en emploi</a:t>
                      </a:r>
                      <a:endParaRPr lang="fr-FR" sz="1800" b="1" i="0" u="none" strike="noStrike">
                        <a:effectLst/>
                        <a:latin typeface="Arial" panose="020B0604020202020204" pitchFamily="34" charset="0"/>
                      </a:endParaRPr>
                    </a:p>
                  </a:txBody>
                  <a:tcPr marL="9525" marR="9525" marT="9525"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415176210"/>
                  </a:ext>
                </a:extLst>
              </a:tr>
              <a:tr h="152400">
                <a:tc>
                  <a:txBody>
                    <a:bodyPr/>
                    <a:lstStyle/>
                    <a:p>
                      <a:pPr algn="l" fontAlgn="b"/>
                      <a:r>
                        <a:rPr lang="fr-FR" sz="1800" b="1" u="none" strike="noStrike">
                          <a:effectLst/>
                        </a:rPr>
                        <a:t>Type de données : </a:t>
                      </a:r>
                      <a:endParaRPr lang="fr-FR"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800" b="1" u="none" strike="noStrike">
                          <a:effectLst/>
                        </a:rPr>
                        <a:t>annuelles</a:t>
                      </a:r>
                      <a:endParaRPr lang="fr-FR"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770792835"/>
                  </a:ext>
                </a:extLst>
              </a:tr>
              <a:tr h="152400">
                <a:tc>
                  <a:txBody>
                    <a:bodyPr/>
                    <a:lstStyle/>
                    <a:p>
                      <a:pPr algn="l" fontAlgn="b"/>
                      <a:r>
                        <a:rPr lang="fr-FR" sz="1800" b="1" u="none" strike="noStrike">
                          <a:effectLst/>
                        </a:rPr>
                        <a:t>Unité : </a:t>
                      </a:r>
                      <a:endParaRPr lang="fr-FR"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800" b="1" u="none" strike="noStrike">
                          <a:effectLst/>
                        </a:rPr>
                        <a:t>nombre</a:t>
                      </a:r>
                      <a:endParaRPr lang="fr-FR"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tc>
                  <a:txBody>
                    <a:bodyPr/>
                    <a:lstStyle/>
                    <a:p>
                      <a:pPr algn="l" fontAlgn="b"/>
                      <a:r>
                        <a:rPr lang="fr-FR" sz="1800" b="1" u="none" strike="noStrike">
                          <a:effectLst/>
                        </a:rPr>
                        <a:t> </a:t>
                      </a:r>
                      <a:endParaRPr lang="fr-FR" sz="1800" b="1"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108631598"/>
                  </a:ext>
                </a:extLst>
              </a:tr>
              <a:tr h="152400">
                <a:tc>
                  <a:txBody>
                    <a:bodyPr/>
                    <a:lstStyle/>
                    <a:p>
                      <a:pPr algn="l" fontAlgn="b"/>
                      <a:r>
                        <a:rPr lang="fr-FR" sz="1800" b="1" u="none" strike="noStrike">
                          <a:effectLst/>
                        </a:rPr>
                        <a:t>Champ : </a:t>
                      </a:r>
                      <a:endParaRPr lang="fr-FR" sz="1800" b="1" i="0" u="none" strike="noStrike">
                        <a:solidFill>
                          <a:srgbClr val="000000"/>
                        </a:solidFill>
                        <a:effectLst/>
                        <a:latin typeface="Arial" panose="020B0604020202020204" pitchFamily="34" charset="0"/>
                      </a:endParaRPr>
                    </a:p>
                  </a:txBody>
                  <a:tcPr marL="9525" marR="9525" marT="9525" marB="0" anchor="b"/>
                </a:tc>
                <a:tc gridSpan="6">
                  <a:txBody>
                    <a:bodyPr/>
                    <a:lstStyle/>
                    <a:p>
                      <a:pPr algn="l" fontAlgn="b"/>
                      <a:r>
                        <a:rPr lang="fr-FR" sz="1800" b="1" u="none" strike="noStrike">
                          <a:effectLst/>
                        </a:rPr>
                        <a:t>entreprises de 10 salariés ou plus (secteur marchand non agricole) ; France métropolitaine.</a:t>
                      </a:r>
                      <a:endParaRPr lang="fr-FR" sz="1800" b="1" i="0" u="none" strike="noStrike">
                        <a:solidFill>
                          <a:srgbClr val="000000"/>
                        </a:solidFill>
                        <a:effectLst/>
                        <a:latin typeface="Arial" panose="020B0604020202020204" pitchFamily="34" charset="0"/>
                      </a:endParaRPr>
                    </a:p>
                  </a:txBody>
                  <a:tcPr marL="9525" marR="9525" marT="9525"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r>
                        <a:rPr lang="fr-FR" sz="1800" b="1" u="none" strike="noStrike">
                          <a:effectLst/>
                        </a:rPr>
                        <a:t> </a:t>
                      </a:r>
                      <a:endParaRPr lang="fr-FR"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93690823"/>
                  </a:ext>
                </a:extLst>
              </a:tr>
              <a:tr h="152400">
                <a:tc>
                  <a:txBody>
                    <a:bodyPr/>
                    <a:lstStyle/>
                    <a:p>
                      <a:pPr algn="l" fontAlgn="b"/>
                      <a:r>
                        <a:rPr lang="fr-FR" sz="1800" b="1" u="none" strike="noStrike">
                          <a:effectLst/>
                        </a:rPr>
                        <a:t>Source :</a:t>
                      </a:r>
                      <a:endParaRPr lang="fr-FR" sz="1800" b="1" i="0" u="none" strike="noStrike">
                        <a:solidFill>
                          <a:srgbClr val="000000"/>
                        </a:solidFill>
                        <a:effectLst/>
                        <a:latin typeface="Arial" panose="020B0604020202020204" pitchFamily="34" charset="0"/>
                      </a:endParaRPr>
                    </a:p>
                  </a:txBody>
                  <a:tcPr marL="9525" marR="9525" marT="9525" marB="0" anchor="b"/>
                </a:tc>
                <a:tc gridSpan="7">
                  <a:txBody>
                    <a:bodyPr/>
                    <a:lstStyle/>
                    <a:p>
                      <a:pPr algn="l" fontAlgn="b"/>
                      <a:r>
                        <a:rPr lang="fr-FR" sz="1800" b="1" u="none" strike="noStrike" dirty="0" err="1">
                          <a:effectLst/>
                        </a:rPr>
                        <a:t>Dares</a:t>
                      </a:r>
                      <a:r>
                        <a:rPr lang="fr-FR" sz="1800" b="1" u="none" strike="noStrike" dirty="0">
                          <a:effectLst/>
                        </a:rPr>
                        <a:t>, enquêtes </a:t>
                      </a:r>
                      <a:r>
                        <a:rPr lang="fr-FR" sz="1800" b="1" u="none" strike="noStrike" dirty="0" err="1">
                          <a:effectLst/>
                        </a:rPr>
                        <a:t>Acemo</a:t>
                      </a:r>
                      <a:r>
                        <a:rPr lang="fr-FR" sz="1800" b="1" u="none" strike="noStrike" dirty="0">
                          <a:effectLst/>
                        </a:rPr>
                        <a:t> - Dialogue social en entreprise.</a:t>
                      </a:r>
                      <a:endParaRPr lang="fr-FR" sz="1800" b="1"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208074075"/>
                  </a:ext>
                </a:extLst>
              </a:tr>
            </a:tbl>
          </a:graphicData>
        </a:graphic>
      </p:graphicFrame>
      <p:sp>
        <p:nvSpPr>
          <p:cNvPr id="4" name="Rectangle 3">
            <a:extLst>
              <a:ext uri="{FF2B5EF4-FFF2-40B4-BE49-F238E27FC236}">
                <a16:creationId xmlns:a16="http://schemas.microsoft.com/office/drawing/2014/main" id="{9D773931-5495-DF48-A67E-8227FE9CCAF6}"/>
              </a:ext>
            </a:extLst>
          </p:cNvPr>
          <p:cNvSpPr/>
          <p:nvPr/>
        </p:nvSpPr>
        <p:spPr>
          <a:xfrm>
            <a:off x="491670" y="550433"/>
            <a:ext cx="11346544" cy="1041247"/>
          </a:xfrm>
          <a:prstGeom prst="rect">
            <a:avLst/>
          </a:prstGeom>
        </p:spPr>
        <p:txBody>
          <a:bodyPr wrap="square">
            <a:spAutoFit/>
          </a:bodyPr>
          <a:lstStyle/>
          <a:p>
            <a:pPr lvl="0" algn="just">
              <a:lnSpc>
                <a:spcPct val="115000"/>
              </a:lnSpc>
              <a:spcAft>
                <a:spcPts val="0"/>
              </a:spcAft>
              <a:buClr>
                <a:srgbClr val="000000"/>
              </a:buClr>
              <a:buSzPts val="1100"/>
            </a:pPr>
            <a:r>
              <a:rPr lang="fr-FR" sz="2800" b="1" dirty="0">
                <a:latin typeface="Arial" panose="020B0604020202020204" pitchFamily="34" charset="0"/>
                <a:cs typeface="Times New Roman" panose="02020603050405020304" pitchFamily="18" charset="0"/>
              </a:rPr>
              <a:t>4- Comment a évolué le nombre de JINT pour 1000 salariés en France depuis 2005 ? </a:t>
            </a:r>
          </a:p>
        </p:txBody>
      </p:sp>
      <p:sp>
        <p:nvSpPr>
          <p:cNvPr id="5" name="ZoneTexte 4">
            <a:extLst>
              <a:ext uri="{FF2B5EF4-FFF2-40B4-BE49-F238E27FC236}">
                <a16:creationId xmlns:a16="http://schemas.microsoft.com/office/drawing/2014/main" id="{36203638-8A17-B846-90D5-CE161E4378B9}"/>
              </a:ext>
            </a:extLst>
          </p:cNvPr>
          <p:cNvSpPr txBox="1"/>
          <p:nvPr/>
        </p:nvSpPr>
        <p:spPr>
          <a:xfrm>
            <a:off x="10510157" y="6237514"/>
            <a:ext cx="1681843" cy="369332"/>
          </a:xfrm>
          <a:prstGeom prst="rect">
            <a:avLst/>
          </a:prstGeom>
          <a:noFill/>
        </p:spPr>
        <p:txBody>
          <a:bodyPr wrap="square" rtlCol="0">
            <a:spAutoFit/>
          </a:bodyPr>
          <a:lstStyle/>
          <a:p>
            <a:r>
              <a:rPr lang="fr-FR" dirty="0"/>
              <a:t>Source : DARES</a:t>
            </a:r>
          </a:p>
        </p:txBody>
      </p:sp>
    </p:spTree>
    <p:extLst>
      <p:ext uri="{BB962C8B-B14F-4D97-AF65-F5344CB8AC3E}">
        <p14:creationId xmlns:p14="http://schemas.microsoft.com/office/powerpoint/2010/main" val="126797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E29CEC-8E2F-4144-A4E8-44EF43DEE4BC}"/>
              </a:ext>
            </a:extLst>
          </p:cNvPr>
          <p:cNvSpPr/>
          <p:nvPr/>
        </p:nvSpPr>
        <p:spPr>
          <a:xfrm>
            <a:off x="500743" y="1273362"/>
            <a:ext cx="4528457" cy="1547027"/>
          </a:xfrm>
          <a:prstGeom prst="rect">
            <a:avLst/>
          </a:prstGeom>
        </p:spPr>
        <p:txBody>
          <a:bodyPr wrap="square">
            <a:spAutoFit/>
          </a:bodyPr>
          <a:lstStyle/>
          <a:p>
            <a:pPr lvl="0" algn="just">
              <a:lnSpc>
                <a:spcPct val="115000"/>
              </a:lnSpc>
              <a:spcAft>
                <a:spcPts val="0"/>
              </a:spcAft>
              <a:buClr>
                <a:srgbClr val="000000"/>
              </a:buClr>
              <a:buSzPts val="1100"/>
            </a:pPr>
            <a:r>
              <a:rPr lang="fr-FR" sz="2800" b="1" dirty="0">
                <a:latin typeface="Arial" panose="020B0604020202020204" pitchFamily="34" charset="0"/>
                <a:ea typeface="Times New Roman" panose="02020603050405020304" pitchFamily="18" charset="0"/>
                <a:cs typeface="Times New Roman" panose="02020603050405020304" pitchFamily="18" charset="0"/>
              </a:rPr>
              <a:t>5- Quel était le nombre d’associations actives en France en 2013 ? </a:t>
            </a:r>
            <a:endParaRPr lang="fr-FR" sz="2800" b="1"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71E02E15-C0E0-4A47-9AEB-456FCA7900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0261" y="832757"/>
            <a:ext cx="5876696" cy="5158530"/>
          </a:xfrm>
          <a:prstGeom prst="rect">
            <a:avLst/>
          </a:prstGeom>
        </p:spPr>
      </p:pic>
      <p:sp>
        <p:nvSpPr>
          <p:cNvPr id="7" name="ZoneTexte 6">
            <a:extLst>
              <a:ext uri="{FF2B5EF4-FFF2-40B4-BE49-F238E27FC236}">
                <a16:creationId xmlns:a16="http://schemas.microsoft.com/office/drawing/2014/main" id="{C24AF748-B2A1-8049-A01B-59BD4F775D40}"/>
              </a:ext>
            </a:extLst>
          </p:cNvPr>
          <p:cNvSpPr txBox="1"/>
          <p:nvPr/>
        </p:nvSpPr>
        <p:spPr>
          <a:xfrm>
            <a:off x="10510157" y="6237514"/>
            <a:ext cx="1681843" cy="369332"/>
          </a:xfrm>
          <a:prstGeom prst="rect">
            <a:avLst/>
          </a:prstGeom>
          <a:noFill/>
        </p:spPr>
        <p:txBody>
          <a:bodyPr wrap="square" rtlCol="0">
            <a:spAutoFit/>
          </a:bodyPr>
          <a:lstStyle/>
          <a:p>
            <a:r>
              <a:rPr lang="fr-FR" dirty="0"/>
              <a:t>Source : INSEE</a:t>
            </a:r>
          </a:p>
        </p:txBody>
      </p:sp>
    </p:spTree>
    <p:extLst>
      <p:ext uri="{BB962C8B-B14F-4D97-AF65-F5344CB8AC3E}">
        <p14:creationId xmlns:p14="http://schemas.microsoft.com/office/powerpoint/2010/main" val="2006673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2C6F45EC-117E-5349-A126-CFEC25215A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0" y="177800"/>
            <a:ext cx="8153400" cy="6680200"/>
          </a:xfrm>
          <a:prstGeom prst="rect">
            <a:avLst/>
          </a:prstGeom>
        </p:spPr>
      </p:pic>
      <p:sp>
        <p:nvSpPr>
          <p:cNvPr id="3" name="ZoneTexte 2">
            <a:extLst>
              <a:ext uri="{FF2B5EF4-FFF2-40B4-BE49-F238E27FC236}">
                <a16:creationId xmlns:a16="http://schemas.microsoft.com/office/drawing/2014/main" id="{A4E87402-6A3E-5346-813C-D2C0C7C1FEE6}"/>
              </a:ext>
            </a:extLst>
          </p:cNvPr>
          <p:cNvSpPr txBox="1"/>
          <p:nvPr/>
        </p:nvSpPr>
        <p:spPr>
          <a:xfrm>
            <a:off x="10510157" y="6253842"/>
            <a:ext cx="1681843" cy="369332"/>
          </a:xfrm>
          <a:prstGeom prst="rect">
            <a:avLst/>
          </a:prstGeom>
          <a:noFill/>
        </p:spPr>
        <p:txBody>
          <a:bodyPr wrap="square" rtlCol="0">
            <a:spAutoFit/>
          </a:bodyPr>
          <a:lstStyle/>
          <a:p>
            <a:r>
              <a:rPr lang="fr-FR" dirty="0"/>
              <a:t>Source : INSEE</a:t>
            </a:r>
          </a:p>
        </p:txBody>
      </p:sp>
      <p:sp>
        <p:nvSpPr>
          <p:cNvPr id="4" name="Rectangle 3">
            <a:extLst>
              <a:ext uri="{FF2B5EF4-FFF2-40B4-BE49-F238E27FC236}">
                <a16:creationId xmlns:a16="http://schemas.microsoft.com/office/drawing/2014/main" id="{94F98A39-FDE3-C643-8496-C908BCCCA417}"/>
              </a:ext>
            </a:extLst>
          </p:cNvPr>
          <p:cNvSpPr/>
          <p:nvPr/>
        </p:nvSpPr>
        <p:spPr>
          <a:xfrm>
            <a:off x="590309" y="1253886"/>
            <a:ext cx="3159888" cy="3539430"/>
          </a:xfrm>
          <a:prstGeom prst="rect">
            <a:avLst/>
          </a:prstGeom>
        </p:spPr>
        <p:txBody>
          <a:bodyPr wrap="square">
            <a:spAutoFit/>
          </a:bodyPr>
          <a:lstStyle/>
          <a:p>
            <a:r>
              <a:rPr lang="fr-FR" sz="2800" b="1" dirty="0">
                <a:latin typeface="Arial" panose="020B0604020202020204" pitchFamily="34" charset="0"/>
                <a:cs typeface="Times New Roman" panose="02020603050405020304" pitchFamily="18" charset="0"/>
              </a:rPr>
              <a:t>6- Parmi celles-ci quelle était la part des associations défendant des causes, des droits ou des intérêts ? </a:t>
            </a:r>
          </a:p>
        </p:txBody>
      </p:sp>
    </p:spTree>
    <p:extLst>
      <p:ext uri="{BB962C8B-B14F-4D97-AF65-F5344CB8AC3E}">
        <p14:creationId xmlns:p14="http://schemas.microsoft.com/office/powerpoint/2010/main" val="11018818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1989</TotalTime>
  <Words>662</Words>
  <Application>Microsoft Macintosh PowerPoint</Application>
  <PresentationFormat>Grand écran</PresentationFormat>
  <Paragraphs>257</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Calibri Light</vt:lpstr>
      <vt:lpstr>Times New Roman</vt:lpstr>
      <vt:lpstr>Thème Office</vt:lpstr>
      <vt:lpstr>Chapitre SOCIO 2. 2- La conflictualité sociale : pathologie, facteur de cohésion sociale ou moteur du changement social? </vt:lpstr>
      <vt:lpstr>Présentation PowerPoint</vt:lpstr>
      <vt:lpstr>Présentation PowerPoint</vt:lpstr>
      <vt:lpstr>Présentation PowerPoint</vt:lpstr>
      <vt:lpstr>Présentation PowerPoint</vt:lpstr>
      <vt:lpstr>Présentation PowerPoint</vt:lpstr>
      <vt:lpstr>Présentation PowerPoint</vt:lpstr>
    </vt:vector>
  </TitlesOfParts>
  <Company>Lycée Friant</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Anne BATTU</dc:creator>
  <cp:lastModifiedBy>sybille bonzon</cp:lastModifiedBy>
  <cp:revision>14</cp:revision>
  <cp:lastPrinted>2018-06-07T09:54:59Z</cp:lastPrinted>
  <dcterms:created xsi:type="dcterms:W3CDTF">2018-03-09T14:46:46Z</dcterms:created>
  <dcterms:modified xsi:type="dcterms:W3CDTF">2018-06-09T09:33:25Z</dcterms:modified>
</cp:coreProperties>
</file>