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  <p:sldMasterId id="2147483682" r:id="rId7"/>
    <p:sldMasterId id="2147483695" r:id="rId8"/>
    <p:sldMasterId id="2147483708" r:id="rId9"/>
    <p:sldMasterId id="2147483721" r:id="rId10"/>
    <p:sldMasterId id="2147483734" r:id="rId11"/>
    <p:sldMasterId id="2147483747" r:id="rId12"/>
  </p:sldMasterIdLst>
  <p:notesMasterIdLst>
    <p:notesMasterId r:id="rId33"/>
  </p:notesMasterIdLst>
  <p:handoutMasterIdLst>
    <p:handoutMasterId r:id="rId34"/>
  </p:handoutMasterIdLst>
  <p:sldIdLst>
    <p:sldId id="271" r:id="rId13"/>
    <p:sldId id="284" r:id="rId14"/>
    <p:sldId id="290" r:id="rId15"/>
    <p:sldId id="289" r:id="rId16"/>
    <p:sldId id="287" r:id="rId17"/>
    <p:sldId id="285" r:id="rId18"/>
    <p:sldId id="291" r:id="rId19"/>
    <p:sldId id="292" r:id="rId20"/>
    <p:sldId id="293" r:id="rId21"/>
    <p:sldId id="294" r:id="rId22"/>
    <p:sldId id="308" r:id="rId23"/>
    <p:sldId id="309" r:id="rId24"/>
    <p:sldId id="314" r:id="rId25"/>
    <p:sldId id="295" r:id="rId26"/>
    <p:sldId id="303" r:id="rId27"/>
    <p:sldId id="310" r:id="rId28"/>
    <p:sldId id="311" r:id="rId29"/>
    <p:sldId id="312" r:id="rId30"/>
    <p:sldId id="313" r:id="rId31"/>
    <p:sldId id="301" r:id="rId32"/>
  </p:sldIdLst>
  <p:sldSz cx="9144000" cy="6858000" type="screen4x3"/>
  <p:notesSz cx="6858000" cy="9144000"/>
  <p:defaultTextStyle>
    <a:defPPr>
      <a:defRPr lang="fr-FR"/>
    </a:defPPr>
    <a:lvl1pPr marL="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086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7284" autoAdjust="0"/>
  </p:normalViewPr>
  <p:slideViewPr>
    <p:cSldViewPr snapToGrid="0" snapToObjects="1">
      <p:cViewPr>
        <p:scale>
          <a:sx n="100" d="100"/>
          <a:sy n="10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4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martin" userId="3b4c1ccc3428f718" providerId="LiveId" clId="{AE150CD9-BB93-47C9-B4CD-AF7BA3F8D769}"/>
    <pc:docChg chg="custSel modSld">
      <pc:chgData name="corinne martin" userId="3b4c1ccc3428f718" providerId="LiveId" clId="{AE150CD9-BB93-47C9-B4CD-AF7BA3F8D769}" dt="2018-11-12T21:30:08.531" v="10" actId="20577"/>
      <pc:docMkLst>
        <pc:docMk/>
      </pc:docMkLst>
      <pc:sldChg chg="modSp">
        <pc:chgData name="corinne martin" userId="3b4c1ccc3428f718" providerId="LiveId" clId="{AE150CD9-BB93-47C9-B4CD-AF7BA3F8D769}" dt="2018-11-12T21:30:08.531" v="10" actId="20577"/>
        <pc:sldMkLst>
          <pc:docMk/>
          <pc:sldMk cId="586195674" sldId="294"/>
        </pc:sldMkLst>
        <pc:spChg chg="mod">
          <ac:chgData name="corinne martin" userId="3b4c1ccc3428f718" providerId="LiveId" clId="{AE150CD9-BB93-47C9-B4CD-AF7BA3F8D769}" dt="2018-11-12T21:30:08.531" v="10" actId="20577"/>
          <ac:spMkLst>
            <pc:docMk/>
            <pc:sldMk cId="586195674" sldId="29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13/11/18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13/11/18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09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0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463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07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696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07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925" algn="l" defTabSz="4566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0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0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67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70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8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1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6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558ED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7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69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6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5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8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7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7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alibri" charset="0"/>
              </a:rPr>
              <a:t>La présentation permet une double lecture soit en partant du</a:t>
            </a:r>
            <a:r>
              <a:rPr lang="fr-FR" baseline="0" dirty="0">
                <a:latin typeface="Calibri" charset="0"/>
              </a:rPr>
              <a:t> choix des spécialités (de l’amont vers l’aval), soit </a:t>
            </a:r>
            <a:r>
              <a:rPr lang="fr-FR" dirty="0">
                <a:latin typeface="Calibri" charset="0"/>
              </a:rPr>
              <a:t>en partant des formations de l’enseignement supérieur et des domaines d’activités et métiers qui y</a:t>
            </a:r>
            <a:r>
              <a:rPr lang="fr-FR" baseline="0" dirty="0">
                <a:latin typeface="Calibri" charset="0"/>
              </a:rPr>
              <a:t> sont liés (de l’aval vers l’amont).</a:t>
            </a:r>
            <a:endParaRPr lang="fr-FR" dirty="0">
              <a:latin typeface="Calibri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7BDEA-8EA0-FE4F-8E67-406CE035A260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1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4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790" indent="-240790">
              <a:spcBef>
                <a:spcPts val="2250"/>
              </a:spcBef>
              <a:defRPr sz="2000"/>
            </a:lvl1pPr>
            <a:lvl2pPr marL="481569" indent="-240790">
              <a:spcBef>
                <a:spcPts val="2250"/>
              </a:spcBef>
              <a:defRPr sz="2000"/>
            </a:lvl2pPr>
            <a:lvl3pPr marL="722354" indent="-240790">
              <a:spcBef>
                <a:spcPts val="2250"/>
              </a:spcBef>
              <a:defRPr sz="2000"/>
            </a:lvl3pPr>
            <a:lvl4pPr marL="963137" indent="-240790">
              <a:spcBef>
                <a:spcPts val="2250"/>
              </a:spcBef>
              <a:defRPr sz="2000"/>
            </a:lvl4pPr>
            <a:lvl5pPr marL="1203924" indent="-240790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90" y="6536556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4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4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4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9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02" indent="-240802">
              <a:spcBef>
                <a:spcPts val="2250"/>
              </a:spcBef>
              <a:defRPr sz="2000"/>
            </a:lvl1pPr>
            <a:lvl2pPr marL="481593" indent="-240802">
              <a:spcBef>
                <a:spcPts val="2250"/>
              </a:spcBef>
              <a:defRPr sz="2000"/>
            </a:lvl2pPr>
            <a:lvl3pPr marL="722391" indent="-240802">
              <a:spcBef>
                <a:spcPts val="2250"/>
              </a:spcBef>
              <a:defRPr sz="2000"/>
            </a:lvl3pPr>
            <a:lvl4pPr marL="963186" indent="-240802">
              <a:spcBef>
                <a:spcPts val="2250"/>
              </a:spcBef>
              <a:defRPr sz="2000"/>
            </a:lvl4pPr>
            <a:lvl5pPr marL="1203986" indent="-240802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9" y="653655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9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9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9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75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6609" indent="-456609">
              <a:buNone/>
              <a:defRPr sz="1500"/>
            </a:lvl2pPr>
            <a:lvl3pPr marL="456609" indent="-456609">
              <a:buNone/>
              <a:defRPr sz="1500"/>
            </a:lvl3pPr>
            <a:lvl4pPr marL="456609" indent="-456609">
              <a:buNone/>
              <a:defRPr sz="1500"/>
            </a:lvl4pPr>
            <a:lvl5pPr marL="456609" indent="-456609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2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13" tIns="32104" rIns="64213" bIns="32104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6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6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6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6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887" indent="-240887">
              <a:spcBef>
                <a:spcPts val="2250"/>
              </a:spcBef>
              <a:defRPr sz="2000"/>
            </a:lvl1pPr>
            <a:lvl2pPr marL="481766" indent="-240887">
              <a:spcBef>
                <a:spcPts val="2250"/>
              </a:spcBef>
              <a:defRPr sz="2000"/>
            </a:lvl2pPr>
            <a:lvl3pPr marL="722650" indent="-240887">
              <a:spcBef>
                <a:spcPts val="2250"/>
              </a:spcBef>
              <a:defRPr sz="2000"/>
            </a:lvl3pPr>
            <a:lvl4pPr marL="963530" indent="-240887">
              <a:spcBef>
                <a:spcPts val="2250"/>
              </a:spcBef>
              <a:defRPr sz="2000"/>
            </a:lvl4pPr>
            <a:lvl5pPr marL="1204417" indent="-240887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82" y="6536548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6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6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6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36" tIns="32116" rIns="64236" bIns="32116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83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83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83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8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321"/>
            <a:ext cx="7881400" cy="4525963"/>
          </a:xfrm>
        </p:spPr>
        <p:txBody>
          <a:bodyPr/>
          <a:lstStyle>
            <a:lvl1pPr marL="177575" marR="0" indent="-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6263" marR="0" indent="-169646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6263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6263" marR="0" indent="177575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5421" marR="0" indent="0" algn="l" defTabSz="4566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23" indent="-240923">
              <a:spcBef>
                <a:spcPts val="2250"/>
              </a:spcBef>
              <a:defRPr sz="2000"/>
            </a:lvl1pPr>
            <a:lvl2pPr marL="481840" indent="-240923">
              <a:spcBef>
                <a:spcPts val="2250"/>
              </a:spcBef>
              <a:defRPr sz="2000"/>
            </a:lvl2pPr>
            <a:lvl3pPr marL="722761" indent="-240923">
              <a:spcBef>
                <a:spcPts val="2250"/>
              </a:spcBef>
              <a:defRPr sz="2000"/>
            </a:lvl3pPr>
            <a:lvl4pPr marL="963678" indent="-240923">
              <a:spcBef>
                <a:spcPts val="2250"/>
              </a:spcBef>
              <a:defRPr sz="2000"/>
            </a:lvl4pPr>
            <a:lvl5pPr marL="1204602" indent="-24092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9" y="6536545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83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83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83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45" tIns="32121" rIns="64245" bIns="32121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7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7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7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7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79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0971" indent="-240971">
              <a:spcBef>
                <a:spcPts val="2250"/>
              </a:spcBef>
              <a:defRPr sz="2000"/>
            </a:lvl1pPr>
            <a:lvl2pPr marL="481938" indent="-240971">
              <a:spcBef>
                <a:spcPts val="2250"/>
              </a:spcBef>
              <a:defRPr sz="2000"/>
            </a:lvl2pPr>
            <a:lvl3pPr marL="722909" indent="-240971">
              <a:spcBef>
                <a:spcPts val="2250"/>
              </a:spcBef>
              <a:defRPr sz="2000"/>
            </a:lvl3pPr>
            <a:lvl4pPr marL="963876" indent="-240971">
              <a:spcBef>
                <a:spcPts val="2250"/>
              </a:spcBef>
              <a:defRPr sz="2000"/>
            </a:lvl4pPr>
            <a:lvl5pPr marL="1204848" indent="-240971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75" y="6536541"/>
            <a:ext cx="264585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7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7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79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58" tIns="32128" rIns="64258" bIns="32128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27" indent="0">
              <a:buNone/>
              <a:defRPr sz="2400"/>
            </a:lvl3pPr>
            <a:lvl4pPr marL="1369850" indent="0">
              <a:buNone/>
              <a:defRPr sz="2000"/>
            </a:lvl4pPr>
            <a:lvl5pPr marL="1826463" indent="0">
              <a:buNone/>
              <a:defRPr sz="2000"/>
            </a:lvl5pPr>
            <a:lvl6pPr marL="2283075" indent="0">
              <a:buNone/>
              <a:defRPr sz="2000"/>
            </a:lvl6pPr>
            <a:lvl7pPr marL="2739696" indent="0">
              <a:buNone/>
              <a:defRPr sz="2000"/>
            </a:lvl7pPr>
            <a:lvl8pPr marL="3196307" indent="0">
              <a:buNone/>
              <a:defRPr sz="2000"/>
            </a:lvl8pPr>
            <a:lvl9pPr marL="3652925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09" indent="0">
              <a:buNone/>
              <a:defRPr sz="1200"/>
            </a:lvl2pPr>
            <a:lvl3pPr marL="913227" indent="0">
              <a:buNone/>
              <a:defRPr sz="1000"/>
            </a:lvl3pPr>
            <a:lvl4pPr marL="1369850" indent="0">
              <a:buNone/>
              <a:defRPr sz="900"/>
            </a:lvl4pPr>
            <a:lvl5pPr marL="1826463" indent="0">
              <a:buNone/>
              <a:defRPr sz="900"/>
            </a:lvl5pPr>
            <a:lvl6pPr marL="2283075" indent="0">
              <a:buNone/>
              <a:defRPr sz="900"/>
            </a:lvl6pPr>
            <a:lvl7pPr marL="2739696" indent="0">
              <a:buNone/>
              <a:defRPr sz="900"/>
            </a:lvl7pPr>
            <a:lvl8pPr marL="3196307" indent="0">
              <a:buNone/>
              <a:defRPr sz="900"/>
            </a:lvl8pPr>
            <a:lvl9pPr marL="3652925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39465" y="6536531"/>
            <a:ext cx="260309" cy="24140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6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892994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10" tIns="32102" rIns="64210" bIns="32102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892994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92994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510" y="915840"/>
            <a:ext cx="7982797" cy="2548962"/>
          </a:xfrm>
          <a:prstGeom prst="rect">
            <a:avLst/>
          </a:prstGeom>
        </p:spPr>
        <p:txBody>
          <a:bodyPr vert="horz" lIns="91321" tIns="45661" rIns="91321" bIns="45661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6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10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25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5" y="698022"/>
            <a:ext cx="7781697" cy="2006323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45"/>
            <a:ext cx="7781697" cy="1180729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20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205" y="25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6609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00" indent="-285390" algn="l" defTabSz="4566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35" indent="-228304" algn="l" defTabSz="4566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51" indent="-228304" algn="l" defTabSz="4566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75" indent="-228304" algn="l" defTabSz="4566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321" tIns="45661" rIns="91321" bIns="45661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47"/>
            <a:ext cx="7881400" cy="452596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910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65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205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6609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575" indent="-177575" algn="l" defTabSz="456609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6263" indent="-169646" algn="l" defTabSz="456609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6263" indent="0" algn="l" defTabSz="456609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63" indent="177575" algn="l" defTabSz="456609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5421" indent="0" algn="l" defTabSz="456609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88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00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619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227" indent="-228304" algn="l" defTabSz="4566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0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3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7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96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5" algn="l" defTabSz="4566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68" tIns="35668" rIns="35668" bIns="35668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6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68" tIns="35668" rIns="35668" bIns="35668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26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26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xmlns:p14="http://schemas.microsoft.com/office/powerpoint/2010/main" spd="med"/>
  <p:txStyles>
    <p:titleStyle>
      <a:lvl1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2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5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38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12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640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768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4896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024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153" marR="0" indent="-312128" algn="l" defTabSz="410226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2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42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6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090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18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37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659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184" algn="ctr" defTabSz="41022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70" tIns="35670" rIns="35670" bIns="3567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5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70" tIns="35670" rIns="35670" bIns="35670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24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247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xmlns:p14="http://schemas.microsoft.com/office/powerpoint/2010/main" spd="med"/>
  <p:txStyles>
    <p:titleStyle>
      <a:lvl1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24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14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28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43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8576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0720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2864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008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7152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09297" marR="0" indent="-312144" algn="l" defTabSz="41024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32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0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59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123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659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18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3716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250" algn="ctr" defTabSz="41024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3" tIns="35683" rIns="35683" bIns="35683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8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3" tIns="35683" rIns="35683" bIns="35683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394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394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xmlns:p14="http://schemas.microsoft.com/office/powerpoint/2010/main" spd="med"/>
  <p:txStyles>
    <p:titleStyle>
      <a:lvl1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39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25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51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76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02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280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536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5792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048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304" marR="0" indent="-312256" algn="l" defTabSz="410394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589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175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76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354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2946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53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12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710" algn="ctr" defTabSz="41039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89" tIns="35689" rIns="35689" bIns="35689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5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89" tIns="35689" rIns="35689" bIns="35689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457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457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xmlns:p14="http://schemas.microsoft.com/office/powerpoint/2010/main" spd="med"/>
  <p:txStyles>
    <p:titleStyle>
      <a:lvl1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0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60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691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21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520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3824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128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432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0736" marR="0" indent="-312304" algn="l" defTabSz="410457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14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25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840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45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069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67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293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4908" algn="ctr" defTabSz="41045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697" tIns="35697" rIns="35697" bIns="3569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082" y="6536541"/>
            <a:ext cx="227074" cy="245255"/>
          </a:xfrm>
          <a:prstGeom prst="rect">
            <a:avLst/>
          </a:prstGeom>
          <a:ln w="12700">
            <a:miter lim="400000"/>
          </a:ln>
        </p:spPr>
        <p:txBody>
          <a:bodyPr wrap="none" lIns="35697" tIns="35697" rIns="35697" bIns="3569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541" hangingPunct="0"/>
            <a:fld id="{86CB4B4D-7CA3-9044-876B-883B54F8677D}" type="slidenum">
              <a:rPr lang="uk-UA" kern="0" smtClean="0">
                <a:solidFill>
                  <a:srgbClr val="000000"/>
                </a:solidFill>
              </a:rPr>
              <a:pPr algn="ctr" defTabSz="410541" hangingPunct="0"/>
              <a:t>‹#›</a:t>
            </a:fld>
            <a:endParaRPr lang="uk-UA"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xmlns:p14="http://schemas.microsoft.com/office/powerpoint/2010/main" spd="med"/>
  <p:txStyles>
    <p:titleStyle>
      <a:lvl1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54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36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73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10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47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1840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4208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6576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8944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1312" marR="0" indent="-312368" algn="l" defTabSz="41054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647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29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1938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58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233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3876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525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171" algn="ctr" defTabSz="41054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56609" y="6536531"/>
            <a:ext cx="226020" cy="241409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xmlns:p14="http://schemas.microsoft.com/office/powerpoint/2010/main"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16.xml"/><Relationship Id="rId5" Type="http://schemas.openxmlformats.org/officeDocument/2006/relationships/slide" Target="slide18.xml"/><Relationship Id="rId6" Type="http://schemas.openxmlformats.org/officeDocument/2006/relationships/slide" Target="slide19.xml"/><Relationship Id="rId7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11.xml"/><Relationship Id="rId8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sciences économiques et sociales au lycée</a:t>
            </a:r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préparation à Des études supérieures variées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Classes préparatoires aux grandes écoles : économiques et commerciale</a:t>
            </a:r>
            <a:r>
              <a:rPr lang="fr-FR"/>
              <a:t>, lettres </a:t>
            </a:r>
            <a:r>
              <a:rPr lang="fr-FR" dirty="0"/>
              <a:t>et sciences sociales</a:t>
            </a:r>
          </a:p>
          <a:p>
            <a:endParaRPr lang="fr-FR" dirty="0"/>
          </a:p>
          <a:p>
            <a:r>
              <a:rPr lang="fr-FR" dirty="0"/>
              <a:t>Formations universitaires : science économique et gestion, droit et science politique, sociologie, administration économique et sociale (AES), Langues étrangères appliquées (LEA), Instituts d’études politiques (IEP), etc.</a:t>
            </a:r>
          </a:p>
          <a:p>
            <a:endParaRPr lang="fr-FR" dirty="0"/>
          </a:p>
          <a:p>
            <a:r>
              <a:rPr lang="fr-FR" dirty="0"/>
              <a:t>Écoles spécialisées : écoles de commerce et de management, écoles de communication et de journalisme, écoles dans les domaines de la santé, du social, etc.</a:t>
            </a:r>
          </a:p>
          <a:p>
            <a:endParaRPr lang="fr-FR" dirty="0"/>
          </a:p>
          <a:p>
            <a:r>
              <a:rPr lang="fr-FR" dirty="0"/>
              <a:t>IUT et BTS, notamment dans les domaines suivants : gestion et management, carrières juridiques et sociales, techniques de commercialisation, logistique, information-communication, etc.</a:t>
            </a:r>
          </a:p>
        </p:txBody>
      </p:sp>
    </p:spTree>
    <p:extLst>
      <p:ext uri="{BB962C8B-B14F-4D97-AF65-F5344CB8AC3E}">
        <p14:creationId xmlns:p14="http://schemas.microsoft.com/office/powerpoint/2010/main" val="58619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 : organisation du cycle terminal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472416"/>
              </p:ext>
            </p:extLst>
          </p:nvPr>
        </p:nvGraphicFramePr>
        <p:xfrm>
          <a:off x="1114425" y="1502886"/>
          <a:ext cx="7572376" cy="52120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572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73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CLASSE</a:t>
                      </a:r>
                      <a:r>
                        <a:rPr lang="fr-FR" sz="1800" baseline="0" dirty="0"/>
                        <a:t> DE PREMIÈRE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02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Trois</a:t>
                      </a:r>
                      <a:r>
                        <a:rPr lang="fr-FR" sz="1800" b="1" baseline="0" dirty="0"/>
                        <a:t> enseignements de spécialité (obligatoire) :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Histoire-géographie, géopolitique et sciences politiques </a:t>
                      </a:r>
                    </a:p>
                    <a:p>
                      <a:pPr algn="ctr"/>
                      <a:r>
                        <a:rPr lang="fr-FR" sz="1800" baseline="0" dirty="0"/>
                        <a:t>Humanités, littérature et philosophie</a:t>
                      </a:r>
                    </a:p>
                    <a:p>
                      <a:pPr algn="ctr"/>
                      <a:r>
                        <a:rPr lang="fr-FR" sz="1800" baseline="0" dirty="0"/>
                        <a:t>Langues, littératures et cultures étrangères</a:t>
                      </a:r>
                    </a:p>
                    <a:p>
                      <a:pPr algn="ctr"/>
                      <a:r>
                        <a:rPr lang="fr-FR" sz="1800" baseline="0" dirty="0"/>
                        <a:t>Littérature et langues et cultures de l’Antiquité</a:t>
                      </a:r>
                    </a:p>
                    <a:p>
                      <a:pPr algn="ctr"/>
                      <a:r>
                        <a:rPr lang="fr-FR" sz="1800" baseline="0" dirty="0"/>
                        <a:t>Mathématiques</a:t>
                      </a:r>
                    </a:p>
                    <a:p>
                      <a:pPr algn="ctr"/>
                      <a:r>
                        <a:rPr lang="fr-FR" sz="1800" baseline="0" dirty="0"/>
                        <a:t>Numériques et sciences informatiques</a:t>
                      </a:r>
                    </a:p>
                    <a:p>
                      <a:pPr algn="ctr"/>
                      <a:r>
                        <a:rPr lang="fr-FR" sz="1800" baseline="0" dirty="0"/>
                        <a:t>Physique-chimie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la vie et de la Terre</a:t>
                      </a:r>
                    </a:p>
                    <a:p>
                      <a:pPr algn="ctr"/>
                      <a:r>
                        <a:rPr lang="fr-FR" sz="1800" baseline="0" dirty="0"/>
                        <a:t>Sciences de l’ingénieur </a:t>
                      </a:r>
                    </a:p>
                    <a:p>
                      <a:pPr algn="ctr"/>
                      <a:r>
                        <a:rPr lang="fr-FR" sz="1800" baseline="0" dirty="0"/>
                        <a:t>Sciences économiques et sociales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0489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Un</a:t>
                      </a:r>
                      <a:r>
                        <a:rPr lang="fr-FR" sz="1800" b="1" baseline="0" dirty="0"/>
                        <a:t> enseignement optionnel (facultatif) :</a:t>
                      </a:r>
                    </a:p>
                    <a:p>
                      <a:pPr algn="ctr"/>
                      <a:r>
                        <a:rPr lang="fr-FR" sz="1800" baseline="0" dirty="0"/>
                        <a:t>Langue vivante C</a:t>
                      </a:r>
                    </a:p>
                    <a:p>
                      <a:pPr algn="ctr"/>
                      <a:r>
                        <a:rPr lang="fr-FR" sz="1800" baseline="0" dirty="0"/>
                        <a:t>Arts</a:t>
                      </a:r>
                    </a:p>
                    <a:p>
                      <a:pPr algn="ctr"/>
                      <a:r>
                        <a:rPr lang="fr-FR" sz="1800" baseline="0" dirty="0"/>
                        <a:t>EPS</a:t>
                      </a:r>
                    </a:p>
                    <a:p>
                      <a:pPr algn="ctr"/>
                      <a:r>
                        <a:rPr lang="fr-FR" sz="1800" baseline="0" dirty="0"/>
                        <a:t>Langues et cultures de l’Antiquité (Grec ; Latin)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8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 : organisation du cycle terminal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139183"/>
              </p:ext>
            </p:extLst>
          </p:nvPr>
        </p:nvGraphicFramePr>
        <p:xfrm>
          <a:off x="805400" y="1491057"/>
          <a:ext cx="7778750" cy="536694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98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CLASSE</a:t>
                      </a:r>
                      <a:r>
                        <a:rPr lang="fr-FR" sz="1800" baseline="0" dirty="0"/>
                        <a:t> DE TERMINALE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280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baseline="0" dirty="0"/>
                        <a:t>Deux enseignements de spécialité parmi ceux choisis en première (obligatoire) :</a:t>
                      </a:r>
                    </a:p>
                    <a:p>
                      <a:pPr algn="ctr"/>
                      <a:r>
                        <a:rPr lang="fr-FR" sz="1600" baseline="0" dirty="0"/>
                        <a:t>Arts</a:t>
                      </a:r>
                    </a:p>
                    <a:p>
                      <a:pPr algn="ctr"/>
                      <a:r>
                        <a:rPr lang="fr-FR" sz="1600" baseline="0" dirty="0"/>
                        <a:t>Histoire-géographie, géopolitique et sciences politiques </a:t>
                      </a:r>
                    </a:p>
                    <a:p>
                      <a:pPr marL="0" marR="0" lvl="0" indent="0" algn="ctr" defTabSz="4566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/>
                        <a:t>Humanités, littérature et philosophie</a:t>
                      </a:r>
                    </a:p>
                    <a:p>
                      <a:pPr algn="ctr"/>
                      <a:r>
                        <a:rPr lang="fr-FR" sz="1600" baseline="0" dirty="0"/>
                        <a:t>Langues, littératures et cultures étrangères</a:t>
                      </a:r>
                    </a:p>
                    <a:p>
                      <a:pPr algn="ctr"/>
                      <a:r>
                        <a:rPr lang="fr-FR" sz="1600" baseline="0" dirty="0"/>
                        <a:t>Littérature et langues et cultures de l’Antiquité</a:t>
                      </a:r>
                    </a:p>
                    <a:p>
                      <a:pPr algn="ctr"/>
                      <a:r>
                        <a:rPr lang="fr-FR" sz="1600" baseline="0" dirty="0"/>
                        <a:t>Mathématiques</a:t>
                      </a:r>
                    </a:p>
                    <a:p>
                      <a:pPr algn="ctr"/>
                      <a:r>
                        <a:rPr lang="fr-FR" sz="1600" baseline="0" dirty="0"/>
                        <a:t>Numériques et sciences informatiques</a:t>
                      </a:r>
                    </a:p>
                    <a:p>
                      <a:pPr algn="ctr"/>
                      <a:r>
                        <a:rPr lang="fr-FR" sz="1600" baseline="0" dirty="0"/>
                        <a:t>Physique-chimie</a:t>
                      </a:r>
                    </a:p>
                    <a:p>
                      <a:pPr algn="ctr"/>
                      <a:r>
                        <a:rPr lang="fr-FR" sz="1600" baseline="0" dirty="0"/>
                        <a:t>Sciences de la vie et de la Terre</a:t>
                      </a:r>
                    </a:p>
                    <a:p>
                      <a:pPr algn="ctr"/>
                      <a:r>
                        <a:rPr lang="fr-FR" sz="1600" baseline="0" dirty="0"/>
                        <a:t>Sciences de l’ingénieur </a:t>
                      </a:r>
                    </a:p>
                    <a:p>
                      <a:pPr algn="ctr"/>
                      <a:r>
                        <a:rPr lang="fr-FR" sz="1600" baseline="0" dirty="0"/>
                        <a:t>Sciences économiques et sociales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98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Deux enseignements</a:t>
                      </a:r>
                      <a:r>
                        <a:rPr lang="fr-FR" sz="1600" b="1" baseline="0" dirty="0"/>
                        <a:t> optionnels (facultatif)</a:t>
                      </a:r>
                      <a:endParaRPr lang="fr-F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8679">
                <a:tc>
                  <a:txBody>
                    <a:bodyPr/>
                    <a:lstStyle/>
                    <a:p>
                      <a:pPr algn="ctr"/>
                      <a:r>
                        <a:rPr lang="fr-FR" sz="1600" b="1" baseline="0" dirty="0"/>
                        <a:t>Un enseignement parmi : </a:t>
                      </a:r>
                    </a:p>
                    <a:p>
                      <a:pPr algn="ctr"/>
                      <a:r>
                        <a:rPr lang="fr-FR" sz="1600" baseline="0" dirty="0"/>
                        <a:t>Langue vivante C</a:t>
                      </a:r>
                    </a:p>
                    <a:p>
                      <a:pPr algn="ctr"/>
                      <a:r>
                        <a:rPr lang="fr-FR" sz="1600" baseline="0" dirty="0"/>
                        <a:t>Arts</a:t>
                      </a:r>
                    </a:p>
                    <a:p>
                      <a:pPr algn="ctr"/>
                      <a:r>
                        <a:rPr lang="fr-FR" sz="1600" baseline="0" dirty="0"/>
                        <a:t>EPS</a:t>
                      </a:r>
                    </a:p>
                    <a:p>
                      <a:pPr algn="ctr"/>
                      <a:r>
                        <a:rPr lang="fr-FR" sz="1600" baseline="0" dirty="0"/>
                        <a:t>Langues et cultures de l’Antiquité </a:t>
                      </a:r>
                    </a:p>
                    <a:p>
                      <a:pPr algn="ctr"/>
                      <a:r>
                        <a:rPr lang="fr-FR" sz="1600" baseline="0" dirty="0"/>
                        <a:t>(Grec ; Latin)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Un enseignement parmi :</a:t>
                      </a:r>
                    </a:p>
                    <a:p>
                      <a:pPr algn="ctr"/>
                      <a:r>
                        <a:rPr lang="fr-FR" sz="1600" dirty="0"/>
                        <a:t>Mathématiques expertes</a:t>
                      </a:r>
                    </a:p>
                    <a:p>
                      <a:pPr algn="ctr"/>
                      <a:r>
                        <a:rPr lang="fr-FR" sz="1600" dirty="0"/>
                        <a:t>Mathématiques</a:t>
                      </a:r>
                      <a:r>
                        <a:rPr lang="fr-FR" sz="1600" baseline="0" dirty="0"/>
                        <a:t> complémentaires</a:t>
                      </a:r>
                    </a:p>
                    <a:p>
                      <a:pPr algn="ctr"/>
                      <a:r>
                        <a:rPr lang="fr-FR" sz="1600" baseline="0" dirty="0"/>
                        <a:t>Droit et grands enjeux du monde contemporain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4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683086"/>
                </a:solidFill>
              </a:rPr>
              <a:t/>
            </a:r>
            <a:br>
              <a:rPr lang="fr-FR" dirty="0">
                <a:solidFill>
                  <a:srgbClr val="683086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Construire son projet d’orientation : comment choisir ses enseignements de spécialité ? </a:t>
            </a:r>
            <a:r>
              <a:rPr lang="fr-FR" dirty="0">
                <a:solidFill>
                  <a:srgbClr val="683086"/>
                </a:solidFill>
              </a:rPr>
              <a:t/>
            </a:r>
            <a:br>
              <a:rPr lang="fr-FR" dirty="0">
                <a:solidFill>
                  <a:srgbClr val="683086"/>
                </a:solidFill>
              </a:rPr>
            </a:br>
            <a:endParaRPr lang="fr-FR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86606" y="1724025"/>
            <a:ext cx="7545387" cy="4330700"/>
            <a:chOff x="615" y="1038"/>
            <a:chExt cx="4753" cy="2728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615" y="1038"/>
              <a:ext cx="4753" cy="2728"/>
              <a:chOff x="615" y="1038"/>
              <a:chExt cx="4753" cy="2728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2137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2539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8"/>
              <p:cNvSpPr>
                <a:spLocks noChangeArrowheads="1"/>
              </p:cNvSpPr>
              <p:nvPr/>
            </p:nvSpPr>
            <p:spPr bwMode="auto">
              <a:xfrm>
                <a:off x="2674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>
                <a:off x="3377" y="1743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34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501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39"/>
              <p:cNvSpPr>
                <a:spLocks noChangeArrowheads="1"/>
              </p:cNvSpPr>
              <p:nvPr/>
            </p:nvSpPr>
            <p:spPr bwMode="auto">
              <a:xfrm>
                <a:off x="3649" y="174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4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45"/>
              <p:cNvSpPr>
                <a:spLocks/>
              </p:cNvSpPr>
              <p:nvPr/>
            </p:nvSpPr>
            <p:spPr bwMode="auto">
              <a:xfrm>
                <a:off x="1535" y="2151"/>
                <a:ext cx="1407" cy="385"/>
              </a:xfrm>
              <a:custGeom>
                <a:avLst/>
                <a:gdLst>
                  <a:gd name="T0" fmla="*/ 0 w 3120"/>
                  <a:gd name="T1" fmla="*/ 142 h 854"/>
                  <a:gd name="T2" fmla="*/ 0 w 3120"/>
                  <a:gd name="T3" fmla="*/ 142 h 854"/>
                  <a:gd name="T4" fmla="*/ 143 w 3120"/>
                  <a:gd name="T5" fmla="*/ 0 h 854"/>
                  <a:gd name="T6" fmla="*/ 2978 w 3120"/>
                  <a:gd name="T7" fmla="*/ 0 h 854"/>
                  <a:gd name="T8" fmla="*/ 3120 w 3120"/>
                  <a:gd name="T9" fmla="*/ 142 h 854"/>
                  <a:gd name="T10" fmla="*/ 3120 w 3120"/>
                  <a:gd name="T11" fmla="*/ 711 h 854"/>
                  <a:gd name="T12" fmla="*/ 2978 w 3120"/>
                  <a:gd name="T13" fmla="*/ 854 h 854"/>
                  <a:gd name="T14" fmla="*/ 143 w 3120"/>
                  <a:gd name="T15" fmla="*/ 854 h 854"/>
                  <a:gd name="T16" fmla="*/ 0 w 3120"/>
                  <a:gd name="T17" fmla="*/ 711 h 854"/>
                  <a:gd name="T18" fmla="*/ 0 w 312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2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2978" y="0"/>
                    </a:lnTo>
                    <a:cubicBezTo>
                      <a:pt x="3057" y="0"/>
                      <a:pt x="3120" y="64"/>
                      <a:pt x="3120" y="142"/>
                    </a:cubicBezTo>
                    <a:lnTo>
                      <a:pt x="3120" y="711"/>
                    </a:lnTo>
                    <a:cubicBezTo>
                      <a:pt x="3120" y="790"/>
                      <a:pt x="3057" y="854"/>
                      <a:pt x="297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Rectangle 46"/>
              <p:cNvSpPr>
                <a:spLocks noChangeArrowheads="1"/>
              </p:cNvSpPr>
              <p:nvPr/>
            </p:nvSpPr>
            <p:spPr bwMode="auto">
              <a:xfrm>
                <a:off x="1735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179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48"/>
              <p:cNvSpPr>
                <a:spLocks noChangeArrowheads="1"/>
              </p:cNvSpPr>
              <p:nvPr/>
            </p:nvSpPr>
            <p:spPr bwMode="auto">
              <a:xfrm>
                <a:off x="184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49"/>
              <p:cNvSpPr>
                <a:spLocks noChangeArrowheads="1"/>
              </p:cNvSpPr>
              <p:nvPr/>
            </p:nvSpPr>
            <p:spPr bwMode="auto">
              <a:xfrm>
                <a:off x="1906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50"/>
              <p:cNvSpPr>
                <a:spLocks noChangeArrowheads="1"/>
              </p:cNvSpPr>
              <p:nvPr/>
            </p:nvSpPr>
            <p:spPr bwMode="auto">
              <a:xfrm>
                <a:off x="1943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51"/>
              <p:cNvSpPr>
                <a:spLocks noChangeArrowheads="1"/>
              </p:cNvSpPr>
              <p:nvPr/>
            </p:nvSpPr>
            <p:spPr bwMode="auto">
              <a:xfrm>
                <a:off x="1996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52"/>
              <p:cNvSpPr>
                <a:spLocks noChangeArrowheads="1"/>
              </p:cNvSpPr>
              <p:nvPr/>
            </p:nvSpPr>
            <p:spPr bwMode="auto">
              <a:xfrm>
                <a:off x="205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53"/>
              <p:cNvSpPr>
                <a:spLocks noChangeArrowheads="1"/>
              </p:cNvSpPr>
              <p:nvPr/>
            </p:nvSpPr>
            <p:spPr bwMode="auto">
              <a:xfrm>
                <a:off x="211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54"/>
              <p:cNvSpPr>
                <a:spLocks noChangeArrowheads="1"/>
              </p:cNvSpPr>
              <p:nvPr/>
            </p:nvSpPr>
            <p:spPr bwMode="auto">
              <a:xfrm>
                <a:off x="215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55"/>
              <p:cNvSpPr>
                <a:spLocks noChangeArrowheads="1"/>
              </p:cNvSpPr>
              <p:nvPr/>
            </p:nvSpPr>
            <p:spPr bwMode="auto">
              <a:xfrm>
                <a:off x="2177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56"/>
              <p:cNvSpPr>
                <a:spLocks noChangeArrowheads="1"/>
              </p:cNvSpPr>
              <p:nvPr/>
            </p:nvSpPr>
            <p:spPr bwMode="auto">
              <a:xfrm>
                <a:off x="2234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Rectangle 57"/>
              <p:cNvSpPr>
                <a:spLocks noChangeArrowheads="1"/>
              </p:cNvSpPr>
              <p:nvPr/>
            </p:nvSpPr>
            <p:spPr bwMode="auto">
              <a:xfrm>
                <a:off x="225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58"/>
              <p:cNvSpPr>
                <a:spLocks noChangeArrowheads="1"/>
              </p:cNvSpPr>
              <p:nvPr/>
            </p:nvSpPr>
            <p:spPr bwMode="auto">
              <a:xfrm>
                <a:off x="2301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Rectangle 59"/>
              <p:cNvSpPr>
                <a:spLocks noChangeArrowheads="1"/>
              </p:cNvSpPr>
              <p:nvPr/>
            </p:nvSpPr>
            <p:spPr bwMode="auto">
              <a:xfrm>
                <a:off x="234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Rectangle 60"/>
              <p:cNvSpPr>
                <a:spLocks noChangeArrowheads="1"/>
              </p:cNvSpPr>
              <p:nvPr/>
            </p:nvSpPr>
            <p:spPr bwMode="auto">
              <a:xfrm>
                <a:off x="2371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Rectangle 61"/>
              <p:cNvSpPr>
                <a:spLocks noChangeArrowheads="1"/>
              </p:cNvSpPr>
              <p:nvPr/>
            </p:nvSpPr>
            <p:spPr bwMode="auto">
              <a:xfrm>
                <a:off x="2428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62"/>
              <p:cNvSpPr>
                <a:spLocks noChangeArrowheads="1"/>
              </p:cNvSpPr>
              <p:nvPr/>
            </p:nvSpPr>
            <p:spPr bwMode="auto">
              <a:xfrm>
                <a:off x="2453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247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64"/>
              <p:cNvSpPr>
                <a:spLocks noChangeArrowheads="1"/>
              </p:cNvSpPr>
              <p:nvPr/>
            </p:nvSpPr>
            <p:spPr bwMode="auto">
              <a:xfrm>
                <a:off x="2535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65"/>
              <p:cNvSpPr>
                <a:spLocks noChangeArrowheads="1"/>
              </p:cNvSpPr>
              <p:nvPr/>
            </p:nvSpPr>
            <p:spPr bwMode="auto">
              <a:xfrm>
                <a:off x="2587" y="2284"/>
                <a:ext cx="8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66"/>
              <p:cNvSpPr>
                <a:spLocks noChangeArrowheads="1"/>
              </p:cNvSpPr>
              <p:nvPr/>
            </p:nvSpPr>
            <p:spPr bwMode="auto">
              <a:xfrm>
                <a:off x="2612" y="2284"/>
                <a:ext cx="9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67"/>
              <p:cNvSpPr>
                <a:spLocks noChangeArrowheads="1"/>
              </p:cNvSpPr>
              <p:nvPr/>
            </p:nvSpPr>
            <p:spPr bwMode="auto">
              <a:xfrm>
                <a:off x="264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Rectangle 68"/>
              <p:cNvSpPr>
                <a:spLocks noChangeArrowheads="1"/>
              </p:cNvSpPr>
              <p:nvPr/>
            </p:nvSpPr>
            <p:spPr bwMode="auto">
              <a:xfrm>
                <a:off x="2703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69"/>
              <p:cNvSpPr>
                <a:spLocks noChangeArrowheads="1"/>
              </p:cNvSpPr>
              <p:nvPr/>
            </p:nvSpPr>
            <p:spPr bwMode="auto">
              <a:xfrm>
                <a:off x="2746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70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3032" y="2151"/>
                <a:ext cx="1425" cy="385"/>
              </a:xfrm>
              <a:custGeom>
                <a:avLst/>
                <a:gdLst>
                  <a:gd name="T0" fmla="*/ 0 w 3160"/>
                  <a:gd name="T1" fmla="*/ 142 h 854"/>
                  <a:gd name="T2" fmla="*/ 0 w 3160"/>
                  <a:gd name="T3" fmla="*/ 142 h 854"/>
                  <a:gd name="T4" fmla="*/ 143 w 3160"/>
                  <a:gd name="T5" fmla="*/ 0 h 854"/>
                  <a:gd name="T6" fmla="*/ 3018 w 3160"/>
                  <a:gd name="T7" fmla="*/ 0 h 854"/>
                  <a:gd name="T8" fmla="*/ 3160 w 3160"/>
                  <a:gd name="T9" fmla="*/ 142 h 854"/>
                  <a:gd name="T10" fmla="*/ 3160 w 3160"/>
                  <a:gd name="T11" fmla="*/ 711 h 854"/>
                  <a:gd name="T12" fmla="*/ 3018 w 3160"/>
                  <a:gd name="T13" fmla="*/ 854 h 854"/>
                  <a:gd name="T14" fmla="*/ 143 w 3160"/>
                  <a:gd name="T15" fmla="*/ 854 h 854"/>
                  <a:gd name="T16" fmla="*/ 0 w 3160"/>
                  <a:gd name="T17" fmla="*/ 711 h 854"/>
                  <a:gd name="T18" fmla="*/ 0 w 3160"/>
                  <a:gd name="T19" fmla="*/ 142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0" h="854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4"/>
                      <a:pt x="64" y="0"/>
                      <a:pt x="143" y="0"/>
                    </a:cubicBezTo>
                    <a:lnTo>
                      <a:pt x="3018" y="0"/>
                    </a:lnTo>
                    <a:cubicBezTo>
                      <a:pt x="3097" y="0"/>
                      <a:pt x="3160" y="64"/>
                      <a:pt x="3160" y="142"/>
                    </a:cubicBezTo>
                    <a:lnTo>
                      <a:pt x="3160" y="711"/>
                    </a:lnTo>
                    <a:cubicBezTo>
                      <a:pt x="3160" y="790"/>
                      <a:pt x="3097" y="854"/>
                      <a:pt x="3018" y="854"/>
                    </a:cubicBezTo>
                    <a:lnTo>
                      <a:pt x="143" y="854"/>
                    </a:lnTo>
                    <a:cubicBezTo>
                      <a:pt x="64" y="854"/>
                      <a:pt x="0" y="790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Rectangle 72"/>
              <p:cNvSpPr>
                <a:spLocks noChangeArrowheads="1"/>
              </p:cNvSpPr>
              <p:nvPr/>
            </p:nvSpPr>
            <p:spPr bwMode="auto">
              <a:xfrm>
                <a:off x="3211" y="2284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3"/>
              <p:cNvSpPr>
                <a:spLocks noChangeArrowheads="1"/>
              </p:cNvSpPr>
              <p:nvPr/>
            </p:nvSpPr>
            <p:spPr bwMode="auto">
              <a:xfrm>
                <a:off x="3269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74"/>
              <p:cNvSpPr>
                <a:spLocks noChangeArrowheads="1"/>
              </p:cNvSpPr>
              <p:nvPr/>
            </p:nvSpPr>
            <p:spPr bwMode="auto">
              <a:xfrm>
                <a:off x="3326" y="2284"/>
                <a:ext cx="14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Rectangle 75"/>
              <p:cNvSpPr>
                <a:spLocks noChangeArrowheads="1"/>
              </p:cNvSpPr>
              <p:nvPr/>
            </p:nvSpPr>
            <p:spPr bwMode="auto">
              <a:xfrm>
                <a:off x="341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Rectangle 76"/>
              <p:cNvSpPr>
                <a:spLocks noChangeArrowheads="1"/>
              </p:cNvSpPr>
              <p:nvPr/>
            </p:nvSpPr>
            <p:spPr bwMode="auto">
              <a:xfrm>
                <a:off x="346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77"/>
              <p:cNvSpPr>
                <a:spLocks noChangeArrowheads="1"/>
              </p:cNvSpPr>
              <p:nvPr/>
            </p:nvSpPr>
            <p:spPr bwMode="auto">
              <a:xfrm>
                <a:off x="3523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Rectangle 78"/>
              <p:cNvSpPr>
                <a:spLocks noChangeArrowheads="1"/>
              </p:cNvSpPr>
              <p:nvPr/>
            </p:nvSpPr>
            <p:spPr bwMode="auto">
              <a:xfrm>
                <a:off x="3559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Rectangle 79"/>
              <p:cNvSpPr>
                <a:spLocks noChangeArrowheads="1"/>
              </p:cNvSpPr>
              <p:nvPr/>
            </p:nvSpPr>
            <p:spPr bwMode="auto">
              <a:xfrm>
                <a:off x="3613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80"/>
              <p:cNvSpPr>
                <a:spLocks noChangeArrowheads="1"/>
              </p:cNvSpPr>
              <p:nvPr/>
            </p:nvSpPr>
            <p:spPr bwMode="auto">
              <a:xfrm>
                <a:off x="3670" y="228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81"/>
              <p:cNvSpPr>
                <a:spLocks noChangeArrowheads="1"/>
              </p:cNvSpPr>
              <p:nvPr/>
            </p:nvSpPr>
            <p:spPr bwMode="auto">
              <a:xfrm>
                <a:off x="3716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82"/>
              <p:cNvSpPr>
                <a:spLocks noChangeArrowheads="1"/>
              </p:cNvSpPr>
              <p:nvPr/>
            </p:nvSpPr>
            <p:spPr bwMode="auto">
              <a:xfrm>
                <a:off x="3770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83"/>
              <p:cNvSpPr>
                <a:spLocks noChangeArrowheads="1"/>
              </p:cNvSpPr>
              <p:nvPr/>
            </p:nvSpPr>
            <p:spPr bwMode="auto">
              <a:xfrm>
                <a:off x="3812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84"/>
              <p:cNvSpPr>
                <a:spLocks noChangeArrowheads="1"/>
              </p:cNvSpPr>
              <p:nvPr/>
            </p:nvSpPr>
            <p:spPr bwMode="auto">
              <a:xfrm>
                <a:off x="3837" y="2284"/>
                <a:ext cx="11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Rectangle 85"/>
              <p:cNvSpPr>
                <a:spLocks noChangeArrowheads="1"/>
              </p:cNvSpPr>
              <p:nvPr/>
            </p:nvSpPr>
            <p:spPr bwMode="auto">
              <a:xfrm>
                <a:off x="3888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Rectangle 86"/>
              <p:cNvSpPr>
                <a:spLocks noChangeArrowheads="1"/>
              </p:cNvSpPr>
              <p:nvPr/>
            </p:nvSpPr>
            <p:spPr bwMode="auto">
              <a:xfrm>
                <a:off x="3925" y="2284"/>
                <a:ext cx="9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87"/>
              <p:cNvSpPr>
                <a:spLocks noChangeArrowheads="1"/>
              </p:cNvSpPr>
              <p:nvPr/>
            </p:nvSpPr>
            <p:spPr bwMode="auto">
              <a:xfrm>
                <a:off x="3961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Rectangle 88"/>
              <p:cNvSpPr>
                <a:spLocks noChangeArrowheads="1"/>
              </p:cNvSpPr>
              <p:nvPr/>
            </p:nvSpPr>
            <p:spPr bwMode="auto">
              <a:xfrm>
                <a:off x="4015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89"/>
              <p:cNvSpPr>
                <a:spLocks noChangeArrowheads="1"/>
              </p:cNvSpPr>
              <p:nvPr/>
            </p:nvSpPr>
            <p:spPr bwMode="auto">
              <a:xfrm>
                <a:off x="4072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90"/>
              <p:cNvSpPr>
                <a:spLocks noChangeArrowheads="1"/>
              </p:cNvSpPr>
              <p:nvPr/>
            </p:nvSpPr>
            <p:spPr bwMode="auto">
              <a:xfrm>
                <a:off x="4128" y="228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91"/>
              <p:cNvSpPr>
                <a:spLocks noChangeArrowheads="1"/>
              </p:cNvSpPr>
              <p:nvPr/>
            </p:nvSpPr>
            <p:spPr bwMode="auto">
              <a:xfrm>
                <a:off x="4185" y="2284"/>
                <a:ext cx="11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92"/>
              <p:cNvSpPr>
                <a:spLocks noChangeArrowheads="1"/>
              </p:cNvSpPr>
              <p:nvPr/>
            </p:nvSpPr>
            <p:spPr bwMode="auto">
              <a:xfrm>
                <a:off x="4239" y="2284"/>
                <a:ext cx="10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93"/>
              <p:cNvSpPr>
                <a:spLocks noChangeArrowheads="1"/>
              </p:cNvSpPr>
              <p:nvPr/>
            </p:nvSpPr>
            <p:spPr bwMode="auto">
              <a:xfrm>
                <a:off x="4281" y="228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94"/>
              <p:cNvSpPr>
                <a:spLocks/>
              </p:cNvSpPr>
              <p:nvPr/>
            </p:nvSpPr>
            <p:spPr bwMode="auto">
              <a:xfrm>
                <a:off x="2251" y="1995"/>
                <a:ext cx="727" cy="154"/>
              </a:xfrm>
              <a:custGeom>
                <a:avLst/>
                <a:gdLst>
                  <a:gd name="T0" fmla="*/ 1613 w 1613"/>
                  <a:gd name="T1" fmla="*/ 0 h 340"/>
                  <a:gd name="T2" fmla="*/ 1613 w 1613"/>
                  <a:gd name="T3" fmla="*/ 0 h 340"/>
                  <a:gd name="T4" fmla="*/ 0 w 1613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3" h="340">
                    <a:moveTo>
                      <a:pt x="1613" y="0"/>
                    </a:moveTo>
                    <a:lnTo>
                      <a:pt x="1613" y="0"/>
                    </a:lnTo>
                    <a:lnTo>
                      <a:pt x="0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95"/>
              <p:cNvSpPr>
                <a:spLocks/>
              </p:cNvSpPr>
              <p:nvPr/>
            </p:nvSpPr>
            <p:spPr bwMode="auto">
              <a:xfrm>
                <a:off x="2238" y="2126"/>
                <a:ext cx="40" cy="35"/>
              </a:xfrm>
              <a:custGeom>
                <a:avLst/>
                <a:gdLst>
                  <a:gd name="T0" fmla="*/ 71 w 87"/>
                  <a:gd name="T1" fmla="*/ 0 h 78"/>
                  <a:gd name="T2" fmla="*/ 71 w 87"/>
                  <a:gd name="T3" fmla="*/ 0 h 78"/>
                  <a:gd name="T4" fmla="*/ 0 w 87"/>
                  <a:gd name="T5" fmla="*/ 55 h 78"/>
                  <a:gd name="T6" fmla="*/ 87 w 87"/>
                  <a:gd name="T7" fmla="*/ 78 h 78"/>
                  <a:gd name="T8" fmla="*/ 71 w 8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71" y="0"/>
                    </a:moveTo>
                    <a:lnTo>
                      <a:pt x="71" y="0"/>
                    </a:lnTo>
                    <a:lnTo>
                      <a:pt x="0" y="55"/>
                    </a:lnTo>
                    <a:lnTo>
                      <a:pt x="87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96"/>
              <p:cNvSpPr>
                <a:spLocks/>
              </p:cNvSpPr>
              <p:nvPr/>
            </p:nvSpPr>
            <p:spPr bwMode="auto">
              <a:xfrm>
                <a:off x="2978" y="1995"/>
                <a:ext cx="755" cy="154"/>
              </a:xfrm>
              <a:custGeom>
                <a:avLst/>
                <a:gdLst>
                  <a:gd name="T0" fmla="*/ 0 w 1674"/>
                  <a:gd name="T1" fmla="*/ 0 h 340"/>
                  <a:gd name="T2" fmla="*/ 0 w 1674"/>
                  <a:gd name="T3" fmla="*/ 0 h 340"/>
                  <a:gd name="T4" fmla="*/ 1674 w 1674"/>
                  <a:gd name="T5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4" h="340">
                    <a:moveTo>
                      <a:pt x="0" y="0"/>
                    </a:moveTo>
                    <a:lnTo>
                      <a:pt x="0" y="0"/>
                    </a:lnTo>
                    <a:lnTo>
                      <a:pt x="1674" y="34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97"/>
              <p:cNvSpPr>
                <a:spLocks/>
              </p:cNvSpPr>
              <p:nvPr/>
            </p:nvSpPr>
            <p:spPr bwMode="auto">
              <a:xfrm>
                <a:off x="3706" y="2126"/>
                <a:ext cx="39" cy="35"/>
              </a:xfrm>
              <a:custGeom>
                <a:avLst/>
                <a:gdLst>
                  <a:gd name="T0" fmla="*/ 16 w 86"/>
                  <a:gd name="T1" fmla="*/ 0 h 78"/>
                  <a:gd name="T2" fmla="*/ 16 w 86"/>
                  <a:gd name="T3" fmla="*/ 0 h 78"/>
                  <a:gd name="T4" fmla="*/ 86 w 86"/>
                  <a:gd name="T5" fmla="*/ 55 h 78"/>
                  <a:gd name="T6" fmla="*/ 0 w 86"/>
                  <a:gd name="T7" fmla="*/ 78 h 78"/>
                  <a:gd name="T8" fmla="*/ 16 w 86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78">
                    <a:moveTo>
                      <a:pt x="16" y="0"/>
                    </a:moveTo>
                    <a:lnTo>
                      <a:pt x="16" y="0"/>
                    </a:lnTo>
                    <a:lnTo>
                      <a:pt x="86" y="55"/>
                    </a:lnTo>
                    <a:lnTo>
                      <a:pt x="0" y="7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98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99"/>
              <p:cNvSpPr>
                <a:spLocks/>
              </p:cNvSpPr>
              <p:nvPr/>
            </p:nvSpPr>
            <p:spPr bwMode="auto">
              <a:xfrm>
                <a:off x="946" y="3381"/>
                <a:ext cx="4119" cy="385"/>
              </a:xfrm>
              <a:custGeom>
                <a:avLst/>
                <a:gdLst>
                  <a:gd name="T0" fmla="*/ 0 w 9133"/>
                  <a:gd name="T1" fmla="*/ 142 h 853"/>
                  <a:gd name="T2" fmla="*/ 0 w 9133"/>
                  <a:gd name="T3" fmla="*/ 142 h 853"/>
                  <a:gd name="T4" fmla="*/ 142 w 9133"/>
                  <a:gd name="T5" fmla="*/ 0 h 853"/>
                  <a:gd name="T6" fmla="*/ 8991 w 9133"/>
                  <a:gd name="T7" fmla="*/ 0 h 853"/>
                  <a:gd name="T8" fmla="*/ 9133 w 9133"/>
                  <a:gd name="T9" fmla="*/ 142 h 853"/>
                  <a:gd name="T10" fmla="*/ 9133 w 9133"/>
                  <a:gd name="T11" fmla="*/ 711 h 853"/>
                  <a:gd name="T12" fmla="*/ 8991 w 9133"/>
                  <a:gd name="T13" fmla="*/ 853 h 853"/>
                  <a:gd name="T14" fmla="*/ 142 w 9133"/>
                  <a:gd name="T15" fmla="*/ 853 h 853"/>
                  <a:gd name="T16" fmla="*/ 0 w 9133"/>
                  <a:gd name="T17" fmla="*/ 711 h 853"/>
                  <a:gd name="T18" fmla="*/ 0 w 9133"/>
                  <a:gd name="T19" fmla="*/ 14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33" h="853">
                    <a:moveTo>
                      <a:pt x="0" y="142"/>
                    </a:moveTo>
                    <a:lnTo>
                      <a:pt x="0" y="142"/>
                    </a:lnTo>
                    <a:cubicBezTo>
                      <a:pt x="0" y="63"/>
                      <a:pt x="64" y="0"/>
                      <a:pt x="142" y="0"/>
                    </a:cubicBezTo>
                    <a:lnTo>
                      <a:pt x="8991" y="0"/>
                    </a:lnTo>
                    <a:cubicBezTo>
                      <a:pt x="9069" y="0"/>
                      <a:pt x="9133" y="63"/>
                      <a:pt x="9133" y="142"/>
                    </a:cubicBezTo>
                    <a:lnTo>
                      <a:pt x="9133" y="711"/>
                    </a:lnTo>
                    <a:cubicBezTo>
                      <a:pt x="9133" y="789"/>
                      <a:pt x="9069" y="853"/>
                      <a:pt x="8991" y="853"/>
                    </a:cubicBezTo>
                    <a:lnTo>
                      <a:pt x="142" y="853"/>
                    </a:lnTo>
                    <a:cubicBezTo>
                      <a:pt x="64" y="853"/>
                      <a:pt x="0" y="789"/>
                      <a:pt x="0" y="711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solidFill>
                  <a:srgbClr val="FFF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Rectangle 100"/>
              <p:cNvSpPr>
                <a:spLocks noChangeArrowheads="1"/>
              </p:cNvSpPr>
              <p:nvPr/>
            </p:nvSpPr>
            <p:spPr bwMode="auto">
              <a:xfrm>
                <a:off x="1988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101"/>
              <p:cNvSpPr>
                <a:spLocks noChangeArrowheads="1"/>
              </p:cNvSpPr>
              <p:nvPr/>
            </p:nvSpPr>
            <p:spPr bwMode="auto">
              <a:xfrm>
                <a:off x="204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Rectangle 102"/>
              <p:cNvSpPr>
                <a:spLocks noChangeArrowheads="1"/>
              </p:cNvSpPr>
              <p:nvPr/>
            </p:nvSpPr>
            <p:spPr bwMode="auto">
              <a:xfrm>
                <a:off x="210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Rectangle 103"/>
              <p:cNvSpPr>
                <a:spLocks noChangeArrowheads="1"/>
              </p:cNvSpPr>
              <p:nvPr/>
            </p:nvSpPr>
            <p:spPr bwMode="auto">
              <a:xfrm>
                <a:off x="2159" y="3514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104"/>
              <p:cNvSpPr>
                <a:spLocks noChangeArrowheads="1"/>
              </p:cNvSpPr>
              <p:nvPr/>
            </p:nvSpPr>
            <p:spPr bwMode="auto">
              <a:xfrm>
                <a:off x="2253" y="3514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105"/>
              <p:cNvSpPr>
                <a:spLocks noChangeArrowheads="1"/>
              </p:cNvSpPr>
              <p:nvPr/>
            </p:nvSpPr>
            <p:spPr bwMode="auto">
              <a:xfrm>
                <a:off x="2282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106"/>
              <p:cNvSpPr>
                <a:spLocks noChangeArrowheads="1"/>
              </p:cNvSpPr>
              <p:nvPr/>
            </p:nvSpPr>
            <p:spPr bwMode="auto">
              <a:xfrm>
                <a:off x="2335" y="3514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ectangle 107"/>
              <p:cNvSpPr>
                <a:spLocks noChangeArrowheads="1"/>
              </p:cNvSpPr>
              <p:nvPr/>
            </p:nvSpPr>
            <p:spPr bwMode="auto">
              <a:xfrm>
                <a:off x="2396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ectangle 108"/>
              <p:cNvSpPr>
                <a:spLocks noChangeArrowheads="1"/>
              </p:cNvSpPr>
              <p:nvPr/>
            </p:nvSpPr>
            <p:spPr bwMode="auto">
              <a:xfrm>
                <a:off x="2449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Rectangle 109"/>
              <p:cNvSpPr>
                <a:spLocks noChangeArrowheads="1"/>
              </p:cNvSpPr>
              <p:nvPr/>
            </p:nvSpPr>
            <p:spPr bwMode="auto">
              <a:xfrm>
                <a:off x="2473" y="3514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Rectangle 110"/>
              <p:cNvSpPr>
                <a:spLocks noChangeArrowheads="1"/>
              </p:cNvSpPr>
              <p:nvPr/>
            </p:nvSpPr>
            <p:spPr bwMode="auto">
              <a:xfrm>
                <a:off x="2503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111"/>
              <p:cNvSpPr>
                <a:spLocks noChangeArrowheads="1"/>
              </p:cNvSpPr>
              <p:nvPr/>
            </p:nvSpPr>
            <p:spPr bwMode="auto">
              <a:xfrm>
                <a:off x="252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ectangle 112"/>
              <p:cNvSpPr>
                <a:spLocks noChangeArrowheads="1"/>
              </p:cNvSpPr>
              <p:nvPr/>
            </p:nvSpPr>
            <p:spPr bwMode="auto">
              <a:xfrm>
                <a:off x="2565" y="3514"/>
                <a:ext cx="10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113"/>
              <p:cNvSpPr>
                <a:spLocks noChangeArrowheads="1"/>
              </p:cNvSpPr>
              <p:nvPr/>
            </p:nvSpPr>
            <p:spPr bwMode="auto">
              <a:xfrm>
                <a:off x="260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o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Rectangle 114"/>
              <p:cNvSpPr>
                <a:spLocks noChangeArrowheads="1"/>
              </p:cNvSpPr>
              <p:nvPr/>
            </p:nvSpPr>
            <p:spPr bwMode="auto">
              <a:xfrm>
                <a:off x="2662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Rectangle 115"/>
              <p:cNvSpPr>
                <a:spLocks noChangeArrowheads="1"/>
              </p:cNvSpPr>
              <p:nvPr/>
            </p:nvSpPr>
            <p:spPr bwMode="auto">
              <a:xfrm>
                <a:off x="2688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Rectangle 116"/>
              <p:cNvSpPr>
                <a:spLocks noChangeArrowheads="1"/>
              </p:cNvSpPr>
              <p:nvPr/>
            </p:nvSpPr>
            <p:spPr bwMode="auto">
              <a:xfrm>
                <a:off x="2732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Rectangle 117"/>
              <p:cNvSpPr>
                <a:spLocks noChangeArrowheads="1"/>
              </p:cNvSpPr>
              <p:nvPr/>
            </p:nvSpPr>
            <p:spPr bwMode="auto">
              <a:xfrm>
                <a:off x="2756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118"/>
              <p:cNvSpPr>
                <a:spLocks noChangeArrowheads="1"/>
              </p:cNvSpPr>
              <p:nvPr/>
            </p:nvSpPr>
            <p:spPr bwMode="auto">
              <a:xfrm>
                <a:off x="2811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119"/>
              <p:cNvSpPr>
                <a:spLocks noChangeArrowheads="1"/>
              </p:cNvSpPr>
              <p:nvPr/>
            </p:nvSpPr>
            <p:spPr bwMode="auto">
              <a:xfrm>
                <a:off x="286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Rectangle 120"/>
              <p:cNvSpPr>
                <a:spLocks noChangeArrowheads="1"/>
              </p:cNvSpPr>
              <p:nvPr/>
            </p:nvSpPr>
            <p:spPr bwMode="auto">
              <a:xfrm>
                <a:off x="291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Rectangle 121"/>
              <p:cNvSpPr>
                <a:spLocks noChangeArrowheads="1"/>
              </p:cNvSpPr>
              <p:nvPr/>
            </p:nvSpPr>
            <p:spPr bwMode="auto">
              <a:xfrm>
                <a:off x="2966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Rectangle 122"/>
              <p:cNvSpPr>
                <a:spLocks noChangeArrowheads="1"/>
              </p:cNvSpPr>
              <p:nvPr/>
            </p:nvSpPr>
            <p:spPr bwMode="auto">
              <a:xfrm>
                <a:off x="2993" y="3514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Rectangle 123"/>
              <p:cNvSpPr>
                <a:spLocks noChangeArrowheads="1"/>
              </p:cNvSpPr>
              <p:nvPr/>
            </p:nvSpPr>
            <p:spPr bwMode="auto">
              <a:xfrm>
                <a:off x="3044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Rectangle 124"/>
              <p:cNvSpPr>
                <a:spLocks noChangeArrowheads="1"/>
              </p:cNvSpPr>
              <p:nvPr/>
            </p:nvSpPr>
            <p:spPr bwMode="auto">
              <a:xfrm>
                <a:off x="3102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Rectangle 125"/>
              <p:cNvSpPr>
                <a:spLocks noChangeArrowheads="1"/>
              </p:cNvSpPr>
              <p:nvPr/>
            </p:nvSpPr>
            <p:spPr bwMode="auto">
              <a:xfrm>
                <a:off x="3157" y="3514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Rectangle 126"/>
              <p:cNvSpPr>
                <a:spLocks noChangeArrowheads="1"/>
              </p:cNvSpPr>
              <p:nvPr/>
            </p:nvSpPr>
            <p:spPr bwMode="auto">
              <a:xfrm>
                <a:off x="3245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Rectangle 127"/>
              <p:cNvSpPr>
                <a:spLocks noChangeArrowheads="1"/>
              </p:cNvSpPr>
              <p:nvPr/>
            </p:nvSpPr>
            <p:spPr bwMode="auto">
              <a:xfrm>
                <a:off x="3300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128"/>
              <p:cNvSpPr>
                <a:spLocks noChangeArrowheads="1"/>
              </p:cNvSpPr>
              <p:nvPr/>
            </p:nvSpPr>
            <p:spPr bwMode="auto">
              <a:xfrm>
                <a:off x="3357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Rectangle 129"/>
              <p:cNvSpPr>
                <a:spLocks noChangeArrowheads="1"/>
              </p:cNvSpPr>
              <p:nvPr/>
            </p:nvSpPr>
            <p:spPr bwMode="auto">
              <a:xfrm>
                <a:off x="3395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Rectangle 130"/>
              <p:cNvSpPr>
                <a:spLocks noChangeArrowheads="1"/>
              </p:cNvSpPr>
              <p:nvPr/>
            </p:nvSpPr>
            <p:spPr bwMode="auto">
              <a:xfrm>
                <a:off x="3438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Rectangle 131"/>
              <p:cNvSpPr>
                <a:spLocks noChangeArrowheads="1"/>
              </p:cNvSpPr>
              <p:nvPr/>
            </p:nvSpPr>
            <p:spPr bwMode="auto">
              <a:xfrm>
                <a:off x="346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ectangle 132"/>
              <p:cNvSpPr>
                <a:spLocks noChangeArrowheads="1"/>
              </p:cNvSpPr>
              <p:nvPr/>
            </p:nvSpPr>
            <p:spPr bwMode="auto">
              <a:xfrm>
                <a:off x="3520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Rectangle 133"/>
              <p:cNvSpPr>
                <a:spLocks noChangeArrowheads="1"/>
              </p:cNvSpPr>
              <p:nvPr/>
            </p:nvSpPr>
            <p:spPr bwMode="auto">
              <a:xfrm>
                <a:off x="3575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Rectangle 134"/>
              <p:cNvSpPr>
                <a:spLocks noChangeArrowheads="1"/>
              </p:cNvSpPr>
              <p:nvPr/>
            </p:nvSpPr>
            <p:spPr bwMode="auto">
              <a:xfrm>
                <a:off x="3599" y="3514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Rectangle 135"/>
              <p:cNvSpPr>
                <a:spLocks noChangeArrowheads="1"/>
              </p:cNvSpPr>
              <p:nvPr/>
            </p:nvSpPr>
            <p:spPr bwMode="auto">
              <a:xfrm>
                <a:off x="3643" y="3514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Rectangle 136"/>
              <p:cNvSpPr>
                <a:spLocks noChangeArrowheads="1"/>
              </p:cNvSpPr>
              <p:nvPr/>
            </p:nvSpPr>
            <p:spPr bwMode="auto">
              <a:xfrm>
                <a:off x="370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Rectangle 137"/>
              <p:cNvSpPr>
                <a:spLocks noChangeArrowheads="1"/>
              </p:cNvSpPr>
              <p:nvPr/>
            </p:nvSpPr>
            <p:spPr bwMode="auto">
              <a:xfrm>
                <a:off x="3755" y="3514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Rectangle 138"/>
              <p:cNvSpPr>
                <a:spLocks noChangeArrowheads="1"/>
              </p:cNvSpPr>
              <p:nvPr/>
            </p:nvSpPr>
            <p:spPr bwMode="auto">
              <a:xfrm>
                <a:off x="380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Rectangle 139"/>
              <p:cNvSpPr>
                <a:spLocks noChangeArrowheads="1"/>
              </p:cNvSpPr>
              <p:nvPr/>
            </p:nvSpPr>
            <p:spPr bwMode="auto">
              <a:xfrm>
                <a:off x="3827" y="3514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Rectangle 140"/>
              <p:cNvSpPr>
                <a:spLocks noChangeArrowheads="1"/>
              </p:cNvSpPr>
              <p:nvPr/>
            </p:nvSpPr>
            <p:spPr bwMode="auto">
              <a:xfrm>
                <a:off x="3881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Rectangle 141"/>
              <p:cNvSpPr>
                <a:spLocks noChangeArrowheads="1"/>
              </p:cNvSpPr>
              <p:nvPr/>
            </p:nvSpPr>
            <p:spPr bwMode="auto">
              <a:xfrm>
                <a:off x="3907" y="3514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Rectangle 142"/>
              <p:cNvSpPr>
                <a:spLocks noChangeArrowheads="1"/>
              </p:cNvSpPr>
              <p:nvPr/>
            </p:nvSpPr>
            <p:spPr bwMode="auto">
              <a:xfrm>
                <a:off x="3934" y="3514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Rectangle 143"/>
              <p:cNvSpPr>
                <a:spLocks noChangeArrowheads="1"/>
              </p:cNvSpPr>
              <p:nvPr/>
            </p:nvSpPr>
            <p:spPr bwMode="auto">
              <a:xfrm>
                <a:off x="3971" y="3514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Rectangle 144"/>
              <p:cNvSpPr>
                <a:spLocks noChangeArrowheads="1"/>
              </p:cNvSpPr>
              <p:nvPr/>
            </p:nvSpPr>
            <p:spPr bwMode="auto">
              <a:xfrm>
                <a:off x="4026" y="3514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45"/>
              <p:cNvSpPr>
                <a:spLocks/>
              </p:cNvSpPr>
              <p:nvPr/>
            </p:nvSpPr>
            <p:spPr bwMode="auto">
              <a:xfrm>
                <a:off x="669" y="1038"/>
                <a:ext cx="0" cy="2692"/>
              </a:xfrm>
              <a:custGeom>
                <a:avLst/>
                <a:gdLst>
                  <a:gd name="T0" fmla="*/ 0 h 5970"/>
                  <a:gd name="T1" fmla="*/ 0 h 5970"/>
                  <a:gd name="T2" fmla="*/ 597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0"/>
                    </a:moveTo>
                    <a:lnTo>
                      <a:pt x="0" y="0"/>
                    </a:lnTo>
                    <a:lnTo>
                      <a:pt x="0" y="597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146"/>
              <p:cNvSpPr>
                <a:spLocks/>
              </p:cNvSpPr>
              <p:nvPr/>
            </p:nvSpPr>
            <p:spPr bwMode="auto">
              <a:xfrm>
                <a:off x="615" y="3657"/>
                <a:ext cx="108" cy="109"/>
              </a:xfrm>
              <a:custGeom>
                <a:avLst/>
                <a:gdLst>
                  <a:gd name="T0" fmla="*/ 240 w 240"/>
                  <a:gd name="T1" fmla="*/ 0 h 240"/>
                  <a:gd name="T2" fmla="*/ 240 w 240"/>
                  <a:gd name="T3" fmla="*/ 0 h 240"/>
                  <a:gd name="T4" fmla="*/ 120 w 240"/>
                  <a:gd name="T5" fmla="*/ 240 h 240"/>
                  <a:gd name="T6" fmla="*/ 0 w 240"/>
                  <a:gd name="T7" fmla="*/ 0 h 240"/>
                  <a:gd name="T8" fmla="*/ 240 w 240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0"/>
                    </a:moveTo>
                    <a:lnTo>
                      <a:pt x="240" y="0"/>
                    </a:lnTo>
                    <a:lnTo>
                      <a:pt x="120" y="240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147"/>
              <p:cNvSpPr>
                <a:spLocks/>
              </p:cNvSpPr>
              <p:nvPr/>
            </p:nvSpPr>
            <p:spPr bwMode="auto">
              <a:xfrm>
                <a:off x="5314" y="1074"/>
                <a:ext cx="0" cy="2692"/>
              </a:xfrm>
              <a:custGeom>
                <a:avLst/>
                <a:gdLst>
                  <a:gd name="T0" fmla="*/ 5970 h 5970"/>
                  <a:gd name="T1" fmla="*/ 5970 h 5970"/>
                  <a:gd name="T2" fmla="*/ 0 h 59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970">
                    <a:moveTo>
                      <a:pt x="0" y="5970"/>
                    </a:moveTo>
                    <a:lnTo>
                      <a:pt x="0" y="5970"/>
                    </a:lnTo>
                    <a:lnTo>
                      <a:pt x="0" y="0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148"/>
              <p:cNvSpPr>
                <a:spLocks/>
              </p:cNvSpPr>
              <p:nvPr/>
            </p:nvSpPr>
            <p:spPr bwMode="auto">
              <a:xfrm>
                <a:off x="5260" y="1038"/>
                <a:ext cx="108" cy="108"/>
              </a:xfrm>
              <a:custGeom>
                <a:avLst/>
                <a:gdLst>
                  <a:gd name="T0" fmla="*/ 240 w 240"/>
                  <a:gd name="T1" fmla="*/ 240 h 240"/>
                  <a:gd name="T2" fmla="*/ 240 w 240"/>
                  <a:gd name="T3" fmla="*/ 240 h 240"/>
                  <a:gd name="T4" fmla="*/ 120 w 240"/>
                  <a:gd name="T5" fmla="*/ 0 h 240"/>
                  <a:gd name="T6" fmla="*/ 0 w 240"/>
                  <a:gd name="T7" fmla="*/ 240 h 240"/>
                  <a:gd name="T8" fmla="*/ 240 w 240"/>
                  <a:gd name="T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240" y="240"/>
                    </a:moveTo>
                    <a:lnTo>
                      <a:pt x="240" y="240"/>
                    </a:lnTo>
                    <a:lnTo>
                      <a:pt x="120" y="0"/>
                    </a:lnTo>
                    <a:lnTo>
                      <a:pt x="0" y="24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800D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149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150"/>
              <p:cNvSpPr>
                <a:spLocks/>
              </p:cNvSpPr>
              <p:nvPr/>
            </p:nvSpPr>
            <p:spPr bwMode="auto">
              <a:xfrm>
                <a:off x="1321" y="2800"/>
                <a:ext cx="3353" cy="399"/>
              </a:xfrm>
              <a:custGeom>
                <a:avLst/>
                <a:gdLst>
                  <a:gd name="T0" fmla="*/ 0 w 7436"/>
                  <a:gd name="T1" fmla="*/ 148 h 884"/>
                  <a:gd name="T2" fmla="*/ 0 w 7436"/>
                  <a:gd name="T3" fmla="*/ 148 h 884"/>
                  <a:gd name="T4" fmla="*/ 147 w 7436"/>
                  <a:gd name="T5" fmla="*/ 0 h 884"/>
                  <a:gd name="T6" fmla="*/ 7289 w 7436"/>
                  <a:gd name="T7" fmla="*/ 0 h 884"/>
                  <a:gd name="T8" fmla="*/ 7436 w 7436"/>
                  <a:gd name="T9" fmla="*/ 148 h 884"/>
                  <a:gd name="T10" fmla="*/ 7436 w 7436"/>
                  <a:gd name="T11" fmla="*/ 737 h 884"/>
                  <a:gd name="T12" fmla="*/ 7289 w 7436"/>
                  <a:gd name="T13" fmla="*/ 884 h 884"/>
                  <a:gd name="T14" fmla="*/ 147 w 7436"/>
                  <a:gd name="T15" fmla="*/ 884 h 884"/>
                  <a:gd name="T16" fmla="*/ 0 w 7436"/>
                  <a:gd name="T17" fmla="*/ 737 h 884"/>
                  <a:gd name="T18" fmla="*/ 0 w 7436"/>
                  <a:gd name="T19" fmla="*/ 148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6" h="884">
                    <a:moveTo>
                      <a:pt x="0" y="148"/>
                    </a:moveTo>
                    <a:lnTo>
                      <a:pt x="0" y="148"/>
                    </a:lnTo>
                    <a:cubicBezTo>
                      <a:pt x="0" y="66"/>
                      <a:pt x="66" y="0"/>
                      <a:pt x="147" y="0"/>
                    </a:cubicBezTo>
                    <a:lnTo>
                      <a:pt x="7289" y="0"/>
                    </a:lnTo>
                    <a:cubicBezTo>
                      <a:pt x="7370" y="0"/>
                      <a:pt x="7436" y="66"/>
                      <a:pt x="7436" y="148"/>
                    </a:cubicBezTo>
                    <a:lnTo>
                      <a:pt x="7436" y="737"/>
                    </a:lnTo>
                    <a:cubicBezTo>
                      <a:pt x="7436" y="818"/>
                      <a:pt x="7370" y="884"/>
                      <a:pt x="7289" y="884"/>
                    </a:cubicBezTo>
                    <a:lnTo>
                      <a:pt x="147" y="884"/>
                    </a:lnTo>
                    <a:cubicBezTo>
                      <a:pt x="66" y="884"/>
                      <a:pt x="0" y="818"/>
                      <a:pt x="0" y="737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solidFill>
                  <a:srgbClr val="92D05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Rectangle 151"/>
              <p:cNvSpPr>
                <a:spLocks noChangeArrowheads="1"/>
              </p:cNvSpPr>
              <p:nvPr/>
            </p:nvSpPr>
            <p:spPr bwMode="auto">
              <a:xfrm>
                <a:off x="1939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Rectangle 152"/>
              <p:cNvSpPr>
                <a:spLocks noChangeArrowheads="1"/>
              </p:cNvSpPr>
              <p:nvPr/>
            </p:nvSpPr>
            <p:spPr bwMode="auto">
              <a:xfrm>
                <a:off x="1993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Rectangle 153"/>
              <p:cNvSpPr>
                <a:spLocks noChangeArrowheads="1"/>
              </p:cNvSpPr>
              <p:nvPr/>
            </p:nvSpPr>
            <p:spPr bwMode="auto">
              <a:xfrm>
                <a:off x="2045" y="2940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R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Rectangle 154"/>
              <p:cNvSpPr>
                <a:spLocks noChangeArrowheads="1"/>
              </p:cNvSpPr>
              <p:nvPr/>
            </p:nvSpPr>
            <p:spPr bwMode="auto">
              <a:xfrm>
                <a:off x="2106" y="2940"/>
                <a:ext cx="15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Rectangle 155"/>
              <p:cNvSpPr>
                <a:spLocks noChangeArrowheads="1"/>
              </p:cNvSpPr>
              <p:nvPr/>
            </p:nvSpPr>
            <p:spPr bwMode="auto">
              <a:xfrm>
                <a:off x="2201" y="2940"/>
                <a:ext cx="9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Rectangle 156"/>
              <p:cNvSpPr>
                <a:spLocks noChangeArrowheads="1"/>
              </p:cNvSpPr>
              <p:nvPr/>
            </p:nvSpPr>
            <p:spPr bwMode="auto">
              <a:xfrm>
                <a:off x="2230" y="2940"/>
                <a:ext cx="134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Rectangle 157"/>
              <p:cNvSpPr>
                <a:spLocks noChangeArrowheads="1"/>
              </p:cNvSpPr>
              <p:nvPr/>
            </p:nvSpPr>
            <p:spPr bwMode="auto">
              <a:xfrm>
                <a:off x="2301" y="2940"/>
                <a:ext cx="12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Rectangle 158"/>
              <p:cNvSpPr>
                <a:spLocks noChangeArrowheads="1"/>
              </p:cNvSpPr>
              <p:nvPr/>
            </p:nvSpPr>
            <p:spPr bwMode="auto">
              <a:xfrm>
                <a:off x="2366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Rectangle 159"/>
              <p:cNvSpPr>
                <a:spLocks noChangeArrowheads="1"/>
              </p:cNvSpPr>
              <p:nvPr/>
            </p:nvSpPr>
            <p:spPr bwMode="auto">
              <a:xfrm>
                <a:off x="2412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Rectangle 160"/>
              <p:cNvSpPr>
                <a:spLocks noChangeArrowheads="1"/>
              </p:cNvSpPr>
              <p:nvPr/>
            </p:nvSpPr>
            <p:spPr bwMode="auto">
              <a:xfrm>
                <a:off x="2465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Rectangle 161"/>
              <p:cNvSpPr>
                <a:spLocks noChangeArrowheads="1"/>
              </p:cNvSpPr>
              <p:nvPr/>
            </p:nvSpPr>
            <p:spPr bwMode="auto">
              <a:xfrm>
                <a:off x="2490" y="2940"/>
                <a:ext cx="9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: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Rectangle 162"/>
              <p:cNvSpPr>
                <a:spLocks noChangeArrowheads="1"/>
              </p:cNvSpPr>
              <p:nvPr/>
            </p:nvSpPr>
            <p:spPr bwMode="auto">
              <a:xfrm>
                <a:off x="251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Rectangle 163"/>
              <p:cNvSpPr>
                <a:spLocks noChangeArrowheads="1"/>
              </p:cNvSpPr>
              <p:nvPr/>
            </p:nvSpPr>
            <p:spPr bwMode="auto">
              <a:xfrm>
                <a:off x="2544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Rectangle 164"/>
              <p:cNvSpPr>
                <a:spLocks noChangeArrowheads="1"/>
              </p:cNvSpPr>
              <p:nvPr/>
            </p:nvSpPr>
            <p:spPr bwMode="auto">
              <a:xfrm>
                <a:off x="2602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Rectangle 165"/>
              <p:cNvSpPr>
                <a:spLocks noChangeArrowheads="1"/>
              </p:cNvSpPr>
              <p:nvPr/>
            </p:nvSpPr>
            <p:spPr bwMode="auto">
              <a:xfrm>
                <a:off x="265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u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Rectangle 166"/>
              <p:cNvSpPr>
                <a:spLocks noChangeArrowheads="1"/>
              </p:cNvSpPr>
              <p:nvPr/>
            </p:nvSpPr>
            <p:spPr bwMode="auto">
              <a:xfrm>
                <a:off x="2715" y="2940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x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Rectangle 167"/>
              <p:cNvSpPr>
                <a:spLocks noChangeArrowheads="1"/>
              </p:cNvSpPr>
              <p:nvPr/>
            </p:nvSpPr>
            <p:spPr bwMode="auto">
              <a:xfrm>
                <a:off x="2764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Rectangle 168"/>
              <p:cNvSpPr>
                <a:spLocks noChangeArrowheads="1"/>
              </p:cNvSpPr>
              <p:nvPr/>
            </p:nvSpPr>
            <p:spPr bwMode="auto">
              <a:xfrm>
                <a:off x="2789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Rectangle 169"/>
              <p:cNvSpPr>
                <a:spLocks noChangeArrowheads="1"/>
              </p:cNvSpPr>
              <p:nvPr/>
            </p:nvSpPr>
            <p:spPr bwMode="auto">
              <a:xfrm>
                <a:off x="2843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Rectangle 170"/>
              <p:cNvSpPr>
                <a:spLocks noChangeArrowheads="1"/>
              </p:cNvSpPr>
              <p:nvPr/>
            </p:nvSpPr>
            <p:spPr bwMode="auto">
              <a:xfrm>
                <a:off x="2901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Rectangle 171"/>
              <p:cNvSpPr>
                <a:spLocks noChangeArrowheads="1"/>
              </p:cNvSpPr>
              <p:nvPr/>
            </p:nvSpPr>
            <p:spPr bwMode="auto">
              <a:xfrm>
                <a:off x="294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Rectangle 172"/>
              <p:cNvSpPr>
                <a:spLocks noChangeArrowheads="1"/>
              </p:cNvSpPr>
              <p:nvPr/>
            </p:nvSpPr>
            <p:spPr bwMode="auto">
              <a:xfrm>
                <a:off x="2999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Rectangle 173"/>
              <p:cNvSpPr>
                <a:spLocks noChangeArrowheads="1"/>
              </p:cNvSpPr>
              <p:nvPr/>
            </p:nvSpPr>
            <p:spPr bwMode="auto">
              <a:xfrm>
                <a:off x="3026" y="2940"/>
                <a:ext cx="11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g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Rectangle 174"/>
              <p:cNvSpPr>
                <a:spLocks noChangeArrowheads="1"/>
              </p:cNvSpPr>
              <p:nvPr/>
            </p:nvSpPr>
            <p:spPr bwMode="auto">
              <a:xfrm>
                <a:off x="3077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Rectangle 175"/>
              <p:cNvSpPr>
                <a:spLocks noChangeArrowheads="1"/>
              </p:cNvSpPr>
              <p:nvPr/>
            </p:nvSpPr>
            <p:spPr bwMode="auto">
              <a:xfrm>
                <a:off x="3135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Rectangle 176"/>
              <p:cNvSpPr>
                <a:spLocks noChangeArrowheads="1"/>
              </p:cNvSpPr>
              <p:nvPr/>
            </p:nvSpPr>
            <p:spPr bwMode="auto">
              <a:xfrm>
                <a:off x="3189" y="2940"/>
                <a:ext cx="15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m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Rectangle 177"/>
              <p:cNvSpPr>
                <a:spLocks noChangeArrowheads="1"/>
              </p:cNvSpPr>
              <p:nvPr/>
            </p:nvSpPr>
            <p:spPr bwMode="auto">
              <a:xfrm>
                <a:off x="3277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Rectangle 178"/>
              <p:cNvSpPr>
                <a:spLocks noChangeArrowheads="1"/>
              </p:cNvSpPr>
              <p:nvPr/>
            </p:nvSpPr>
            <p:spPr bwMode="auto">
              <a:xfrm>
                <a:off x="3332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n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Rectangle 179"/>
              <p:cNvSpPr>
                <a:spLocks noChangeArrowheads="1"/>
              </p:cNvSpPr>
              <p:nvPr/>
            </p:nvSpPr>
            <p:spPr bwMode="auto">
              <a:xfrm>
                <a:off x="3390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Rectangle 180"/>
              <p:cNvSpPr>
                <a:spLocks noChangeArrowheads="1"/>
              </p:cNvSpPr>
              <p:nvPr/>
            </p:nvSpPr>
            <p:spPr bwMode="auto">
              <a:xfrm>
                <a:off x="3428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Rectangle 181"/>
              <p:cNvSpPr>
                <a:spLocks noChangeArrowheads="1"/>
              </p:cNvSpPr>
              <p:nvPr/>
            </p:nvSpPr>
            <p:spPr bwMode="auto">
              <a:xfrm>
                <a:off x="3471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Rectangle 182"/>
              <p:cNvSpPr>
                <a:spLocks noChangeArrowheads="1"/>
              </p:cNvSpPr>
              <p:nvPr/>
            </p:nvSpPr>
            <p:spPr bwMode="auto">
              <a:xfrm>
                <a:off x="3495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d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Rectangle 183"/>
              <p:cNvSpPr>
                <a:spLocks noChangeArrowheads="1"/>
              </p:cNvSpPr>
              <p:nvPr/>
            </p:nvSpPr>
            <p:spPr bwMode="auto">
              <a:xfrm>
                <a:off x="3553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e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Rectangle 184"/>
              <p:cNvSpPr>
                <a:spLocks noChangeArrowheads="1"/>
              </p:cNvSpPr>
              <p:nvPr/>
            </p:nvSpPr>
            <p:spPr bwMode="auto">
              <a:xfrm>
                <a:off x="3608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Rectangle 185"/>
              <p:cNvSpPr>
                <a:spLocks noChangeArrowheads="1"/>
              </p:cNvSpPr>
              <p:nvPr/>
            </p:nvSpPr>
            <p:spPr bwMode="auto">
              <a:xfrm>
                <a:off x="3632" y="2940"/>
                <a:ext cx="10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s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Rectangle 186"/>
              <p:cNvSpPr>
                <a:spLocks noChangeArrowheads="1"/>
              </p:cNvSpPr>
              <p:nvPr/>
            </p:nvSpPr>
            <p:spPr bwMode="auto">
              <a:xfrm>
                <a:off x="3676" y="2940"/>
                <a:ext cx="120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p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Rectangle 187"/>
              <p:cNvSpPr>
                <a:spLocks noChangeArrowheads="1"/>
              </p:cNvSpPr>
              <p:nvPr/>
            </p:nvSpPr>
            <p:spPr bwMode="auto">
              <a:xfrm>
                <a:off x="373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Rectangle 188"/>
              <p:cNvSpPr>
                <a:spLocks noChangeArrowheads="1"/>
              </p:cNvSpPr>
              <p:nvPr/>
            </p:nvSpPr>
            <p:spPr bwMode="auto">
              <a:xfrm>
                <a:off x="3788" y="2940"/>
                <a:ext cx="10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c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Rectangle 189"/>
              <p:cNvSpPr>
                <a:spLocks noChangeArrowheads="1"/>
              </p:cNvSpPr>
              <p:nvPr/>
            </p:nvSpPr>
            <p:spPr bwMode="auto">
              <a:xfrm>
                <a:off x="383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Rectangle 190"/>
              <p:cNvSpPr>
                <a:spLocks noChangeArrowheads="1"/>
              </p:cNvSpPr>
              <p:nvPr/>
            </p:nvSpPr>
            <p:spPr bwMode="auto">
              <a:xfrm>
                <a:off x="3860" y="2940"/>
                <a:ext cx="11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a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Rectangle 191"/>
              <p:cNvSpPr>
                <a:spLocks noChangeArrowheads="1"/>
              </p:cNvSpPr>
              <p:nvPr/>
            </p:nvSpPr>
            <p:spPr bwMode="auto">
              <a:xfrm>
                <a:off x="3913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l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Rectangle 192"/>
              <p:cNvSpPr>
                <a:spLocks noChangeArrowheads="1"/>
              </p:cNvSpPr>
              <p:nvPr/>
            </p:nvSpPr>
            <p:spPr bwMode="auto">
              <a:xfrm>
                <a:off x="3940" y="2940"/>
                <a:ext cx="8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i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Rectangle 193"/>
              <p:cNvSpPr>
                <a:spLocks noChangeArrowheads="1"/>
              </p:cNvSpPr>
              <p:nvPr/>
            </p:nvSpPr>
            <p:spPr bwMode="auto">
              <a:xfrm>
                <a:off x="3967" y="2940"/>
                <a:ext cx="9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t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Rectangle 194"/>
              <p:cNvSpPr>
                <a:spLocks noChangeArrowheads="1"/>
              </p:cNvSpPr>
              <p:nvPr/>
            </p:nvSpPr>
            <p:spPr bwMode="auto">
              <a:xfrm>
                <a:off x="4004" y="2940"/>
                <a:ext cx="11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é</a:t>
                </a:r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Rectangle 195"/>
              <p:cNvSpPr>
                <a:spLocks noChangeArrowheads="1"/>
              </p:cNvSpPr>
              <p:nvPr/>
            </p:nvSpPr>
            <p:spPr bwMode="auto">
              <a:xfrm>
                <a:off x="4059" y="2940"/>
                <a:ext cx="117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endParaRPr lang="fr-FR" alt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196"/>
              <p:cNvSpPr>
                <a:spLocks/>
              </p:cNvSpPr>
              <p:nvPr/>
            </p:nvSpPr>
            <p:spPr bwMode="auto">
              <a:xfrm>
                <a:off x="2238" y="2536"/>
                <a:ext cx="748" cy="260"/>
              </a:xfrm>
              <a:custGeom>
                <a:avLst/>
                <a:gdLst>
                  <a:gd name="T0" fmla="*/ 0 w 1658"/>
                  <a:gd name="T1" fmla="*/ 0 h 578"/>
                  <a:gd name="T2" fmla="*/ 0 w 1658"/>
                  <a:gd name="T3" fmla="*/ 0 h 578"/>
                  <a:gd name="T4" fmla="*/ 1658 w 1658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8" h="578">
                    <a:moveTo>
                      <a:pt x="0" y="0"/>
                    </a:moveTo>
                    <a:lnTo>
                      <a:pt x="0" y="0"/>
                    </a:lnTo>
                    <a:lnTo>
                      <a:pt x="1658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Freeform 197"/>
              <p:cNvSpPr>
                <a:spLocks/>
              </p:cNvSpPr>
              <p:nvPr/>
            </p:nvSpPr>
            <p:spPr bwMode="auto">
              <a:xfrm>
                <a:off x="2957" y="2772"/>
                <a:ext cx="40" cy="33"/>
              </a:xfrm>
              <a:custGeom>
                <a:avLst/>
                <a:gdLst>
                  <a:gd name="T0" fmla="*/ 27 w 89"/>
                  <a:gd name="T1" fmla="*/ 0 h 75"/>
                  <a:gd name="T2" fmla="*/ 27 w 89"/>
                  <a:gd name="T3" fmla="*/ 0 h 75"/>
                  <a:gd name="T4" fmla="*/ 89 w 89"/>
                  <a:gd name="T5" fmla="*/ 64 h 75"/>
                  <a:gd name="T6" fmla="*/ 0 w 89"/>
                  <a:gd name="T7" fmla="*/ 75 h 75"/>
                  <a:gd name="T8" fmla="*/ 27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27" y="0"/>
                    </a:moveTo>
                    <a:lnTo>
                      <a:pt x="27" y="0"/>
                    </a:lnTo>
                    <a:lnTo>
                      <a:pt x="89" y="64"/>
                    </a:lnTo>
                    <a:lnTo>
                      <a:pt x="0" y="7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Freeform 198"/>
              <p:cNvSpPr>
                <a:spLocks/>
              </p:cNvSpPr>
              <p:nvPr/>
            </p:nvSpPr>
            <p:spPr bwMode="auto">
              <a:xfrm>
                <a:off x="3009" y="2536"/>
                <a:ext cx="736" cy="260"/>
              </a:xfrm>
              <a:custGeom>
                <a:avLst/>
                <a:gdLst>
                  <a:gd name="T0" fmla="*/ 1632 w 1632"/>
                  <a:gd name="T1" fmla="*/ 0 h 578"/>
                  <a:gd name="T2" fmla="*/ 1632 w 1632"/>
                  <a:gd name="T3" fmla="*/ 0 h 578"/>
                  <a:gd name="T4" fmla="*/ 0 w 1632"/>
                  <a:gd name="T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2" h="578">
                    <a:moveTo>
                      <a:pt x="1632" y="0"/>
                    </a:moveTo>
                    <a:lnTo>
                      <a:pt x="1632" y="0"/>
                    </a:lnTo>
                    <a:lnTo>
                      <a:pt x="0" y="57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Freeform 199"/>
              <p:cNvSpPr>
                <a:spLocks/>
              </p:cNvSpPr>
              <p:nvPr/>
            </p:nvSpPr>
            <p:spPr bwMode="auto">
              <a:xfrm>
                <a:off x="2997" y="2772"/>
                <a:ext cx="40" cy="33"/>
              </a:xfrm>
              <a:custGeom>
                <a:avLst/>
                <a:gdLst>
                  <a:gd name="T0" fmla="*/ 62 w 89"/>
                  <a:gd name="T1" fmla="*/ 0 h 75"/>
                  <a:gd name="T2" fmla="*/ 62 w 89"/>
                  <a:gd name="T3" fmla="*/ 0 h 75"/>
                  <a:gd name="T4" fmla="*/ 0 w 89"/>
                  <a:gd name="T5" fmla="*/ 64 h 75"/>
                  <a:gd name="T6" fmla="*/ 89 w 89"/>
                  <a:gd name="T7" fmla="*/ 75 h 75"/>
                  <a:gd name="T8" fmla="*/ 62 w 8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5">
                    <a:moveTo>
                      <a:pt x="62" y="0"/>
                    </a:moveTo>
                    <a:lnTo>
                      <a:pt x="62" y="0"/>
                    </a:lnTo>
                    <a:lnTo>
                      <a:pt x="0" y="64"/>
                    </a:lnTo>
                    <a:lnTo>
                      <a:pt x="89" y="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Freeform 200"/>
              <p:cNvSpPr>
                <a:spLocks/>
              </p:cNvSpPr>
              <p:nvPr/>
            </p:nvSpPr>
            <p:spPr bwMode="auto">
              <a:xfrm>
                <a:off x="2997" y="3199"/>
                <a:ext cx="8" cy="170"/>
              </a:xfrm>
              <a:custGeom>
                <a:avLst/>
                <a:gdLst>
                  <a:gd name="T0" fmla="*/ 0 w 16"/>
                  <a:gd name="T1" fmla="*/ 0 h 377"/>
                  <a:gd name="T2" fmla="*/ 0 w 16"/>
                  <a:gd name="T3" fmla="*/ 0 h 377"/>
                  <a:gd name="T4" fmla="*/ 16 w 16"/>
                  <a:gd name="T5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77">
                    <a:moveTo>
                      <a:pt x="0" y="0"/>
                    </a:moveTo>
                    <a:lnTo>
                      <a:pt x="0" y="0"/>
                    </a:lnTo>
                    <a:lnTo>
                      <a:pt x="16" y="37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Freeform 201"/>
              <p:cNvSpPr>
                <a:spLocks/>
              </p:cNvSpPr>
              <p:nvPr/>
            </p:nvSpPr>
            <p:spPr bwMode="auto">
              <a:xfrm>
                <a:off x="2986" y="3344"/>
                <a:ext cx="36" cy="37"/>
              </a:xfrm>
              <a:custGeom>
                <a:avLst/>
                <a:gdLst>
                  <a:gd name="T0" fmla="*/ 80 w 80"/>
                  <a:gd name="T1" fmla="*/ 0 h 82"/>
                  <a:gd name="T2" fmla="*/ 80 w 80"/>
                  <a:gd name="T3" fmla="*/ 0 h 82"/>
                  <a:gd name="T4" fmla="*/ 43 w 80"/>
                  <a:gd name="T5" fmla="*/ 82 h 82"/>
                  <a:gd name="T6" fmla="*/ 0 w 80"/>
                  <a:gd name="T7" fmla="*/ 3 h 82"/>
                  <a:gd name="T8" fmla="*/ 80 w 8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2">
                    <a:moveTo>
                      <a:pt x="80" y="0"/>
                    </a:moveTo>
                    <a:lnTo>
                      <a:pt x="80" y="0"/>
                    </a:lnTo>
                    <a:lnTo>
                      <a:pt x="43" y="82"/>
                    </a:lnTo>
                    <a:lnTo>
                      <a:pt x="0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Freeform 202"/>
              <p:cNvSpPr>
                <a:spLocks/>
              </p:cNvSpPr>
              <p:nvPr/>
            </p:nvSpPr>
            <p:spPr bwMode="auto">
              <a:xfrm>
                <a:off x="1430" y="1153"/>
                <a:ext cx="3246" cy="264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Freeform 203"/>
              <p:cNvSpPr>
                <a:spLocks/>
              </p:cNvSpPr>
              <p:nvPr/>
            </p:nvSpPr>
            <p:spPr bwMode="auto">
              <a:xfrm>
                <a:off x="1430" y="1159"/>
                <a:ext cx="3067" cy="266"/>
              </a:xfrm>
              <a:custGeom>
                <a:avLst/>
                <a:gdLst>
                  <a:gd name="T0" fmla="*/ 0 w 7197"/>
                  <a:gd name="T1" fmla="*/ 292 h 584"/>
                  <a:gd name="T2" fmla="*/ 0 w 7197"/>
                  <a:gd name="T3" fmla="*/ 292 h 584"/>
                  <a:gd name="T4" fmla="*/ 292 w 7197"/>
                  <a:gd name="T5" fmla="*/ 0 h 584"/>
                  <a:gd name="T6" fmla="*/ 6905 w 7197"/>
                  <a:gd name="T7" fmla="*/ 0 h 584"/>
                  <a:gd name="T8" fmla="*/ 7197 w 7197"/>
                  <a:gd name="T9" fmla="*/ 292 h 584"/>
                  <a:gd name="T10" fmla="*/ 7197 w 7197"/>
                  <a:gd name="T11" fmla="*/ 292 h 584"/>
                  <a:gd name="T12" fmla="*/ 6905 w 7197"/>
                  <a:gd name="T13" fmla="*/ 584 h 584"/>
                  <a:gd name="T14" fmla="*/ 292 w 7197"/>
                  <a:gd name="T15" fmla="*/ 584 h 584"/>
                  <a:gd name="T16" fmla="*/ 0 w 7197"/>
                  <a:gd name="T17" fmla="*/ 292 h 584"/>
                  <a:gd name="T18" fmla="*/ 0 w 7197"/>
                  <a:gd name="T19" fmla="*/ 292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97" h="584">
                    <a:moveTo>
                      <a:pt x="0" y="292"/>
                    </a:moveTo>
                    <a:lnTo>
                      <a:pt x="0" y="292"/>
                    </a:lnTo>
                    <a:cubicBezTo>
                      <a:pt x="0" y="130"/>
                      <a:pt x="131" y="0"/>
                      <a:pt x="292" y="0"/>
                    </a:cubicBezTo>
                    <a:lnTo>
                      <a:pt x="6905" y="0"/>
                    </a:lnTo>
                    <a:cubicBezTo>
                      <a:pt x="7066" y="0"/>
                      <a:pt x="7197" y="130"/>
                      <a:pt x="7197" y="292"/>
                    </a:cubicBezTo>
                    <a:lnTo>
                      <a:pt x="7197" y="292"/>
                    </a:lnTo>
                    <a:cubicBezTo>
                      <a:pt x="7197" y="453"/>
                      <a:pt x="7066" y="584"/>
                      <a:pt x="6905" y="584"/>
                    </a:cubicBezTo>
                    <a:lnTo>
                      <a:pt x="292" y="584"/>
                    </a:lnTo>
                    <a:cubicBezTo>
                      <a:pt x="131" y="584"/>
                      <a:pt x="0" y="453"/>
                      <a:pt x="0" y="292"/>
                    </a:cubicBezTo>
                    <a:lnTo>
                      <a:pt x="0" y="29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B0F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Rectangle 204"/>
              <p:cNvSpPr>
                <a:spLocks noChangeArrowheads="1"/>
              </p:cNvSpPr>
              <p:nvPr/>
            </p:nvSpPr>
            <p:spPr bwMode="auto">
              <a:xfrm>
                <a:off x="2218" y="1231"/>
                <a:ext cx="1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fr-FR" altLang="fr-FR" sz="1400" b="1" dirty="0">
                    <a:solidFill>
                      <a:srgbClr val="000000"/>
                    </a:solidFill>
                    <a:latin typeface="Calibri Bold" panose="020F0702030404030204" pitchFamily="34" charset="0"/>
                  </a:rPr>
                  <a:t>F</a:t>
                </a:r>
                <a:endParaRPr lang="fr-FR" altLang="fr-F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2267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340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2401" y="1231"/>
              <a:ext cx="15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M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2496" y="1231"/>
              <a:ext cx="12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A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2561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2615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2644" y="1231"/>
              <a:ext cx="1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2717" y="1231"/>
              <a:ext cx="13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2789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840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2864" y="1231"/>
              <a:ext cx="1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D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293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3003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3028" y="1231"/>
              <a:ext cx="11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3079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3149" y="1231"/>
              <a:ext cx="12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P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3207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3259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3321" y="1231"/>
              <a:ext cx="9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3350" y="1231"/>
              <a:ext cx="11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3402" y="1231"/>
              <a:ext cx="13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>
                  <a:solidFill>
                    <a:srgbClr val="000000"/>
                  </a:solidFill>
                  <a:latin typeface="Calibri Bold" panose="020F0702030404030204" pitchFamily="34" charset="0"/>
                </a:rPr>
                <a:t>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3473" y="1231"/>
              <a:ext cx="1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fr-FR" altLang="fr-FR" sz="1400" b="1" dirty="0">
                  <a:solidFill>
                    <a:srgbClr val="000000"/>
                  </a:solidFill>
                  <a:latin typeface="Calibri Bold" panose="020F0702030404030204" pitchFamily="34" charset="0"/>
                </a:rPr>
                <a:t>R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3534" y="1231"/>
              <a:ext cx="117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2978" y="1429"/>
              <a:ext cx="0" cy="170"/>
            </a:xfrm>
            <a:custGeom>
              <a:avLst/>
              <a:gdLst>
                <a:gd name="T0" fmla="*/ 0 h 375"/>
                <a:gd name="T1" fmla="*/ 0 h 375"/>
                <a:gd name="T2" fmla="*/ 375 h 37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">
                  <a:moveTo>
                    <a:pt x="0" y="0"/>
                  </a:moveTo>
                  <a:lnTo>
                    <a:pt x="0" y="0"/>
                  </a:lnTo>
                  <a:lnTo>
                    <a:pt x="0" y="375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2960" y="1575"/>
              <a:ext cx="36" cy="36"/>
            </a:xfrm>
            <a:custGeom>
              <a:avLst/>
              <a:gdLst>
                <a:gd name="T0" fmla="*/ 80 w 80"/>
                <a:gd name="T1" fmla="*/ 0 h 80"/>
                <a:gd name="T2" fmla="*/ 80 w 80"/>
                <a:gd name="T3" fmla="*/ 0 h 80"/>
                <a:gd name="T4" fmla="*/ 40 w 80"/>
                <a:gd name="T5" fmla="*/ 80 h 80"/>
                <a:gd name="T6" fmla="*/ 0 w 80"/>
                <a:gd name="T7" fmla="*/ 0 h 80"/>
                <a:gd name="T8" fmla="*/ 8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80" y="0"/>
                  </a:lnTo>
                  <a:lnTo>
                    <a:pt x="40" y="8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7" name="Freeform 71"/>
          <p:cNvSpPr>
            <a:spLocks/>
          </p:cNvSpPr>
          <p:nvPr/>
        </p:nvSpPr>
        <p:spPr bwMode="auto">
          <a:xfrm>
            <a:off x="2169320" y="2612231"/>
            <a:ext cx="4741861" cy="611188"/>
          </a:xfrm>
          <a:custGeom>
            <a:avLst/>
            <a:gdLst>
              <a:gd name="T0" fmla="*/ 0 w 3160"/>
              <a:gd name="T1" fmla="*/ 142 h 854"/>
              <a:gd name="T2" fmla="*/ 0 w 3160"/>
              <a:gd name="T3" fmla="*/ 142 h 854"/>
              <a:gd name="T4" fmla="*/ 143 w 3160"/>
              <a:gd name="T5" fmla="*/ 0 h 854"/>
              <a:gd name="T6" fmla="*/ 3018 w 3160"/>
              <a:gd name="T7" fmla="*/ 0 h 854"/>
              <a:gd name="T8" fmla="*/ 3160 w 3160"/>
              <a:gd name="T9" fmla="*/ 142 h 854"/>
              <a:gd name="T10" fmla="*/ 3160 w 3160"/>
              <a:gd name="T11" fmla="*/ 711 h 854"/>
              <a:gd name="T12" fmla="*/ 3018 w 3160"/>
              <a:gd name="T13" fmla="*/ 854 h 854"/>
              <a:gd name="T14" fmla="*/ 143 w 3160"/>
              <a:gd name="T15" fmla="*/ 854 h 854"/>
              <a:gd name="T16" fmla="*/ 0 w 3160"/>
              <a:gd name="T17" fmla="*/ 711 h 854"/>
              <a:gd name="T18" fmla="*/ 0 w 3160"/>
              <a:gd name="T19" fmla="*/ 1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60" h="854">
                <a:moveTo>
                  <a:pt x="0" y="142"/>
                </a:moveTo>
                <a:lnTo>
                  <a:pt x="0" y="142"/>
                </a:lnTo>
                <a:cubicBezTo>
                  <a:pt x="0" y="64"/>
                  <a:pt x="64" y="0"/>
                  <a:pt x="143" y="0"/>
                </a:cubicBezTo>
                <a:lnTo>
                  <a:pt x="3018" y="0"/>
                </a:lnTo>
                <a:cubicBezTo>
                  <a:pt x="3097" y="0"/>
                  <a:pt x="3160" y="64"/>
                  <a:pt x="3160" y="142"/>
                </a:cubicBezTo>
                <a:lnTo>
                  <a:pt x="3160" y="711"/>
                </a:lnTo>
                <a:cubicBezTo>
                  <a:pt x="3160" y="790"/>
                  <a:pt x="3097" y="854"/>
                  <a:pt x="3018" y="854"/>
                </a:cubicBezTo>
                <a:lnTo>
                  <a:pt x="143" y="854"/>
                </a:lnTo>
                <a:cubicBezTo>
                  <a:pt x="64" y="854"/>
                  <a:pt x="0" y="790"/>
                  <a:pt x="0" y="711"/>
                </a:cubicBezTo>
                <a:lnTo>
                  <a:pt x="0" y="142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ZoneTexte 457"/>
          <p:cNvSpPr txBox="1"/>
          <p:nvPr/>
        </p:nvSpPr>
        <p:spPr>
          <a:xfrm>
            <a:off x="3115982" y="2768104"/>
            <a:ext cx="2924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Attentes de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31088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</a:t>
            </a:r>
            <a:r>
              <a:rPr lang="fr-FR"/>
              <a:t>associations d’enseignements de spécialité avec les ses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Exemples de parcours</a:t>
            </a:r>
          </a:p>
          <a:p>
            <a:pPr lvl="1"/>
            <a:r>
              <a:rPr lang="fr-FR" dirty="0">
                <a:hlinkClick r:id="rId3" action="ppaction://hlinksldjump"/>
              </a:rPr>
              <a:t>SES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Mathématiques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Sciences de la vie et de la terre</a:t>
            </a:r>
            <a:endParaRPr lang="fr-FR" dirty="0"/>
          </a:p>
          <a:p>
            <a:pPr lvl="1"/>
            <a:r>
              <a:rPr lang="fr-FR" dirty="0">
                <a:hlinkClick r:id="rId3" action="ppaction://hlinksldjump"/>
              </a:rPr>
              <a:t>SES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Mathématiques </a:t>
            </a:r>
            <a:r>
              <a:rPr lang="mr-IN" dirty="0">
                <a:hlinkClick r:id="rId3" action="ppaction://hlinksldjump"/>
              </a:rPr>
              <a:t>–</a:t>
            </a:r>
            <a:r>
              <a:rPr lang="fr-FR" dirty="0">
                <a:hlinkClick r:id="rId3" action="ppaction://hlinksldjump"/>
              </a:rPr>
              <a:t> Histoire géographie, géopolitique, science politique</a:t>
            </a:r>
            <a:endParaRPr lang="fr-FR" dirty="0"/>
          </a:p>
          <a:p>
            <a:pPr lvl="1"/>
            <a:r>
              <a:rPr lang="fr-FR" dirty="0">
                <a:hlinkClick r:id="rId4" action="ppaction://hlinksldjump"/>
              </a:rPr>
              <a:t>SES </a:t>
            </a:r>
            <a:r>
              <a:rPr lang="mr-IN" dirty="0">
                <a:hlinkClick r:id="rId4" action="ppaction://hlinksldjump"/>
              </a:rPr>
              <a:t>–</a:t>
            </a:r>
            <a:r>
              <a:rPr lang="fr-FR" dirty="0">
                <a:hlinkClick r:id="rId4" action="ppaction://hlinksldjump"/>
              </a:rPr>
              <a:t> Mathématiques </a:t>
            </a:r>
            <a:r>
              <a:rPr lang="mr-IN" dirty="0">
                <a:hlinkClick r:id="rId4" action="ppaction://hlinksldjump"/>
              </a:rPr>
              <a:t>–</a:t>
            </a:r>
            <a:r>
              <a:rPr lang="fr-FR" dirty="0">
                <a:hlinkClick r:id="rId4" action="ppaction://hlinksldjump"/>
              </a:rPr>
              <a:t> Humanités, littérature et philosophie</a:t>
            </a:r>
            <a:endParaRPr lang="fr-FR" dirty="0"/>
          </a:p>
          <a:p>
            <a:pPr lvl="1"/>
            <a:r>
              <a:rPr lang="fr-FR" dirty="0">
                <a:hlinkClick r:id="rId5" action="ppaction://hlinksldjump"/>
              </a:rPr>
              <a:t>SES </a:t>
            </a:r>
            <a:r>
              <a:rPr lang="mr-IN" dirty="0">
                <a:hlinkClick r:id="rId5" action="ppaction://hlinksldjump"/>
              </a:rPr>
              <a:t>–</a:t>
            </a:r>
            <a:r>
              <a:rPr lang="fr-FR" dirty="0">
                <a:hlinkClick r:id="rId5" action="ppaction://hlinksldjump"/>
              </a:rPr>
              <a:t> Humanités, littérature et philosophie </a:t>
            </a:r>
            <a:r>
              <a:rPr lang="mr-IN" dirty="0">
                <a:hlinkClick r:id="rId5" action="ppaction://hlinksldjump"/>
              </a:rPr>
              <a:t>–</a:t>
            </a:r>
            <a:r>
              <a:rPr lang="fr-FR" dirty="0">
                <a:hlinkClick r:id="rId5" action="ppaction://hlinksldjump"/>
              </a:rPr>
              <a:t> Histoire géographie, géopolitique, science politique</a:t>
            </a:r>
            <a:endParaRPr lang="fr-FR" dirty="0"/>
          </a:p>
          <a:p>
            <a:pPr lvl="1"/>
            <a:r>
              <a:rPr lang="fr-FR" dirty="0">
                <a:hlinkClick r:id="rId6" action="ppaction://hlinksldjump"/>
              </a:rPr>
              <a:t>SES </a:t>
            </a:r>
            <a:r>
              <a:rPr lang="mr-IN" dirty="0">
                <a:hlinkClick r:id="rId6" action="ppaction://hlinksldjump"/>
              </a:rPr>
              <a:t>–</a:t>
            </a:r>
            <a:r>
              <a:rPr lang="fr-FR" dirty="0">
                <a:hlinkClick r:id="rId6" action="ppaction://hlinksldjump"/>
              </a:rPr>
              <a:t> Humanités, littérature et philosophie + Art</a:t>
            </a:r>
            <a:endParaRPr lang="fr-FR" dirty="0"/>
          </a:p>
          <a:p>
            <a:pPr lvl="1"/>
            <a:r>
              <a:rPr lang="fr-FR" dirty="0"/>
              <a:t>Etc.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hlinkClick r:id="rId7" action="ppaction://hlinksldjump"/>
              </a:rPr>
              <a:t>Une vue d’ensemble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550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565328" y="3370845"/>
            <a:ext cx="1787638" cy="2660269"/>
            <a:chOff x="-2" y="-2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2" y="-2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840787" y="2081863"/>
              <a:ext cx="1701631" cy="170163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22" name="LLCE"/>
          <p:cNvSpPr txBox="1"/>
          <p:nvPr/>
        </p:nvSpPr>
        <p:spPr>
          <a:xfrm>
            <a:off x="5622548" y="5236576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23" name="Maths"/>
          <p:cNvSpPr txBox="1"/>
          <p:nvPr/>
        </p:nvSpPr>
        <p:spPr>
          <a:xfrm>
            <a:off x="5173654" y="5040259"/>
            <a:ext cx="1182257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24" name="HG…"/>
          <p:cNvSpPr txBox="1"/>
          <p:nvPr/>
        </p:nvSpPr>
        <p:spPr>
          <a:xfrm>
            <a:off x="5424914" y="5556793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grpSp>
        <p:nvGrpSpPr>
          <p:cNvPr id="131" name="Groupe"/>
          <p:cNvGrpSpPr/>
          <p:nvPr/>
        </p:nvGrpSpPr>
        <p:grpSpPr>
          <a:xfrm>
            <a:off x="-20982" y="3311265"/>
            <a:ext cx="2778698" cy="2508342"/>
            <a:chOff x="-15552" y="6389"/>
            <a:chExt cx="3951923" cy="3567418"/>
          </a:xfrm>
        </p:grpSpPr>
        <p:sp>
          <p:nvSpPr>
            <p:cNvPr id="125" name="Ligne"/>
            <p:cNvSpPr/>
            <p:nvPr/>
          </p:nvSpPr>
          <p:spPr>
            <a:xfrm flipV="1">
              <a:off x="2397380" y="1299853"/>
              <a:ext cx="1538991" cy="82551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6" name="Ligne"/>
            <p:cNvSpPr/>
            <p:nvPr/>
          </p:nvSpPr>
          <p:spPr>
            <a:xfrm flipH="1" flipV="1">
              <a:off x="1764049" y="548601"/>
              <a:ext cx="2005557" cy="872157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2895833" y="1361128"/>
              <a:ext cx="728407" cy="1876654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CENCES…"/>
            <p:cNvSpPr txBox="1"/>
            <p:nvPr/>
          </p:nvSpPr>
          <p:spPr>
            <a:xfrm>
              <a:off x="0" y="6389"/>
              <a:ext cx="3472495" cy="1474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marL="0" lvl="2"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2E578C"/>
                  </a:solidFill>
                </a:defRPr>
              </a:pP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</a:t>
              </a:r>
              <a:b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et sociales</a:t>
              </a:r>
            </a:p>
          </p:txBody>
        </p:sp>
        <p:sp>
          <p:nvSpPr>
            <p:cNvPr id="129" name="ECOLES…"/>
            <p:cNvSpPr txBox="1"/>
            <p:nvPr/>
          </p:nvSpPr>
          <p:spPr>
            <a:xfrm>
              <a:off x="1749734" y="2909193"/>
              <a:ext cx="14324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30" name="DUT…"/>
            <p:cNvSpPr txBox="1"/>
            <p:nvPr/>
          </p:nvSpPr>
          <p:spPr>
            <a:xfrm>
              <a:off x="-15552" y="1760574"/>
              <a:ext cx="2718224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sp>
        <p:nvSpPr>
          <p:cNvPr id="132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00882B"/>
            </a:solidFill>
          </a:ln>
        </p:spPr>
        <p:txBody>
          <a:bodyPr lIns="32100" tIns="32100" rIns="32100" bIns="3210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1956034" y="3346517"/>
            <a:ext cx="2531622" cy="1537068"/>
            <a:chOff x="-153187" y="-5671"/>
            <a:chExt cx="3600528" cy="2186051"/>
          </a:xfrm>
        </p:grpSpPr>
        <p:sp>
          <p:nvSpPr>
            <p:cNvPr id="133" name="Cercle"/>
            <p:cNvSpPr/>
            <p:nvPr/>
          </p:nvSpPr>
          <p:spPr>
            <a:xfrm>
              <a:off x="-153188" y="477549"/>
              <a:ext cx="1702831" cy="17028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226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4" name="Ligne"/>
            <p:cNvSpPr/>
            <p:nvPr/>
          </p:nvSpPr>
          <p:spPr>
            <a:xfrm flipH="1">
              <a:off x="1232741" y="-5672"/>
              <a:ext cx="2214601" cy="1197939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sp>
        <p:nvSpPr>
          <p:cNvPr id="136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lang="fr-FR"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2100" kern="0" cap="all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226" hangingPunct="0">
              <a:defRPr sz="3000" b="0" cap="all">
                <a:solidFill>
                  <a:srgbClr val="FFFFFF"/>
                </a:solidFill>
              </a:defRPr>
            </a:pPr>
            <a:r>
              <a:rPr sz="21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7" name="Cercle"/>
          <p:cNvSpPr/>
          <p:nvPr/>
        </p:nvSpPr>
        <p:spPr>
          <a:xfrm>
            <a:off x="6008108" y="168020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2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8" name="Maths"/>
          <p:cNvSpPr txBox="1"/>
          <p:nvPr/>
        </p:nvSpPr>
        <p:spPr>
          <a:xfrm>
            <a:off x="6126219" y="2341717"/>
            <a:ext cx="960212" cy="32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000" kern="0" dirty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  <a:endParaRPr sz="1800" kern="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Arts"/>
          <p:cNvSpPr txBox="1"/>
          <p:nvPr/>
        </p:nvSpPr>
        <p:spPr>
          <a:xfrm>
            <a:off x="2806551" y="2316533"/>
            <a:ext cx="520873" cy="31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8" name="Groupe"/>
          <p:cNvGrpSpPr/>
          <p:nvPr/>
        </p:nvGrpSpPr>
        <p:grpSpPr>
          <a:xfrm>
            <a:off x="6271657" y="37062"/>
            <a:ext cx="3434639" cy="3936692"/>
            <a:chOff x="-540025" y="64669"/>
            <a:chExt cx="4884820" cy="5598852"/>
          </a:xfrm>
        </p:grpSpPr>
        <p:sp>
          <p:nvSpPr>
            <p:cNvPr id="141" name="Ligne"/>
            <p:cNvSpPr/>
            <p:nvPr/>
          </p:nvSpPr>
          <p:spPr>
            <a:xfrm>
              <a:off x="702787" y="3543545"/>
              <a:ext cx="686447" cy="751741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Ligne"/>
            <p:cNvSpPr/>
            <p:nvPr/>
          </p:nvSpPr>
          <p:spPr>
            <a:xfrm flipV="1">
              <a:off x="0" y="1841435"/>
              <a:ext cx="208670" cy="53247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H="1">
              <a:off x="623964" y="2348873"/>
              <a:ext cx="937166" cy="548679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42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47" name="Groupe"/>
            <p:cNvGrpSpPr/>
            <p:nvPr/>
          </p:nvGrpSpPr>
          <p:grpSpPr>
            <a:xfrm>
              <a:off x="-540025" y="64669"/>
              <a:ext cx="4884820" cy="5598852"/>
              <a:chOff x="-746285" y="64669"/>
              <a:chExt cx="4884818" cy="5598851"/>
            </a:xfrm>
          </p:grpSpPr>
          <p:sp>
            <p:nvSpPr>
              <p:cNvPr id="144" name="LICENCES…"/>
              <p:cNvSpPr txBox="1"/>
              <p:nvPr/>
            </p:nvSpPr>
            <p:spPr>
              <a:xfrm>
                <a:off x="1438373" y="111150"/>
                <a:ext cx="2015711" cy="38140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Economie – gestion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management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AES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/ Sc. hum. et soc.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Psychologie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MIASH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ipl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compta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Administration publique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LEA</a:t>
                </a:r>
              </a:p>
            </p:txBody>
          </p:sp>
          <p:sp>
            <p:nvSpPr>
              <p:cNvPr id="145" name="CPGE…"/>
              <p:cNvSpPr txBox="1"/>
              <p:nvPr/>
            </p:nvSpPr>
            <p:spPr>
              <a:xfrm>
                <a:off x="-746285" y="64669"/>
                <a:ext cx="1837741" cy="22842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sc.oc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B/L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Éco et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comm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Droit et gestion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 et gestion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</a:t>
                </a:r>
              </a:p>
            </p:txBody>
          </p:sp>
          <p:sp>
            <p:nvSpPr>
              <p:cNvPr id="146" name="DUT…"/>
              <p:cNvSpPr txBox="1"/>
              <p:nvPr/>
            </p:nvSpPr>
            <p:spPr>
              <a:xfrm>
                <a:off x="1244137" y="4189111"/>
                <a:ext cx="2894396" cy="14744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599553"/>
                    </a:solidFill>
                  </a:defRPr>
                </a:pPr>
                <a:r>
                  <a:rPr sz="1200" b="1" u="sng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Gest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Entrep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 </a:t>
                </a:r>
                <a:r>
                  <a:rPr lang="fr-FR" sz="1200" b="1" kern="0" dirty="0" err="1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Adma</a:t>
                </a:r>
                <a:r>
                  <a:rPr lang="fr-FR"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.</a:t>
                </a:r>
                <a:endPara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Techniques de commercialisation</a:t>
                </a:r>
              </a:p>
              <a:p>
                <a:pPr defTabSz="321042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599553"/>
                    </a:solidFill>
                  </a:defRPr>
                </a:pPr>
                <a:r>
                  <a:rPr sz="1200" b="1" kern="0" dirty="0">
                    <a:solidFill>
                      <a:srgbClr val="599553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</p:txBody>
          </p:sp>
        </p:grpSp>
      </p:grpSp>
      <p:sp>
        <p:nvSpPr>
          <p:cNvPr id="149" name="LLCE"/>
          <p:cNvSpPr txBox="1"/>
          <p:nvPr/>
        </p:nvSpPr>
        <p:spPr>
          <a:xfrm>
            <a:off x="6323025" y="1888993"/>
            <a:ext cx="585592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sz="2100"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465488" y="2059311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1" name="Etudes supérieures envisagées"/>
          <p:cNvSpPr txBox="1"/>
          <p:nvPr/>
        </p:nvSpPr>
        <p:spPr>
          <a:xfrm>
            <a:off x="1645698" y="424302"/>
            <a:ext cx="43232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2" name="Cercle"/>
          <p:cNvSpPr/>
          <p:nvPr/>
        </p:nvSpPr>
        <p:spPr>
          <a:xfrm>
            <a:off x="1472829" y="1146141"/>
            <a:ext cx="6198344" cy="5383434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042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2 spécialités de Terminale"/>
          <p:cNvSpPr txBox="1"/>
          <p:nvPr/>
        </p:nvSpPr>
        <p:spPr>
          <a:xfrm>
            <a:off x="2544778" y="1286351"/>
            <a:ext cx="3726879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5" name="3 spécialités de 1ère"/>
          <p:cNvSpPr txBox="1"/>
          <p:nvPr/>
        </p:nvSpPr>
        <p:spPr>
          <a:xfrm>
            <a:off x="2326517" y="2019827"/>
            <a:ext cx="3649935" cy="34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6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/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042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7" name="Maths"/>
          <p:cNvSpPr txBox="1"/>
          <p:nvPr/>
        </p:nvSpPr>
        <p:spPr>
          <a:xfrm>
            <a:off x="2233277" y="4367045"/>
            <a:ext cx="659686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58" name="LLCE"/>
          <p:cNvSpPr txBox="1"/>
          <p:nvPr/>
        </p:nvSpPr>
        <p:spPr>
          <a:xfrm>
            <a:off x="2221413" y="3732584"/>
            <a:ext cx="683412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430914" y="4027850"/>
            <a:ext cx="264393" cy="3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8" tIns="35668" rIns="35668" bIns="35668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59466" y="4951885"/>
            <a:ext cx="2283098" cy="1856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39835" y="2847505"/>
            <a:ext cx="1994020" cy="2410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31" grpId="0" animBg="1" advAuto="0"/>
      <p:bldP spid="132" grpId="0" animBg="1" advAuto="0"/>
      <p:bldP spid="135" grpId="0" animBg="1" advAuto="0"/>
      <p:bldP spid="136" grpId="0" animBg="1" advAuto="0"/>
      <p:bldP spid="137" grpId="0" animBg="1" advAuto="0"/>
      <p:bldP spid="148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e"/>
          <p:cNvGrpSpPr/>
          <p:nvPr/>
        </p:nvGrpSpPr>
        <p:grpSpPr>
          <a:xfrm>
            <a:off x="4565328" y="3370862"/>
            <a:ext cx="1787640" cy="2660271"/>
            <a:chOff x="-1" y="-1"/>
            <a:chExt cx="2542420" cy="378349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1691996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4" name="Groupe"/>
            <p:cNvGrpSpPr/>
            <p:nvPr/>
          </p:nvGrpSpPr>
          <p:grpSpPr>
            <a:xfrm>
              <a:off x="840786" y="2081863"/>
              <a:ext cx="1701633" cy="1701632"/>
              <a:chOff x="-1" y="0"/>
              <a:chExt cx="1701632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-1" y="0"/>
                <a:ext cx="1701632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373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81940" y="73240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133203" y="431469"/>
                <a:ext cx="141301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  <p:sp>
            <p:nvSpPr>
              <p:cNvPr id="123" name="HG…"/>
              <p:cNvSpPr txBox="1"/>
              <p:nvPr/>
            </p:nvSpPr>
            <p:spPr>
              <a:xfrm>
                <a:off x="358672" y="1261822"/>
                <a:ext cx="984289" cy="383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159" hangingPunct="0">
                  <a:lnSpc>
                    <a:spcPct val="80000"/>
                  </a:lnSpc>
                  <a:defRPr sz="1900" b="0">
                    <a:solidFill>
                      <a:srgbClr val="FFFFFF"/>
                    </a:solidFill>
                  </a:defRPr>
                </a:pPr>
                <a:r>
                  <a:rPr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3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3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134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6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7" name="Ligne"/>
            <p:cNvSpPr/>
            <p:nvPr/>
          </p:nvSpPr>
          <p:spPr>
            <a:xfrm flipH="1">
              <a:off x="3718679" y="2594257"/>
              <a:ext cx="1" cy="219418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8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159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3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29" name="LICENCES…"/>
              <p:cNvSpPr txBox="1"/>
              <p:nvPr/>
            </p:nvSpPr>
            <p:spPr>
              <a:xfrm>
                <a:off x="84564" y="2308350"/>
                <a:ext cx="2187472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0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1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D1</a:t>
                </a:r>
              </a:p>
            </p:txBody>
          </p:sp>
          <p:sp>
            <p:nvSpPr>
              <p:cNvPr id="132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EA8F34"/>
                    </a:solidFill>
                  </a:defRPr>
                </a:pPr>
                <a:r>
                  <a:rPr sz="1200" b="1" u="sng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159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EA8F34"/>
                    </a:solidFill>
                  </a:defRPr>
                </a:pPr>
                <a:r>
                  <a:rPr sz="1200" b="1" kern="0">
                    <a:solidFill>
                      <a:srgbClr val="EA8F34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13" tIns="32113" rIns="32113" bIns="32113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7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2E578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373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</a:t>
            </a:r>
            <a:r>
              <a:rPr lang="fr-FR"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GGS</a:t>
            </a:r>
            <a:r>
              <a:rPr sz="15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</a:p>
        </p:txBody>
      </p:sp>
      <p:sp>
        <p:nvSpPr>
          <p:cNvPr id="138" name="Cercle"/>
          <p:cNvSpPr/>
          <p:nvPr/>
        </p:nvSpPr>
        <p:spPr>
          <a:xfrm>
            <a:off x="6008101" y="1680196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373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Maths"/>
          <p:cNvSpPr txBox="1"/>
          <p:nvPr/>
        </p:nvSpPr>
        <p:spPr>
          <a:xfrm>
            <a:off x="6124818" y="2309636"/>
            <a:ext cx="962995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40" name="SVT"/>
          <p:cNvSpPr txBox="1"/>
          <p:nvPr/>
        </p:nvSpPr>
        <p:spPr>
          <a:xfrm>
            <a:off x="4309538" y="160290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2" name="Arts"/>
          <p:cNvSpPr txBox="1"/>
          <p:nvPr/>
        </p:nvSpPr>
        <p:spPr>
          <a:xfrm>
            <a:off x="2806538" y="2316513"/>
            <a:ext cx="520900" cy="31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50" name="LLCE"/>
          <p:cNvSpPr txBox="1"/>
          <p:nvPr/>
        </p:nvSpPr>
        <p:spPr>
          <a:xfrm>
            <a:off x="6243731" y="1856916"/>
            <a:ext cx="707894" cy="40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68" y="2059292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1684839" y="23075"/>
            <a:ext cx="4323262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291709" y="270271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159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7145" y="753558"/>
            <a:ext cx="3726906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647638" y="1602903"/>
            <a:ext cx="3649961" cy="3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Cercle"/>
          <p:cNvSpPr/>
          <p:nvPr/>
        </p:nvSpPr>
        <p:spPr>
          <a:xfrm>
            <a:off x="2051522" y="3720890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159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HG…"/>
          <p:cNvSpPr txBox="1"/>
          <p:nvPr/>
        </p:nvSpPr>
        <p:spPr>
          <a:xfrm>
            <a:off x="2159935" y="4465635"/>
            <a:ext cx="979030" cy="32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pPr>
            <a:r>
              <a:rPr sz="20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HGGSP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59456" y="3872393"/>
            <a:ext cx="561163" cy="32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818" y="4169500"/>
            <a:ext cx="264419" cy="39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1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1" tIns="35681" rIns="35681" bIns="35681" anchor="ctr">
            <a:spAutoFit/>
          </a:bodyPr>
          <a:lstStyle/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159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2025" y="52856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739835" y="2847465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6576739" y="43323"/>
            <a:ext cx="3174603" cy="3718453"/>
            <a:chOff x="6424339" y="-109077"/>
            <a:chExt cx="3174603" cy="3718453"/>
          </a:xfrm>
        </p:grpSpPr>
        <p:grpSp>
          <p:nvGrpSpPr>
            <p:cNvPr id="52" name="Groupe"/>
            <p:cNvGrpSpPr/>
            <p:nvPr/>
          </p:nvGrpSpPr>
          <p:grpSpPr>
            <a:xfrm>
              <a:off x="6651361" y="1525049"/>
              <a:ext cx="1126540" cy="1093359"/>
              <a:chOff x="41684" y="2345283"/>
              <a:chExt cx="1602190" cy="1555000"/>
            </a:xfrm>
          </p:grpSpPr>
          <p:sp>
            <p:nvSpPr>
              <p:cNvPr id="56" name="Ligne"/>
              <p:cNvSpPr/>
              <p:nvPr/>
            </p:nvSpPr>
            <p:spPr>
              <a:xfrm>
                <a:off x="744472" y="3707909"/>
                <a:ext cx="686447" cy="192374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7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8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53" name="CPGE…"/>
            <p:cNvSpPr txBox="1"/>
            <p:nvPr/>
          </p:nvSpPr>
          <p:spPr>
            <a:xfrm>
              <a:off x="6424339" y="-17936"/>
              <a:ext cx="1292162" cy="15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 (D1)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(D2)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LICENCES…"/>
            <p:cNvSpPr txBox="1"/>
            <p:nvPr/>
          </p:nvSpPr>
          <p:spPr>
            <a:xfrm>
              <a:off x="7807745" y="-109077"/>
              <a:ext cx="1417297" cy="2681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55" name="DUT…"/>
            <p:cNvSpPr txBox="1"/>
            <p:nvPr/>
          </p:nvSpPr>
          <p:spPr>
            <a:xfrm>
              <a:off x="7563819" y="2572682"/>
              <a:ext cx="2035123" cy="1036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Adma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161" grpId="0" animBg="1" advAuto="0"/>
      <p:bldP spid="4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"/>
          <p:cNvGrpSpPr/>
          <p:nvPr/>
        </p:nvGrpSpPr>
        <p:grpSpPr>
          <a:xfrm>
            <a:off x="4585117" y="3450392"/>
            <a:ext cx="1991107" cy="2452174"/>
            <a:chOff x="-1" y="-1"/>
            <a:chExt cx="2831795" cy="3487536"/>
          </a:xfrm>
        </p:grpSpPr>
        <p:sp>
          <p:nvSpPr>
            <p:cNvPr id="119" name="Ligne"/>
            <p:cNvSpPr/>
            <p:nvPr/>
          </p:nvSpPr>
          <p:spPr>
            <a:xfrm flipH="1" flipV="1">
              <a:off x="-1" y="-1"/>
              <a:ext cx="2042881" cy="2660318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3" name="Groupe"/>
            <p:cNvGrpSpPr/>
            <p:nvPr/>
          </p:nvGrpSpPr>
          <p:grpSpPr>
            <a:xfrm>
              <a:off x="1130162" y="1785903"/>
              <a:ext cx="1701632" cy="1701632"/>
              <a:chOff x="0" y="0"/>
              <a:chExt cx="1701631" cy="1701631"/>
            </a:xfrm>
          </p:grpSpPr>
          <p:sp>
            <p:nvSpPr>
              <p:cNvPr id="12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436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1" name="LLCE"/>
              <p:cNvSpPr txBox="1"/>
              <p:nvPr/>
            </p:nvSpPr>
            <p:spPr>
              <a:xfrm>
                <a:off x="641070" y="261687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2" name="Maths"/>
              <p:cNvSpPr txBox="1"/>
              <p:nvPr/>
            </p:nvSpPr>
            <p:spPr>
              <a:xfrm>
                <a:off x="220333" y="35796"/>
                <a:ext cx="1260963" cy="547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Maths</a:t>
                </a:r>
              </a:p>
            </p:txBody>
          </p:sp>
        </p:grpSp>
      </p:grpSp>
      <p:sp>
        <p:nvSpPr>
          <p:cNvPr id="125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59955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6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C02A33"/>
            </a:solidFill>
          </a:ln>
        </p:spPr>
        <p:txBody>
          <a:bodyPr lIns="32118" tIns="32118" rIns="32118" bIns="32118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7" name="Groupe"/>
          <p:cNvSpPr/>
          <p:nvPr/>
        </p:nvSpPr>
        <p:spPr>
          <a:xfrm>
            <a:off x="3327469" y="2071975"/>
            <a:ext cx="2492878" cy="2515307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436" hangingPunct="0">
              <a:defRPr sz="2100" b="0" cap="all">
                <a:solidFill>
                  <a:srgbClr val="FFFFFF"/>
                </a:solidFill>
              </a:defRPr>
            </a:pPr>
            <a:r>
              <a:rPr sz="2000" kern="0" cap="all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28" name="Cercle"/>
          <p:cNvSpPr/>
          <p:nvPr/>
        </p:nvSpPr>
        <p:spPr>
          <a:xfrm>
            <a:off x="6008098" y="1680193"/>
            <a:ext cx="1196459" cy="1196459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436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Maths"/>
          <p:cNvSpPr txBox="1"/>
          <p:nvPr/>
        </p:nvSpPr>
        <p:spPr>
          <a:xfrm>
            <a:off x="6124812" y="2309629"/>
            <a:ext cx="963008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0" name="SVT"/>
          <p:cNvSpPr txBox="1"/>
          <p:nvPr/>
        </p:nvSpPr>
        <p:spPr>
          <a:xfrm>
            <a:off x="4309532" y="1602897"/>
            <a:ext cx="520912" cy="315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9" name="LLCE"/>
          <p:cNvSpPr txBox="1"/>
          <p:nvPr/>
        </p:nvSpPr>
        <p:spPr>
          <a:xfrm>
            <a:off x="6243725" y="1856910"/>
            <a:ext cx="707906" cy="40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0" name="LLCE"/>
          <p:cNvSpPr txBox="1"/>
          <p:nvPr/>
        </p:nvSpPr>
        <p:spPr>
          <a:xfrm>
            <a:off x="6465461" y="2059285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1" name="Etudes supérieures envisagées"/>
          <p:cNvSpPr txBox="1"/>
          <p:nvPr/>
        </p:nvSpPr>
        <p:spPr>
          <a:xfrm>
            <a:off x="2410366" y="159341"/>
            <a:ext cx="43232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2" name="Cercle"/>
          <p:cNvSpPr/>
          <p:nvPr/>
        </p:nvSpPr>
        <p:spPr>
          <a:xfrm>
            <a:off x="1472829" y="594568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3" name="Cercle"/>
          <p:cNvSpPr/>
          <p:nvPr/>
        </p:nvSpPr>
        <p:spPr>
          <a:xfrm>
            <a:off x="3115735" y="1780353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08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4" name="2 spécialités de Terminale"/>
          <p:cNvSpPr txBox="1"/>
          <p:nvPr/>
        </p:nvSpPr>
        <p:spPr>
          <a:xfrm>
            <a:off x="2708557" y="804735"/>
            <a:ext cx="3726918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45" name="3 spécialités de 1ère"/>
          <p:cNvSpPr txBox="1"/>
          <p:nvPr/>
        </p:nvSpPr>
        <p:spPr>
          <a:xfrm>
            <a:off x="2552629" y="1490059"/>
            <a:ext cx="3649974" cy="3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46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08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HG…"/>
          <p:cNvSpPr txBox="1"/>
          <p:nvPr/>
        </p:nvSpPr>
        <p:spPr>
          <a:xfrm>
            <a:off x="2171158" y="4217480"/>
            <a:ext cx="937752" cy="72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000" b="0">
                <a:solidFill>
                  <a:srgbClr val="FFFFFF"/>
                </a:solidFill>
              </a:defRPr>
            </a:pPr>
            <a:r>
              <a:rPr sz="14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8" name="LLCE"/>
          <p:cNvSpPr txBox="1"/>
          <p:nvPr/>
        </p:nvSpPr>
        <p:spPr>
          <a:xfrm>
            <a:off x="2359458" y="3810656"/>
            <a:ext cx="561175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0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9" name="LLCE"/>
          <p:cNvSpPr txBox="1"/>
          <p:nvPr/>
        </p:nvSpPr>
        <p:spPr>
          <a:xfrm>
            <a:off x="2507820" y="3974558"/>
            <a:ext cx="264431" cy="39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57" name="Groupe"/>
          <p:cNvGrpSpPr/>
          <p:nvPr/>
        </p:nvGrpSpPr>
        <p:grpSpPr>
          <a:xfrm>
            <a:off x="121430" y="2520549"/>
            <a:ext cx="2585960" cy="4384319"/>
            <a:chOff x="0" y="14146"/>
            <a:chExt cx="3677808" cy="6235474"/>
          </a:xfrm>
        </p:grpSpPr>
        <p:sp>
          <p:nvSpPr>
            <p:cNvPr id="150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1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2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02A3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08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3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54" name="CPGE…"/>
            <p:cNvSpPr txBox="1"/>
            <p:nvPr/>
          </p:nvSpPr>
          <p:spPr>
            <a:xfrm>
              <a:off x="2270242" y="4571279"/>
              <a:ext cx="791889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5" name="ECOLES…"/>
            <p:cNvSpPr txBox="1"/>
            <p:nvPr/>
          </p:nvSpPr>
          <p:spPr>
            <a:xfrm>
              <a:off x="2247668" y="5164788"/>
              <a:ext cx="1430140" cy="1084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6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02A33"/>
                  </a:solidFill>
                </a:defRPr>
              </a:pPr>
              <a:r>
                <a:rPr sz="1200" b="1" u="sng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08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02A33"/>
                  </a:solidFill>
                </a:defRPr>
              </a:pPr>
              <a:r>
                <a:rPr sz="1200" b="1" kern="0">
                  <a:solidFill>
                    <a:srgbClr val="C02A3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8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08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9" name="HG…"/>
          <p:cNvSpPr txBox="1"/>
          <p:nvPr/>
        </p:nvSpPr>
        <p:spPr>
          <a:xfrm>
            <a:off x="5494499" y="5149997"/>
            <a:ext cx="995453" cy="76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87" tIns="35687" rIns="35687" bIns="35687" anchor="ctr">
            <a:spAutoFit/>
          </a:bodyPr>
          <a:lstStyle/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08" hangingPunct="0"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776356" y="4938827"/>
            <a:ext cx="2283098" cy="1856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dirty="0"/>
              <a:t>Mathématiques complémentaires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951657" y="3861414"/>
            <a:ext cx="1994020" cy="2410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endParaRPr lang="fr-FR" sz="1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Enseignements optionnels possibles</a:t>
            </a: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FR" sz="1400" dirty="0"/>
              <a:t>Mathématiques expertes</a:t>
            </a:r>
          </a:p>
          <a:p>
            <a:pPr algn="ctr"/>
            <a:r>
              <a:rPr lang="fr-FR" sz="1400" dirty="0"/>
              <a:t>ou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24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" name="Grouper 44"/>
          <p:cNvGrpSpPr/>
          <p:nvPr/>
        </p:nvGrpSpPr>
        <p:grpSpPr>
          <a:xfrm>
            <a:off x="6424339" y="-109077"/>
            <a:ext cx="3174603" cy="3718453"/>
            <a:chOff x="6424339" y="-109077"/>
            <a:chExt cx="3174603" cy="3718453"/>
          </a:xfrm>
        </p:grpSpPr>
        <p:grpSp>
          <p:nvGrpSpPr>
            <p:cNvPr id="46" name="Groupe"/>
            <p:cNvGrpSpPr/>
            <p:nvPr/>
          </p:nvGrpSpPr>
          <p:grpSpPr>
            <a:xfrm>
              <a:off x="6651361" y="1525049"/>
              <a:ext cx="1126540" cy="1093359"/>
              <a:chOff x="41684" y="2345283"/>
              <a:chExt cx="1602190" cy="1555000"/>
            </a:xfrm>
          </p:grpSpPr>
          <p:sp>
            <p:nvSpPr>
              <p:cNvPr id="50" name="Ligne"/>
              <p:cNvSpPr/>
              <p:nvPr/>
            </p:nvSpPr>
            <p:spPr>
              <a:xfrm>
                <a:off x="744472" y="3707909"/>
                <a:ext cx="686447" cy="192374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1" name="Ligne"/>
              <p:cNvSpPr/>
              <p:nvPr/>
            </p:nvSpPr>
            <p:spPr>
              <a:xfrm flipV="1">
                <a:off x="41684" y="2345283"/>
                <a:ext cx="0" cy="192988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52" name="Ligne"/>
              <p:cNvSpPr/>
              <p:nvPr/>
            </p:nvSpPr>
            <p:spPr>
              <a:xfrm flipH="1">
                <a:off x="672134" y="2424647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599553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159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</p:grpSp>
        <p:sp>
          <p:nvSpPr>
            <p:cNvPr id="47" name="CPGE…"/>
            <p:cNvSpPr txBox="1"/>
            <p:nvPr/>
          </p:nvSpPr>
          <p:spPr>
            <a:xfrm>
              <a:off x="6424339" y="-17936"/>
              <a:ext cx="1292162" cy="1542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Lettres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sc.oc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B/L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Éco et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 et gestion (D1)</a:t>
              </a:r>
            </a:p>
            <a:p>
              <a:pPr marL="171450" indent="-171450" defTabSz="321042" hangingPunct="0">
                <a:lnSpc>
                  <a:spcPct val="80000"/>
                </a:lnSpc>
                <a:spcBef>
                  <a:spcPts val="492"/>
                </a:spcBef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 et gestion (D2)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LICENCES…"/>
            <p:cNvSpPr txBox="1"/>
            <p:nvPr/>
          </p:nvSpPr>
          <p:spPr>
            <a:xfrm>
              <a:off x="7807745" y="-109077"/>
              <a:ext cx="1417297" cy="2681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management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AES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/ Sc. hum. et soc.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ipl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compta et gestion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49" name="DUT…"/>
            <p:cNvSpPr txBox="1"/>
            <p:nvPr/>
          </p:nvSpPr>
          <p:spPr>
            <a:xfrm>
              <a:off x="7563819" y="2572682"/>
              <a:ext cx="2035123" cy="1036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599553"/>
                  </a:solidFill>
                </a:defRPr>
              </a:pPr>
              <a:r>
                <a:rPr sz="1200" b="1" u="sng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Gest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Entrep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r>
                <a:rPr lang="fr-FR" sz="1200" b="1" kern="0" dirty="0" err="1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Adma</a:t>
              </a:r>
              <a:r>
                <a:rPr lang="fr-FR"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200" b="1" kern="0" dirty="0">
                <a:solidFill>
                  <a:srgbClr val="59955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42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599553"/>
                  </a:solidFill>
                </a:defRPr>
              </a:pPr>
              <a:r>
                <a:rPr sz="1200" b="1" kern="0" dirty="0">
                  <a:solidFill>
                    <a:srgbClr val="59955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41" grpId="0" animBg="1" advAuto="0"/>
      <p:bldP spid="142" grpId="0" animBg="1" advAuto="0"/>
      <p:bldP spid="143" grpId="0" animBg="1" advAuto="0"/>
      <p:bldP spid="144" grpId="0" animBg="1" advAuto="0"/>
      <p:bldP spid="145" grpId="0" animBg="1" advAuto="0"/>
      <p:bldP spid="146" grpId="0" animBg="1" advAuto="0"/>
      <p:bldP spid="157" grpId="0" animBg="1" advAuto="0"/>
      <p:bldP spid="158" grpId="0" animBg="1" advAuto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e"/>
          <p:cNvGrpSpPr/>
          <p:nvPr/>
        </p:nvGrpSpPr>
        <p:grpSpPr>
          <a:xfrm>
            <a:off x="4048652" y="1680178"/>
            <a:ext cx="3155901" cy="2057826"/>
            <a:chOff x="0" y="0"/>
            <a:chExt cx="4488391" cy="2926685"/>
          </a:xfrm>
        </p:grpSpPr>
        <p:sp>
          <p:nvSpPr>
            <p:cNvPr id="119" name="Ligne"/>
            <p:cNvSpPr/>
            <p:nvPr/>
          </p:nvSpPr>
          <p:spPr>
            <a:xfrm flipH="1">
              <a:off x="0" y="1116925"/>
              <a:ext cx="3161682" cy="1809761"/>
            </a:xfrm>
            <a:prstGeom prst="line">
              <a:avLst/>
            </a:prstGeom>
            <a:noFill/>
            <a:ln w="25400" cap="flat">
              <a:solidFill>
                <a:srgbClr val="2E578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20" name="Cercle"/>
            <p:cNvSpPr/>
            <p:nvPr/>
          </p:nvSpPr>
          <p:spPr>
            <a:xfrm>
              <a:off x="2786761" y="0"/>
              <a:ext cx="1701631" cy="1701631"/>
            </a:xfrm>
            <a:prstGeom prst="ellipse">
              <a:avLst/>
            </a:prstGeom>
            <a:solidFill>
              <a:srgbClr val="2E57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520" hangingPunct="0">
                <a:defRPr b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1700" kern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</p:grpSp>
      <p:grpSp>
        <p:nvGrpSpPr>
          <p:cNvPr id="128" name="Groupe"/>
          <p:cNvGrpSpPr/>
          <p:nvPr/>
        </p:nvGrpSpPr>
        <p:grpSpPr>
          <a:xfrm>
            <a:off x="4565328" y="3370854"/>
            <a:ext cx="1787640" cy="2660271"/>
            <a:chOff x="0" y="-1"/>
            <a:chExt cx="2542419" cy="3783496"/>
          </a:xfrm>
        </p:grpSpPr>
        <p:sp>
          <p:nvSpPr>
            <p:cNvPr id="122" name="Ligne"/>
            <p:cNvSpPr/>
            <p:nvPr/>
          </p:nvSpPr>
          <p:spPr>
            <a:xfrm flipH="1" flipV="1">
              <a:off x="0" y="-1"/>
              <a:ext cx="1691995" cy="2828627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27" name="Groupe"/>
            <p:cNvGrpSpPr/>
            <p:nvPr/>
          </p:nvGrpSpPr>
          <p:grpSpPr>
            <a:xfrm>
              <a:off x="840787" y="2081863"/>
              <a:ext cx="1701632" cy="1701632"/>
              <a:chOff x="0" y="0"/>
              <a:chExt cx="1701631" cy="1701631"/>
            </a:xfrm>
          </p:grpSpPr>
          <p:sp>
            <p:nvSpPr>
              <p:cNvPr id="123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52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24" name="LLCE"/>
              <p:cNvSpPr txBox="1"/>
              <p:nvPr/>
            </p:nvSpPr>
            <p:spPr>
              <a:xfrm>
                <a:off x="641070" y="461599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25" name="HG…"/>
              <p:cNvSpPr txBox="1"/>
              <p:nvPr/>
            </p:nvSpPr>
            <p:spPr>
              <a:xfrm>
                <a:off x="423155" y="1062150"/>
                <a:ext cx="855306" cy="34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5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HG</a:t>
                </a:r>
                <a:r>
                  <a:rPr lang="fr-FR"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GSP</a:t>
                </a:r>
                <a:endParaRPr sz="1100" kern="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6" name="HG…"/>
              <p:cNvSpPr txBox="1"/>
              <p:nvPr/>
            </p:nvSpPr>
            <p:spPr>
              <a:xfrm>
                <a:off x="294539" y="33079"/>
                <a:ext cx="1112553" cy="7317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275" hangingPunct="0">
                  <a:lnSpc>
                    <a:spcPct val="80000"/>
                  </a:lnSpc>
                  <a:defRPr sz="1600" b="0">
                    <a:solidFill>
                      <a:srgbClr val="FFFFFF"/>
                    </a:solidFill>
                  </a:defRPr>
                </a:pPr>
                <a:r>
                  <a:rPr sz="1100" kern="0" dirty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grpSp>
        <p:nvGrpSpPr>
          <p:cNvPr id="137" name="Groupe"/>
          <p:cNvGrpSpPr/>
          <p:nvPr/>
        </p:nvGrpSpPr>
        <p:grpSpPr>
          <a:xfrm>
            <a:off x="78186" y="2509550"/>
            <a:ext cx="4006362" cy="4369301"/>
            <a:chOff x="0" y="8642"/>
            <a:chExt cx="5697936" cy="6214113"/>
          </a:xfrm>
        </p:grpSpPr>
        <p:sp>
          <p:nvSpPr>
            <p:cNvPr id="129" name="Ligne"/>
            <p:cNvSpPr/>
            <p:nvPr/>
          </p:nvSpPr>
          <p:spPr>
            <a:xfrm>
              <a:off x="1395620" y="713276"/>
              <a:ext cx="2364762" cy="18941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0" name="Ligne"/>
            <p:cNvSpPr/>
            <p:nvPr/>
          </p:nvSpPr>
          <p:spPr>
            <a:xfrm flipH="1">
              <a:off x="3718679" y="2594257"/>
              <a:ext cx="1" cy="2397520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31" name="Ligne"/>
            <p:cNvSpPr/>
            <p:nvPr/>
          </p:nvSpPr>
          <p:spPr>
            <a:xfrm flipH="1">
              <a:off x="1694143" y="2591489"/>
              <a:ext cx="1965438" cy="104207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275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6" name="Groupe"/>
            <p:cNvGrpSpPr/>
            <p:nvPr/>
          </p:nvGrpSpPr>
          <p:grpSpPr>
            <a:xfrm>
              <a:off x="0" y="8642"/>
              <a:ext cx="5697936" cy="6214113"/>
              <a:chOff x="0" y="8642"/>
              <a:chExt cx="5697935" cy="6214112"/>
            </a:xfrm>
          </p:grpSpPr>
          <p:sp>
            <p:nvSpPr>
              <p:cNvPr id="132" name="LICENCES…"/>
              <p:cNvSpPr txBox="1"/>
              <p:nvPr/>
            </p:nvSpPr>
            <p:spPr>
              <a:xfrm>
                <a:off x="84564" y="2308350"/>
                <a:ext cx="2194104" cy="3603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Droit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Histoire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Géographie – aménagement du territoire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Communication</a:t>
                </a:r>
              </a:p>
            </p:txBody>
          </p:sp>
          <p:sp>
            <p:nvSpPr>
              <p:cNvPr id="133" name="ECOLES…"/>
              <p:cNvSpPr txBox="1"/>
              <p:nvPr/>
            </p:nvSpPr>
            <p:spPr>
              <a:xfrm>
                <a:off x="0" y="8642"/>
                <a:ext cx="1701631" cy="1684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IEP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Ecoles de journalisme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  <p:sp>
            <p:nvSpPr>
              <p:cNvPr id="134" name="CPGE…"/>
              <p:cNvSpPr txBox="1"/>
              <p:nvPr/>
            </p:nvSpPr>
            <p:spPr>
              <a:xfrm>
                <a:off x="2803539" y="4649742"/>
                <a:ext cx="2894396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 (D1)</a:t>
                </a:r>
                <a:endParaRPr sz="1200" b="1" kern="0" dirty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5" name="DUT…"/>
              <p:cNvSpPr txBox="1"/>
              <p:nvPr/>
            </p:nvSpPr>
            <p:spPr>
              <a:xfrm>
                <a:off x="2803539" y="5258297"/>
                <a:ext cx="2894396" cy="9644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DE6A10"/>
                    </a:solidFill>
                  </a:defRPr>
                </a:pPr>
                <a:r>
                  <a:rPr sz="1200" b="1" u="sng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DUT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Carrières sociales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DE6A10"/>
                    </a:solidFill>
                  </a:defRPr>
                </a:pPr>
                <a:r>
                  <a:rPr sz="1200" b="1" kern="0" dirty="0">
                    <a:solidFill>
                      <a:srgbClr val="DE6A10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Info-com -journalisme</a:t>
                </a:r>
              </a:p>
            </p:txBody>
          </p:sp>
        </p:grpSp>
      </p:grpSp>
      <p:sp>
        <p:nvSpPr>
          <p:cNvPr id="138" name="Ligne"/>
          <p:cNvSpPr/>
          <p:nvPr/>
        </p:nvSpPr>
        <p:spPr>
          <a:xfrm flipH="1">
            <a:off x="2916293" y="3440921"/>
            <a:ext cx="1585589" cy="787444"/>
          </a:xfrm>
          <a:prstGeom prst="line">
            <a:avLst/>
          </a:prstGeom>
          <a:ln w="25400">
            <a:solidFill>
              <a:srgbClr val="DE6A10"/>
            </a:solidFill>
          </a:ln>
        </p:spPr>
        <p:txBody>
          <a:bodyPr lIns="32125" tIns="32125" rIns="32125" bIns="32125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9" name="Groupe"/>
          <p:cNvSpPr/>
          <p:nvPr/>
        </p:nvSpPr>
        <p:spPr>
          <a:xfrm>
            <a:off x="3635173" y="2492173"/>
            <a:ext cx="1873654" cy="1873654"/>
          </a:xfrm>
          <a:prstGeom prst="ellipse">
            <a:avLst/>
          </a:prstGeom>
          <a:solidFill>
            <a:srgbClr val="5995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520" hangingPunct="0">
              <a:defRPr sz="2100" b="0" cap="all">
                <a:solidFill>
                  <a:srgbClr val="FFFFFF"/>
                </a:solidFill>
              </a:defRPr>
            </a:pPr>
            <a:endParaRPr sz="1500" kern="0" cap="all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Maths"/>
          <p:cNvSpPr txBox="1"/>
          <p:nvPr/>
        </p:nvSpPr>
        <p:spPr>
          <a:xfrm>
            <a:off x="6072731" y="2167111"/>
            <a:ext cx="1067166" cy="677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pPr>
            <a:r>
              <a:rPr sz="16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41" name="SVT"/>
          <p:cNvSpPr txBox="1"/>
          <p:nvPr/>
        </p:nvSpPr>
        <p:spPr>
          <a:xfrm>
            <a:off x="4309524" y="160288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3" name="Arts"/>
          <p:cNvSpPr txBox="1"/>
          <p:nvPr/>
        </p:nvSpPr>
        <p:spPr>
          <a:xfrm>
            <a:off x="2806524" y="2316499"/>
            <a:ext cx="520928" cy="31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4" name="LLCE"/>
          <p:cNvSpPr txBox="1"/>
          <p:nvPr/>
        </p:nvSpPr>
        <p:spPr>
          <a:xfrm>
            <a:off x="6289043" y="1692476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45" name="LLCE"/>
          <p:cNvSpPr txBox="1"/>
          <p:nvPr/>
        </p:nvSpPr>
        <p:spPr>
          <a:xfrm>
            <a:off x="6474089" y="187266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46" name="Etudes supérieures envisagées"/>
          <p:cNvSpPr txBox="1"/>
          <p:nvPr/>
        </p:nvSpPr>
        <p:spPr>
          <a:xfrm>
            <a:off x="2410357" y="-11355"/>
            <a:ext cx="4323290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envisag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17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2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8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275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49" name="2 spécialités de Terminale"/>
          <p:cNvSpPr txBox="1"/>
          <p:nvPr/>
        </p:nvSpPr>
        <p:spPr>
          <a:xfrm>
            <a:off x="2721367" y="879656"/>
            <a:ext cx="3701286" cy="3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0" name="3 spécialités de 1ère"/>
          <p:cNvSpPr txBox="1"/>
          <p:nvPr/>
        </p:nvSpPr>
        <p:spPr>
          <a:xfrm>
            <a:off x="2205223" y="1924019"/>
            <a:ext cx="3686859" cy="330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première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</a:t>
            </a:r>
          </a:p>
        </p:txBody>
      </p:sp>
      <p:sp>
        <p:nvSpPr>
          <p:cNvPr id="151" name="Cercle"/>
          <p:cNvSpPr/>
          <p:nvPr/>
        </p:nvSpPr>
        <p:spPr>
          <a:xfrm>
            <a:off x="2051522" y="3720883"/>
            <a:ext cx="1208007" cy="120800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275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HG…"/>
          <p:cNvSpPr txBox="1"/>
          <p:nvPr/>
        </p:nvSpPr>
        <p:spPr>
          <a:xfrm>
            <a:off x="2273308" y="4405059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LLCE"/>
          <p:cNvSpPr txBox="1"/>
          <p:nvPr/>
        </p:nvSpPr>
        <p:spPr>
          <a:xfrm>
            <a:off x="2306192" y="3772317"/>
            <a:ext cx="610101" cy="35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4" name="LLCE"/>
          <p:cNvSpPr txBox="1"/>
          <p:nvPr/>
        </p:nvSpPr>
        <p:spPr>
          <a:xfrm>
            <a:off x="2478373" y="4020696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5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275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6" name="HG…"/>
          <p:cNvSpPr txBox="1"/>
          <p:nvPr/>
        </p:nvSpPr>
        <p:spPr>
          <a:xfrm>
            <a:off x="4074283" y="3751466"/>
            <a:ext cx="995453" cy="633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7" name="HG…"/>
          <p:cNvSpPr txBox="1"/>
          <p:nvPr/>
        </p:nvSpPr>
        <p:spPr>
          <a:xfrm>
            <a:off x="4214890" y="3238620"/>
            <a:ext cx="752284" cy="264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/>
          <a:p>
            <a:pPr algn="ctr" defTabSz="321275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LLCE"/>
          <p:cNvSpPr txBox="1"/>
          <p:nvPr/>
        </p:nvSpPr>
        <p:spPr>
          <a:xfrm>
            <a:off x="4254733" y="2555004"/>
            <a:ext cx="634556" cy="36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3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4450266" y="2808652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 dirty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4439777" y="3465787"/>
            <a:ext cx="264448" cy="39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5" tIns="35695" rIns="35695" bIns="3569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grpSp>
        <p:nvGrpSpPr>
          <p:cNvPr id="169" name="Groupe"/>
          <p:cNvGrpSpPr/>
          <p:nvPr/>
        </p:nvGrpSpPr>
        <p:grpSpPr>
          <a:xfrm>
            <a:off x="6651362" y="97808"/>
            <a:ext cx="2444051" cy="3659285"/>
            <a:chOff x="-1" y="473"/>
            <a:chExt cx="3475983" cy="5204311"/>
          </a:xfrm>
        </p:grpSpPr>
        <p:grpSp>
          <p:nvGrpSpPr>
            <p:cNvPr id="167" name="Groupe"/>
            <p:cNvGrpSpPr/>
            <p:nvPr/>
          </p:nvGrpSpPr>
          <p:grpSpPr>
            <a:xfrm>
              <a:off x="-1" y="473"/>
              <a:ext cx="3349658" cy="5204311"/>
              <a:chOff x="0" y="474"/>
              <a:chExt cx="3349656" cy="5204309"/>
            </a:xfrm>
          </p:grpSpPr>
          <p:sp>
            <p:nvSpPr>
              <p:cNvPr id="161" name="Ligne"/>
              <p:cNvSpPr/>
              <p:nvPr/>
            </p:nvSpPr>
            <p:spPr>
              <a:xfrm>
                <a:off x="702787" y="3392954"/>
                <a:ext cx="827064" cy="363200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2" name="Ligne"/>
              <p:cNvSpPr/>
              <p:nvPr/>
            </p:nvSpPr>
            <p:spPr>
              <a:xfrm flipV="1">
                <a:off x="0" y="1386395"/>
                <a:ext cx="208670" cy="83692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3" name="Ligne"/>
              <p:cNvSpPr/>
              <p:nvPr/>
            </p:nvSpPr>
            <p:spPr>
              <a:xfrm flipH="1">
                <a:off x="630449" y="2109692"/>
                <a:ext cx="971740" cy="530773"/>
              </a:xfrm>
              <a:prstGeom prst="line">
                <a:avLst/>
              </a:prstGeom>
              <a:noFill/>
              <a:ln w="25400" cap="flat">
                <a:solidFill>
                  <a:srgbClr val="2E578C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321275" hangingPunct="0">
                  <a:lnSpc>
                    <a:spcPct val="80000"/>
                  </a:lnSpc>
                  <a:spcBef>
                    <a:spcPts val="3867"/>
                  </a:spcBef>
                  <a:defRPr sz="5000" b="0">
                    <a:solidFill>
                      <a:srgbClr val="333333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3500" kern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64" name="LICENCES…"/>
              <p:cNvSpPr txBox="1"/>
              <p:nvPr/>
            </p:nvSpPr>
            <p:spPr>
              <a:xfrm>
                <a:off x="1697630" y="2620739"/>
                <a:ext cx="1652026" cy="2584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LICENCES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Sociologie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de l’éducation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Sciences de l’Homme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Droit 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Sciences Po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buSzPct val="100000"/>
                  <a:buFontTx/>
                  <a:buChar char="-"/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Philosophie</a:t>
                </a:r>
              </a:p>
            </p:txBody>
          </p:sp>
          <p:sp>
            <p:nvSpPr>
              <p:cNvPr id="165" name="CPGE…"/>
              <p:cNvSpPr txBox="1"/>
              <p:nvPr/>
            </p:nvSpPr>
            <p:spPr>
              <a:xfrm>
                <a:off x="226267" y="474"/>
                <a:ext cx="2519843" cy="664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CPGE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D</a:t>
                </a:r>
                <a:r>
                  <a:rPr lang="fr-FR" sz="1200" b="1" kern="0" dirty="0" err="1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roit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-économie (D</a:t>
                </a:r>
                <a:r>
                  <a:rPr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1</a:t>
                </a:r>
                <a:r>
                  <a:rPr lang="fr-FR" sz="1200" b="1" kern="0" dirty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)</a:t>
                </a:r>
                <a:endParaRPr sz="1200" b="1" kern="0" dirty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6" name="ECOLES…"/>
              <p:cNvSpPr txBox="1"/>
              <p:nvPr/>
            </p:nvSpPr>
            <p:spPr>
              <a:xfrm>
                <a:off x="203690" y="690588"/>
                <a:ext cx="2542419" cy="664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 u="sng">
                    <a:solidFill>
                      <a:srgbClr val="2E578C"/>
                    </a:solidFill>
                  </a:defRPr>
                </a:pPr>
                <a:r>
                  <a:rPr sz="1200" b="1" u="sng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ECOLES</a:t>
                </a:r>
              </a:p>
              <a:p>
                <a:pPr defTabSz="321275" hangingPunct="0">
                  <a:lnSpc>
                    <a:spcPct val="80000"/>
                  </a:lnSpc>
                  <a:spcBef>
                    <a:spcPts val="492"/>
                  </a:spcBef>
                  <a:defRPr sz="1700">
                    <a:solidFill>
                      <a:srgbClr val="2E578C"/>
                    </a:solidFill>
                  </a:defRPr>
                </a:pPr>
                <a:r>
                  <a:rPr sz="1200" b="1" kern="0">
                    <a:solidFill>
                      <a:srgbClr val="2E578C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- Formations du social</a:t>
                </a:r>
              </a:p>
            </p:txBody>
          </p:sp>
        </p:grpSp>
        <p:sp>
          <p:nvSpPr>
            <p:cNvPr id="168" name="DUT…"/>
            <p:cNvSpPr txBox="1"/>
            <p:nvPr/>
          </p:nvSpPr>
          <p:spPr>
            <a:xfrm>
              <a:off x="1692864" y="1550601"/>
              <a:ext cx="1783118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2E578C"/>
                  </a:solidFill>
                </a:defRPr>
              </a:pPr>
              <a:r>
                <a:rPr sz="1200" b="1" u="sng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275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2E578C"/>
                  </a:solidFill>
                </a:defRPr>
              </a:pPr>
              <a:r>
                <a:rPr sz="1200" b="1" kern="0">
                  <a:solidFill>
                    <a:srgbClr val="2E578C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380102" y="662160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46" tIns="50746" rIns="50746" bIns="50746" numCol="1" spcCol="38054" rtlCol="0" anchor="ctr">
            <a:spAutoFit/>
          </a:bodyPr>
          <a:lstStyle/>
          <a:p>
            <a:pPr algn="ctr" defTabSz="58351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51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8" grpId="0" animBg="1" advAuto="0"/>
      <p:bldP spid="137" grpId="0" animBg="1" advAuto="0"/>
      <p:bldP spid="138" grpId="0" animBg="1" advAuto="0"/>
      <p:bldP spid="139" grpId="0" animBg="1" advAuto="0"/>
      <p:bldP spid="146" grpId="0" animBg="1" advAuto="0"/>
      <p:bldP spid="147" grpId="0" animBg="1" advAuto="0"/>
      <p:bldP spid="148" grpId="0" animBg="1" advAuto="0"/>
      <p:bldP spid="149" grpId="0" animBg="1" advAuto="0"/>
      <p:bldP spid="150" grpId="0" animBg="1" advAuto="0"/>
      <p:bldP spid="151" grpId="0" animBg="1" advAuto="0"/>
      <p:bldP spid="155" grpId="0" animBg="1" advAuto="0"/>
      <p:bldP spid="169" grpId="0" animBg="1" advAuto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2916292" y="3440921"/>
            <a:ext cx="1585589" cy="787444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6" name="Groupe"/>
          <p:cNvGrpSpPr/>
          <p:nvPr/>
        </p:nvGrpSpPr>
        <p:grpSpPr>
          <a:xfrm>
            <a:off x="6483642" y="831034"/>
            <a:ext cx="2691025" cy="2988426"/>
            <a:chOff x="0" y="6808"/>
            <a:chExt cx="3827233" cy="4250204"/>
          </a:xfrm>
        </p:grpSpPr>
        <p:sp>
          <p:nvSpPr>
            <p:cNvPr id="120" name="Ligne"/>
            <p:cNvSpPr/>
            <p:nvPr/>
          </p:nvSpPr>
          <p:spPr>
            <a:xfrm flipV="1">
              <a:off x="338045" y="614253"/>
              <a:ext cx="1380328" cy="1380329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1" name="Ligne"/>
            <p:cNvSpPr/>
            <p:nvPr/>
          </p:nvSpPr>
          <p:spPr>
            <a:xfrm>
              <a:off x="126999" y="2087716"/>
              <a:ext cx="1802419" cy="1378332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Ligne"/>
            <p:cNvSpPr/>
            <p:nvPr/>
          </p:nvSpPr>
          <p:spPr>
            <a:xfrm>
              <a:off x="0" y="2084616"/>
              <a:ext cx="1701631" cy="1"/>
            </a:xfrm>
            <a:prstGeom prst="line">
              <a:avLst/>
            </a:prstGeom>
            <a:noFill/>
            <a:ln w="25400" cap="flat">
              <a:solidFill>
                <a:srgbClr val="EA8F3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30" hangingPunct="0"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ECOLES…"/>
            <p:cNvSpPr txBox="1"/>
            <p:nvPr/>
          </p:nvSpPr>
          <p:spPr>
            <a:xfrm>
              <a:off x="1968461" y="3382289"/>
              <a:ext cx="157093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 d’art et de design</a:t>
              </a:r>
            </a:p>
          </p:txBody>
        </p:sp>
        <p:sp>
          <p:nvSpPr>
            <p:cNvPr id="124" name="DUT…"/>
            <p:cNvSpPr txBox="1"/>
            <p:nvPr/>
          </p:nvSpPr>
          <p:spPr>
            <a:xfrm>
              <a:off x="1894739" y="1801648"/>
              <a:ext cx="1932494" cy="1174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25" name="LICENCES…"/>
            <p:cNvSpPr txBox="1"/>
            <p:nvPr/>
          </p:nvSpPr>
          <p:spPr>
            <a:xfrm>
              <a:off x="1844864" y="6808"/>
              <a:ext cx="1818132" cy="138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EA8F34"/>
                  </a:solidFill>
                </a:defRPr>
              </a:pPr>
              <a:r>
                <a:rPr sz="1200" b="1" u="sng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EA8F34"/>
                  </a:solidFill>
                </a:defRPr>
              </a:pPr>
              <a:r>
                <a:rPr sz="1200" b="1" kern="0">
                  <a:solidFill>
                    <a:srgbClr val="EA8F34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sp>
        <p:nvSpPr>
          <p:cNvPr id="127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25400">
            <a:solidFill>
              <a:srgbClr val="EA8F34"/>
            </a:solidFill>
          </a:ln>
        </p:spPr>
        <p:txBody>
          <a:bodyPr lIns="32142" tIns="32142" rIns="32142" bIns="32142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8" name="Cercle"/>
          <p:cNvSpPr/>
          <p:nvPr/>
        </p:nvSpPr>
        <p:spPr>
          <a:xfrm>
            <a:off x="6008084" y="1680179"/>
            <a:ext cx="1196459" cy="1196459"/>
          </a:xfrm>
          <a:prstGeom prst="ellipse">
            <a:avLst/>
          </a:prstGeom>
          <a:solidFill>
            <a:srgbClr val="EA8F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30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35" name="Groupe"/>
          <p:cNvGrpSpPr/>
          <p:nvPr/>
        </p:nvGrpSpPr>
        <p:grpSpPr>
          <a:xfrm>
            <a:off x="4585103" y="3450394"/>
            <a:ext cx="1782721" cy="2486076"/>
            <a:chOff x="0" y="0"/>
            <a:chExt cx="2535423" cy="3535752"/>
          </a:xfrm>
        </p:grpSpPr>
        <p:sp>
          <p:nvSpPr>
            <p:cNvPr id="129" name="Ligne"/>
            <p:cNvSpPr/>
            <p:nvPr/>
          </p:nvSpPr>
          <p:spPr>
            <a:xfrm flipH="1" flipV="1">
              <a:off x="0" y="0"/>
              <a:ext cx="1635746" cy="2635984"/>
            </a:xfrm>
            <a:prstGeom prst="line">
              <a:avLst/>
            </a:prstGeom>
            <a:noFill/>
            <a:ln w="63500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grpSp>
          <p:nvGrpSpPr>
            <p:cNvPr id="134" name="Groupe"/>
            <p:cNvGrpSpPr/>
            <p:nvPr/>
          </p:nvGrpSpPr>
          <p:grpSpPr>
            <a:xfrm>
              <a:off x="833791" y="1834119"/>
              <a:ext cx="1701632" cy="1701633"/>
              <a:chOff x="0" y="0"/>
              <a:chExt cx="1701631" cy="1701631"/>
            </a:xfrm>
          </p:grpSpPr>
          <p:sp>
            <p:nvSpPr>
              <p:cNvPr id="130" name="Cercle"/>
              <p:cNvSpPr/>
              <p:nvPr/>
            </p:nvSpPr>
            <p:spPr>
              <a:xfrm>
                <a:off x="0" y="0"/>
                <a:ext cx="1701631" cy="170163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30" hangingPunct="0">
                  <a:defRPr b="0" cap="all">
                    <a:solidFill>
                      <a:srgbClr val="FFFFFF"/>
                    </a:solidFill>
                    <a:latin typeface="Helvetica Neue Thin"/>
                    <a:ea typeface="Helvetica Neue Thin"/>
                    <a:cs typeface="Helvetica Neue Thin"/>
                    <a:sym typeface="Helvetica Neue Thin"/>
                  </a:defRPr>
                </a:pPr>
                <a:endParaRPr sz="1700" kern="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endParaRPr>
              </a:p>
            </p:txBody>
          </p:sp>
          <p:sp>
            <p:nvSpPr>
              <p:cNvPr id="131" name="LLCE"/>
              <p:cNvSpPr txBox="1"/>
              <p:nvPr/>
            </p:nvSpPr>
            <p:spPr>
              <a:xfrm>
                <a:off x="641070" y="372942"/>
                <a:ext cx="419488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>
                    <a:latin typeface="Helvetica Neue"/>
                    <a:ea typeface="Helvetica Neue"/>
                    <a:cs typeface="Helvetica Neue"/>
                    <a:sym typeface="Helvetica Neue"/>
                  </a:rPr>
                  <a:t>+</a:t>
                </a:r>
              </a:p>
            </p:txBody>
          </p:sp>
          <p:sp>
            <p:nvSpPr>
              <p:cNvPr id="132" name="Maths"/>
              <p:cNvSpPr txBox="1"/>
              <p:nvPr/>
            </p:nvSpPr>
            <p:spPr>
              <a:xfrm>
                <a:off x="359288" y="127418"/>
                <a:ext cx="983049" cy="6018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lnSpc>
                    <a:spcPct val="80000"/>
                  </a:lnSpc>
                  <a:defRPr sz="2500" b="0">
                    <a:solidFill>
                      <a:srgbClr val="FFFFFF"/>
                    </a:solidFill>
                  </a:defRPr>
                </a:lvl1pPr>
              </a:lstStyle>
              <a:p>
                <a:pPr algn="ctr" hangingPunct="0"/>
                <a:r>
                  <a:rPr kern="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Arts</a:t>
                </a:r>
              </a:p>
            </p:txBody>
          </p:sp>
          <p:sp>
            <p:nvSpPr>
              <p:cNvPr id="133" name="HG…"/>
              <p:cNvSpPr txBox="1"/>
              <p:nvPr/>
            </p:nvSpPr>
            <p:spPr>
              <a:xfrm>
                <a:off x="121273" y="744451"/>
                <a:ext cx="1459087" cy="944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Humanités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Lettres</a:t>
                </a:r>
              </a:p>
              <a:p>
                <a:pPr algn="ctr" defTabSz="321440" hangingPunct="0">
                  <a:lnSpc>
                    <a:spcPct val="80000"/>
                  </a:lnSpc>
                  <a:defRPr sz="2200" b="0">
                    <a:solidFill>
                      <a:srgbClr val="FFFFFF"/>
                    </a:solidFill>
                  </a:defRPr>
                </a:pPr>
                <a:r>
                  <a:rPr sz="1500" kern="0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Philo</a:t>
                </a:r>
              </a:p>
            </p:txBody>
          </p:sp>
        </p:grpSp>
      </p:grpSp>
      <p:sp>
        <p:nvSpPr>
          <p:cNvPr id="136" name="SES…"/>
          <p:cNvSpPr/>
          <p:nvPr/>
        </p:nvSpPr>
        <p:spPr>
          <a:xfrm>
            <a:off x="3632923" y="2489923"/>
            <a:ext cx="1878157" cy="1878157"/>
          </a:xfrm>
          <a:prstGeom prst="ellipse">
            <a:avLst/>
          </a:prstGeom>
          <a:solidFill>
            <a:srgbClr val="713D7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  <a:p>
            <a:pPr algn="ctr" defTabSz="410730" hangingPunct="0">
              <a:defRPr sz="21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410730" hangingPunct="0">
              <a:defRPr sz="2200" b="0" cap="all">
                <a:solidFill>
                  <a:srgbClr val="FFFFFF"/>
                </a:solidFill>
              </a:defRPr>
            </a:pPr>
            <a:r>
              <a:rPr sz="1500" kern="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7" name="Maths"/>
          <p:cNvSpPr txBox="1"/>
          <p:nvPr/>
        </p:nvSpPr>
        <p:spPr>
          <a:xfrm>
            <a:off x="6275942" y="2309599"/>
            <a:ext cx="660742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38" name="SVT"/>
          <p:cNvSpPr txBox="1"/>
          <p:nvPr/>
        </p:nvSpPr>
        <p:spPr>
          <a:xfrm>
            <a:off x="4309502" y="1602869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40" name="Arts"/>
          <p:cNvSpPr txBox="1"/>
          <p:nvPr/>
        </p:nvSpPr>
        <p:spPr>
          <a:xfrm>
            <a:off x="2806501" y="2316477"/>
            <a:ext cx="520968" cy="31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sp>
        <p:nvSpPr>
          <p:cNvPr id="141" name="Cercle"/>
          <p:cNvSpPr/>
          <p:nvPr/>
        </p:nvSpPr>
        <p:spPr>
          <a:xfrm>
            <a:off x="2049425" y="3795051"/>
            <a:ext cx="1181218" cy="1181220"/>
          </a:xfrm>
          <a:prstGeom prst="ellipse">
            <a:avLst/>
          </a:prstGeom>
          <a:solidFill>
            <a:srgbClr val="C02A3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21440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9" name="Groupe"/>
          <p:cNvGrpSpPr/>
          <p:nvPr/>
        </p:nvGrpSpPr>
        <p:grpSpPr>
          <a:xfrm>
            <a:off x="121430" y="2520548"/>
            <a:ext cx="3652283" cy="4236583"/>
            <a:chOff x="0" y="14146"/>
            <a:chExt cx="5194354" cy="6025362"/>
          </a:xfrm>
        </p:grpSpPr>
        <p:sp>
          <p:nvSpPr>
            <p:cNvPr id="142" name="Ligne"/>
            <p:cNvSpPr/>
            <p:nvPr/>
          </p:nvSpPr>
          <p:spPr>
            <a:xfrm flipH="1" flipV="1">
              <a:off x="1634870" y="1328448"/>
              <a:ext cx="1294737" cy="75643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3" name="Ligne"/>
            <p:cNvSpPr/>
            <p:nvPr/>
          </p:nvSpPr>
          <p:spPr>
            <a:xfrm flipV="1">
              <a:off x="1925544" y="3018708"/>
              <a:ext cx="911520" cy="476769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4" name="Ligne"/>
            <p:cNvSpPr/>
            <p:nvPr/>
          </p:nvSpPr>
          <p:spPr>
            <a:xfrm flipV="1">
              <a:off x="3006711" y="3430019"/>
              <a:ext cx="353660" cy="1178401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440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5" name="LICENCES…"/>
            <p:cNvSpPr txBox="1"/>
            <p:nvPr/>
          </p:nvSpPr>
          <p:spPr>
            <a:xfrm>
              <a:off x="0" y="14146"/>
              <a:ext cx="1652026" cy="2584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46" name="CPGE…"/>
            <p:cNvSpPr txBox="1"/>
            <p:nvPr/>
          </p:nvSpPr>
          <p:spPr>
            <a:xfrm>
              <a:off x="2270242" y="4571280"/>
              <a:ext cx="2723878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Droit-économie (</a:t>
              </a: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D1</a:t>
              </a:r>
              <a:r>
                <a:rPr lang="fr-FR"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endParaRPr sz="1200" b="1" kern="0" dirty="0">
                <a:solidFill>
                  <a:srgbClr val="C8250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ECOLES…"/>
            <p:cNvSpPr txBox="1"/>
            <p:nvPr/>
          </p:nvSpPr>
          <p:spPr>
            <a:xfrm>
              <a:off x="2247667" y="5374894"/>
              <a:ext cx="2946687" cy="66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 dirty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48" name="DUT…"/>
            <p:cNvSpPr txBox="1"/>
            <p:nvPr/>
          </p:nvSpPr>
          <p:spPr>
            <a:xfrm>
              <a:off x="1066294" y="3243851"/>
              <a:ext cx="1783117" cy="8747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 u="sng">
                  <a:solidFill>
                    <a:srgbClr val="C82506"/>
                  </a:solidFill>
                </a:defRPr>
              </a:pPr>
              <a:r>
                <a:rPr sz="12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440" hangingPunct="0">
                <a:lnSpc>
                  <a:spcPct val="80000"/>
                </a:lnSpc>
                <a:spcBef>
                  <a:spcPts val="492"/>
                </a:spcBef>
                <a:defRPr sz="1700">
                  <a:solidFill>
                    <a:srgbClr val="C82506"/>
                  </a:solidFill>
                </a:defRPr>
              </a:pPr>
              <a:r>
                <a:rPr sz="12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50" name="LLCE"/>
          <p:cNvSpPr txBox="1"/>
          <p:nvPr/>
        </p:nvSpPr>
        <p:spPr>
          <a:xfrm>
            <a:off x="6255921" y="1863294"/>
            <a:ext cx="683507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51" name="LLCE"/>
          <p:cNvSpPr txBox="1"/>
          <p:nvPr/>
        </p:nvSpPr>
        <p:spPr>
          <a:xfrm>
            <a:off x="6465431" y="2059255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152" name="Etudes supérieures envisagées"/>
          <p:cNvSpPr txBox="1"/>
          <p:nvPr/>
        </p:nvSpPr>
        <p:spPr>
          <a:xfrm>
            <a:off x="2410336" y="-11376"/>
            <a:ext cx="4323330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kern="0" dirty="0">
                <a:latin typeface="Helvetica Neue Medium"/>
                <a:ea typeface="Helvetica Neue Medium"/>
                <a:cs typeface="Helvetica Neue Medium"/>
              </a:rPr>
              <a:t>Etudes supérieures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envisageables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3" name="Cercle"/>
          <p:cNvSpPr/>
          <p:nvPr/>
        </p:nvSpPr>
        <p:spPr>
          <a:xfrm>
            <a:off x="1472829" y="328426"/>
            <a:ext cx="6198344" cy="6201149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4" name="Cercle"/>
          <p:cNvSpPr/>
          <p:nvPr/>
        </p:nvSpPr>
        <p:spPr>
          <a:xfrm>
            <a:off x="3067141" y="1923459"/>
            <a:ext cx="3009720" cy="3011082"/>
          </a:xfrm>
          <a:prstGeom prst="ellipse">
            <a:avLst/>
          </a:prstGeom>
          <a:ln w="25400">
            <a:solidFill>
              <a:srgbClr val="A7A7A7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algn="ctr" defTabSz="321440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55" name="2 spécialités de Terminale"/>
          <p:cNvSpPr txBox="1"/>
          <p:nvPr/>
        </p:nvSpPr>
        <p:spPr>
          <a:xfrm>
            <a:off x="2670042" y="1146139"/>
            <a:ext cx="380391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Deux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 spécialités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en </a:t>
            </a:r>
            <a:r>
              <a:rPr lang="fr-FR" kern="0" dirty="0" err="1">
                <a:latin typeface="Helvetica Neue Medium"/>
                <a:ea typeface="Helvetica Neue Medium"/>
                <a:cs typeface="Helvetica Neue Medium"/>
              </a:rPr>
              <a:t>t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erminale </a:t>
            </a:r>
          </a:p>
        </p:txBody>
      </p:sp>
      <p:sp>
        <p:nvSpPr>
          <p:cNvPr id="156" name="3 spécialités de 1ère"/>
          <p:cNvSpPr txBox="1"/>
          <p:nvPr/>
        </p:nvSpPr>
        <p:spPr>
          <a:xfrm>
            <a:off x="2235525" y="2059255"/>
            <a:ext cx="3739798" cy="34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spcBef>
                <a:spcPts val="5500"/>
              </a:spcBef>
              <a:defRPr sz="21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hangingPunct="0"/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 Trois </a:t>
            </a:r>
            <a:r>
              <a:rPr kern="0" dirty="0">
                <a:latin typeface="Helvetica Neue Medium"/>
                <a:ea typeface="Helvetica Neue Medium"/>
                <a:cs typeface="Helvetica Neue Medium"/>
              </a:rPr>
              <a:t>spécialités de </a:t>
            </a:r>
            <a:r>
              <a:rPr lang="fr-FR" kern="0" dirty="0">
                <a:latin typeface="Helvetica Neue Medium"/>
                <a:ea typeface="Helvetica Neue Medium"/>
                <a:cs typeface="Helvetica Neue Medium"/>
              </a:rPr>
              <a:t>première</a:t>
            </a:r>
            <a:endParaRPr kern="0" dirty="0"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57" name="Réalisé par le…"/>
          <p:cNvSpPr txBox="1"/>
          <p:nvPr/>
        </p:nvSpPr>
        <p:spPr>
          <a:xfrm>
            <a:off x="5890937" y="6211496"/>
            <a:ext cx="3247137" cy="62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Réalisé par le 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Groupe de Ressources Disciplinaires de SES</a:t>
            </a:r>
          </a:p>
          <a:p>
            <a:pPr algn="ctr" defTabSz="321440" hangingPunct="0">
              <a:defRPr sz="1700" b="0">
                <a:solidFill>
                  <a:srgbClr val="A7A7A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200" kern="0" dirty="0">
                <a:solidFill>
                  <a:srgbClr val="A7A7A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de l’Académie de Lyon</a:t>
            </a:r>
          </a:p>
        </p:txBody>
      </p:sp>
      <p:sp>
        <p:nvSpPr>
          <p:cNvPr id="158" name="HG…"/>
          <p:cNvSpPr txBox="1"/>
          <p:nvPr/>
        </p:nvSpPr>
        <p:spPr>
          <a:xfrm>
            <a:off x="2126073" y="4243537"/>
            <a:ext cx="1027922" cy="65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</a:p>
          <a:p>
            <a:pPr algn="ctr" defTabSz="321440" hangingPunct="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pPr>
            <a:r>
              <a:rPr sz="1500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59" name="LLCE"/>
          <p:cNvSpPr txBox="1"/>
          <p:nvPr/>
        </p:nvSpPr>
        <p:spPr>
          <a:xfrm>
            <a:off x="2334963" y="3833521"/>
            <a:ext cx="610142" cy="35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2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SES</a:t>
            </a:r>
          </a:p>
        </p:txBody>
      </p:sp>
      <p:sp>
        <p:nvSpPr>
          <p:cNvPr id="160" name="LLCE"/>
          <p:cNvSpPr txBox="1"/>
          <p:nvPr/>
        </p:nvSpPr>
        <p:spPr>
          <a:xfrm>
            <a:off x="2507790" y="4010248"/>
            <a:ext cx="264488" cy="3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 defTabSz="457200">
              <a:lnSpc>
                <a:spcPct val="80000"/>
              </a:lnSpc>
              <a:defRPr sz="25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21430" y="469678"/>
            <a:ext cx="2283098" cy="1210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57" tIns="50757" rIns="50757" bIns="50757" numCol="1" spcCol="38064" rtlCol="0" anchor="ctr">
            <a:spAutoFit/>
          </a:bodyPr>
          <a:lstStyle/>
          <a:p>
            <a:pPr algn="ctr" defTabSz="583660" hangingPunct="0"/>
            <a:r>
              <a:rPr lang="fr-FR" sz="1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Enseignement optionnel possible</a:t>
            </a:r>
          </a:p>
          <a:p>
            <a:pPr algn="ctr"/>
            <a:r>
              <a:rPr lang="fr-FR" sz="1400" dirty="0"/>
              <a:t>Droit et grands enjeux du monde contemporain</a:t>
            </a:r>
          </a:p>
          <a:p>
            <a:pPr algn="ctr" defTabSz="583660" hangingPunct="0"/>
            <a:endParaRPr lang="fr-FR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6" grpId="0" animBg="1" advAuto="0"/>
      <p:bldP spid="127" grpId="0" animBg="1" advAuto="0"/>
      <p:bldP spid="128" grpId="0" animBg="1" advAuto="0"/>
      <p:bldP spid="135" grpId="0" animBg="1" advAuto="0"/>
      <p:bldP spid="136" grpId="0" animBg="1" advAuto="0"/>
      <p:bldP spid="141" grpId="0" animBg="1" advAuto="0"/>
      <p:bldP spid="149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4" y="1469379"/>
            <a:ext cx="7881937" cy="4397375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683086"/>
                </a:solidFill>
              </a:rPr>
              <a:t> </a:t>
            </a:r>
            <a:r>
              <a:rPr lang="fr-FR" dirty="0">
                <a:solidFill>
                  <a:srgbClr val="683086"/>
                </a:solidFill>
                <a:hlinkClick r:id="rId3" action="ppaction://hlinksldjump"/>
              </a:rPr>
              <a:t>Objectifs de la réforme du baccalauréat et du lycée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4" action="ppaction://hlinksldjump"/>
              </a:rPr>
              <a:t>Une nouvelle organisation du lycée d’enseignement général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5" action="ppaction://hlinksldjump"/>
              </a:rPr>
              <a:t>L’évaluation au baccalauréat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6" action="ppaction://hlinksldjump"/>
              </a:rPr>
              <a:t>L’enseignement de sciences économiques et sociales dans le cycle terminal</a:t>
            </a:r>
            <a:endParaRPr lang="fr-FR" dirty="0">
              <a:solidFill>
                <a:srgbClr val="683086"/>
              </a:solidFill>
            </a:endParaRPr>
          </a:p>
          <a:p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hlinkClick r:id="rId7" action="ppaction://hlinksldjump"/>
              </a:rPr>
              <a:t>Construire son projet d’orientation : organisation du cycle terminal</a:t>
            </a:r>
            <a:r>
              <a:rPr lang="fr-FR" dirty="0"/>
              <a:t> 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r>
              <a:rPr lang="fr-FR" dirty="0">
                <a:solidFill>
                  <a:srgbClr val="683086"/>
                </a:solidFill>
                <a:hlinkClick r:id="rId7" action="ppaction://hlinksldjump"/>
              </a:rPr>
              <a:t>Construire son projet d’orientation : comment choisir ses enseignements de spécialité ? 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683086"/>
              </a:solidFill>
            </a:endParaRPr>
          </a:p>
          <a:p>
            <a:pPr>
              <a:buClr>
                <a:srgbClr val="683086"/>
              </a:buClr>
            </a:pPr>
            <a:r>
              <a:rPr lang="fr-FR" dirty="0">
                <a:solidFill>
                  <a:srgbClr val="683086"/>
                </a:solidFill>
              </a:rPr>
              <a:t> </a:t>
            </a:r>
            <a:r>
              <a:rPr lang="fr-FR" dirty="0">
                <a:solidFill>
                  <a:srgbClr val="683086"/>
                </a:solidFill>
                <a:hlinkClick r:id="rId8" action="ppaction://hlinksldjump"/>
              </a:rPr>
              <a:t>Quelles associations possibles et pour quelles études supérieures ?</a:t>
            </a:r>
            <a:endParaRPr lang="fr-FR" dirty="0">
              <a:solidFill>
                <a:srgbClr val="683086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/>
          <p:cNvSpPr/>
          <p:nvPr/>
        </p:nvSpPr>
        <p:spPr>
          <a:xfrm flipH="1">
            <a:off x="4048641" y="2465517"/>
            <a:ext cx="2223058" cy="1272488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0" name="Ligne"/>
          <p:cNvSpPr/>
          <p:nvPr/>
        </p:nvSpPr>
        <p:spPr>
          <a:xfrm flipH="1" flipV="1">
            <a:off x="4446580" y="3384206"/>
            <a:ext cx="1652090" cy="935933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1" name="Ligne"/>
          <p:cNvSpPr/>
          <p:nvPr/>
        </p:nvSpPr>
        <p:spPr>
          <a:xfrm flipH="1">
            <a:off x="4566593" y="285838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2" name="Ligne"/>
          <p:cNvSpPr/>
          <p:nvPr/>
        </p:nvSpPr>
        <p:spPr>
          <a:xfrm flipH="1">
            <a:off x="4569800" y="1520269"/>
            <a:ext cx="2" cy="1908200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3" name="Ligne"/>
          <p:cNvSpPr/>
          <p:nvPr/>
        </p:nvSpPr>
        <p:spPr>
          <a:xfrm flipH="1">
            <a:off x="2891734" y="3222487"/>
            <a:ext cx="2171303" cy="1180001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4" name="Ligne"/>
          <p:cNvSpPr/>
          <p:nvPr/>
        </p:nvSpPr>
        <p:spPr>
          <a:xfrm flipH="1" flipV="1">
            <a:off x="2891706" y="2481010"/>
            <a:ext cx="2171306" cy="1262717"/>
          </a:xfrm>
          <a:prstGeom prst="line">
            <a:avLst/>
          </a:prstGeom>
          <a:ln w="63500">
            <a:solidFill>
              <a:srgbClr val="E5E5E5"/>
            </a:solidFill>
            <a:miter lim="400000"/>
          </a:ln>
        </p:spPr>
        <p:txBody>
          <a:bodyPr lIns="32099" tIns="32099" rIns="32099" bIns="32099"/>
          <a:lstStyle/>
          <a:p>
            <a:pPr algn="ctr" defTabSz="321026" hangingPunct="0">
              <a:lnSpc>
                <a:spcPct val="80000"/>
              </a:lnSpc>
              <a:spcBef>
                <a:spcPts val="3867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3500" kern="0">
              <a:solidFill>
                <a:srgbClr val="333333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grpSp>
        <p:nvGrpSpPr>
          <p:cNvPr id="127" name="Groupe"/>
          <p:cNvGrpSpPr/>
          <p:nvPr/>
        </p:nvGrpSpPr>
        <p:grpSpPr>
          <a:xfrm>
            <a:off x="3953450" y="2848023"/>
            <a:ext cx="1192427" cy="1192427"/>
            <a:chOff x="0" y="0"/>
            <a:chExt cx="1695894" cy="1695894"/>
          </a:xfrm>
        </p:grpSpPr>
        <p:sp>
          <p:nvSpPr>
            <p:cNvPr id="125" name="Cercle"/>
            <p:cNvSpPr/>
            <p:nvPr/>
          </p:nvSpPr>
          <p:spPr>
            <a:xfrm>
              <a:off x="0" y="0"/>
              <a:ext cx="1695894" cy="169589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DCDEE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321026" hangingPunct="0">
                <a:lnSpc>
                  <a:spcPct val="90000"/>
                </a:lnSpc>
                <a:spcBef>
                  <a:spcPts val="3867"/>
                </a:spcBef>
                <a:defRPr sz="4000" b="0"/>
              </a:pPr>
              <a:endParaRPr sz="2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SES"/>
            <p:cNvSpPr txBox="1"/>
            <p:nvPr/>
          </p:nvSpPr>
          <p:spPr>
            <a:xfrm>
              <a:off x="130504" y="494665"/>
              <a:ext cx="1447537" cy="802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5500"/>
                </a:spcBef>
                <a:defRPr sz="4000" b="0"/>
              </a:lvl1pPr>
            </a:lstStyle>
            <a:p>
              <a:pPr algn="ctr" hangingPunct="0"/>
              <a:r>
                <a:rPr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SES</a:t>
              </a:r>
            </a:p>
          </p:txBody>
        </p:sp>
      </p:grpSp>
      <p:sp>
        <p:nvSpPr>
          <p:cNvPr id="128" name="Cercle"/>
          <p:cNvSpPr/>
          <p:nvPr/>
        </p:nvSpPr>
        <p:spPr>
          <a:xfrm>
            <a:off x="3971361" y="1162135"/>
            <a:ext cx="1197303" cy="1197303"/>
          </a:xfrm>
          <a:prstGeom prst="ellipse">
            <a:avLst/>
          </a:prstGeom>
          <a:gradFill>
            <a:gsLst>
              <a:gs pos="0">
                <a:srgbClr val="51A8F9"/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29" name="Cercle"/>
          <p:cNvSpPr/>
          <p:nvPr/>
        </p:nvSpPr>
        <p:spPr>
          <a:xfrm>
            <a:off x="3978278" y="4502016"/>
            <a:ext cx="1193877" cy="1193876"/>
          </a:xfrm>
          <a:prstGeom prst="ellipse">
            <a:avLst/>
          </a:prstGeom>
          <a:gradFill>
            <a:gsLst>
              <a:gs pos="0">
                <a:srgbClr val="FA4813"/>
              </a:gs>
              <a:gs pos="100000">
                <a:srgbClr val="C82506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0" name="Cercle"/>
          <p:cNvSpPr/>
          <p:nvPr/>
        </p:nvSpPr>
        <p:spPr>
          <a:xfrm>
            <a:off x="2472061" y="3705700"/>
            <a:ext cx="1198109" cy="1198109"/>
          </a:xfrm>
          <a:prstGeom prst="ellipse">
            <a:avLst/>
          </a:prstGeom>
          <a:gradFill>
            <a:gsLst>
              <a:gs pos="0">
                <a:srgbClr val="885CB1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1" name="Cercle"/>
          <p:cNvSpPr/>
          <p:nvPr/>
        </p:nvSpPr>
        <p:spPr>
          <a:xfrm>
            <a:off x="5484392" y="3714118"/>
            <a:ext cx="1181218" cy="1181220"/>
          </a:xfrm>
          <a:prstGeom prst="ellipse">
            <a:avLst/>
          </a:prstGeom>
          <a:gradFill>
            <a:gsLst>
              <a:gs pos="0">
                <a:srgbClr val="EE941A"/>
              </a:gs>
              <a:gs pos="100000">
                <a:srgbClr val="DE6A1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321026" hangingPunct="0">
              <a:lnSpc>
                <a:spcPct val="80000"/>
              </a:lnSpc>
              <a:defRPr sz="1900" b="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Cercle"/>
          <p:cNvSpPr/>
          <p:nvPr/>
        </p:nvSpPr>
        <p:spPr>
          <a:xfrm>
            <a:off x="2470796" y="1878179"/>
            <a:ext cx="1192433" cy="1192433"/>
          </a:xfrm>
          <a:prstGeom prst="ellipse">
            <a:avLst/>
          </a:prstGeom>
          <a:gradFill>
            <a:gsLst>
              <a:gs pos="0">
                <a:srgbClr val="A6AAA9"/>
              </a:gs>
              <a:gs pos="100000">
                <a:srgbClr val="7D807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3" name="Cercle"/>
          <p:cNvSpPr/>
          <p:nvPr/>
        </p:nvSpPr>
        <p:spPr>
          <a:xfrm>
            <a:off x="5476799" y="1876166"/>
            <a:ext cx="1196459" cy="1196459"/>
          </a:xfrm>
          <a:prstGeom prst="ellipse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0205" hangingPunct="0">
              <a:defRPr b="0" cap="all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sz="1700" kern="0" cap="all">
              <a:solidFill>
                <a:srgbClr val="FFFFFF"/>
              </a:solidFill>
              <a:latin typeface="Helvetica Neue Thin"/>
              <a:ea typeface="Helvetica Neue Thin"/>
              <a:cs typeface="Helvetica Neue Thin"/>
              <a:sym typeface="Helvetica Neue Thin"/>
            </a:endParaRPr>
          </a:p>
        </p:txBody>
      </p:sp>
      <p:sp>
        <p:nvSpPr>
          <p:cNvPr id="134" name="Maths"/>
          <p:cNvSpPr txBox="1"/>
          <p:nvPr/>
        </p:nvSpPr>
        <p:spPr>
          <a:xfrm>
            <a:off x="5572161" y="2303711"/>
            <a:ext cx="1004617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MATHS</a:t>
            </a:r>
          </a:p>
        </p:txBody>
      </p:sp>
      <p:sp>
        <p:nvSpPr>
          <p:cNvPr id="135" name="SVT"/>
          <p:cNvSpPr txBox="1"/>
          <p:nvPr/>
        </p:nvSpPr>
        <p:spPr>
          <a:xfrm>
            <a:off x="4287166" y="1590101"/>
            <a:ext cx="565658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SVT</a:t>
            </a:r>
          </a:p>
        </p:txBody>
      </p:sp>
      <p:sp>
        <p:nvSpPr>
          <p:cNvPr id="136" name="HG…"/>
          <p:cNvSpPr txBox="1"/>
          <p:nvPr/>
        </p:nvSpPr>
        <p:spPr>
          <a:xfrm>
            <a:off x="5698896" y="4037238"/>
            <a:ext cx="752205" cy="30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r>
              <a:rPr lang="fr-FR"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GSP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Humanités LP"/>
          <p:cNvSpPr txBox="1"/>
          <p:nvPr/>
        </p:nvSpPr>
        <p:spPr>
          <a:xfrm>
            <a:off x="4072283" y="4716666"/>
            <a:ext cx="995457" cy="7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Humanités</a:t>
            </a: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Littérature</a:t>
            </a:r>
            <a:endParaRPr sz="150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321026" hangingPunct="0">
              <a:defRPr sz="2100" b="0">
                <a:solidFill>
                  <a:srgbClr val="FFFFFF"/>
                </a:solidFill>
              </a:defRPr>
            </a:pPr>
            <a:r>
              <a:rPr sz="150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Philo</a:t>
            </a:r>
          </a:p>
        </p:txBody>
      </p:sp>
      <p:sp>
        <p:nvSpPr>
          <p:cNvPr id="138" name="Arts"/>
          <p:cNvSpPr txBox="1"/>
          <p:nvPr/>
        </p:nvSpPr>
        <p:spPr>
          <a:xfrm>
            <a:off x="2680530" y="2303711"/>
            <a:ext cx="772920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ARTS</a:t>
            </a:r>
          </a:p>
        </p:txBody>
      </p:sp>
      <p:grpSp>
        <p:nvGrpSpPr>
          <p:cNvPr id="145" name="Groupe"/>
          <p:cNvGrpSpPr/>
          <p:nvPr/>
        </p:nvGrpSpPr>
        <p:grpSpPr>
          <a:xfrm>
            <a:off x="1080739" y="526334"/>
            <a:ext cx="1912452" cy="2513234"/>
            <a:chOff x="-1" y="-11486"/>
            <a:chExt cx="2719930" cy="3574375"/>
          </a:xfrm>
        </p:grpSpPr>
        <p:sp>
          <p:nvSpPr>
            <p:cNvPr id="139" name="Ligne"/>
            <p:cNvSpPr/>
            <p:nvPr/>
          </p:nvSpPr>
          <p:spPr>
            <a:xfrm flipH="1" flipV="1">
              <a:off x="2461781" y="1070307"/>
              <a:ext cx="229814" cy="831366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0" name="Ligne"/>
            <p:cNvSpPr/>
            <p:nvPr/>
          </p:nvSpPr>
          <p:spPr>
            <a:xfrm flipH="1">
              <a:off x="1187308" y="3088743"/>
              <a:ext cx="831367" cy="229814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1" name="Ligne"/>
            <p:cNvSpPr/>
            <p:nvPr/>
          </p:nvSpPr>
          <p:spPr>
            <a:xfrm>
              <a:off x="1533518" y="2029455"/>
              <a:ext cx="538402" cy="305207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2" name="ECOLES…"/>
            <p:cNvSpPr txBox="1"/>
            <p:nvPr/>
          </p:nvSpPr>
          <p:spPr>
            <a:xfrm>
              <a:off x="-1" y="2794679"/>
              <a:ext cx="1325247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d’art et de design</a:t>
              </a:r>
            </a:p>
          </p:txBody>
        </p:sp>
        <p:sp>
          <p:nvSpPr>
            <p:cNvPr id="143" name="DUT…"/>
            <p:cNvSpPr txBox="1"/>
            <p:nvPr/>
          </p:nvSpPr>
          <p:spPr>
            <a:xfrm>
              <a:off x="210455" y="1393581"/>
              <a:ext cx="1637668" cy="1033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GACO - Arts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</p:txBody>
        </p:sp>
        <p:sp>
          <p:nvSpPr>
            <p:cNvPr id="144" name="LICENCES…"/>
            <p:cNvSpPr txBox="1"/>
            <p:nvPr/>
          </p:nvSpPr>
          <p:spPr>
            <a:xfrm>
              <a:off x="1148992" y="-11486"/>
              <a:ext cx="1570937" cy="12081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53585F"/>
                  </a:solidFill>
                </a:defRPr>
              </a:pPr>
              <a:r>
                <a:rPr sz="1000" b="1" u="sng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53585F"/>
                  </a:solidFill>
                </a:defRPr>
              </a:pPr>
              <a:r>
                <a:rPr sz="1000" b="1" kern="0">
                  <a:solidFill>
                    <a:srgbClr val="53585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Double licence droit et arts</a:t>
              </a:r>
            </a:p>
          </p:txBody>
        </p:sp>
      </p:grpSp>
      <p:grpSp>
        <p:nvGrpSpPr>
          <p:cNvPr id="153" name="Groupe"/>
          <p:cNvGrpSpPr/>
          <p:nvPr/>
        </p:nvGrpSpPr>
        <p:grpSpPr>
          <a:xfrm>
            <a:off x="6084141" y="3356153"/>
            <a:ext cx="2801697" cy="3315228"/>
            <a:chOff x="0" y="-11236"/>
            <a:chExt cx="3984633" cy="4714990"/>
          </a:xfrm>
        </p:grpSpPr>
        <p:sp>
          <p:nvSpPr>
            <p:cNvPr id="146" name="Ligne"/>
            <p:cNvSpPr/>
            <p:nvPr/>
          </p:nvSpPr>
          <p:spPr>
            <a:xfrm>
              <a:off x="120119" y="2214649"/>
              <a:ext cx="223245" cy="83315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802388" y="809683"/>
              <a:ext cx="833154" cy="223244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8" name="Ligne"/>
            <p:cNvSpPr/>
            <p:nvPr/>
          </p:nvSpPr>
          <p:spPr>
            <a:xfrm flipH="1" flipV="1">
              <a:off x="743192" y="1786566"/>
              <a:ext cx="951546" cy="553341"/>
            </a:xfrm>
            <a:prstGeom prst="line">
              <a:avLst/>
            </a:prstGeom>
            <a:noFill/>
            <a:ln w="25400" cap="flat">
              <a:solidFill>
                <a:srgbClr val="DE6A1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49" name="LICENCES…"/>
            <p:cNvSpPr txBox="1"/>
            <p:nvPr/>
          </p:nvSpPr>
          <p:spPr>
            <a:xfrm>
              <a:off x="1765563" y="982105"/>
              <a:ext cx="2079431" cy="3147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Histoire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</p:txBody>
        </p:sp>
        <p:sp>
          <p:nvSpPr>
            <p:cNvPr id="150" name="ECOLES…"/>
            <p:cNvSpPr txBox="1"/>
            <p:nvPr/>
          </p:nvSpPr>
          <p:spPr>
            <a:xfrm>
              <a:off x="1765563" y="-11236"/>
              <a:ext cx="2219070" cy="11227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IEP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Ecoles de journalisme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51" name="CPGE…"/>
            <p:cNvSpPr txBox="1"/>
            <p:nvPr/>
          </p:nvSpPr>
          <p:spPr>
            <a:xfrm>
              <a:off x="0" y="3213348"/>
              <a:ext cx="2894397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2" name="DUT…"/>
            <p:cNvSpPr txBox="1"/>
            <p:nvPr/>
          </p:nvSpPr>
          <p:spPr>
            <a:xfrm>
              <a:off x="0" y="3845810"/>
              <a:ext cx="2894397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DE6A10"/>
                  </a:solidFill>
                </a:defRPr>
              </a:pPr>
              <a:r>
                <a:rPr sz="1000" b="1" u="sng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DE6A10"/>
                  </a:solidFill>
                </a:defRPr>
              </a:pPr>
              <a:r>
                <a:rPr sz="1000" b="1" kern="0">
                  <a:solidFill>
                    <a:srgbClr val="DE6A1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Info-com -journalisme</a:t>
              </a:r>
            </a:p>
          </p:txBody>
        </p:sp>
      </p:grpSp>
      <p:grpSp>
        <p:nvGrpSpPr>
          <p:cNvPr id="160" name="Groupe"/>
          <p:cNvGrpSpPr/>
          <p:nvPr/>
        </p:nvGrpSpPr>
        <p:grpSpPr>
          <a:xfrm>
            <a:off x="6135017" y="90794"/>
            <a:ext cx="3216223" cy="3196317"/>
            <a:chOff x="0" y="-13409"/>
            <a:chExt cx="4574182" cy="4545871"/>
          </a:xfrm>
        </p:grpSpPr>
        <p:sp>
          <p:nvSpPr>
            <p:cNvPr id="154" name="Ligne"/>
            <p:cNvSpPr/>
            <p:nvPr/>
          </p:nvSpPr>
          <p:spPr>
            <a:xfrm>
              <a:off x="744472" y="3707909"/>
              <a:ext cx="836924" cy="208670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41684" y="1701351"/>
              <a:ext cx="208671" cy="836923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6" name="Ligne"/>
            <p:cNvSpPr/>
            <p:nvPr/>
          </p:nvSpPr>
          <p:spPr>
            <a:xfrm flipH="1">
              <a:off x="672134" y="2636666"/>
              <a:ext cx="530494" cy="318754"/>
            </a:xfrm>
            <a:prstGeom prst="line">
              <a:avLst/>
            </a:prstGeom>
            <a:noFill/>
            <a:ln w="25400" cap="flat">
              <a:solidFill>
                <a:srgbClr val="00882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57" name="LICENCES…"/>
            <p:cNvSpPr txBox="1"/>
            <p:nvPr/>
          </p:nvSpPr>
          <p:spPr>
            <a:xfrm>
              <a:off x="1206432" y="96766"/>
              <a:ext cx="2015712" cy="2886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Economie – gestion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MSH / AES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TQM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MIASH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Administration publique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Droit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</p:txBody>
        </p:sp>
        <p:sp>
          <p:nvSpPr>
            <p:cNvPr id="158" name="CPGE…"/>
            <p:cNvSpPr txBox="1"/>
            <p:nvPr/>
          </p:nvSpPr>
          <p:spPr>
            <a:xfrm>
              <a:off x="0" y="-13409"/>
              <a:ext cx="1091456" cy="1652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B/L (LSS)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ECE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D2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DCG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59" name="DUT…"/>
            <p:cNvSpPr txBox="1"/>
            <p:nvPr/>
          </p:nvSpPr>
          <p:spPr>
            <a:xfrm>
              <a:off x="1679786" y="2969779"/>
              <a:ext cx="2894396" cy="1562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B5D18"/>
                  </a:solidFill>
                </a:defRPr>
              </a:pPr>
              <a:r>
                <a:rPr sz="1000" b="1" u="sng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GACO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Techniques de commercialisation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B5D18"/>
                  </a:solidFill>
                </a:defRPr>
              </a:pPr>
              <a:r>
                <a:rPr sz="1000" b="1" kern="0">
                  <a:solidFill>
                    <a:srgbClr val="0B5D18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67" name="Groupe"/>
          <p:cNvGrpSpPr/>
          <p:nvPr/>
        </p:nvGrpSpPr>
        <p:grpSpPr>
          <a:xfrm>
            <a:off x="3158884" y="-23359"/>
            <a:ext cx="2860070" cy="1420910"/>
            <a:chOff x="0" y="-12575"/>
            <a:chExt cx="4067653" cy="2020849"/>
          </a:xfrm>
        </p:grpSpPr>
        <p:sp>
          <p:nvSpPr>
            <p:cNvPr id="161" name="Ligne"/>
            <p:cNvSpPr/>
            <p:nvPr/>
          </p:nvSpPr>
          <p:spPr>
            <a:xfrm flipV="1">
              <a:off x="2680802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2" name="Ligne"/>
            <p:cNvSpPr/>
            <p:nvPr/>
          </p:nvSpPr>
          <p:spPr>
            <a:xfrm flipH="1" flipV="1">
              <a:off x="706354" y="1398362"/>
              <a:ext cx="609912" cy="60991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3" name="Ligne"/>
            <p:cNvSpPr/>
            <p:nvPr/>
          </p:nvSpPr>
          <p:spPr>
            <a:xfrm>
              <a:off x="1998533" y="1063826"/>
              <a:ext cx="2" cy="618892"/>
            </a:xfrm>
            <a:prstGeom prst="line">
              <a:avLst/>
            </a:prstGeom>
            <a:noFill/>
            <a:ln w="25400" cap="flat">
              <a:solidFill>
                <a:srgbClr val="0365C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4" name="LICENCES…"/>
            <p:cNvSpPr txBox="1"/>
            <p:nvPr/>
          </p:nvSpPr>
          <p:spPr>
            <a:xfrm>
              <a:off x="0" y="-12575"/>
              <a:ext cx="1325246" cy="1472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STAPS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Psychologie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Sanitaires et sociales</a:t>
              </a:r>
            </a:p>
          </p:txBody>
        </p:sp>
        <p:sp>
          <p:nvSpPr>
            <p:cNvPr id="165" name="ECOLES…"/>
            <p:cNvSpPr txBox="1"/>
            <p:nvPr/>
          </p:nvSpPr>
          <p:spPr>
            <a:xfrm>
              <a:off x="1427533" y="339796"/>
              <a:ext cx="1142003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Infirmières</a:t>
              </a:r>
            </a:p>
          </p:txBody>
        </p:sp>
        <p:sp>
          <p:nvSpPr>
            <p:cNvPr id="166" name="DUT…"/>
            <p:cNvSpPr txBox="1"/>
            <p:nvPr/>
          </p:nvSpPr>
          <p:spPr>
            <a:xfrm>
              <a:off x="2637514" y="232734"/>
              <a:ext cx="1430139" cy="1293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0365C0"/>
                  </a:solidFill>
                </a:defRPr>
              </a:pPr>
              <a:r>
                <a:rPr sz="1000" b="1" u="sng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0365C0"/>
                  </a:solidFill>
                </a:defRPr>
              </a:pPr>
              <a:r>
                <a:rPr sz="1000" b="1" kern="0">
                  <a:solidFill>
                    <a:srgbClr val="0365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Production / Hygiène, Sécurité, Environnement </a:t>
              </a:r>
            </a:p>
          </p:txBody>
        </p:sp>
      </p:grpSp>
      <p:grpSp>
        <p:nvGrpSpPr>
          <p:cNvPr id="175" name="Groupe"/>
          <p:cNvGrpSpPr/>
          <p:nvPr/>
        </p:nvGrpSpPr>
        <p:grpSpPr>
          <a:xfrm>
            <a:off x="2920691" y="5254432"/>
            <a:ext cx="3382834" cy="1594282"/>
            <a:chOff x="0" y="-15832"/>
            <a:chExt cx="4811139" cy="2267421"/>
          </a:xfrm>
        </p:grpSpPr>
        <p:sp>
          <p:nvSpPr>
            <p:cNvPr id="168" name="Ligne"/>
            <p:cNvSpPr/>
            <p:nvPr/>
          </p:nvSpPr>
          <p:spPr>
            <a:xfrm flipH="1">
              <a:off x="1055512" y="329049"/>
              <a:ext cx="613714" cy="606087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69" name="Ligne"/>
            <p:cNvSpPr/>
            <p:nvPr/>
          </p:nvSpPr>
          <p:spPr>
            <a:xfrm>
              <a:off x="3033734" y="337581"/>
              <a:ext cx="522563" cy="522563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0" name="Ligne"/>
            <p:cNvSpPr/>
            <p:nvPr/>
          </p:nvSpPr>
          <p:spPr>
            <a:xfrm flipV="1">
              <a:off x="2345573" y="658865"/>
              <a:ext cx="3872" cy="618880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1" name="LICENCES…"/>
            <p:cNvSpPr txBox="1"/>
            <p:nvPr/>
          </p:nvSpPr>
          <p:spPr>
            <a:xfrm>
              <a:off x="0" y="-15832"/>
              <a:ext cx="1325246" cy="2267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Sociologie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de l’éducation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Droit 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Sciences Po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buSzPct val="100000"/>
                <a:buFontTx/>
                <a:buChar char="-"/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Philosophie</a:t>
              </a:r>
            </a:p>
          </p:txBody>
        </p:sp>
        <p:sp>
          <p:nvSpPr>
            <p:cNvPr id="172" name="CPGE…"/>
            <p:cNvSpPr txBox="1"/>
            <p:nvPr/>
          </p:nvSpPr>
          <p:spPr>
            <a:xfrm>
              <a:off x="3390838" y="798412"/>
              <a:ext cx="696278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CPGE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D1</a:t>
              </a:r>
            </a:p>
          </p:txBody>
        </p:sp>
        <p:sp>
          <p:nvSpPr>
            <p:cNvPr id="173" name="ECOLES…"/>
            <p:cNvSpPr txBox="1"/>
            <p:nvPr/>
          </p:nvSpPr>
          <p:spPr>
            <a:xfrm>
              <a:off x="3380999" y="1332073"/>
              <a:ext cx="1430140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74" name="DUT…"/>
            <p:cNvSpPr txBox="1"/>
            <p:nvPr/>
          </p:nvSpPr>
          <p:spPr>
            <a:xfrm>
              <a:off x="1613051" y="923647"/>
              <a:ext cx="1783119" cy="768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C82506"/>
                  </a:solidFill>
                </a:defRPr>
              </a:pPr>
              <a:r>
                <a:rPr sz="1000" b="1" u="sng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C82506"/>
                  </a:solidFill>
                </a:defRPr>
              </a:pPr>
              <a:r>
                <a:rPr sz="1000" b="1" kern="0">
                  <a:solidFill>
                    <a:srgbClr val="C8250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grpSp>
        <p:nvGrpSpPr>
          <p:cNvPr id="182" name="Groupe"/>
          <p:cNvGrpSpPr/>
          <p:nvPr/>
        </p:nvGrpSpPr>
        <p:grpSpPr>
          <a:xfrm>
            <a:off x="529087" y="3009302"/>
            <a:ext cx="2532212" cy="2836134"/>
            <a:chOff x="0" y="-102708"/>
            <a:chExt cx="3601367" cy="4033610"/>
          </a:xfrm>
        </p:grpSpPr>
        <p:sp>
          <p:nvSpPr>
            <p:cNvPr id="176" name="Ligne"/>
            <p:cNvSpPr/>
            <p:nvPr/>
          </p:nvSpPr>
          <p:spPr>
            <a:xfrm flipH="1" flipV="1">
              <a:off x="1950294" y="1213998"/>
              <a:ext cx="833876" cy="220536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7" name="Ligne"/>
            <p:cNvSpPr/>
            <p:nvPr/>
          </p:nvSpPr>
          <p:spPr>
            <a:xfrm flipH="1">
              <a:off x="3249739" y="2614034"/>
              <a:ext cx="220536" cy="833875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8" name="Ligne"/>
            <p:cNvSpPr/>
            <p:nvPr/>
          </p:nvSpPr>
          <p:spPr>
            <a:xfrm flipV="1">
              <a:off x="2310846" y="2187976"/>
              <a:ext cx="534968" cy="311187"/>
            </a:xfrm>
            <a:prstGeom prst="line">
              <a:avLst/>
            </a:prstGeom>
            <a:noFill/>
            <a:ln w="25400" cap="flat">
              <a:solidFill>
                <a:srgbClr val="773F9B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321026" hangingPunct="0">
                <a:lnSpc>
                  <a:spcPct val="80000"/>
                </a:lnSpc>
                <a:spcBef>
                  <a:spcPts val="3867"/>
                </a:spcBef>
                <a:defRPr sz="5000" b="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00" kern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endParaRPr>
            </a:p>
          </p:txBody>
        </p:sp>
        <p:sp>
          <p:nvSpPr>
            <p:cNvPr id="179" name="LICENCES…"/>
            <p:cNvSpPr txBox="1"/>
            <p:nvPr/>
          </p:nvSpPr>
          <p:spPr>
            <a:xfrm>
              <a:off x="0" y="-102708"/>
              <a:ext cx="2428338" cy="2267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LICENCES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LEA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LLCR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sociales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Sciences de l’Homme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Géographie – Aménagement du territoire</a:t>
              </a:r>
            </a:p>
          </p:txBody>
        </p:sp>
        <p:sp>
          <p:nvSpPr>
            <p:cNvPr id="180" name="ECOLES…"/>
            <p:cNvSpPr txBox="1"/>
            <p:nvPr/>
          </p:nvSpPr>
          <p:spPr>
            <a:xfrm>
              <a:off x="366664" y="2275994"/>
              <a:ext cx="2894395" cy="593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ECOLES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Formations du social</a:t>
              </a:r>
            </a:p>
          </p:txBody>
        </p:sp>
        <p:sp>
          <p:nvSpPr>
            <p:cNvPr id="181" name="DUT…"/>
            <p:cNvSpPr txBox="1"/>
            <p:nvPr/>
          </p:nvSpPr>
          <p:spPr>
            <a:xfrm>
              <a:off x="706971" y="3072958"/>
              <a:ext cx="2894396" cy="8579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 u="sng">
                  <a:solidFill>
                    <a:srgbClr val="773F9B"/>
                  </a:solidFill>
                </a:defRPr>
              </a:pPr>
              <a:r>
                <a:rPr sz="1000" b="1" u="sng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DUT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Information communication</a:t>
              </a:r>
            </a:p>
            <a:p>
              <a:pPr defTabSz="321026" hangingPunct="0">
                <a:lnSpc>
                  <a:spcPct val="80000"/>
                </a:lnSpc>
                <a:spcBef>
                  <a:spcPts val="492"/>
                </a:spcBef>
                <a:defRPr sz="1400">
                  <a:solidFill>
                    <a:srgbClr val="773F9B"/>
                  </a:solidFill>
                </a:defRPr>
              </a:pPr>
              <a:r>
                <a:rPr sz="1000" b="1" kern="0">
                  <a:solidFill>
                    <a:srgbClr val="773F9B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Carrières sociales</a:t>
              </a:r>
            </a:p>
          </p:txBody>
        </p:sp>
      </p:grpSp>
      <p:sp>
        <p:nvSpPr>
          <p:cNvPr id="183" name="LLCE"/>
          <p:cNvSpPr txBox="1"/>
          <p:nvPr/>
        </p:nvSpPr>
        <p:spPr>
          <a:xfrm>
            <a:off x="2658472" y="4134071"/>
            <a:ext cx="825264" cy="341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>
            <a:lvl1pPr defTabSz="457200">
              <a:lnSpc>
                <a:spcPct val="80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 algn="ctr" hangingPunct="0"/>
            <a:r>
              <a:rPr kern="0">
                <a:latin typeface="Helvetica Neue"/>
                <a:ea typeface="Helvetica Neue"/>
                <a:cs typeface="Helvetica Neue"/>
                <a:sym typeface="Helvetica Neue"/>
              </a:rPr>
              <a:t>LLCE*</a:t>
            </a:r>
          </a:p>
        </p:txBody>
      </p:sp>
      <p:sp>
        <p:nvSpPr>
          <p:cNvPr id="184" name="*LLCE =  Langues Littératures…"/>
          <p:cNvSpPr txBox="1"/>
          <p:nvPr/>
        </p:nvSpPr>
        <p:spPr>
          <a:xfrm>
            <a:off x="-14199" y="6427483"/>
            <a:ext cx="2254186" cy="44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66" tIns="35666" rIns="35666" bIns="35666" anchor="ctr">
            <a:spAutoFit/>
          </a:bodyPr>
          <a:lstStyle/>
          <a:p>
            <a:pPr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*LLCE =  Langues Littératures </a:t>
            </a:r>
          </a:p>
          <a:p>
            <a:pPr marL="0" lvl="2" indent="642057" defTabSz="642057" hangingPunct="0">
              <a:defRPr sz="1700" b="0">
                <a:solidFill>
                  <a:srgbClr val="773F9B"/>
                </a:solidFill>
              </a:defRPr>
            </a:pPr>
            <a:r>
              <a:rPr sz="1200" kern="0">
                <a:solidFill>
                  <a:srgbClr val="773F9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 Cultures Etrangères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dvAuto="0"/>
      <p:bldP spid="120" grpId="0" animBg="1" advAuto="0"/>
      <p:bldP spid="121" grpId="0" animBg="1" advAuto="0"/>
      <p:bldP spid="122" grpId="0" animBg="1" advAuto="0"/>
      <p:bldP spid="123" grpId="0" animBg="1" advAuto="0"/>
      <p:bldP spid="124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  <p:bldP spid="145" grpId="0" animBg="1" advAuto="0"/>
      <p:bldP spid="153" grpId="0" animBg="1" advAuto="0"/>
      <p:bldP spid="160" grpId="0" animBg="1" advAuto="0"/>
      <p:bldP spid="167" grpId="0" animBg="1" advAuto="0"/>
      <p:bldP spid="175" grpId="0" animBg="1" advAuto="0"/>
      <p:bldP spid="182" grpId="0" animBg="1" advAuto="0"/>
      <p:bldP spid="18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réforme du baccalauréat et du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>
                <a:solidFill>
                  <a:srgbClr val="683086"/>
                </a:solidFill>
              </a:rPr>
              <a:t>Simplifier un examen dont l’organisation est devenue trop complexe.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683086"/>
                </a:solidFill>
              </a:rPr>
              <a:t>Renforcer l’examen pour permettre aux élèves de mieux préparer leur réussite dans l’enseignement supérieur.</a:t>
            </a:r>
          </a:p>
          <a:p>
            <a:endParaRPr lang="fr-FR" sz="2400" dirty="0">
              <a:solidFill>
                <a:srgbClr val="683086"/>
              </a:solidFill>
            </a:endParaRPr>
          </a:p>
          <a:p>
            <a:r>
              <a:rPr lang="fr-FR" sz="2400" dirty="0">
                <a:solidFill>
                  <a:srgbClr val="683086"/>
                </a:solidFill>
              </a:rPr>
              <a:t>Mieux valoriser le travail des élèves en prenant en compte l’ensemble des résultats du cycle terminal (première, terminale).</a:t>
            </a:r>
          </a:p>
          <a:p>
            <a:endParaRPr lang="fr-FR" sz="2400" dirty="0">
              <a:solidFill>
                <a:srgbClr val="683086"/>
              </a:solidFill>
            </a:endParaRPr>
          </a:p>
          <a:p>
            <a:r>
              <a:rPr lang="fr-FR" sz="2400" dirty="0">
                <a:solidFill>
                  <a:srgbClr val="683086"/>
                </a:solidFill>
              </a:rPr>
              <a:t>Mieux accompagner les élèves dans la conception de leur projet d’orientation.</a:t>
            </a:r>
          </a:p>
        </p:txBody>
      </p:sp>
    </p:spTree>
    <p:extLst>
      <p:ext uri="{BB962C8B-B14F-4D97-AF65-F5344CB8AC3E}">
        <p14:creationId xmlns:p14="http://schemas.microsoft.com/office/powerpoint/2010/main" val="86933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nouvelle organisation du lycée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683086"/>
                </a:solidFill>
              </a:rPr>
              <a:t> La classe de seconde reste une classe de détermination </a:t>
            </a:r>
            <a:r>
              <a:rPr lang="fr-FR" sz="2400" dirty="0"/>
              <a:t>: chaque élève consolide et approfondit ses acquis du collège et construit son projet d’orientation.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683086"/>
                </a:solidFill>
              </a:rPr>
              <a:t> Cycle terminal : une spécialisation progressive</a:t>
            </a:r>
          </a:p>
          <a:p>
            <a:endParaRPr lang="fr-FR" sz="2400" dirty="0"/>
          </a:p>
          <a:p>
            <a:pPr lvl="1"/>
            <a:r>
              <a:rPr lang="fr-FR" sz="2400" dirty="0"/>
              <a:t>Classe de première : choix de trois enseignements de spécialité (et éventuellement d’option facultative)</a:t>
            </a:r>
          </a:p>
          <a:p>
            <a:pPr marL="456609" lvl="1" indent="0">
              <a:buNone/>
            </a:pPr>
            <a:endParaRPr lang="fr-FR" sz="2400" dirty="0"/>
          </a:p>
          <a:p>
            <a:pPr lvl="1"/>
            <a:r>
              <a:rPr lang="fr-FR" sz="2400" dirty="0"/>
              <a:t>Classe de terminale : choix de deux enseignements de spécialité (et éventuellement d’options facultatives)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0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L’organisation du cycle terminal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866" y="1469378"/>
            <a:ext cx="8763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l’évaluation au baccalauréat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5" y="1469378"/>
            <a:ext cx="8250237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61970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sciences économiques et sociales reposent sur trois disciplines scientifiques : science économique, sociologie et science politique.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Cet enseignement permet aux élèves de se former :</a:t>
            </a:r>
          </a:p>
          <a:p>
            <a:pPr lvl="1"/>
            <a:r>
              <a:rPr lang="fr-FR" dirty="0"/>
              <a:t>par l’approfondissement de la maitrise de compétences transversales, notamment : mobilisation de connaissances, analyse de documents variés, construction d’une argumentation, exercice du sens critique, maîtrise de la langue écrite et orale :</a:t>
            </a:r>
          </a:p>
          <a:p>
            <a:pPr lvl="1"/>
            <a:r>
              <a:rPr lang="fr-FR" dirty="0"/>
              <a:t>par l’acquisition de modes de raisonnement scientifiques ;</a:t>
            </a:r>
          </a:p>
          <a:p>
            <a:pPr lvl="1"/>
            <a:r>
              <a:rPr lang="fr-FR" dirty="0"/>
              <a:t>par l’acquisition des concepts, méthodes et problématiques essentiels de la science économique, de la sociologie et de la science politique ;</a:t>
            </a:r>
          </a:p>
          <a:p>
            <a:pPr lvl="1"/>
            <a:r>
              <a:rPr lang="fr-FR" dirty="0"/>
              <a:t>par l’étude d’objets appréhendés grâce aux regards croisés de la science économique, la sociologie et la science politique.</a:t>
            </a:r>
          </a:p>
          <a:p>
            <a:endParaRPr lang="fr-FR" dirty="0"/>
          </a:p>
          <a:p>
            <a:r>
              <a:rPr lang="fr-FR" dirty="0"/>
              <a:t>Les sciences économiques et sociales aident ainsi les élèves à mieux comprendre les phénomènes économiques et sociaux contemporains et à participer au débat public de façon éclairée.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6609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4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9"/>
            <a:ext cx="7881400" cy="4964416"/>
          </a:xfrm>
        </p:spPr>
        <p:txBody>
          <a:bodyPr>
            <a:normAutofit/>
          </a:bodyPr>
          <a:lstStyle/>
          <a:p>
            <a:r>
              <a:rPr lang="fr-FR" dirty="0"/>
              <a:t>Les programmes de sciences économiques et sociales du cycle terminal prolongent et approfondissent les thèmes abordés en classe de seconde.</a:t>
            </a:r>
          </a:p>
          <a:p>
            <a:endParaRPr lang="fr-FR" dirty="0"/>
          </a:p>
          <a:p>
            <a:r>
              <a:rPr lang="fr-FR" dirty="0"/>
              <a:t>Ils ont été élaborés de façon progressive sur le cycle terminal :</a:t>
            </a:r>
          </a:p>
          <a:p>
            <a:pPr lvl="1"/>
            <a:r>
              <a:rPr lang="fr-FR" dirty="0"/>
              <a:t> il s’agit tout d’abord d’étudier les concepts et méthodes de raisonnement fondamentaux de la science économique, la sociologie et la science politique </a:t>
            </a:r>
          </a:p>
          <a:p>
            <a:pPr lvl="1"/>
            <a:r>
              <a:rPr lang="fr-FR" dirty="0"/>
              <a:t>puis, d’appréhender des phénomènes plus complexes. </a:t>
            </a:r>
          </a:p>
          <a:p>
            <a:endParaRPr lang="fr-FR" dirty="0"/>
          </a:p>
          <a:p>
            <a:r>
              <a:rPr lang="fr-FR" dirty="0"/>
              <a:t>Les démarches pédagogiques reposent sur une forte implication des élèves dans les apprentissages.</a:t>
            </a:r>
          </a:p>
          <a:p>
            <a:endParaRPr lang="fr-FR" dirty="0"/>
          </a:p>
          <a:p>
            <a:r>
              <a:rPr lang="fr-FR" dirty="0"/>
              <a:t>Les épreuves d’évaluation au baccalauréat permettent de former les élèves aux exigences de l’enseignement supérieur (capacité d’analyse, capacité de traitement d’information, capacité d’argumentation et de raisonnement, maîtrise de l’expression écrite).</a:t>
            </a:r>
          </a:p>
        </p:txBody>
      </p:sp>
    </p:spTree>
    <p:extLst>
      <p:ext uri="{BB962C8B-B14F-4D97-AF65-F5344CB8AC3E}">
        <p14:creationId xmlns:p14="http://schemas.microsoft.com/office/powerpoint/2010/main" val="40180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 sciences économiques et sociales dans le cycle terminal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Exemples de thèmes étudiés dans le cycle terminal :</a:t>
            </a:r>
          </a:p>
          <a:p>
            <a:endParaRPr lang="fr-FR" dirty="0"/>
          </a:p>
          <a:p>
            <a:pPr lvl="1"/>
            <a:r>
              <a:rPr lang="fr-FR" dirty="0"/>
              <a:t>Science économique :</a:t>
            </a:r>
          </a:p>
          <a:p>
            <a:pPr lvl="2"/>
            <a:r>
              <a:rPr lang="fr-FR" dirty="0"/>
              <a:t>Comment les marchés fonctionnent-ils ?</a:t>
            </a:r>
          </a:p>
          <a:p>
            <a:pPr lvl="2"/>
            <a:r>
              <a:rPr lang="fr-FR" dirty="0"/>
              <a:t>Quelles sont les défaillances du marché ?</a:t>
            </a:r>
          </a:p>
          <a:p>
            <a:pPr lvl="2"/>
            <a:r>
              <a:rPr lang="fr-FR" dirty="0"/>
              <a:t>Comment les agents économiques se financent-ils ?</a:t>
            </a:r>
          </a:p>
          <a:p>
            <a:pPr lvl="2"/>
            <a:r>
              <a:rPr lang="fr-FR" dirty="0"/>
              <a:t>Qu’est-ce que la monnaie et comment est-elle créée ?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r>
              <a:rPr lang="fr-FR" dirty="0"/>
              <a:t>Sociologie et science politique : </a:t>
            </a:r>
          </a:p>
          <a:p>
            <a:pPr lvl="2"/>
            <a:r>
              <a:rPr lang="fr-FR" dirty="0"/>
              <a:t>Comment expliquer les comportements sociaux ? </a:t>
            </a:r>
          </a:p>
          <a:p>
            <a:pPr lvl="2"/>
            <a:r>
              <a:rPr lang="fr-FR" dirty="0"/>
              <a:t>Comment le lien social évolue-t-il ? </a:t>
            </a:r>
          </a:p>
          <a:p>
            <a:pPr lvl="2"/>
            <a:r>
              <a:rPr lang="fr-FR" dirty="0"/>
              <a:t>Qu’est-ce que l’opinion publique ?</a:t>
            </a:r>
          </a:p>
          <a:p>
            <a:pPr lvl="2"/>
            <a:r>
              <a:rPr lang="fr-FR" dirty="0"/>
              <a:t>Comment expliquer le vote ? </a:t>
            </a:r>
          </a:p>
          <a:p>
            <a:pPr marL="456609" lvl="1" indent="0">
              <a:buNone/>
            </a:pPr>
            <a:endParaRPr lang="fr-FR" dirty="0"/>
          </a:p>
          <a:p>
            <a:pPr lvl="1"/>
            <a:r>
              <a:rPr lang="fr-FR" dirty="0"/>
              <a:t>Regards croisés :</a:t>
            </a:r>
          </a:p>
          <a:p>
            <a:pPr lvl="2"/>
            <a:r>
              <a:rPr lang="fr-FR" dirty="0"/>
              <a:t>Quelle gestion du risque dans les sociétés contemporaines ?</a:t>
            </a:r>
          </a:p>
          <a:p>
            <a:pPr lvl="2"/>
            <a:r>
              <a:rPr lang="fr-FR" dirty="0"/>
              <a:t>Comment les entreprises sont-elles organisées et gouvernées ?</a:t>
            </a:r>
          </a:p>
        </p:txBody>
      </p:sp>
    </p:spTree>
    <p:extLst>
      <p:ext uri="{BB962C8B-B14F-4D97-AF65-F5344CB8AC3E}">
        <p14:creationId xmlns:p14="http://schemas.microsoft.com/office/powerpoint/2010/main" val="265869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F9A5E2-31E2-4E63-BA6B-DE52211595B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2219</Words>
  <Application>Microsoft Macintosh PowerPoint</Application>
  <PresentationFormat>Présentation à l'écran (4:3)</PresentationFormat>
  <Paragraphs>698</Paragraphs>
  <Slides>20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page de presentation et de partie</vt:lpstr>
      <vt:lpstr>page de sous-partie</vt:lpstr>
      <vt:lpstr>pages de contenus</vt:lpstr>
      <vt:lpstr>White</vt:lpstr>
      <vt:lpstr>1_White</vt:lpstr>
      <vt:lpstr>2_White</vt:lpstr>
      <vt:lpstr>3_White</vt:lpstr>
      <vt:lpstr>4_White</vt:lpstr>
      <vt:lpstr>5_White</vt:lpstr>
      <vt:lpstr>Les sciences économiques et sociales au lycée</vt:lpstr>
      <vt:lpstr>SOMMAIRE</vt:lpstr>
      <vt:lpstr>Objectifs de la réforme du baccalauréat et du lycée</vt:lpstr>
      <vt:lpstr>Une nouvelle organisation du lycée</vt:lpstr>
      <vt:lpstr>L’organisation du cycle terminal</vt:lpstr>
      <vt:lpstr>l’évaluation au baccalauréat</vt:lpstr>
      <vt:lpstr>L’enseignement de sciences économiques et sociales dans le cycle terminal</vt:lpstr>
      <vt:lpstr>L’enseignement de sciences économiques et sociales dans le cycle terminal</vt:lpstr>
      <vt:lpstr>L’enseignement de sciences économiques et sociales dans le cycle terminal</vt:lpstr>
      <vt:lpstr>Une préparation à Des études supérieures variées</vt:lpstr>
      <vt:lpstr>CONSTRUIRE son projet d’orientation : organisation du cycle terminal</vt:lpstr>
      <vt:lpstr>CONSTRUIRE son projet d’orientation : organisation du cycle terminal</vt:lpstr>
      <vt:lpstr> Construire son projet d’orientation : comment choisir ses enseignements de spécialité ?  </vt:lpstr>
      <vt:lpstr>Quelles associations d’enseignements de spécialité avec les ses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Marc Pelletier</cp:lastModifiedBy>
  <cp:revision>227</cp:revision>
  <cp:lastPrinted>2015-02-04T16:19:06Z</cp:lastPrinted>
  <dcterms:created xsi:type="dcterms:W3CDTF">2015-02-04T10:43:31Z</dcterms:created>
  <dcterms:modified xsi:type="dcterms:W3CDTF">2018-11-13T08:24:32Z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