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60" r:id="rId3"/>
    <p:sldId id="257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090" autoAdjust="0"/>
  </p:normalViewPr>
  <p:slideViewPr>
    <p:cSldViewPr>
      <p:cViewPr varScale="1">
        <p:scale>
          <a:sx n="51" d="100"/>
          <a:sy n="51" d="100"/>
        </p:scale>
        <p:origin x="19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6B841-769F-4361-92C1-B21416385BBD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AF8BC-1005-4A58-B40A-98CC0F890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31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494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94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688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9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95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i="1" dirty="0"/>
              <a:t>Remarques 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Les nouveaux programmes sont construits à partir d’objectifs</a:t>
            </a:r>
            <a:r>
              <a:rPr lang="fr-FR" dirty="0"/>
              <a:t> que l’élève doit avoir atteints à la fin de l’année. Parmi ces objectifs, </a:t>
            </a:r>
            <a:r>
              <a:rPr lang="fr-FR" b="1" dirty="0"/>
              <a:t>la capacité à illustrer est un point très important</a:t>
            </a:r>
            <a:r>
              <a:rPr lang="fr-FR" dirty="0"/>
              <a:t>. Aussi, il faudra veiller à ce que les élèves soient capables d’illustrer les savoirs et les mécanismes étudiés.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Pour la capacité à illustrer : même si d’autres exemples peuvent être développés, </a:t>
            </a:r>
            <a:r>
              <a:rPr lang="fr-FR" sz="1200" b="1" dirty="0"/>
              <a:t>ceux qui figurent dans le programme peuvent être demandés aux élèves</a:t>
            </a:r>
            <a:r>
              <a:rPr lang="fr-FR" sz="1200" dirty="0"/>
              <a:t>. Ils doivent donc être obligatoirement traités.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97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Ressource : atelier proposé</a:t>
            </a:r>
            <a:r>
              <a:rPr lang="fr-FR" baseline="0" dirty="0"/>
              <a:t> par Marc Montoussé (07/02/2019).</a:t>
            </a:r>
          </a:p>
          <a:p>
            <a:r>
              <a:rPr lang="fr-FR" baseline="0" dirty="0"/>
              <a:t>CR sur site académique : http://ses.ac-besancon.fr/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20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664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Remarques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nombre limité d’offreurs : distinguer monopole et oligopole (repris dans les questionnements suivants)</a:t>
            </a: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idée de barrières : ne pas les lister comme on le fait en </a:t>
            </a:r>
            <a:r>
              <a:rPr lang="fr-FR" sz="1200" i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Economie Approfondie, </a:t>
            </a:r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mais donner des exemples.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311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Remarque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amener l’élève à distinguer les 3 situations de monopoles</a:t>
            </a:r>
          </a:p>
          <a:p>
            <a:pPr marL="0" indent="0">
              <a:buFontTx/>
              <a:buNone/>
            </a:pPr>
            <a:endParaRPr lang="fr-FR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fr-FR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Savoir pour enseigner :</a:t>
            </a:r>
          </a:p>
          <a:p>
            <a:pPr marL="0" indent="0">
              <a:buFontTx/>
              <a:buNone/>
            </a:pPr>
            <a:r>
              <a:rPr lang="fr-F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demande adressée au marché est la même que celle adressée au monopole donc le monopoleur choisit une combinaison prix-quantité à partir de cette demande.</a:t>
            </a:r>
          </a:p>
          <a:p>
            <a:pPr marL="171450" indent="-171450">
              <a:buFontTx/>
              <a:buChar char="-"/>
            </a:pPr>
            <a:endParaRPr lang="fr-FR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61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FR" sz="1600" b="1" i="1" dirty="0"/>
              <a:t>Savoir pour enseigner 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i="1" dirty="0"/>
              <a:t>la situation de monopole conduit à une baisse du surplus du consommateur et à une hausse du surplus du producteur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i="1" dirty="0"/>
              <a:t>mais l’augmentation du surplus du producteur étant inférieure à la perte de surplus pour le consommateur, le surplus total diminue en situation de monopole par rapport à la situation de concurrence.</a:t>
            </a:r>
            <a:endParaRPr lang="fr-FR" dirty="0"/>
          </a:p>
          <a:p>
            <a:pPr algn="just"/>
            <a:endParaRPr lang="fr-FR" sz="1200" b="1" dirty="0"/>
          </a:p>
          <a:p>
            <a:pPr marL="0" indent="0" algn="just">
              <a:buNone/>
            </a:pPr>
            <a:r>
              <a:rPr lang="fr-FR" sz="1200" b="1" i="1" dirty="0"/>
              <a:t>Point de vigilance pour la transposition didactique :</a:t>
            </a:r>
          </a:p>
          <a:p>
            <a:pPr marL="0" indent="0" algn="just">
              <a:buNone/>
            </a:pPr>
            <a:r>
              <a:rPr lang="fr-FR" sz="1200" b="1" dirty="0"/>
              <a:t>« On ne peut pas déclarer qu’un équilibre n’est pas efficace si on ne le démontre pas. » </a:t>
            </a:r>
            <a:r>
              <a:rPr lang="fr-FR" sz="1050" dirty="0">
                <a:solidFill>
                  <a:srgbClr val="000000"/>
                </a:solidFill>
              </a:rPr>
              <a:t>L’enseignant pourra choisir </a:t>
            </a:r>
            <a:r>
              <a:rPr lang="fr-FR" sz="1050" b="1" dirty="0">
                <a:solidFill>
                  <a:srgbClr val="000000"/>
                </a:solidFill>
              </a:rPr>
              <a:t>l’une ou l’autre </a:t>
            </a:r>
            <a:r>
              <a:rPr lang="fr-FR" sz="1050" dirty="0">
                <a:solidFill>
                  <a:srgbClr val="000000"/>
                </a:solidFill>
              </a:rPr>
              <a:t>de ces deux solutions 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50" b="1" dirty="0">
                <a:solidFill>
                  <a:srgbClr val="000000"/>
                </a:solidFill>
              </a:rPr>
              <a:t>- Démonstration à l'aide d'un exemple chiffré</a:t>
            </a:r>
            <a:r>
              <a:rPr lang="fr-FR" sz="1050" baseline="0" dirty="0"/>
              <a:t>= des ressources seront mises à disposition par le Collège de France</a:t>
            </a:r>
            <a:endParaRPr lang="fr-FR" sz="1050" dirty="0"/>
          </a:p>
          <a:p>
            <a:pPr algn="just"/>
            <a:r>
              <a:rPr lang="fr-FR" sz="1050" b="1" dirty="0">
                <a:solidFill>
                  <a:srgbClr val="000000"/>
                </a:solidFill>
              </a:rPr>
              <a:t>- Démonstration à l'aide d'une représentation graphique = </a:t>
            </a:r>
            <a:r>
              <a:rPr lang="fr-FR" sz="1050" dirty="0"/>
              <a:t>La représentation graphique n’est pas obligatoire, mais elle peut faciliter la compréhension de certains élèves.</a:t>
            </a:r>
            <a:endParaRPr lang="fr-FR" sz="1050" b="1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179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1" dirty="0"/>
              <a:t>Savoirs pour enseigner</a:t>
            </a:r>
            <a:r>
              <a:rPr lang="fr-FR" sz="1200" i="1" dirty="0"/>
              <a:t> 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i="1" dirty="0"/>
              <a:t>En situation d’oligopole, les firmes adoptent un comportement stratégique c’est-à-dire qu’elles déterminent leur volume de production </a:t>
            </a:r>
            <a:r>
              <a:rPr lang="fr-FR" sz="1200" b="1" i="1" dirty="0"/>
              <a:t>en fonction de ce qu’elles pensent que les autres firmes feront.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i="1" dirty="0"/>
              <a:t>La quantité produite par une firme </a:t>
            </a:r>
            <a:r>
              <a:rPr lang="fr-FR" sz="1200" b="1" i="1" dirty="0"/>
              <a:t>dépend donc de la quantité produite par les concurrents</a:t>
            </a:r>
            <a:r>
              <a:rPr lang="fr-FR" sz="1200" i="1" dirty="0"/>
              <a:t>. C’est pourquoi elles ont intérêt à former des ententes c’est-à-dire à se mettre d’accord sur les quantités à produire.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i="1" dirty="0"/>
              <a:t>Cela a pour conséquence une perte de bien-être collectif à savoir que la somme des surplus n’est plus maximisée à l’équilibre. La notion de bien-être collectif utilisée ici correspond en fait à la notion d’optimum. Cependant, cette dernière notion n’est pas au programme. Les enseignants peuvent simplement montrer que </a:t>
            </a:r>
            <a:r>
              <a:rPr lang="fr-FR" sz="1200" b="1" i="1" dirty="0"/>
              <a:t>la situation d’entente est favorable au producteur mais nuit au consommateur </a:t>
            </a:r>
            <a:r>
              <a:rPr lang="fr-FR" sz="1200" i="1" dirty="0"/>
              <a:t>(réduction du surplus du consommateur via augmentation des prix et diminution des quantités).</a:t>
            </a:r>
            <a:endParaRPr lang="fr-FR" sz="12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AF8BC-1005-4A58-B40A-98CC0F89003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24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c de titre"/>
          <p:cNvSpPr/>
          <p:nvPr/>
        </p:nvSpPr>
        <p:spPr bwMode="white">
          <a:xfrm>
            <a:off x="856283" y="1600200"/>
            <a:ext cx="7429149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grpSp>
        <p:nvGrpSpPr>
          <p:cNvPr id="7" name="graphique du haut" descr="Bordure supérieure"/>
          <p:cNvGrpSpPr/>
          <p:nvPr/>
        </p:nvGrpSpPr>
        <p:grpSpPr>
          <a:xfrm>
            <a:off x="960" y="0"/>
            <a:ext cx="9144095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9" name="Rectangle 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graphique du bas" descr="Bordure inférieure"/>
          <p:cNvGrpSpPr/>
          <p:nvPr/>
        </p:nvGrpSpPr>
        <p:grpSpPr>
          <a:xfrm>
            <a:off x="0" y="6080760"/>
            <a:ext cx="9145055" cy="777240"/>
            <a:chOff x="0" y="6080760"/>
            <a:chExt cx="12190231" cy="777240"/>
          </a:xfrm>
        </p:grpSpPr>
        <p:sp>
          <p:nvSpPr>
            <p:cNvPr id="13" name="Rectangle 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4" name="Rectangle 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5" name="Rectangle 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 bwMode="black">
          <a:xfrm>
            <a:off x="1142108" y="1905000"/>
            <a:ext cx="6859785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107" y="5029200"/>
            <a:ext cx="6173806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Modifier le style des sous-titres du masque</a:t>
            </a:r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0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Euphemia" panose="020B0503040102020104" pitchFamily="34" charset="0"/>
              </a:defRPr>
            </a:lvl1pPr>
            <a:lvl2pPr>
              <a:defRPr>
                <a:latin typeface="Euphemia" panose="020B0503040102020104" pitchFamily="34" charset="0"/>
              </a:defRPr>
            </a:lvl2pPr>
            <a:lvl3pPr>
              <a:defRPr>
                <a:latin typeface="Euphemia" panose="020B0503040102020104" pitchFamily="34" charset="0"/>
              </a:defRPr>
            </a:lvl3pPr>
            <a:lvl4pPr>
              <a:defRPr>
                <a:latin typeface="Euphemia" panose="020B0503040102020104" pitchFamily="34" charset="0"/>
              </a:defRPr>
            </a:lvl4pPr>
            <a:lvl5pPr>
              <a:defRPr>
                <a:latin typeface="Euphemia" panose="020B05030401020201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8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7122736" y="609600"/>
            <a:ext cx="857474" cy="5410200"/>
          </a:xfrm>
        </p:spPr>
        <p:txBody>
          <a:bodyPr vert="eaVert"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1142107" y="609600"/>
            <a:ext cx="5773652" cy="5410200"/>
          </a:xfrm>
        </p:spPr>
        <p:txBody>
          <a:bodyPr vert="eaVert" rtlCol="0"/>
          <a:lstStyle>
            <a:lvl1pPr>
              <a:defRPr>
                <a:latin typeface="Euphemia" panose="020B0503040102020104" pitchFamily="34" charset="0"/>
              </a:defRPr>
            </a:lvl1pPr>
            <a:lvl2pPr>
              <a:defRPr>
                <a:latin typeface="Euphemia" panose="020B0503040102020104" pitchFamily="34" charset="0"/>
              </a:defRPr>
            </a:lvl2pPr>
            <a:lvl3pPr>
              <a:defRPr>
                <a:latin typeface="Euphemia" panose="020B0503040102020104" pitchFamily="34" charset="0"/>
              </a:defRPr>
            </a:lvl3pPr>
            <a:lvl4pPr>
              <a:defRPr>
                <a:latin typeface="Euphemia" panose="020B0503040102020104" pitchFamily="34" charset="0"/>
              </a:defRPr>
            </a:lvl4pPr>
            <a:lvl5pPr>
              <a:defRPr>
                <a:latin typeface="Euphemia" panose="020B05030401020201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6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  <a:lvl2pPr>
              <a:defRPr>
                <a:latin typeface="Euphemia" panose="020B0503040102020104" pitchFamily="34" charset="0"/>
              </a:defRPr>
            </a:lvl2pPr>
            <a:lvl3pPr>
              <a:defRPr>
                <a:latin typeface="Euphemia" panose="020B0503040102020104" pitchFamily="34" charset="0"/>
              </a:defRPr>
            </a:lvl3pPr>
            <a:lvl4pPr>
              <a:defRPr>
                <a:latin typeface="Euphemia" panose="020B0503040102020104" pitchFamily="34" charset="0"/>
              </a:defRPr>
            </a:lvl4pPr>
            <a:lvl5pPr>
              <a:defRPr>
                <a:latin typeface="Euphemia" panose="020B0503040102020104" pitchFamily="34" charset="0"/>
              </a:defRPr>
            </a:lvl5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0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1142107" y="4876800"/>
            <a:ext cx="6173806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Euphemia" panose="020B05030401020201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srgbClr val="404040"/>
                </a:solidFill>
              </a:rPr>
              <a:t>ACADEMIE DE BESANCON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srgbClr val="404040"/>
                </a:solidFill>
              </a:rPr>
              <a:t>11/04/2019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srgbClr val="404040"/>
                </a:solidFill>
              </a:rPr>
              <a:pPr/>
              <a:t>‹N°›</a:t>
            </a:fld>
            <a:endParaRPr lang="fr-FR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09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142107" y="1904999"/>
            <a:ext cx="3327540" cy="4088921"/>
          </a:xfrm>
        </p:spPr>
        <p:txBody>
          <a:bodyPr rtlCol="0">
            <a:normAutofit/>
          </a:bodyPr>
          <a:lstStyle>
            <a:lvl1pPr>
              <a:defRPr sz="2400">
                <a:latin typeface="Euphemia" panose="020B0503040102020104" pitchFamily="34" charset="0"/>
              </a:defRPr>
            </a:lvl1pPr>
            <a:lvl2pPr>
              <a:defRPr sz="2000">
                <a:latin typeface="Euphemia" panose="020B0503040102020104" pitchFamily="34" charset="0"/>
              </a:defRPr>
            </a:lvl2pPr>
            <a:lvl3pPr>
              <a:defRPr sz="1800">
                <a:latin typeface="Euphemia" panose="020B0503040102020104" pitchFamily="34" charset="0"/>
              </a:defRPr>
            </a:lvl3pPr>
            <a:lvl4pPr>
              <a:defRPr sz="1600">
                <a:latin typeface="Euphemia" panose="020B0503040102020104" pitchFamily="34" charset="0"/>
              </a:defRPr>
            </a:lvl4pPr>
            <a:lvl5pPr>
              <a:defRPr sz="1600">
                <a:latin typeface="Euphemia" panose="020B05030401020201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74354" y="1904999"/>
            <a:ext cx="3327540" cy="4088921"/>
          </a:xfrm>
        </p:spPr>
        <p:txBody>
          <a:bodyPr rtlCol="0">
            <a:normAutofit/>
          </a:bodyPr>
          <a:lstStyle>
            <a:lvl1pPr>
              <a:defRPr sz="2400">
                <a:latin typeface="Euphemia" panose="020B0503040102020104" pitchFamily="34" charset="0"/>
              </a:defRPr>
            </a:lvl1pPr>
            <a:lvl2pPr>
              <a:defRPr sz="2000">
                <a:latin typeface="Euphemia" panose="020B0503040102020104" pitchFamily="34" charset="0"/>
              </a:defRPr>
            </a:lvl2pPr>
            <a:lvl3pPr>
              <a:defRPr sz="1800">
                <a:latin typeface="Euphemia" panose="020B0503040102020104" pitchFamily="34" charset="0"/>
              </a:defRPr>
            </a:lvl3pPr>
            <a:lvl4pPr>
              <a:defRPr sz="1600">
                <a:latin typeface="Euphemia" panose="020B0503040102020104" pitchFamily="34" charset="0"/>
              </a:defRPr>
            </a:lvl4pPr>
            <a:lvl5pPr>
              <a:defRPr sz="1600">
                <a:latin typeface="Euphemia" panose="020B05030401020201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6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142107" y="1828801"/>
            <a:ext cx="3315563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Euphemia" panose="020B05030401020201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142107" y="2590801"/>
            <a:ext cx="3315563" cy="3429000"/>
          </a:xfrm>
        </p:spPr>
        <p:txBody>
          <a:bodyPr rtlCol="0">
            <a:normAutofit/>
          </a:bodyPr>
          <a:lstStyle>
            <a:lvl1pPr>
              <a:defRPr sz="2000">
                <a:latin typeface="Euphemia" panose="020B0503040102020104" pitchFamily="34" charset="0"/>
              </a:defRPr>
            </a:lvl1pPr>
            <a:lvl2pPr>
              <a:defRPr sz="1800">
                <a:latin typeface="Euphemia" panose="020B0503040102020104" pitchFamily="34" charset="0"/>
              </a:defRPr>
            </a:lvl2pPr>
            <a:lvl3pPr>
              <a:defRPr sz="1600">
                <a:latin typeface="Euphemia" panose="020B0503040102020104" pitchFamily="34" charset="0"/>
              </a:defRPr>
            </a:lvl3pPr>
            <a:lvl4pPr>
              <a:defRPr sz="1400">
                <a:latin typeface="Euphemia" panose="020B0503040102020104" pitchFamily="34" charset="0"/>
              </a:defRPr>
            </a:lvl4pPr>
            <a:lvl5pPr>
              <a:defRPr sz="1400">
                <a:latin typeface="Euphemia" panose="020B05030401020201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86331" y="1828801"/>
            <a:ext cx="3315563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Euphemia" panose="020B05030401020201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86331" y="2590801"/>
            <a:ext cx="3315563" cy="3429000"/>
          </a:xfrm>
        </p:spPr>
        <p:txBody>
          <a:bodyPr rtlCol="0">
            <a:normAutofit/>
          </a:bodyPr>
          <a:lstStyle>
            <a:lvl1pPr>
              <a:defRPr sz="2000">
                <a:latin typeface="Euphemia" panose="020B0503040102020104" pitchFamily="34" charset="0"/>
              </a:defRPr>
            </a:lvl1pPr>
            <a:lvl2pPr>
              <a:defRPr sz="1800">
                <a:latin typeface="Euphemia" panose="020B0503040102020104" pitchFamily="34" charset="0"/>
              </a:defRPr>
            </a:lvl2pPr>
            <a:lvl3pPr>
              <a:defRPr sz="1600">
                <a:latin typeface="Euphemia" panose="020B0503040102020104" pitchFamily="34" charset="0"/>
              </a:defRPr>
            </a:lvl3pPr>
            <a:lvl4pPr>
              <a:defRPr sz="1400">
                <a:latin typeface="Euphemia" panose="020B0503040102020104" pitchFamily="34" charset="0"/>
              </a:defRPr>
            </a:lvl4pPr>
            <a:lvl5pPr>
              <a:defRPr sz="1400">
                <a:latin typeface="Euphemia" panose="020B05030401020201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4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6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que du bas"/>
          <p:cNvGrpSpPr/>
          <p:nvPr userDrawn="1"/>
        </p:nvGrpSpPr>
        <p:grpSpPr>
          <a:xfrm>
            <a:off x="0" y="6309360"/>
            <a:ext cx="9145055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dre" descr="Bordure"/>
          <p:cNvSpPr/>
          <p:nvPr/>
        </p:nvSpPr>
        <p:spPr>
          <a:xfrm>
            <a:off x="913445" y="1019175"/>
            <a:ext cx="4596057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43959" y="1371600"/>
            <a:ext cx="234376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119239" y="1293495"/>
            <a:ext cx="4184470" cy="4023360"/>
          </a:xfrm>
        </p:spPr>
        <p:txBody>
          <a:bodyPr rtlCol="0">
            <a:normAutofit/>
          </a:bodyPr>
          <a:lstStyle>
            <a:lvl1pPr>
              <a:defRPr sz="2000">
                <a:latin typeface="Euphemia" panose="020B0503040102020104" pitchFamily="34" charset="0"/>
              </a:defRPr>
            </a:lvl1pPr>
            <a:lvl2pPr>
              <a:defRPr sz="1800">
                <a:latin typeface="Euphemia" panose="020B0503040102020104" pitchFamily="34" charset="0"/>
              </a:defRPr>
            </a:lvl2pPr>
            <a:lvl3pPr>
              <a:defRPr sz="1600">
                <a:latin typeface="Euphemia" panose="020B0503040102020104" pitchFamily="34" charset="0"/>
              </a:defRPr>
            </a:lvl3pPr>
            <a:lvl4pPr>
              <a:defRPr sz="1400">
                <a:latin typeface="Euphemia" panose="020B0503040102020104" pitchFamily="34" charset="0"/>
              </a:defRPr>
            </a:lvl4pPr>
            <a:lvl5pPr>
              <a:defRPr sz="1400">
                <a:latin typeface="Euphemia" panose="020B05030401020201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943959" y="3536830"/>
            <a:ext cx="234376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Euphemia" panose="020B05030401020201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6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dre" descr="Bordure"/>
          <p:cNvSpPr/>
          <p:nvPr/>
        </p:nvSpPr>
        <p:spPr>
          <a:xfrm>
            <a:off x="913445" y="1019175"/>
            <a:ext cx="4596057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43959" y="1371600"/>
            <a:ext cx="234376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Euphemia" panose="020B0503040102020104" pitchFamily="34" charset="0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>
          <a:xfrm>
            <a:off x="1050641" y="1202055"/>
            <a:ext cx="4321665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Euphemia" panose="020B05030401020201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943959" y="3536830"/>
            <a:ext cx="234376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Euphemia" panose="020B05030401020201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4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que du bas" descr="Bordure inférieure"/>
          <p:cNvGrpSpPr/>
          <p:nvPr/>
        </p:nvGrpSpPr>
        <p:grpSpPr>
          <a:xfrm>
            <a:off x="0" y="6309360"/>
            <a:ext cx="9145055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aphique du haut" descr="Bordure supérieure"/>
          <p:cNvGrpSpPr/>
          <p:nvPr/>
        </p:nvGrpSpPr>
        <p:grpSpPr>
          <a:xfrm>
            <a:off x="960" y="0"/>
            <a:ext cx="9144095" cy="320040"/>
            <a:chOff x="1279" y="0"/>
            <a:chExt cx="12188952" cy="320040"/>
          </a:xfrm>
        </p:grpSpPr>
        <p:sp>
          <p:nvSpPr>
            <p:cNvPr id="11" name="Rectangle 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3" name="Rectangle 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42454" y="609600"/>
            <a:ext cx="685944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142454" y="1905000"/>
            <a:ext cx="685944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 bwMode="white">
          <a:xfrm>
            <a:off x="1130918" y="6516865"/>
            <a:ext cx="4547793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5997334" y="6516865"/>
            <a:ext cx="99597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Euphemia" panose="020B0503040102020104" pitchFamily="34" charset="0"/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white">
          <a:xfrm>
            <a:off x="7299472" y="6516865"/>
            <a:ext cx="7024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Euphemia" panose="020B0503040102020104" pitchFamily="34" charset="0"/>
              </a:defRPr>
            </a:lvl1pPr>
          </a:lstStyle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Euphemia" panose="020B05030401020201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Euphemia" panose="020B05030401020201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Euphemia" panose="020B05030401020201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Euphemia" panose="020B05030401020201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Euphemia" panose="020B05030401020201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Euphemia" panose="020B05030401020201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mmanuelcombe.fr/category/mes-publications/cartels-et-ententes-illicites/" TargetMode="External"/><Relationship Id="rId3" Type="http://schemas.openxmlformats.org/officeDocument/2006/relationships/hyperlink" Target="https://www.canal-u.tv/video/canal_aunege/le_dilemme_du_prisonnier.11748" TargetMode="External"/><Relationship Id="rId7" Type="http://schemas.openxmlformats.org/officeDocument/2006/relationships/hyperlink" Target="https://www.concurrences.com/fr/glossaire-des-termes-de-concurrence/entente-ou-cartel" TargetMode="External"/><Relationship Id="rId12" Type="http://schemas.openxmlformats.org/officeDocument/2006/relationships/hyperlink" Target="https://www.lemonde.fr/economie/article/2018/01/03/effervescence-en-france-dans-le-secteur-des-fusions-acquisitions_5237066_3234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ssources.aunege.fr/nuxeo/site/esupversions/a754a015-bc2b-4074-9e39-7e6f7ab4e887/co/RESS3%20-%20Le%20dilemme%20du%20prisonnier_1.html" TargetMode="External"/><Relationship Id="rId11" Type="http://schemas.openxmlformats.org/officeDocument/2006/relationships/hyperlink" Target="https://www.cairn.info/revue-recherches-en-sciences-de-gestion-2014-3-page-99.htm" TargetMode="External"/><Relationship Id="rId5" Type="http://schemas.openxmlformats.org/officeDocument/2006/relationships/hyperlink" Target="https://economics-games.com/fr" TargetMode="External"/><Relationship Id="rId10" Type="http://schemas.openxmlformats.org/officeDocument/2006/relationships/hyperlink" Target="https://www.cairn.info/revue-recherches-en-sciences-de-gestion-2014-3.htm" TargetMode="External"/><Relationship Id="rId4" Type="http://schemas.openxmlformats.org/officeDocument/2006/relationships/hyperlink" Target="https://www.apprendre-en-ligne.net/jeux/dilemme/home.html" TargetMode="External"/><Relationship Id="rId9" Type="http://schemas.openxmlformats.org/officeDocument/2006/relationships/hyperlink" Target="https://www.cairn.info/revue-recherches-en-sciences-de-gestion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672CC-F75E-42F9-B048-0BF09CA102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800" dirty="0"/>
              <a:t>Le nouveau programme de Sciences Economiques et Sociales en Première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5029200"/>
            <a:ext cx="7416823" cy="838200"/>
          </a:xfrm>
        </p:spPr>
        <p:txBody>
          <a:bodyPr/>
          <a:lstStyle/>
          <a:p>
            <a:pPr algn="ctr"/>
            <a:r>
              <a:rPr lang="fr-FR" dirty="0"/>
              <a:t>Les questionnements en </a:t>
            </a:r>
            <a:r>
              <a:rPr lang="fr-FR" b="1" u="sng" dirty="0"/>
              <a:t>Science Economique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3C56BB-4D1E-4E96-9357-9348742F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51E8CA-659E-4D9D-AC04-A03BCF7B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22938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0EFD22-3A75-443E-974E-7B131D07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1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9547A8-E241-416E-BEAB-A8D2A0036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8" y="112535"/>
            <a:ext cx="8856984" cy="1741917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/>
              <a:t>5. </a:t>
            </a:r>
            <a:r>
              <a:rPr lang="fr-FR" sz="2400" b="1" dirty="0">
                <a:solidFill>
                  <a:srgbClr val="0070C0"/>
                </a:solidFill>
              </a:rPr>
              <a:t>Comprendre</a:t>
            </a:r>
            <a:r>
              <a:rPr lang="fr-FR" sz="2400" dirty="0"/>
              <a:t> que la politique de la concurrence, en régulant les fusions-acquisitions et en luttant contre les ententes illicites et les abus de position dominante, augmente le surplus du consommateur.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4777CF-C062-4D74-9862-4211F063E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2132856"/>
            <a:ext cx="8568952" cy="3742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b="1" dirty="0"/>
              <a:t>Savoirs à enseigner 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expliquer en quoi consiste la politique de la concurrence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présenter le mécanisme de régulation </a:t>
            </a:r>
            <a:r>
              <a:rPr lang="fr-FR"/>
              <a:t>de fusions-acquisitions </a:t>
            </a:r>
            <a:r>
              <a:rPr lang="fr-FR" dirty="0"/>
              <a:t>qui augmente le surplus du consommateur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présenter le mécanisme de lutte contre les ententes illicites qui augmente le surplus du consommateur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/>
              <a:t>présenter le mécanisme de lutte contre les abus de position dominante qui augmente le surplus du consommateur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988054-3780-41C6-9D9E-2B8AE347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8526EB-D028-456F-A4B3-429B3EFE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8AD32F-906E-483B-A564-66942BF9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10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3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A5E9D-FFED-4214-869A-0E2EEE90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454" y="119269"/>
            <a:ext cx="6859440" cy="1066800"/>
          </a:xfrm>
        </p:spPr>
        <p:txBody>
          <a:bodyPr/>
          <a:lstStyle/>
          <a:p>
            <a:r>
              <a:rPr lang="fr-FR" b="1" dirty="0"/>
              <a:t>Manuels pour le professeur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F31C03-1DB0-4AF5-9458-D3E1C1E99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2776"/>
            <a:ext cx="8280920" cy="460702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Microéconomie, </a:t>
            </a:r>
            <a:r>
              <a:rPr lang="fr-FR" sz="2000" b="1" dirty="0"/>
              <a:t>P. Krugman, R. Wells, 2013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1800" dirty="0"/>
              <a:t>- A propos du monopole :</a:t>
            </a:r>
            <a:r>
              <a:rPr lang="fr-FR" sz="1800" b="1" dirty="0"/>
              <a:t> </a:t>
            </a:r>
            <a:r>
              <a:rPr lang="fr-FR" sz="1800" dirty="0"/>
              <a:t>pages  631 – 643 : comment le monopole maximise son profit avec l’exemple du marché du diamant</a:t>
            </a:r>
            <a:br>
              <a:rPr lang="fr-FR" sz="1800" b="1" dirty="0"/>
            </a:br>
            <a:r>
              <a:rPr lang="fr-FR" sz="1800" dirty="0"/>
              <a:t>- A propos du dilemme du prisonnier : pages 684 - 695 : exemple très simple de matrice des gains pour les élèves (Thelma et Louise) : page 686</a:t>
            </a:r>
            <a:br>
              <a:rPr lang="fr-FR" sz="1800" b="1" dirty="0"/>
            </a:br>
            <a:endParaRPr lang="fr-FR" sz="1800" b="1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Manuel d’économie approfondie </a:t>
            </a:r>
            <a:r>
              <a:rPr lang="fr-FR" sz="2000" b="1" dirty="0"/>
              <a:t>Hatier, pages 68-69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1800" b="1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Comprendre les fondamentaux de l'économie, Introduction à l'économie approfondie, </a:t>
            </a:r>
            <a:r>
              <a:rPr lang="fr-FR" sz="2000" b="1" dirty="0"/>
              <a:t>Laurent Braquet et David </a:t>
            </a:r>
            <a:r>
              <a:rPr lang="fr-FR" sz="2000" b="1" dirty="0" err="1"/>
              <a:t>Mourey</a:t>
            </a:r>
            <a:r>
              <a:rPr lang="fr-FR" sz="2000" b="1" dirty="0"/>
              <a:t>, 2015, p. 214-218</a:t>
            </a:r>
            <a:endParaRPr lang="fr-FR" sz="2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F86DE9-22E3-4215-B86D-876AD0DE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A2F64A-08B0-45C0-A0A9-2B7193BF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B80125-E51B-431A-AADC-6B27CA77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11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0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5745E-F614-4F02-9759-DEA21E57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12535"/>
            <a:ext cx="6859440" cy="1066800"/>
          </a:xfrm>
        </p:spPr>
        <p:txBody>
          <a:bodyPr/>
          <a:lstStyle/>
          <a:p>
            <a:r>
              <a:rPr lang="fr-FR" b="1" dirty="0"/>
              <a:t>Ressources en ligne et vidéos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8DE8F1-26F5-4D9E-AF21-A51050C4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79335"/>
            <a:ext cx="8964488" cy="484046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Dilemme du prisonnier 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vidéo de présentation de 5 minutes : </a:t>
            </a:r>
            <a:r>
              <a:rPr lang="fr-FR" b="1" dirty="0">
                <a:hlinkClick r:id="rId3"/>
              </a:rPr>
              <a:t>https://www.canal-u.tv/video/canal_aunege/le_dilemme_du_prisonnier.11748</a:t>
            </a: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Film biographique  </a:t>
            </a:r>
            <a:r>
              <a:rPr lang="fr-FR" dirty="0"/>
              <a:t>sur John Nash : Un homme d'exception. Un homme d'exception, 2001 par Ron Howard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Jeux sérieux en ligne : à faire avec le collègue de mathématiques : </a:t>
            </a:r>
            <a:r>
              <a:rPr lang="fr-FR" b="1" dirty="0">
                <a:hlinkClick r:id="rId4"/>
              </a:rPr>
              <a:t>https://www.apprendre-en-ligne.net/jeux/dilemme/home.html</a:t>
            </a:r>
            <a:r>
              <a:rPr lang="fr-FR" b="1" dirty="0"/>
              <a:t> + </a:t>
            </a:r>
            <a:r>
              <a:rPr lang="fr-FR" b="1" dirty="0" err="1"/>
              <a:t>Economics-games</a:t>
            </a:r>
            <a:r>
              <a:rPr lang="fr-FR" b="1" dirty="0"/>
              <a:t> : </a:t>
            </a:r>
            <a:r>
              <a:rPr lang="fr-FR" b="1" dirty="0">
                <a:hlinkClick r:id="rId5"/>
              </a:rPr>
              <a:t>https://economics-games.com/fr</a:t>
            </a: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Présentation interactive + quiz : </a:t>
            </a:r>
            <a:r>
              <a:rPr lang="fr-FR" b="1" dirty="0">
                <a:hlinkClick r:id="rId6"/>
              </a:rPr>
              <a:t>http://ressources.aunege.fr/nuxeo/site/esupversions/a754a015-bc2b-4074-9e39-7e6f7ab4e887/co/RESS3%20-%20Le%20dilemme%20du%20prisonnier_1.html</a:t>
            </a:r>
            <a:endParaRPr lang="fr-F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Ententes illicites 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Définitions : </a:t>
            </a:r>
            <a:r>
              <a:rPr lang="fr-FR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https://www.concurrences.com/fr/glossaire-des-termes-de-concurrence/entente-ou-cartel</a:t>
            </a:r>
            <a:r>
              <a:rPr lang="fr-FR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Articles : </a:t>
            </a:r>
            <a:r>
              <a:rPr lang="fr-FR" b="1" dirty="0">
                <a:hlinkClick r:id="rId8"/>
              </a:rPr>
              <a:t>https://www.emmanuelcombe.fr/category/mes-publications/cartels-et-ententes-illicites/</a:t>
            </a:r>
            <a:endParaRPr lang="fr-F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fr-FR" b="1" dirty="0"/>
            </a:br>
            <a:endParaRPr lang="fr-F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Fusions et Acquisitions 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Les fusions et acquisitions : un paradoxe toujours inexpliqué</a:t>
            </a:r>
            <a:r>
              <a:rPr lang="fr-FR" dirty="0"/>
              <a:t> , Mohammed </a:t>
            </a:r>
            <a:r>
              <a:rPr lang="fr-FR" dirty="0" err="1"/>
              <a:t>Ibrahimi</a:t>
            </a:r>
            <a:r>
              <a:rPr lang="fr-FR" dirty="0"/>
              <a:t> et Abdellatif </a:t>
            </a:r>
            <a:r>
              <a:rPr lang="fr-FR" dirty="0" err="1"/>
              <a:t>Taghzouti</a:t>
            </a:r>
            <a:r>
              <a:rPr lang="fr-FR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Dans </a:t>
            </a:r>
            <a:r>
              <a:rPr lang="fr-FR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Recherches en Sciences de Gestion</a:t>
            </a:r>
            <a:r>
              <a:rPr lang="fr-FR" dirty="0"/>
              <a:t> </a:t>
            </a:r>
            <a:r>
              <a:rPr lang="fr-FR" b="1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2014/3 (N° 102)</a:t>
            </a:r>
            <a:r>
              <a:rPr lang="fr-FR" dirty="0"/>
              <a:t>, pages 99 à 116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>
                <a:hlinkClick r:id="rId11"/>
              </a:rPr>
              <a:t>https://www.cairn.info/revue-recherches-en-sciences-de-gestion-2014-3-page-99.htm</a:t>
            </a:r>
            <a:endParaRPr lang="fr-FR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1" dirty="0"/>
              <a:t>Des fusions-acquisitions en effervescence en France, </a:t>
            </a:r>
            <a:r>
              <a:rPr lang="fr-FR" dirty="0"/>
              <a:t>Par Isabelle Chaperon, lemonde.fr, le 03 janvier 2018</a:t>
            </a:r>
            <a:endParaRPr lang="fr-FR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>
                <a:hlinkClick r:id="rId12"/>
              </a:rPr>
              <a:t>https://www.lemonde.fr/economie/article/2018/01/03/effervescence-en-france-dans-le-secteur-des-fusions-acquisitions_5237066_3234.html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40D95A-8440-42B9-8BF3-572B6C280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EFF30E-7240-4888-B818-3B511CE4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2E4DF7-D4CF-43AD-BF74-DC4510F5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12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C33B3-A30E-4439-8317-2F03B416B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09600"/>
            <a:ext cx="835292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Les questionnements en Science Economique</a:t>
            </a:r>
            <a:br>
              <a:rPr lang="fr-FR" b="1" dirty="0"/>
            </a:br>
            <a:r>
              <a:rPr lang="fr-FR" b="1" dirty="0"/>
              <a:t>portant sur le marché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F7D942-9F1D-4803-AC36-F9D69F529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219" y="1988840"/>
            <a:ext cx="8568952" cy="3600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Une problématisation sur l’ensemble des trois premiers questionnements</a:t>
            </a:r>
            <a:r>
              <a:rPr lang="fr-FR" dirty="0"/>
              <a:t> :</a:t>
            </a:r>
            <a:r>
              <a:rPr lang="fr-FR" sz="3200" dirty="0"/>
              <a:t> </a:t>
            </a:r>
          </a:p>
          <a:p>
            <a:pPr marL="0" indent="0" algn="ctr">
              <a:buNone/>
            </a:pPr>
            <a:r>
              <a:rPr lang="fr-FR" sz="3200" dirty="0"/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/>
              <a:t>Comment un marché concurrentiel fonctionne-t-il 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/>
              <a:t>Comment les marchés imparfaitement concurrentiels fonctionnent-ils 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dirty="0"/>
              <a:t>Quelles sont les principales défaillances du marché 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6DC670-AC4B-4F17-A34C-6A91D0855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0C4254-9C2F-45F1-A548-26F8AB70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22938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734F2F-20E2-4A6B-819F-2C0CBC73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2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05271" cy="1368152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Les principaux verbes consignes dans les objectifs d’apprentissage (</a:t>
            </a:r>
            <a:r>
              <a:rPr lang="fr-FR" b="1" u="sng" dirty="0"/>
              <a:t>pour les élèves</a:t>
            </a:r>
            <a:r>
              <a:rPr lang="fr-FR" b="1" dirty="0"/>
              <a:t>)</a:t>
            </a:r>
            <a:endParaRPr lang="fr-FR" sz="40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95536" y="2348880"/>
            <a:ext cx="8589247" cy="28083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 « </a:t>
            </a:r>
            <a:r>
              <a:rPr lang="fr-FR" b="1" dirty="0"/>
              <a:t>Comprendre </a:t>
            </a:r>
            <a:r>
              <a:rPr lang="fr-FR" dirty="0"/>
              <a:t>» = savoir expliquer par les mécanismes.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 « </a:t>
            </a:r>
            <a:r>
              <a:rPr lang="fr-FR" b="1" dirty="0"/>
              <a:t>Connaître </a:t>
            </a:r>
            <a:r>
              <a:rPr lang="fr-FR" dirty="0"/>
              <a:t>» = « </a:t>
            </a:r>
            <a:r>
              <a:rPr lang="fr-FR" b="1" dirty="0"/>
              <a:t>Savoir </a:t>
            </a:r>
            <a:r>
              <a:rPr lang="fr-FR" dirty="0"/>
              <a:t>» = savoir énoncer.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 « </a:t>
            </a:r>
            <a:r>
              <a:rPr lang="fr-FR" b="1" dirty="0"/>
              <a:t>Savoir illustrer </a:t>
            </a:r>
            <a:r>
              <a:rPr lang="fr-FR" dirty="0"/>
              <a:t>» et « </a:t>
            </a:r>
            <a:r>
              <a:rPr lang="fr-FR" b="1" dirty="0"/>
              <a:t>Etre capable d’illustrer </a:t>
            </a:r>
            <a:r>
              <a:rPr lang="fr-FR" dirty="0"/>
              <a:t>» = donner des exemples.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3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22938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</a:p>
        </p:txBody>
      </p:sp>
    </p:spTree>
    <p:extLst>
      <p:ext uri="{BB962C8B-B14F-4D97-AF65-F5344CB8AC3E}">
        <p14:creationId xmlns:p14="http://schemas.microsoft.com/office/powerpoint/2010/main" val="220939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94681-1ADB-4AD0-94AF-A1173961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353" y="606002"/>
            <a:ext cx="8352928" cy="2822998"/>
          </a:xfrm>
        </p:spPr>
        <p:txBody>
          <a:bodyPr>
            <a:normAutofit/>
          </a:bodyPr>
          <a:lstStyle/>
          <a:p>
            <a:r>
              <a:rPr lang="fr-FR" sz="4400" b="1" dirty="0"/>
              <a:t>Comment les marchés imparfaitement concurrentiels fonctionnent-ils ?</a:t>
            </a:r>
            <a:endParaRPr lang="fr-FR" sz="4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A4DB3E-761C-402A-AD81-C5B14547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45" y="3933056"/>
            <a:ext cx="8496944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5 objectifs d’apprentissage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4F4CFC-1A99-4DAD-9BA4-581DD1527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7149A2-C4A0-4F0D-9E96-13E84EE8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043E7D-1E94-4B8A-905F-872A86358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4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1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2B468C-FBE9-4B05-9141-39FF0EA1A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61662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fr-F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</a:rPr>
              <a:t>1. Comprendre</a:t>
            </a:r>
            <a:r>
              <a:rPr lang="fr-FR" dirty="0"/>
              <a:t>, à l’aide d’exemples, les principales sources du pouvoir de marché (nombre limité d’offreurs, ententes et barrières à l’entrée).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</a:rPr>
              <a:t>2. Comprendre</a:t>
            </a:r>
            <a:r>
              <a:rPr lang="fr-FR" dirty="0"/>
              <a:t> que le monopole est faiseur de prix et </a:t>
            </a:r>
            <a:r>
              <a:rPr lang="fr-FR" b="1" dirty="0">
                <a:solidFill>
                  <a:srgbClr val="0070C0"/>
                </a:solidFill>
              </a:rPr>
              <a:t>être capable de donner des exemples</a:t>
            </a:r>
            <a:r>
              <a:rPr lang="fr-FR" dirty="0"/>
              <a:t> de monopoles (monopole naturel, institutionnel et d’innovation).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</a:rPr>
              <a:t>3. Comprendre</a:t>
            </a:r>
            <a:r>
              <a:rPr lang="fr-FR" dirty="0"/>
              <a:t>, à l’aide de représentations graphiques et/ou d’un exemple chiffré, que l’équilibre du monopole n’est pas efficace.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</a:rPr>
              <a:t>4. Comprendre</a:t>
            </a:r>
            <a:r>
              <a:rPr lang="fr-FR" dirty="0"/>
              <a:t> ce qu’est un oligopole et, à l’aide du dilemme du prisonnier, pourquoi les firmes en oligopole ont intérêt à former des ententes.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</a:rPr>
              <a:t>5. Comprendre</a:t>
            </a:r>
            <a:r>
              <a:rPr lang="fr-FR" dirty="0"/>
              <a:t> que la politique de la concurrence, en régulant les fusions-acquisitions et en luttant contre les ententes illicites et les abus de position dominante, augmente le surplus du consommateur.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13FA27-5519-4BF6-BAE8-72273922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5E6AB5-503D-4DAE-83CF-2186E63A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CDC7B9-B139-45D4-B442-5B89E13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5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09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0ADAB2-D9E9-42E1-B077-090D7402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77044"/>
            <a:ext cx="8568952" cy="1295400"/>
          </a:xfrm>
        </p:spPr>
        <p:txBody>
          <a:bodyPr>
            <a:noAutofit/>
          </a:bodyPr>
          <a:lstStyle/>
          <a:p>
            <a:pPr algn="just"/>
            <a:r>
              <a:rPr lang="fr-FR" sz="2800" b="1" dirty="0">
                <a:solidFill>
                  <a:srgbClr val="0070C0"/>
                </a:solidFill>
              </a:rPr>
              <a:t>1. Comprendre</a:t>
            </a:r>
            <a:r>
              <a:rPr lang="fr-FR" sz="2800" dirty="0"/>
              <a:t>, à l’aide d’exemples, les principales sources du pouvoir de marché (nombre limité d’offreurs, ententes et barrières à l’entrée).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DCDB83-BD08-44FF-9929-7B2764F7F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62" y="2132856"/>
            <a:ext cx="8640960" cy="33464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/>
              <a:t>Savoirs à enseigner :</a:t>
            </a:r>
          </a:p>
          <a:p>
            <a:pPr algn="just"/>
            <a:r>
              <a:rPr lang="fr-FR" dirty="0"/>
              <a:t>énoncer les caractéristiques d’un pouvoir de marché</a:t>
            </a:r>
          </a:p>
          <a:p>
            <a:pPr algn="just"/>
            <a:r>
              <a:rPr lang="fr-FR" dirty="0"/>
              <a:t>présenter un exemple montrant qu’un nombre limité d’offreurs génère un pouvoir de marché</a:t>
            </a:r>
          </a:p>
          <a:p>
            <a:pPr algn="just"/>
            <a:r>
              <a:rPr lang="fr-FR" dirty="0"/>
              <a:t>présenter un exemple montrant que des ententes sont sources de pouvoir de marché</a:t>
            </a:r>
          </a:p>
          <a:p>
            <a:pPr algn="just"/>
            <a:r>
              <a:rPr lang="fr-FR" dirty="0"/>
              <a:t>présenter un exemple montrant que des barrières à l’entrée créent un pouvoir de marché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2C9770-F4FE-47CA-83A2-B691AE0B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08B7C4-B2FE-4841-8224-0B2178E9E4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22938" cy="228600"/>
          </a:xfrm>
        </p:spPr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11/04/2019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074C08-7EA1-40B0-B934-AA288BED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6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926970-4859-4F8F-B2F6-7A1D21A3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00615"/>
            <a:ext cx="8712968" cy="1451248"/>
          </a:xfrm>
        </p:spPr>
        <p:txBody>
          <a:bodyPr>
            <a:noAutofit/>
          </a:bodyPr>
          <a:lstStyle/>
          <a:p>
            <a:pPr algn="just"/>
            <a:r>
              <a:rPr lang="fr-FR" sz="2400" dirty="0">
                <a:solidFill>
                  <a:schemeClr val="tx1"/>
                </a:solidFill>
              </a:rPr>
              <a:t>2. </a:t>
            </a:r>
            <a:r>
              <a:rPr lang="fr-FR" sz="2400" b="1" dirty="0">
                <a:solidFill>
                  <a:srgbClr val="0070C0"/>
                </a:solidFill>
              </a:rPr>
              <a:t>Comprendre</a:t>
            </a:r>
            <a:r>
              <a:rPr lang="fr-FR" sz="2400" dirty="0"/>
              <a:t> que le monopole est faiseur de prix et </a:t>
            </a:r>
            <a:r>
              <a:rPr lang="fr-FR" sz="2400" b="1" dirty="0">
                <a:solidFill>
                  <a:srgbClr val="0070C0"/>
                </a:solidFill>
              </a:rPr>
              <a:t>être capable de donner des exemples</a:t>
            </a:r>
            <a:r>
              <a:rPr lang="fr-FR" sz="2400" dirty="0"/>
              <a:t> de monopoles (monopole naturel, institutionnel et d’innovation).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A74861-D931-42EB-83B1-AD649AB8A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34563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/>
              <a:t>Savoirs à enseigner :</a:t>
            </a:r>
          </a:p>
          <a:p>
            <a:pPr algn="just"/>
            <a:r>
              <a:rPr lang="fr-FR" dirty="0"/>
              <a:t>expliquer que, dans une situation de monopole, le prix est établi par l’entreprise</a:t>
            </a:r>
          </a:p>
          <a:p>
            <a:pPr algn="just"/>
            <a:r>
              <a:rPr lang="fr-FR" dirty="0"/>
              <a:t>présenter un exemple montrant une situation de monopole naturel</a:t>
            </a:r>
          </a:p>
          <a:p>
            <a:pPr algn="just"/>
            <a:r>
              <a:rPr lang="fr-FR" dirty="0"/>
              <a:t>présenter un exemple montrant une situation de monopole institutionnel</a:t>
            </a:r>
          </a:p>
          <a:p>
            <a:pPr algn="just"/>
            <a:r>
              <a:rPr lang="fr-FR" dirty="0"/>
              <a:t>présenter un exemple montrant une situation de monopole d’innovation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633CC9-D758-41CB-8BA8-E7328787C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4EF9C5-384E-4DBF-9AB9-7DD4D12E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F2EC56-CDE0-4D8F-96B9-8F34BA6C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7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1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8D17B-852D-4AF7-B20D-9E9502823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92" y="449387"/>
            <a:ext cx="8856984" cy="1019200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/>
              <a:t>3. </a:t>
            </a:r>
            <a:r>
              <a:rPr lang="fr-FR" sz="2400" b="1" dirty="0">
                <a:solidFill>
                  <a:srgbClr val="0070C0"/>
                </a:solidFill>
              </a:rPr>
              <a:t>Comprendre</a:t>
            </a:r>
            <a:r>
              <a:rPr lang="fr-FR" sz="2400" dirty="0"/>
              <a:t>, à l’aide de représentations graphiques et/ou d’un exemple chiffré, que l’équilibre du monopole n’est pas efficace.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A0CF0-C7F8-42D7-8340-10742EDA0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513429"/>
            <a:ext cx="8568952" cy="23873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b="1" dirty="0"/>
              <a:t>Savoirs à enseigner :</a:t>
            </a:r>
          </a:p>
          <a:p>
            <a:pPr algn="just"/>
            <a:r>
              <a:rPr lang="fr-FR" sz="2100" dirty="0"/>
              <a:t>démontrer qu’une situation de monopole sur un marché conduit à des prix plus élevés et des quantités moindres que ceux constatés en situation de concurrence.</a:t>
            </a:r>
          </a:p>
          <a:p>
            <a:pPr algn="just"/>
            <a:r>
              <a:rPr lang="fr-FR" sz="2100" dirty="0"/>
              <a:t>interpréter un graphique représentant l’équilibre du monopole</a:t>
            </a:r>
          </a:p>
          <a:p>
            <a:pPr algn="just"/>
            <a:r>
              <a:rPr lang="fr-FR" sz="2100" b="1" u="sng" dirty="0"/>
              <a:t>OU</a:t>
            </a:r>
            <a:r>
              <a:rPr lang="fr-FR" sz="2100" dirty="0"/>
              <a:t> utiliser un exemple chiffré illustrant une situation de monopole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BBA372-CF42-4CCC-BDFD-0FA16B79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FE4D23-F3A0-4D18-A442-744894F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9040AD-5857-4D7F-8844-96D02302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8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C8DAE18-D6AA-4747-920B-A10356F3A2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" b="5699"/>
          <a:stretch/>
        </p:blipFill>
        <p:spPr bwMode="auto">
          <a:xfrm>
            <a:off x="179512" y="3861048"/>
            <a:ext cx="5956491" cy="238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238E853-A6E2-425B-99BB-C42C0D690DC0}"/>
              </a:ext>
            </a:extLst>
          </p:cNvPr>
          <p:cNvSpPr/>
          <p:nvPr/>
        </p:nvSpPr>
        <p:spPr>
          <a:xfrm>
            <a:off x="6460778" y="4518236"/>
            <a:ext cx="204994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fr-FR" sz="1600" i="1" dirty="0"/>
              <a:t>Graphiques issus de la présentation de M. Montoussé lors du stage national sur les programmes le 07/02/2019.</a:t>
            </a:r>
          </a:p>
        </p:txBody>
      </p:sp>
    </p:spTree>
    <p:extLst>
      <p:ext uri="{BB962C8B-B14F-4D97-AF65-F5344CB8AC3E}">
        <p14:creationId xmlns:p14="http://schemas.microsoft.com/office/powerpoint/2010/main" val="174350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9BA36-FC05-4267-A076-63AB04A4C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50468"/>
            <a:ext cx="8928992" cy="1066800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/>
              <a:t>4. </a:t>
            </a:r>
            <a:r>
              <a:rPr lang="fr-FR" sz="2400" b="1" dirty="0">
                <a:solidFill>
                  <a:srgbClr val="0070C0"/>
                </a:solidFill>
              </a:rPr>
              <a:t>Comprendre</a:t>
            </a:r>
            <a:r>
              <a:rPr lang="fr-FR" sz="2400" dirty="0"/>
              <a:t> ce qu’est un oligopole et, à l’aide du dilemme du prisonnier, pourquoi les firmes en oligopole ont intérêt à former des ententes.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8F6515-9170-43DD-A1AD-784E3C1ED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41080"/>
            <a:ext cx="8784976" cy="26761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/>
              <a:t>Savoirs à enseigner 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200" dirty="0"/>
              <a:t>expliquer en quoi consiste un oligopole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200" dirty="0"/>
              <a:t>expliquer pourquoi les entreprises en situation d'oligopole déterminent leur quantité produite en fonction de la quantité produite par les concurrents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200" dirty="0"/>
              <a:t>démontrer pourquoi les firmes en oligopole ont intérêt à former des ententes en passant par la présentation du dilemme du prisonnier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DAFC7E-2645-4342-AD04-66A6E42A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white"/>
                </a:solidFill>
              </a:rPr>
              <a:t>ACADEMIE DE BESANCON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FBF4F8-6E61-4597-A2F8-FE1C5E1A5B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97334" y="6516865"/>
            <a:ext cx="1094946" cy="228600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11/04/2019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923E51-4E4C-4D2A-B291-A38FF61C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fr-FR" smtClean="0">
                <a:solidFill>
                  <a:prstClr val="white"/>
                </a:solidFill>
              </a:rPr>
              <a:pPr/>
              <a:t>9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F5F6658-3368-44C5-90E7-2FC4A89AF6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8588" r="3336" b="11589"/>
          <a:stretch/>
        </p:blipFill>
        <p:spPr bwMode="auto">
          <a:xfrm>
            <a:off x="2301289" y="4208212"/>
            <a:ext cx="6754844" cy="209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6651730-1692-47F4-B073-C833741C4D2E}"/>
              </a:ext>
            </a:extLst>
          </p:cNvPr>
          <p:cNvSpPr/>
          <p:nvPr/>
        </p:nvSpPr>
        <p:spPr>
          <a:xfrm>
            <a:off x="289872" y="4704940"/>
            <a:ext cx="183385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sz="1400" i="1" dirty="0"/>
              <a:t>Tableau issu de la présentation de M. Montoussé lors du stage national sur les programmes le 07/02/2019.</a:t>
            </a:r>
          </a:p>
        </p:txBody>
      </p:sp>
    </p:spTree>
    <p:extLst>
      <p:ext uri="{BB962C8B-B14F-4D97-AF65-F5344CB8AC3E}">
        <p14:creationId xmlns:p14="http://schemas.microsoft.com/office/powerpoint/2010/main" val="351529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rdure rayée 16: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001328_TF02801098" id="{D036E82C-7A46-4721-861D-B53BF562C6CD}" vid="{5CF44131-581B-424B-9467-D2FEDD247F0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1132</Words>
  <Application>Microsoft Office PowerPoint</Application>
  <PresentationFormat>Affichage à l'écran (4:3)</PresentationFormat>
  <Paragraphs>155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Euphemia</vt:lpstr>
      <vt:lpstr>Wingdings</vt:lpstr>
      <vt:lpstr>Bordure rayée 16:9</vt:lpstr>
      <vt:lpstr>Le nouveau programme de Sciences Economiques et Sociales en Première</vt:lpstr>
      <vt:lpstr>Les questionnements en Science Economique portant sur le marché</vt:lpstr>
      <vt:lpstr>Les principaux verbes consignes dans les objectifs d’apprentissage (pour les élèves)</vt:lpstr>
      <vt:lpstr>Comment les marchés imparfaitement concurrentiels fonctionnent-ils ?</vt:lpstr>
      <vt:lpstr>Présentation PowerPoint</vt:lpstr>
      <vt:lpstr>1. Comprendre, à l’aide d’exemples, les principales sources du pouvoir de marché (nombre limité d’offreurs, ententes et barrières à l’entrée).</vt:lpstr>
      <vt:lpstr>2. Comprendre que le monopole est faiseur de prix et être capable de donner des exemples de monopoles (monopole naturel, institutionnel et d’innovation).</vt:lpstr>
      <vt:lpstr>3. Comprendre, à l’aide de représentations graphiques et/ou d’un exemple chiffré, que l’équilibre du monopole n’est pas efficace.</vt:lpstr>
      <vt:lpstr>4. Comprendre ce qu’est un oligopole et, à l’aide du dilemme du prisonnier, pourquoi les firmes en oligopole ont intérêt à former des ententes.</vt:lpstr>
      <vt:lpstr>5. Comprendre que la politique de la concurrence, en régulant les fusions-acquisitions et en luttant contre les ententes illicites et les abus de position dominante, augmente le surplus du consommateur.</vt:lpstr>
      <vt:lpstr>Manuels pour le professeur</vt:lpstr>
      <vt:lpstr>Ressources en ligne et vidéos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principaux verbes consignes dans les objectifs d’apprentissage (pour les élèves)</dc:title>
  <dc:creator>Céline</dc:creator>
  <cp:lastModifiedBy>Elise BENOIT LEMONNIER</cp:lastModifiedBy>
  <cp:revision>40</cp:revision>
  <dcterms:created xsi:type="dcterms:W3CDTF">2019-03-27T10:59:02Z</dcterms:created>
  <dcterms:modified xsi:type="dcterms:W3CDTF">2019-04-11T16:55:42Z</dcterms:modified>
</cp:coreProperties>
</file>