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8" r:id="rId2"/>
    <p:sldId id="260" r:id="rId3"/>
    <p:sldId id="257" r:id="rId4"/>
    <p:sldId id="261" r:id="rId5"/>
    <p:sldId id="275" r:id="rId6"/>
    <p:sldId id="264" r:id="rId7"/>
    <p:sldId id="265" r:id="rId8"/>
    <p:sldId id="267" r:id="rId9"/>
    <p:sldId id="268" r:id="rId10"/>
    <p:sldId id="272" r:id="rId11"/>
    <p:sldId id="273" r:id="rId12"/>
    <p:sldId id="278" r:id="rId13"/>
    <p:sldId id="277" r:id="rId14"/>
    <p:sldId id="274" r:id="rId15"/>
    <p:sldId id="266" r:id="rId16"/>
    <p:sldId id="270" r:id="rId17"/>
    <p:sldId id="271" r:id="rId18"/>
    <p:sldId id="276"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143" autoAdjust="0"/>
  </p:normalViewPr>
  <p:slideViewPr>
    <p:cSldViewPr>
      <p:cViewPr varScale="1">
        <p:scale>
          <a:sx n="57" d="100"/>
          <a:sy n="57" d="100"/>
        </p:scale>
        <p:origin x="-2250" y="-90"/>
      </p:cViewPr>
      <p:guideLst>
        <p:guide orient="horz" pos="2160"/>
        <p:guide pos="2880"/>
      </p:guideLst>
    </p:cSldViewPr>
  </p:slideViewPr>
  <p:notesTextViewPr>
    <p:cViewPr>
      <p:scale>
        <a:sx n="1" d="1"/>
        <a:sy n="1" d="1"/>
      </p:scale>
      <p:origin x="0" y="738"/>
    </p:cViewPr>
  </p:notesTextViewPr>
  <p:notesViewPr>
    <p:cSldViewPr>
      <p:cViewPr>
        <p:scale>
          <a:sx n="100" d="100"/>
          <a:sy n="100" d="100"/>
        </p:scale>
        <p:origin x="-2508" y="78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C6B841-769F-4361-92C1-B21416385BBD}" type="datetimeFigureOut">
              <a:rPr lang="fr-FR" smtClean="0"/>
              <a:pPr/>
              <a:t>10/04/2019</a:t>
            </a:fld>
            <a:endParaRPr lang="fr-FR" dirty="0"/>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DAF8BC-1005-4A58-B40A-98CC0F890038}" type="slidenum">
              <a:rPr lang="fr-FR" smtClean="0"/>
              <a:pPr/>
              <a:t>‹N°›</a:t>
            </a:fld>
            <a:endParaRPr lang="fr-FR" dirty="0"/>
          </a:p>
        </p:txBody>
      </p:sp>
    </p:spTree>
    <p:extLst>
      <p:ext uri="{BB962C8B-B14F-4D97-AF65-F5344CB8AC3E}">
        <p14:creationId xmlns="" xmlns:p14="http://schemas.microsoft.com/office/powerpoint/2010/main" val="1947319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4DAF8BC-1005-4A58-B40A-98CC0F890038}"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10</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11</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900" dirty="0" smtClean="0">
                <a:latin typeface="Arial" pitchFamily="34" charset="0"/>
                <a:cs typeface="Arial" pitchFamily="34" charset="0"/>
              </a:rPr>
              <a:t>Conditions de réalisation de maximisation du profit : marché concurrentiel et coût marginal croissant</a:t>
            </a:r>
          </a:p>
          <a:p>
            <a:endParaRPr lang="fr-FR" sz="9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900" b="1" dirty="0" smtClean="0">
                <a:latin typeface="Arial" pitchFamily="34" charset="0"/>
                <a:cs typeface="Arial" pitchFamily="34" charset="0"/>
              </a:rPr>
              <a:t>Points de vigilance pour la transposition didactique :</a:t>
            </a:r>
          </a:p>
          <a:p>
            <a:endParaRPr lang="fr-FR" sz="900" dirty="0" smtClean="0">
              <a:latin typeface="Arial" pitchFamily="34" charset="0"/>
              <a:cs typeface="Arial" pitchFamily="34" charset="0"/>
            </a:endParaRPr>
          </a:p>
          <a:p>
            <a:r>
              <a:rPr lang="fr-FR" sz="1050" b="1" dirty="0" smtClean="0">
                <a:latin typeface="Arial" pitchFamily="34" charset="0"/>
                <a:cs typeface="Arial" pitchFamily="34" charset="0"/>
              </a:rPr>
              <a:t>Difficulté :</a:t>
            </a:r>
            <a:r>
              <a:rPr lang="fr-FR" sz="1050" dirty="0" smtClean="0">
                <a:latin typeface="Arial" pitchFamily="34" charset="0"/>
                <a:cs typeface="Arial" pitchFamily="34" charset="0"/>
              </a:rPr>
              <a:t> certaines notions ne sont pas au programme mais doivent être vues pour traiter le programme.</a:t>
            </a:r>
          </a:p>
          <a:p>
            <a:pPr>
              <a:spcBef>
                <a:spcPts val="1200"/>
              </a:spcBef>
              <a:buClrTx/>
              <a:buFont typeface="Times New Roman" pitchFamily="18" charset="0"/>
              <a:buChar char="˗"/>
            </a:pPr>
            <a:r>
              <a:rPr lang="fr-FR" sz="1000" dirty="0" smtClean="0">
                <a:latin typeface="Arial" pitchFamily="34" charset="0"/>
                <a:cs typeface="Arial" pitchFamily="34" charset="0"/>
              </a:rPr>
              <a:t> coûts total, coût unitaire et coût marginal</a:t>
            </a:r>
          </a:p>
          <a:p>
            <a:pPr>
              <a:spcBef>
                <a:spcPts val="0"/>
              </a:spcBef>
              <a:buClrTx/>
              <a:buFont typeface="Times New Roman" pitchFamily="18" charset="0"/>
              <a:buChar char="˗"/>
            </a:pPr>
            <a:r>
              <a:rPr lang="fr-FR" sz="1050" b="1" dirty="0" smtClean="0">
                <a:solidFill>
                  <a:srgbClr val="FF0000"/>
                </a:solidFill>
                <a:latin typeface="Arial" pitchFamily="34" charset="0"/>
                <a:cs typeface="Arial" pitchFamily="34" charset="0"/>
              </a:rPr>
              <a:t> (coûts fixes et coûts variables, économies d’échelle ?)</a:t>
            </a:r>
            <a:endParaRPr lang="fr-FR" sz="1050" dirty="0" smtClean="0">
              <a:solidFill>
                <a:srgbClr val="FF0000"/>
              </a:solidFill>
              <a:latin typeface="Arial" pitchFamily="34" charset="0"/>
              <a:cs typeface="Arial" pitchFamily="34" charset="0"/>
            </a:endParaRPr>
          </a:p>
          <a:p>
            <a:pPr>
              <a:spcBef>
                <a:spcPts val="0"/>
              </a:spcBef>
              <a:buClrTx/>
              <a:buFont typeface="Times New Roman" pitchFamily="18" charset="0"/>
              <a:buChar char="˗"/>
            </a:pPr>
            <a:r>
              <a:rPr lang="fr-FR" sz="1050" dirty="0" smtClean="0">
                <a:latin typeface="Arial" pitchFamily="34" charset="0"/>
                <a:cs typeface="Arial" pitchFamily="34" charset="0"/>
              </a:rPr>
              <a:t> recette, recette unitaire, et recette marginale</a:t>
            </a:r>
            <a:br>
              <a:rPr lang="fr-FR" sz="1050" dirty="0" smtClean="0">
                <a:latin typeface="Arial" pitchFamily="34" charset="0"/>
                <a:cs typeface="Arial" pitchFamily="34" charset="0"/>
              </a:rPr>
            </a:br>
            <a:endParaRPr lang="fr-FR" sz="1050" dirty="0" smtClean="0">
              <a:latin typeface="Arial" pitchFamily="34" charset="0"/>
              <a:cs typeface="Arial" pitchFamily="34" charset="0"/>
            </a:endParaRPr>
          </a:p>
          <a:p>
            <a:pPr>
              <a:buNone/>
            </a:pPr>
            <a:r>
              <a:rPr lang="fr-FR" sz="1050" dirty="0" smtClean="0">
                <a:solidFill>
                  <a:srgbClr val="00B050"/>
                </a:solidFill>
                <a:latin typeface="Arial" pitchFamily="34" charset="0"/>
                <a:cs typeface="Arial" pitchFamily="34" charset="0"/>
              </a:rPr>
              <a:t>Solution :</a:t>
            </a:r>
            <a:r>
              <a:rPr lang="fr-FR" sz="1050" dirty="0" smtClean="0">
                <a:latin typeface="Arial" pitchFamily="34" charset="0"/>
                <a:cs typeface="Arial" pitchFamily="34" charset="0"/>
              </a:rPr>
              <a:t> prévoir un raisonnement en plusieurs étapes </a:t>
            </a:r>
          </a:p>
          <a:p>
            <a:pPr>
              <a:buFont typeface="+mj-lt"/>
              <a:buAutoNum type="arabicParenR"/>
            </a:pPr>
            <a:r>
              <a:rPr lang="fr-FR" sz="1050" dirty="0" smtClean="0">
                <a:latin typeface="Arial" pitchFamily="34" charset="0"/>
                <a:cs typeface="Arial" pitchFamily="34" charset="0"/>
              </a:rPr>
              <a:t> Introduire les notions indispensables à la compréhension : étude de cas très simple (ex : kébab) avec calcul et représentation graphique des différents coûts.</a:t>
            </a:r>
          </a:p>
          <a:p>
            <a:pPr marL="0" marR="0" lvl="1" indent="0" algn="l" defTabSz="914400" rtl="0" eaLnBrk="1" fontAlgn="auto" latinLnBrk="0" hangingPunct="1">
              <a:lnSpc>
                <a:spcPct val="100000"/>
              </a:lnSpc>
              <a:spcBef>
                <a:spcPts val="0"/>
              </a:spcBef>
              <a:spcAft>
                <a:spcPts val="0"/>
              </a:spcAft>
              <a:buClrTx/>
              <a:buSzTx/>
              <a:buFont typeface="+mj-lt"/>
              <a:buNone/>
              <a:tabLst/>
              <a:defRPr/>
            </a:pPr>
            <a:r>
              <a:rPr lang="fr-FR" sz="1050" i="1" dirty="0" smtClean="0">
                <a:latin typeface="Arial" pitchFamily="34" charset="0"/>
                <a:cs typeface="Arial" pitchFamily="34" charset="0"/>
              </a:rPr>
              <a:t>(le recours  à un graphique peut être très utile mais ne constitue pas un attendu)</a:t>
            </a:r>
          </a:p>
          <a:p>
            <a:pPr>
              <a:buFont typeface="+mj-lt"/>
              <a:buAutoNum type="arabicParenR"/>
            </a:pPr>
            <a:endParaRPr lang="fr-FR" sz="1050" dirty="0" smtClean="0">
              <a:latin typeface="Arial" pitchFamily="34" charset="0"/>
              <a:cs typeface="Arial" pitchFamily="34" charset="0"/>
            </a:endParaRPr>
          </a:p>
          <a:p>
            <a:pPr>
              <a:spcBef>
                <a:spcPts val="0"/>
              </a:spcBef>
              <a:buFont typeface="+mj-lt"/>
              <a:buAutoNum type="arabicParenR"/>
            </a:pPr>
            <a:r>
              <a:rPr lang="fr-FR" sz="1050" dirty="0" smtClean="0">
                <a:latin typeface="Arial" pitchFamily="34" charset="0"/>
                <a:cs typeface="Arial" pitchFamily="34" charset="0"/>
              </a:rPr>
              <a:t> Revenir au programme et interpréter le graphique ; proposition de travail sur graphique :</a:t>
            </a:r>
            <a:br>
              <a:rPr lang="fr-FR" sz="1050" dirty="0" smtClean="0">
                <a:latin typeface="Arial" pitchFamily="34" charset="0"/>
                <a:cs typeface="Arial" pitchFamily="34" charset="0"/>
              </a:rPr>
            </a:br>
            <a:r>
              <a:rPr lang="fr-FR" sz="1050" dirty="0" smtClean="0">
                <a:latin typeface="Arial" pitchFamily="34" charset="0"/>
                <a:cs typeface="Arial" pitchFamily="34" charset="0"/>
              </a:rPr>
              <a:t>- partir d'un raisonnement unitaire, pour calculer le profit unitaire</a:t>
            </a:r>
          </a:p>
          <a:p>
            <a:pPr>
              <a:spcBef>
                <a:spcPts val="0"/>
              </a:spcBef>
              <a:buFont typeface="+mj-lt"/>
              <a:buNone/>
            </a:pPr>
            <a:r>
              <a:rPr lang="fr-FR" sz="1050" dirty="0" smtClean="0">
                <a:latin typeface="Arial" pitchFamily="34" charset="0"/>
                <a:cs typeface="Arial" pitchFamily="34" charset="0"/>
              </a:rPr>
              <a:t>- </a:t>
            </a:r>
            <a:r>
              <a:rPr lang="fr-FR" sz="900" dirty="0" smtClean="0">
                <a:latin typeface="Arial" pitchFamily="34" charset="0"/>
                <a:cs typeface="Arial" pitchFamily="34" charset="0"/>
              </a:rPr>
              <a:t>déduire la quantité à offrir à partir d'une </a:t>
            </a:r>
            <a:r>
              <a:rPr lang="fr-FR" sz="900" b="1" dirty="0" smtClean="0">
                <a:latin typeface="Arial" pitchFamily="34" charset="0"/>
                <a:cs typeface="Arial" pitchFamily="34" charset="0"/>
              </a:rPr>
              <a:t>interprétation du graphique. </a:t>
            </a:r>
            <a:endParaRPr lang="fr-FR" sz="900" dirty="0" smtClean="0">
              <a:latin typeface="Arial" pitchFamily="34" charset="0"/>
              <a:cs typeface="Arial" pitchFamily="34" charset="0"/>
            </a:endParaRPr>
          </a:p>
          <a:p>
            <a:endParaRPr lang="fr-FR" sz="900" dirty="0" smtClean="0">
              <a:latin typeface="Arial" pitchFamily="34" charset="0"/>
              <a:cs typeface="Arial" pitchFamily="34" charset="0"/>
            </a:endParaRPr>
          </a:p>
          <a:p>
            <a:r>
              <a:rPr lang="fr-FR" sz="900" u="sng" dirty="0" smtClean="0">
                <a:latin typeface="Arial" pitchFamily="34" charset="0"/>
                <a:cs typeface="Arial" pitchFamily="34" charset="0"/>
              </a:rPr>
              <a:t>Cas </a:t>
            </a:r>
            <a:r>
              <a:rPr lang="fr-FR" sz="900" u="sng" dirty="0" smtClean="0">
                <a:latin typeface="Arial" pitchFamily="34" charset="0"/>
                <a:cs typeface="Arial" pitchFamily="34" charset="0"/>
              </a:rPr>
              <a:t>du Cm croissant</a:t>
            </a:r>
            <a:r>
              <a:rPr lang="fr-FR" sz="900" dirty="0" smtClean="0">
                <a:latin typeface="Arial" pitchFamily="34" charset="0"/>
                <a:cs typeface="Arial" pitchFamily="34" charset="0"/>
              </a:rPr>
              <a:t> ; nous repérons sur le graphique les situations qui permettent à l'entreprise de dégager un profit unitaire </a:t>
            </a:r>
            <a:r>
              <a:rPr lang="fr-FR" sz="900" dirty="0" smtClean="0">
                <a:latin typeface="Arial" pitchFamily="34" charset="0"/>
                <a:cs typeface="Arial" pitchFamily="34" charset="0"/>
              </a:rPr>
              <a:t>:</a:t>
            </a:r>
            <a:endParaRPr lang="fr-FR" sz="900" dirty="0" smtClean="0">
              <a:latin typeface="Arial" pitchFamily="34" charset="0"/>
              <a:cs typeface="Arial" pitchFamily="34" charset="0"/>
            </a:endParaRPr>
          </a:p>
          <a:p>
            <a:r>
              <a:rPr lang="fr-FR" sz="900" dirty="0" smtClean="0">
                <a:latin typeface="Arial" pitchFamily="34" charset="0"/>
                <a:cs typeface="Arial" pitchFamily="34" charset="0"/>
              </a:rPr>
              <a:t>sachant que l'entreprise est preneuse de prix, elle doit fixer la quantité de biens à produire ; pour chaque quantité pouvant être offerte elle compare le prix du bien (recette unitaire)  au coût additionnel du dernier produit vendu (Cm) ; par tâtonnement, on en déduit que la quantité offerte par l'entreprise correspond à la situation où P = Cm. </a:t>
            </a:r>
            <a:endParaRPr lang="fr-FR" sz="900" dirty="0" smtClean="0">
              <a:latin typeface="Arial" pitchFamily="34" charset="0"/>
              <a:cs typeface="Arial" pitchFamily="34" charset="0"/>
            </a:endParaRPr>
          </a:p>
          <a:p>
            <a:r>
              <a:rPr lang="fr-FR" sz="900" dirty="0" smtClean="0">
                <a:latin typeface="Arial" pitchFamily="34" charset="0"/>
                <a:cs typeface="Arial" pitchFamily="34" charset="0"/>
              </a:rPr>
              <a:t>Pour </a:t>
            </a:r>
            <a:r>
              <a:rPr lang="fr-FR" sz="900" dirty="0" smtClean="0">
                <a:latin typeface="Arial" pitchFamily="34" charset="0"/>
                <a:cs typeface="Arial" pitchFamily="34" charset="0"/>
              </a:rPr>
              <a:t>la dernière unité produite le profit unitaire est nul.</a:t>
            </a:r>
          </a:p>
          <a:p>
            <a:endParaRPr lang="fr-FR" sz="900" dirty="0">
              <a:latin typeface="Arial" pitchFamily="34" charset="0"/>
              <a:cs typeface="Arial" pitchFamily="34" charset="0"/>
            </a:endParaRPr>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12</a:t>
            </a:fld>
            <a:endParaRPr lang="fr-FR" dirty="0"/>
          </a:p>
        </p:txBody>
      </p:sp>
    </p:spTree>
    <p:extLst>
      <p:ext uri="{BB962C8B-B14F-4D97-AF65-F5344CB8AC3E}">
        <p14:creationId xmlns="" xmlns:p14="http://schemas.microsoft.com/office/powerpoint/2010/main" val="1491885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412776" y="323528"/>
            <a:ext cx="4114800" cy="3086100"/>
          </a:xfrm>
        </p:spPr>
      </p:sp>
      <p:sp>
        <p:nvSpPr>
          <p:cNvPr id="3" name="Espace réservé des notes 2"/>
          <p:cNvSpPr>
            <a:spLocks noGrp="1"/>
          </p:cNvSpPr>
          <p:nvPr>
            <p:ph type="body" idx="1"/>
          </p:nvPr>
        </p:nvSpPr>
        <p:spPr>
          <a:xfrm>
            <a:off x="692696" y="3635896"/>
            <a:ext cx="5486400" cy="3600450"/>
          </a:xfrm>
        </p:spPr>
        <p:txBody>
          <a:bodyPr/>
          <a:lstStyle/>
          <a:p>
            <a:r>
              <a:rPr lang="fr-FR" sz="1200" dirty="0" smtClean="0"/>
              <a:t>Conditions de réalisation de maximisation du profit : marché concurrentiel et coût marginal croissant</a:t>
            </a:r>
          </a:p>
          <a:p>
            <a:endParaRPr lang="fr-FR"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Points de vigilance pour la transposition didactique :</a:t>
            </a:r>
          </a:p>
          <a:p>
            <a:endParaRPr lang="fr-FR" sz="1200" dirty="0" smtClean="0"/>
          </a:p>
          <a:p>
            <a:pPr>
              <a:spcBef>
                <a:spcPts val="0"/>
              </a:spcBef>
              <a:buClrTx/>
              <a:buFont typeface="Times New Roman" pitchFamily="18" charset="0"/>
              <a:buChar char="˗"/>
            </a:pPr>
            <a:r>
              <a:rPr lang="fr-FR" sz="1600" dirty="0" smtClean="0"/>
              <a:t> on a vu à l'item 2 l'interprétation des courbes d'offre...  et de leurs pentes + notion de faiseur de prix ; plus le prix est élevée, plus</a:t>
            </a:r>
            <a:r>
              <a:rPr lang="fr-FR" sz="1600" baseline="0" dirty="0" smtClean="0"/>
              <a:t> l’offre est élevée </a:t>
            </a:r>
            <a:r>
              <a:rPr lang="fr-FR" sz="1600" dirty="0" smtClean="0"/>
              <a:t>(loi de l’offre) </a:t>
            </a:r>
          </a:p>
          <a:p>
            <a:pPr>
              <a:spcBef>
                <a:spcPts val="0"/>
              </a:spcBef>
              <a:buClrTx/>
              <a:buFont typeface="Times New Roman" pitchFamily="18" charset="0"/>
              <a:buChar char="˗"/>
            </a:pPr>
            <a:r>
              <a:rPr lang="fr-FR" sz="1600" dirty="0" smtClean="0"/>
              <a:t> on a vu à l'item 3 le déplacement "des et sur" courbes </a:t>
            </a:r>
          </a:p>
          <a:p>
            <a:pPr>
              <a:spcBef>
                <a:spcPts val="0"/>
              </a:spcBef>
              <a:buClrTx/>
              <a:buFont typeface="Times New Roman" pitchFamily="18" charset="0"/>
              <a:buChar char="˗"/>
            </a:pPr>
            <a:r>
              <a:rPr lang="fr-FR" sz="1600" dirty="0" smtClean="0"/>
              <a:t> donc maintenant on se focalise sur une courbe particulière : la courbe d'offre de la maximisation du profit par le producteur ; il s'agit que les élèves soient capables à partir des items 2 et 3 de repérer la courbe d'offre de maximisation du profit par le producteur.</a:t>
            </a:r>
          </a:p>
          <a:p>
            <a:pPr>
              <a:spcBef>
                <a:spcPts val="0"/>
              </a:spcBef>
              <a:buClrTx/>
              <a:buFont typeface="Times New Roman" pitchFamily="18" charset="0"/>
              <a:buChar char="˗"/>
            </a:pPr>
            <a:endParaRPr lang="fr-FR" sz="1600" dirty="0" smtClean="0"/>
          </a:p>
          <a:p>
            <a:r>
              <a:rPr lang="fr-FR" dirty="0" smtClean="0"/>
              <a:t>Raisonnement à partir d’un graphique </a:t>
            </a:r>
            <a:r>
              <a:rPr lang="fr-FR" dirty="0" smtClean="0"/>
              <a:t>:</a:t>
            </a:r>
          </a:p>
          <a:p>
            <a:r>
              <a:rPr lang="fr-FR" dirty="0" smtClean="0"/>
              <a:t>Enigme</a:t>
            </a:r>
            <a:r>
              <a:rPr lang="fr-FR" baseline="0" dirty="0" smtClean="0"/>
              <a:t> : sachant que le producteur est un preneur de prix, quelle quantité de bien va-t-il décider de produire ?</a:t>
            </a:r>
            <a:endParaRPr lang="fr-FR" dirty="0" smtClean="0"/>
          </a:p>
          <a:p>
            <a:r>
              <a:rPr lang="fr-FR" dirty="0" smtClean="0"/>
              <a:t>Si le prix de marché est fixé en deça du coût moyen : </a:t>
            </a:r>
            <a:r>
              <a:rPr lang="fr-FR" dirty="0" smtClean="0"/>
              <a:t>le</a:t>
            </a:r>
            <a:r>
              <a:rPr lang="fr-FR" baseline="0" dirty="0" smtClean="0"/>
              <a:t> producteur</a:t>
            </a:r>
            <a:r>
              <a:rPr lang="fr-FR" dirty="0" smtClean="0"/>
              <a:t> </a:t>
            </a:r>
            <a:r>
              <a:rPr lang="fr-FR" dirty="0" smtClean="0"/>
              <a:t>ne produit pas car </a:t>
            </a:r>
            <a:r>
              <a:rPr lang="fr-FR" dirty="0" smtClean="0"/>
              <a:t>il </a:t>
            </a:r>
            <a:r>
              <a:rPr lang="fr-FR" dirty="0" smtClean="0"/>
              <a:t>perd de l'argent sur toutes les unités produites : P - CM &lt; 0</a:t>
            </a:r>
          </a:p>
          <a:p>
            <a:r>
              <a:rPr lang="fr-FR" dirty="0" smtClean="0"/>
              <a:t>Si le prix de marché est fixé au point CM = Cm ; </a:t>
            </a:r>
            <a:r>
              <a:rPr lang="fr-FR" dirty="0" smtClean="0"/>
              <a:t>le</a:t>
            </a:r>
            <a:r>
              <a:rPr lang="fr-FR" baseline="0" dirty="0" smtClean="0"/>
              <a:t> producteur</a:t>
            </a:r>
            <a:r>
              <a:rPr lang="fr-FR" dirty="0" smtClean="0"/>
              <a:t>  </a:t>
            </a:r>
            <a:r>
              <a:rPr lang="fr-FR" dirty="0" smtClean="0"/>
              <a:t>peut produire mais </a:t>
            </a:r>
            <a:r>
              <a:rPr lang="fr-FR" dirty="0" smtClean="0"/>
              <a:t>il </a:t>
            </a:r>
            <a:r>
              <a:rPr lang="fr-FR" dirty="0" smtClean="0"/>
              <a:t>ne gagne ni ne perd rien sur chaque unité produite.</a:t>
            </a:r>
            <a:br>
              <a:rPr lang="fr-FR" dirty="0" smtClean="0"/>
            </a:br>
            <a:endParaRPr lang="fr-FR" dirty="0" smtClean="0"/>
          </a:p>
          <a:p>
            <a:r>
              <a:rPr lang="fr-FR" dirty="0" smtClean="0"/>
              <a:t>Pour tout point de la courbe situé au dessus de Cm = CM, </a:t>
            </a:r>
            <a:r>
              <a:rPr lang="fr-FR" dirty="0" smtClean="0"/>
              <a:t>le</a:t>
            </a:r>
            <a:r>
              <a:rPr lang="fr-FR" baseline="0" dirty="0" smtClean="0"/>
              <a:t> producteur</a:t>
            </a:r>
            <a:r>
              <a:rPr lang="fr-FR" dirty="0" smtClean="0"/>
              <a:t> réalise </a:t>
            </a:r>
            <a:r>
              <a:rPr lang="fr-FR" dirty="0" smtClean="0"/>
              <a:t>un profit unitaire.</a:t>
            </a:r>
          </a:p>
          <a:p>
            <a:r>
              <a:rPr lang="fr-FR" dirty="0" smtClean="0"/>
              <a:t>Sachant </a:t>
            </a:r>
            <a:r>
              <a:rPr lang="fr-FR" dirty="0" smtClean="0"/>
              <a:t>qu’il </a:t>
            </a:r>
            <a:r>
              <a:rPr lang="fr-FR" smtClean="0"/>
              <a:t>est </a:t>
            </a:r>
            <a:r>
              <a:rPr lang="fr-FR" smtClean="0"/>
              <a:t>preneur </a:t>
            </a:r>
            <a:r>
              <a:rPr lang="fr-FR" dirty="0" smtClean="0"/>
              <a:t>de prix sa courbe d'offre correspond à la courbe du Cm située au delà de Cm = CM</a:t>
            </a:r>
          </a:p>
          <a:p>
            <a:r>
              <a:rPr lang="fr-FR" dirty="0" smtClean="0"/>
              <a:t>Pour calculer le profit total, il suffit de calculer la surface de l'aire (P - CM) x Q</a:t>
            </a:r>
          </a:p>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13</a:t>
            </a:fld>
            <a:endParaRPr lang="fr-FR" dirty="0"/>
          </a:p>
        </p:txBody>
      </p:sp>
    </p:spTree>
    <p:extLst>
      <p:ext uri="{BB962C8B-B14F-4D97-AF65-F5344CB8AC3E}">
        <p14:creationId xmlns="" xmlns:p14="http://schemas.microsoft.com/office/powerpoint/2010/main" val="302690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4DAF8BC-1005-4A58-B40A-98CC0F890038}" type="slidenum">
              <a:rPr lang="fr-FR" smtClean="0"/>
              <a:pPr/>
              <a:t>14</a:t>
            </a:fld>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algn="just" defTabSz="914400" rtl="0" eaLnBrk="1" latinLnBrk="0" hangingPunct="1">
              <a:buNone/>
            </a:pPr>
            <a:r>
              <a:rPr lang="fr-FR" sz="1200" b="1" kern="1200" dirty="0" smtClean="0">
                <a:solidFill>
                  <a:schemeClr val="tx1"/>
                </a:solidFill>
                <a:latin typeface="+mn-lt"/>
                <a:ea typeface="+mn-ea"/>
                <a:cs typeface="+mn-cs"/>
              </a:rPr>
              <a:t>Objectif d’apprentissage :</a:t>
            </a:r>
          </a:p>
          <a:p>
            <a:pPr marL="0" algn="just" defTabSz="914400" rtl="0" eaLnBrk="1" latinLnBrk="0" hangingPunct="1">
              <a:buNone/>
            </a:pPr>
            <a:r>
              <a:rPr lang="fr-FR" sz="1200" b="1" kern="1200" dirty="0" smtClean="0">
                <a:solidFill>
                  <a:schemeClr val="tx1"/>
                </a:solidFill>
                <a:latin typeface="+mn-lt"/>
                <a:ea typeface="+mn-ea"/>
                <a:cs typeface="+mn-cs"/>
              </a:rPr>
              <a:t>Pourquoi le marché concurrentiel est-il  optimal/efficace ?</a:t>
            </a:r>
          </a:p>
          <a:p>
            <a:pPr>
              <a:spcBef>
                <a:spcPts val="600"/>
              </a:spcBef>
            </a:pPr>
            <a:endParaRPr lang="fr-FR" b="1" dirty="0" smtClean="0"/>
          </a:p>
          <a:p>
            <a:pPr>
              <a:spcBef>
                <a:spcPts val="600"/>
              </a:spcBef>
            </a:pPr>
            <a:r>
              <a:rPr lang="fr-FR" b="1" dirty="0" smtClean="0"/>
              <a:t>Savoirs pour  enseigner :</a:t>
            </a:r>
          </a:p>
          <a:p>
            <a:pPr>
              <a:spcBef>
                <a:spcPts val="600"/>
              </a:spcBef>
              <a:buFont typeface="Arial" panose="020B0604020202020204" pitchFamily="34" charset="0"/>
              <a:buChar char="•"/>
            </a:pPr>
            <a:r>
              <a:rPr lang="fr-FR" dirty="0" smtClean="0"/>
              <a:t>le surplus mesure le bien-être des coéchangistes</a:t>
            </a:r>
            <a:endParaRPr lang="fr-FR" b="1" dirty="0" smtClean="0"/>
          </a:p>
          <a:p>
            <a:pPr>
              <a:spcBef>
                <a:spcPts val="600"/>
              </a:spcBef>
              <a:buFont typeface="Arial" panose="020B0604020202020204" pitchFamily="34" charset="0"/>
              <a:buChar char="•"/>
            </a:pPr>
            <a:r>
              <a:rPr lang="fr-FR" dirty="0" smtClean="0"/>
              <a:t>le surplus total de l'économie est la somme des surplus (consommateur et producteur) . </a:t>
            </a:r>
          </a:p>
          <a:p>
            <a:pPr>
              <a:spcBef>
                <a:spcPts val="600"/>
              </a:spcBef>
              <a:buFont typeface="Arial" panose="020B0604020202020204" pitchFamily="34" charset="0"/>
              <a:buChar char="•"/>
            </a:pPr>
            <a:r>
              <a:rPr lang="fr-FR" dirty="0" smtClean="0"/>
              <a:t>le marché concurrentiel est alors considéré comme un optimum car il permet de maximiser le surplus total.</a:t>
            </a:r>
          </a:p>
          <a:p>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Points de vigilance pour la transposition didactique :</a:t>
            </a:r>
          </a:p>
          <a:p>
            <a:endParaRPr lang="fr-FR" sz="1200" dirty="0" smtClean="0"/>
          </a:p>
          <a:p>
            <a:r>
              <a:rPr lang="fr-FR" sz="1600" b="1" dirty="0" smtClean="0"/>
              <a:t>Difficulté : </a:t>
            </a:r>
            <a:r>
              <a:rPr lang="fr-FR" sz="1600" b="0" dirty="0" smtClean="0"/>
              <a:t>notion de surplus et</a:t>
            </a:r>
            <a:r>
              <a:rPr lang="fr-FR" sz="1600" b="0" baseline="0" dirty="0" smtClean="0"/>
              <a:t> de gains à l’échange très abstraites.</a:t>
            </a:r>
            <a:endParaRPr lang="fr-FR" b="0" dirty="0" smtClean="0"/>
          </a:p>
          <a:p>
            <a:endParaRPr lang="fr-FR" dirty="0" smtClean="0"/>
          </a:p>
          <a:p>
            <a:r>
              <a:rPr lang="fr-FR" dirty="0" smtClean="0"/>
              <a:t>Solutions : </a:t>
            </a:r>
          </a:p>
          <a:p>
            <a:endParaRPr lang="fr-FR" dirty="0" smtClean="0"/>
          </a:p>
          <a:p>
            <a:r>
              <a:rPr lang="fr-FR" dirty="0" smtClean="0"/>
              <a:t>Coloriage avec des couleurs différentes des</a:t>
            </a:r>
            <a:r>
              <a:rPr lang="fr-FR" baseline="0" dirty="0" smtClean="0"/>
              <a:t> zones de surplus du consommateur et du producteur.</a:t>
            </a:r>
          </a:p>
          <a:p>
            <a:r>
              <a:rPr lang="fr-FR" baseline="0" dirty="0" smtClean="0">
                <a:solidFill>
                  <a:srgbClr val="FF0000"/>
                </a:solidFill>
              </a:rPr>
              <a:t>Possibilité de faire un maillage entre l’item 3 et 6. Montrer que la mise en place d’une taxe forfaitaire modifie l’équilibre, et réduit le surplus total donc le gain à l’échange.</a:t>
            </a:r>
          </a:p>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15</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16</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17</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18</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4DAF8BC-1005-4A58-B40A-98CC0F890038}" type="slidenum">
              <a:rPr lang="fr-FR" smtClean="0"/>
              <a:pPr/>
              <a:t>2</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Pour la capacité à illustrer : même si d’autres exemples peuvent être développés, ceux qui figurent dans le programme peuvent être demandés aux élèves. Ils doivent donc être obligatoirement traités.</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24DAF8BC-1005-4A58-B40A-98CC0F890038}" type="slidenum">
              <a:rPr lang="fr-FR" smtClean="0"/>
              <a:pPr/>
              <a:t>3</a:t>
            </a:fld>
            <a:endParaRPr lang="fr-FR" dirty="0"/>
          </a:p>
        </p:txBody>
      </p:sp>
    </p:spTree>
    <p:extLst>
      <p:ext uri="{BB962C8B-B14F-4D97-AF65-F5344CB8AC3E}">
        <p14:creationId xmlns="" xmlns:p14="http://schemas.microsoft.com/office/powerpoint/2010/main" val="322897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Ressource : atelier proposé</a:t>
            </a:r>
            <a:r>
              <a:rPr lang="fr-FR" baseline="0" dirty="0" smtClean="0"/>
              <a:t> par </a:t>
            </a:r>
            <a:r>
              <a:rPr lang="fr-FR" sz="1200" kern="1200" dirty="0" smtClean="0">
                <a:solidFill>
                  <a:schemeClr val="tx1"/>
                </a:solidFill>
                <a:latin typeface="+mn-lt"/>
                <a:ea typeface="+mn-ea"/>
                <a:cs typeface="+mn-cs"/>
              </a:rPr>
              <a:t>Isabelle Salvert </a:t>
            </a:r>
            <a:r>
              <a:rPr lang="fr-FR" baseline="0" dirty="0" smtClean="0"/>
              <a:t>(07/02/2019).</a:t>
            </a:r>
          </a:p>
          <a:p>
            <a:r>
              <a:rPr lang="fr-FR" baseline="0" dirty="0" smtClean="0"/>
              <a:t>CR sur site académique.</a:t>
            </a:r>
            <a:endParaRPr lang="fr-FR" dirty="0" smtClean="0"/>
          </a:p>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4</a:t>
            </a:fld>
            <a:endParaRPr lang="fr-FR" dirty="0"/>
          </a:p>
        </p:txBody>
      </p:sp>
    </p:spTree>
    <p:extLst>
      <p:ext uri="{BB962C8B-B14F-4D97-AF65-F5344CB8AC3E}">
        <p14:creationId xmlns="" xmlns:p14="http://schemas.microsoft.com/office/powerpoint/2010/main" val="302420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340768" y="251520"/>
            <a:ext cx="4114800" cy="3086100"/>
          </a:xfrm>
        </p:spPr>
      </p:sp>
      <p:sp>
        <p:nvSpPr>
          <p:cNvPr id="3" name="Espace réservé des notes 2"/>
          <p:cNvSpPr>
            <a:spLocks noGrp="1"/>
          </p:cNvSpPr>
          <p:nvPr>
            <p:ph type="body" idx="1"/>
          </p:nvPr>
        </p:nvSpPr>
        <p:spPr>
          <a:xfrm>
            <a:off x="260648" y="3491880"/>
            <a:ext cx="6264696" cy="3600450"/>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smtClean="0"/>
              <a:t>Extrait du préambule du programme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dirty="0" smtClean="0"/>
              <a:t>« […] les sciences économiques et sociales articulent modélisation et investigations empiriques pour rendre compte de façon rigoureuse de la réalité sociale et mettre en question les prénotions. Cette démarche implique la formulation d’hypothèses, la construction d’indicateurs de mesure pertinents et leur soumission à l'épreuve des faits. Les élèves sont sensibilisés au fait que le travail de modélisation ne vise pas tant à décrire la réalité qu'à isoler certaines variables déterminantes pour analyser avec rigueur certaines catégories de faits et de comportements économiques et sociaux. Ils ne confondent pas la construction de modèles avec une idéalisation normative. »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dirty="0" smtClean="0"/>
          </a:p>
          <a:p>
            <a:pPr algn="just">
              <a:lnSpc>
                <a:spcPct val="120000"/>
              </a:lnSpc>
              <a:spcBef>
                <a:spcPts val="0"/>
              </a:spcBef>
            </a:pPr>
            <a:r>
              <a:rPr lang="fr-FR" sz="1100" dirty="0" smtClean="0"/>
              <a:t>Objectifs : </a:t>
            </a:r>
          </a:p>
          <a:p>
            <a:pPr lvl="1" algn="just">
              <a:lnSpc>
                <a:spcPct val="120000"/>
              </a:lnSpc>
              <a:spcBef>
                <a:spcPts val="0"/>
              </a:spcBef>
              <a:buClrTx/>
              <a:buFont typeface="Wingdings" pitchFamily="2" charset="2"/>
              <a:buChar char="ü"/>
            </a:pPr>
            <a:r>
              <a:rPr lang="fr-FR" sz="1100" dirty="0" smtClean="0"/>
              <a:t>sensibiliser les élèves à l’épistémologie et aux méthodes scientifiques </a:t>
            </a:r>
          </a:p>
          <a:p>
            <a:pPr lvl="1" algn="just">
              <a:lnSpc>
                <a:spcPct val="120000"/>
              </a:lnSpc>
              <a:spcBef>
                <a:spcPts val="0"/>
              </a:spcBef>
              <a:buClrTx/>
              <a:buFont typeface="Wingdings" pitchFamily="2" charset="2"/>
              <a:buChar char="ü"/>
            </a:pPr>
            <a:r>
              <a:rPr lang="fr-FR" sz="1100" dirty="0" smtClean="0"/>
              <a:t>comprendre le fonctionnement et l’utilité d’un modèle.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dirty="0" smtClean="0"/>
          </a:p>
          <a:p>
            <a:pPr marL="0" marR="0" lvl="0" indent="0" algn="just" defTabSz="914400" rtl="0" eaLnBrk="1" fontAlgn="auto" latinLnBrk="0" hangingPunct="1">
              <a:lnSpc>
                <a:spcPct val="100000"/>
              </a:lnSpc>
              <a:spcBef>
                <a:spcPts val="0"/>
              </a:spcBef>
              <a:spcAft>
                <a:spcPts val="600"/>
              </a:spcAft>
              <a:buClrTx/>
              <a:buSzTx/>
              <a:buFontTx/>
              <a:buNone/>
              <a:tabLst/>
              <a:defRPr/>
            </a:pPr>
            <a:r>
              <a:rPr lang="fr-FR" dirty="0" smtClean="0"/>
              <a:t>Remarque : la notion de modélisation ne sera pas nouvelle pour les élèves. Ils y auront déjà été initiés</a:t>
            </a:r>
            <a:r>
              <a:rPr lang="fr-FR" baseline="0" dirty="0" smtClean="0"/>
              <a:t> en seconde ; thème 2 d’économie : Comment se forment les prix sur un marché.</a:t>
            </a:r>
          </a:p>
          <a:p>
            <a:pPr marL="0" marR="0" lvl="0" indent="0" algn="just" defTabSz="914400" rtl="0" eaLnBrk="1" fontAlgn="auto" latinLnBrk="0" hangingPunct="1">
              <a:lnSpc>
                <a:spcPct val="100000"/>
              </a:lnSpc>
              <a:spcBef>
                <a:spcPts val="0"/>
              </a:spcBef>
              <a:spcAft>
                <a:spcPts val="600"/>
              </a:spcAft>
              <a:buClrTx/>
              <a:buSzTx/>
              <a:buFontTx/>
              <a:buNone/>
              <a:tabLst/>
              <a:defRPr/>
            </a:pPr>
            <a:r>
              <a:rPr lang="fr-FR" baseline="0" dirty="0" smtClean="0"/>
              <a:t>Il s’agira donc ici de consolider et d’approfondir les connaissances relatives au fonction des marchés.</a:t>
            </a:r>
          </a:p>
          <a:p>
            <a:pPr algn="just">
              <a:spcAft>
                <a:spcPts val="600"/>
              </a:spcAft>
            </a:pPr>
            <a:r>
              <a:rPr lang="fr-FR" b="1" dirty="0" smtClean="0"/>
              <a:t>Les points de vigilance pour la transposition didactique concernant</a:t>
            </a:r>
            <a:r>
              <a:rPr lang="fr-FR" b="1" baseline="0" dirty="0" smtClean="0"/>
              <a:t> la démarche méthodologique </a:t>
            </a:r>
            <a:r>
              <a:rPr lang="fr-FR" dirty="0" smtClean="0"/>
              <a:t>:</a:t>
            </a:r>
          </a:p>
          <a:p>
            <a:pPr algn="just">
              <a:buFont typeface="Wingdings" panose="05000000000000000000" pitchFamily="2" charset="2"/>
              <a:buChar char="§"/>
            </a:pPr>
            <a:r>
              <a:rPr lang="fr-FR" dirty="0" smtClean="0"/>
              <a:t>Confusion récurrente entre les marchés concrets et le modèle</a:t>
            </a:r>
          </a:p>
          <a:p>
            <a:pPr algn="just">
              <a:buFont typeface="Wingdings" panose="05000000000000000000" pitchFamily="2" charset="2"/>
              <a:buChar char="§"/>
            </a:pPr>
            <a:r>
              <a:rPr lang="fr-FR" dirty="0" smtClean="0"/>
              <a:t>Difficulté de distinguer la position de preneur de prix en concurrence parfaite et celle de faiseur de prix en concurrence imparfaite</a:t>
            </a:r>
          </a:p>
          <a:p>
            <a:pPr algn="just">
              <a:buFont typeface="Wingdings" panose="05000000000000000000" pitchFamily="2" charset="2"/>
              <a:buChar char="§"/>
            </a:pPr>
            <a:r>
              <a:rPr lang="fr-FR" dirty="0" smtClean="0"/>
              <a:t>Le modèle de l’équilibre concurrentiel est « un » modèle mais est trop souvent présenté comme « le » modèle</a:t>
            </a:r>
          </a:p>
          <a:p>
            <a:pPr marL="0" indent="0" algn="just">
              <a:spcBef>
                <a:spcPts val="600"/>
              </a:spcBef>
              <a:buNone/>
            </a:pPr>
            <a:r>
              <a:rPr lang="fr-FR" dirty="0" smtClean="0"/>
              <a:t>Le recours aux illustrations graphiques  doit être systématisé  pour expliciter l’intérêt de la modélisation et pour faciliter la compréhension du fonction du marché et de l’obtention de l’équilibre concurrentiel. </a:t>
            </a:r>
            <a:endParaRPr lang="fr-FR" dirty="0" smtClean="0">
              <a:solidFill>
                <a:srgbClr val="FF0000"/>
              </a:solidFill>
            </a:endParaRPr>
          </a:p>
          <a:p>
            <a:endParaRPr lang="fr-FR" dirty="0"/>
          </a:p>
          <a:p>
            <a:endParaRPr lang="fr-FR" b="1" dirty="0" smtClean="0"/>
          </a:p>
          <a:p>
            <a:endParaRPr lang="fr-FR" b="1" dirty="0" smtClean="0"/>
          </a:p>
          <a:p>
            <a:endParaRPr lang="fr-FR" b="1" dirty="0" smtClean="0"/>
          </a:p>
          <a:p>
            <a:r>
              <a:rPr lang="fr-FR" dirty="0" smtClean="0"/>
              <a:t> </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5</a:t>
            </a:fld>
            <a:endParaRPr lang="fr-FR" dirty="0"/>
          </a:p>
        </p:txBody>
      </p:sp>
    </p:spTree>
    <p:extLst>
      <p:ext uri="{BB962C8B-B14F-4D97-AF65-F5344CB8AC3E}">
        <p14:creationId xmlns="" xmlns:p14="http://schemas.microsoft.com/office/powerpoint/2010/main" val="302420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r>
              <a:rPr lang="fr-FR" b="1" dirty="0" smtClean="0"/>
              <a:t>Les nouveaux programmes sont construits à partir d’objectifs</a:t>
            </a:r>
            <a:r>
              <a:rPr lang="fr-FR" dirty="0" smtClean="0"/>
              <a:t> que l’élève doit avoir atteints à la fin de l’année. Parmi ces objectifs, </a:t>
            </a:r>
            <a:r>
              <a:rPr lang="fr-FR" b="1" dirty="0" smtClean="0"/>
              <a:t>la capacité à illustrer est un point très important</a:t>
            </a:r>
            <a:r>
              <a:rPr lang="fr-FR" dirty="0" smtClean="0"/>
              <a:t>. Aussi, il faudra veiller à ce que les élèves soient capables d’illustrer les savoirs et les mécanismes étudiés.</a:t>
            </a:r>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6</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Il ne s’agit pas de présenter toutes les conditions nécessaires</a:t>
            </a:r>
            <a:r>
              <a:rPr lang="fr-FR" baseline="0" dirty="0" smtClean="0"/>
              <a:t> de concurrence pure et parfaite : il faut se concentrer sur les deux conditions principales pour permettre la concurrence, atomicité et homogénéité. </a:t>
            </a:r>
            <a:endParaRPr lang="fr-FR" dirty="0"/>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7</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68760" y="0"/>
            <a:ext cx="4114800" cy="3086100"/>
          </a:xfrm>
        </p:spPr>
      </p:sp>
      <p:sp>
        <p:nvSpPr>
          <p:cNvPr id="3" name="Espace réservé des notes 2"/>
          <p:cNvSpPr>
            <a:spLocks noGrp="1"/>
          </p:cNvSpPr>
          <p:nvPr>
            <p:ph type="body" idx="1"/>
          </p:nvPr>
        </p:nvSpPr>
        <p:spPr>
          <a:xfrm>
            <a:off x="188640" y="3059832"/>
            <a:ext cx="6480720" cy="3600450"/>
          </a:xfrm>
        </p:spPr>
        <p:txBody>
          <a:bodyPr/>
          <a:lstStyle/>
          <a:p>
            <a:pPr marL="0" indent="0" algn="just">
              <a:buNone/>
            </a:pPr>
            <a:r>
              <a:rPr lang="fr-FR" sz="1100" b="1" dirty="0" smtClean="0">
                <a:latin typeface="Arial" pitchFamily="34" charset="0"/>
                <a:cs typeface="Arial" pitchFamily="34" charset="0"/>
              </a:rPr>
              <a:t>Objectif d’apprentissage :</a:t>
            </a:r>
          </a:p>
          <a:p>
            <a:pPr marL="0" indent="0" algn="just">
              <a:buNone/>
            </a:pPr>
            <a:r>
              <a:rPr lang="fr-FR" sz="1100" b="1" dirty="0" smtClean="0">
                <a:latin typeface="Arial" pitchFamily="34" charset="0"/>
                <a:cs typeface="Arial" pitchFamily="34" charset="0"/>
              </a:rPr>
              <a:t>Modéliser le marché concurrentiel pour mieux comprendre ses mécanismes et la détermination de l’équilibre</a:t>
            </a:r>
            <a:endParaRPr lang="fr-FR" sz="1100" dirty="0" smtClean="0">
              <a:latin typeface="Arial" pitchFamily="34" charset="0"/>
              <a:cs typeface="Arial" pitchFamily="34" charset="0"/>
            </a:endParaRPr>
          </a:p>
          <a:p>
            <a:endParaRPr lang="fr-FR" sz="400" dirty="0" smtClean="0">
              <a:latin typeface="Arial" pitchFamily="34" charset="0"/>
              <a:cs typeface="Arial" pitchFamily="34" charset="0"/>
            </a:endParaRPr>
          </a:p>
          <a:p>
            <a:pPr algn="just">
              <a:spcBef>
                <a:spcPts val="0"/>
              </a:spcBef>
              <a:buNone/>
            </a:pPr>
            <a:r>
              <a:rPr lang="fr-FR" sz="1100" b="1" dirty="0" smtClean="0">
                <a:latin typeface="Arial" pitchFamily="34" charset="0"/>
                <a:cs typeface="Arial" pitchFamily="34" charset="0"/>
              </a:rPr>
              <a:t>Savoir pour enseigner </a:t>
            </a:r>
            <a:r>
              <a:rPr lang="fr-FR" sz="1100" dirty="0" smtClean="0">
                <a:latin typeface="Arial" pitchFamily="34" charset="0"/>
                <a:cs typeface="Arial" pitchFamily="34"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100" dirty="0" smtClean="0">
                <a:latin typeface="Arial" pitchFamily="34" charset="0"/>
                <a:cs typeface="Arial" pitchFamily="34" charset="0"/>
              </a:rPr>
              <a:t>La modélisation permet de simplifier la réalité en isolant un nombre de variables restreint et pour étudier les relations existantes entre ces variables (ici prix et quantités)</a:t>
            </a:r>
            <a:r>
              <a:rPr lang="fr-FR" sz="1100" baseline="0" dirty="0" smtClean="0">
                <a:latin typeface="Arial" pitchFamily="34" charset="0"/>
                <a:cs typeface="Arial" pitchFamily="34" charset="0"/>
              </a:rPr>
              <a:t> </a:t>
            </a:r>
            <a:r>
              <a:rPr lang="fr-FR" sz="1100" dirty="0" smtClean="0">
                <a:latin typeface="Arial" pitchFamily="34" charset="0"/>
                <a:cs typeface="Arial" pitchFamily="34" charset="0"/>
              </a:rPr>
              <a:t>toutes choses égales par ailleurs. U</a:t>
            </a:r>
            <a:r>
              <a:rPr lang="fr-FR" sz="1100" kern="1200" dirty="0" smtClean="0">
                <a:solidFill>
                  <a:schemeClr val="tx1"/>
                </a:solidFill>
                <a:latin typeface="Arial" pitchFamily="34" charset="0"/>
                <a:cs typeface="Arial" pitchFamily="34" charset="0"/>
              </a:rPr>
              <a:t>n modèle est abstrait et simplificateur, c’est un langage qui permet de se parler.</a:t>
            </a:r>
            <a:endParaRPr lang="fr-FR" sz="1100" dirty="0" smtClean="0">
              <a:latin typeface="Arial" pitchFamily="34" charset="0"/>
              <a:cs typeface="Arial" pitchFamily="34" charset="0"/>
            </a:endParaRPr>
          </a:p>
          <a:p>
            <a:endParaRPr lang="fr-FR" sz="11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100" b="1" u="sng" dirty="0" smtClean="0">
                <a:latin typeface="Arial" pitchFamily="34" charset="0"/>
                <a:cs typeface="Arial" pitchFamily="34" charset="0"/>
              </a:rPr>
              <a:t>Points de vigilance pour la transposition didactique</a:t>
            </a:r>
            <a:endParaRPr lang="fr-FR" sz="1100" u="sng" dirty="0" smtClean="0">
              <a:latin typeface="Arial" pitchFamily="34" charset="0"/>
              <a:cs typeface="Arial" pitchFamily="34" charset="0"/>
            </a:endParaRPr>
          </a:p>
          <a:p>
            <a:endParaRPr lang="fr-FR" sz="1100" dirty="0" smtClean="0">
              <a:latin typeface="Arial" pitchFamily="34" charset="0"/>
              <a:cs typeface="Arial" pitchFamily="34" charset="0"/>
            </a:endParaRPr>
          </a:p>
          <a:p>
            <a:r>
              <a:rPr lang="fr-FR" sz="1100" b="1" dirty="0" smtClean="0">
                <a:latin typeface="Arial" pitchFamily="34" charset="0"/>
                <a:cs typeface="Arial" pitchFamily="34" charset="0"/>
              </a:rPr>
              <a:t>1. Difficile distinction marchés concrets / modèles</a:t>
            </a:r>
            <a:endParaRPr lang="fr-FR" sz="1100" dirty="0" smtClean="0">
              <a:latin typeface="Arial" pitchFamily="34" charset="0"/>
              <a:cs typeface="Arial" pitchFamily="34" charset="0"/>
            </a:endParaRPr>
          </a:p>
          <a:p>
            <a:pPr>
              <a:spcBef>
                <a:spcPts val="600"/>
              </a:spcBef>
              <a:buNone/>
            </a:pPr>
            <a:r>
              <a:rPr lang="fr-FR" sz="1100" dirty="0" smtClean="0">
                <a:latin typeface="Arial" pitchFamily="34" charset="0"/>
                <a:cs typeface="Arial" pitchFamily="34" charset="0"/>
              </a:rPr>
              <a:t>Affirmation erronée courante :  « les marchés sont en réalité très éloignés de la concurrence parfaite »</a:t>
            </a:r>
          </a:p>
          <a:p>
            <a:pPr marL="0" indent="12700">
              <a:buNone/>
            </a:pPr>
            <a:endParaRPr lang="fr-FR" sz="400" dirty="0" smtClean="0">
              <a:solidFill>
                <a:srgbClr val="00B050"/>
              </a:solidFill>
              <a:latin typeface="Arial" pitchFamily="34" charset="0"/>
              <a:cs typeface="Arial" pitchFamily="34" charset="0"/>
            </a:endParaRPr>
          </a:p>
          <a:p>
            <a:pPr marL="0" indent="12700">
              <a:buNone/>
            </a:pPr>
            <a:r>
              <a:rPr lang="fr-FR" sz="1100" b="1" i="1" dirty="0" smtClean="0">
                <a:solidFill>
                  <a:srgbClr val="00B050"/>
                </a:solidFill>
                <a:latin typeface="Arial" pitchFamily="34" charset="0"/>
                <a:cs typeface="Arial" pitchFamily="34" charset="0"/>
              </a:rPr>
              <a:t>Solution</a:t>
            </a:r>
            <a:r>
              <a:rPr lang="fr-FR" sz="1100" dirty="0" smtClean="0">
                <a:latin typeface="Arial" pitchFamily="34" charset="0"/>
                <a:cs typeface="Arial" pitchFamily="34" charset="0"/>
              </a:rPr>
              <a:t> : faire des allers-retours entre les marchés </a:t>
            </a:r>
            <a:r>
              <a:rPr lang="fr-FR" sz="1100" dirty="0" smtClean="0">
                <a:solidFill>
                  <a:srgbClr val="92D050"/>
                </a:solidFill>
                <a:latin typeface="Arial" pitchFamily="34" charset="0"/>
                <a:cs typeface="Arial" pitchFamily="34" charset="0"/>
              </a:rPr>
              <a:t>concrets (observés) /fictifs (modélisés)</a:t>
            </a:r>
          </a:p>
          <a:p>
            <a:pPr marL="0" indent="12700">
              <a:buAutoNum type="arabicParenR"/>
            </a:pPr>
            <a:r>
              <a:rPr lang="fr-FR" sz="1100" dirty="0" smtClean="0">
                <a:latin typeface="Arial" pitchFamily="34" charset="0"/>
                <a:cs typeface="Arial" pitchFamily="34" charset="0"/>
              </a:rPr>
              <a:t> poser le problème à partir d’exemples concrets de </a:t>
            </a:r>
            <a:r>
              <a:rPr lang="fr-FR" sz="1100" b="1" dirty="0" smtClean="0">
                <a:latin typeface="Arial" pitchFamily="34" charset="0"/>
                <a:cs typeface="Arial" pitchFamily="34" charset="0"/>
              </a:rPr>
              <a:t>marché de biens homogènes</a:t>
            </a:r>
            <a:r>
              <a:rPr lang="fr-FR" sz="1100" dirty="0" smtClean="0">
                <a:latin typeface="Arial" pitchFamily="34" charset="0"/>
                <a:cs typeface="Arial" pitchFamily="34" charset="0"/>
              </a:rPr>
              <a:t> (ex : produits agricoles) </a:t>
            </a:r>
          </a:p>
          <a:p>
            <a:pPr marL="0" indent="12700">
              <a:buAutoNum type="arabicParenR"/>
            </a:pPr>
            <a:r>
              <a:rPr lang="fr-FR" sz="1100" dirty="0" smtClean="0">
                <a:latin typeface="Arial" pitchFamily="34" charset="0"/>
                <a:cs typeface="Arial" pitchFamily="34" charset="0"/>
              </a:rPr>
              <a:t> puis passer par l’abstraction (</a:t>
            </a:r>
            <a:r>
              <a:rPr lang="fr-FR" sz="1100" b="1" dirty="0" smtClean="0">
                <a:latin typeface="Arial" pitchFamily="34" charset="0"/>
                <a:cs typeface="Arial" pitchFamily="34" charset="0"/>
              </a:rPr>
              <a:t>exemples fictifs modélisés</a:t>
            </a:r>
            <a:r>
              <a:rPr lang="fr-FR" sz="1100" dirty="0" smtClean="0">
                <a:latin typeface="Arial" pitchFamily="34" charset="0"/>
                <a:cs typeface="Arial" pitchFamily="34" charset="0"/>
              </a:rPr>
              <a:t>) pour construire le raisonnement</a:t>
            </a:r>
          </a:p>
          <a:p>
            <a:pPr marL="0" indent="12700">
              <a:buAutoNum type="arabicParenR"/>
            </a:pPr>
            <a:r>
              <a:rPr lang="fr-FR" sz="1100" dirty="0" smtClean="0">
                <a:latin typeface="Arial" pitchFamily="34" charset="0"/>
                <a:cs typeface="Arial" pitchFamily="34" charset="0"/>
              </a:rPr>
              <a:t> enfin utiliser les conclusions de la modélisation pour expliquer des situations réelles (variation du prix du pétrole, du blé etc.)</a:t>
            </a:r>
          </a:p>
          <a:p>
            <a:endParaRPr lang="fr-FR" sz="1100" dirty="0" smtClean="0">
              <a:latin typeface="Arial" pitchFamily="34" charset="0"/>
              <a:cs typeface="Arial" pitchFamily="34" charset="0"/>
            </a:endParaRPr>
          </a:p>
          <a:p>
            <a:r>
              <a:rPr lang="fr-FR" sz="1100" b="1" kern="1200" dirty="0" smtClean="0">
                <a:solidFill>
                  <a:schemeClr val="tx1"/>
                </a:solidFill>
                <a:latin typeface="Arial" pitchFamily="34" charset="0"/>
                <a:cs typeface="Arial" pitchFamily="34" charset="0"/>
              </a:rPr>
              <a:t>2. </a:t>
            </a:r>
            <a:r>
              <a:rPr lang="fr-FR" sz="1100" b="1" dirty="0" smtClean="0">
                <a:latin typeface="Arial" pitchFamily="34" charset="0"/>
                <a:cs typeface="Arial" pitchFamily="34" charset="0"/>
              </a:rPr>
              <a:t>Distinction preneur de prix en CP et faiseur de prix en </a:t>
            </a:r>
            <a:r>
              <a:rPr lang="fr-FR" sz="1100" b="1" strike="sngStrike" dirty="0" smtClean="0">
                <a:latin typeface="Arial" pitchFamily="34" charset="0"/>
                <a:cs typeface="Arial" pitchFamily="34" charset="0"/>
              </a:rPr>
              <a:t>CP</a:t>
            </a:r>
            <a:endParaRPr lang="fr-FR" sz="1100" dirty="0" smtClean="0">
              <a:latin typeface="Arial" pitchFamily="34" charset="0"/>
              <a:cs typeface="Arial" pitchFamily="34" charset="0"/>
            </a:endParaRPr>
          </a:p>
          <a:p>
            <a:pPr marL="0" indent="0" algn="just">
              <a:spcBef>
                <a:spcPts val="0"/>
              </a:spcBef>
              <a:buNone/>
            </a:pPr>
            <a:r>
              <a:rPr lang="fr-FR" sz="1100" dirty="0" smtClean="0">
                <a:latin typeface="Arial" pitchFamily="34" charset="0"/>
                <a:cs typeface="Arial" pitchFamily="34" charset="0"/>
              </a:rPr>
              <a:t>Difficulté de compréhension de la notion de preneur de prix en marché concurrentiel</a:t>
            </a:r>
          </a:p>
          <a:p>
            <a:pPr marL="0" indent="0" algn="just">
              <a:spcBef>
                <a:spcPts val="0"/>
              </a:spcBef>
              <a:buNone/>
            </a:pPr>
            <a:r>
              <a:rPr lang="fr-FR" sz="1100" dirty="0" smtClean="0">
                <a:latin typeface="Arial" pitchFamily="34" charset="0"/>
                <a:cs typeface="Arial" pitchFamily="34" charset="0"/>
              </a:rPr>
              <a:t>Les élèves opposent de façon  dichotomique la théorie et la réalité,</a:t>
            </a:r>
          </a:p>
          <a:p>
            <a:pPr marL="0" indent="0" algn="just">
              <a:spcBef>
                <a:spcPts val="0"/>
              </a:spcBef>
              <a:buNone/>
            </a:pPr>
            <a:r>
              <a:rPr lang="fr-FR" sz="1100" dirty="0" smtClean="0">
                <a:latin typeface="Arial" pitchFamily="34" charset="0"/>
                <a:cs typeface="Arial" pitchFamily="34" charset="0"/>
              </a:rPr>
              <a:t> </a:t>
            </a:r>
            <a:r>
              <a:rPr lang="fr-FR" sz="1100" b="1" i="1" dirty="0" smtClean="0">
                <a:solidFill>
                  <a:srgbClr val="00B050"/>
                </a:solidFill>
                <a:latin typeface="Arial" pitchFamily="34" charset="0"/>
                <a:cs typeface="Arial" pitchFamily="34" charset="0"/>
              </a:rPr>
              <a:t>Solutions :</a:t>
            </a:r>
          </a:p>
          <a:p>
            <a:pPr algn="just">
              <a:spcBef>
                <a:spcPts val="0"/>
              </a:spcBef>
              <a:buAutoNum type="arabicParenR"/>
            </a:pPr>
            <a:r>
              <a:rPr lang="fr-FR" sz="1100" dirty="0" smtClean="0">
                <a:latin typeface="Arial" pitchFamily="34" charset="0"/>
                <a:cs typeface="Arial" pitchFamily="34" charset="0"/>
              </a:rPr>
              <a:t> Faire des conditions </a:t>
            </a:r>
            <a:r>
              <a:rPr lang="fr-FR" sz="1100" b="1" dirty="0" smtClean="0">
                <a:latin typeface="Arial" pitchFamily="34" charset="0"/>
                <a:cs typeface="Arial" pitchFamily="34" charset="0"/>
              </a:rPr>
              <a:t>d'atomicité et d'homogénéité </a:t>
            </a:r>
            <a:r>
              <a:rPr lang="fr-FR" sz="1100" dirty="0" smtClean="0">
                <a:latin typeface="Arial" pitchFamily="34" charset="0"/>
                <a:cs typeface="Arial" pitchFamily="34" charset="0"/>
              </a:rPr>
              <a:t>une</a:t>
            </a:r>
            <a:r>
              <a:rPr lang="fr-FR" sz="1100" b="1" dirty="0" smtClean="0">
                <a:latin typeface="Arial" pitchFamily="34" charset="0"/>
                <a:cs typeface="Arial" pitchFamily="34" charset="0"/>
              </a:rPr>
              <a:t> hypothèse centrale </a:t>
            </a:r>
            <a:r>
              <a:rPr lang="fr-FR" sz="1100" dirty="0" smtClean="0">
                <a:latin typeface="Arial" pitchFamily="34" charset="0"/>
                <a:cs typeface="Arial" pitchFamily="34" charset="0"/>
              </a:rPr>
              <a:t>: il n’est pas nécessaire d'évoquer les autres conditions à ce moment ; </a:t>
            </a:r>
          </a:p>
          <a:p>
            <a:pPr algn="just">
              <a:spcBef>
                <a:spcPts val="0"/>
              </a:spcBef>
              <a:buFont typeface="Wingdings 3" charset="2"/>
              <a:buAutoNum type="arabicParenR"/>
            </a:pPr>
            <a:r>
              <a:rPr lang="fr-FR" sz="1100" dirty="0" smtClean="0">
                <a:latin typeface="Arial" pitchFamily="34" charset="0"/>
                <a:cs typeface="Arial" pitchFamily="34" charset="0"/>
              </a:rPr>
              <a:t> Prendre appui sur le </a:t>
            </a:r>
            <a:r>
              <a:rPr lang="fr-FR" sz="1100" b="1" dirty="0" smtClean="0">
                <a:latin typeface="Arial" pitchFamily="34" charset="0"/>
                <a:cs typeface="Arial" pitchFamily="34" charset="0"/>
              </a:rPr>
              <a:t>marché d’un produit homogène</a:t>
            </a:r>
            <a:r>
              <a:rPr lang="fr-FR" sz="1100" dirty="0" smtClean="0">
                <a:latin typeface="Arial" pitchFamily="34" charset="0"/>
                <a:cs typeface="Arial" pitchFamily="34" charset="0"/>
              </a:rPr>
              <a:t>, pour sélectionner des cas où le modèle de marché concurrentiel est applicable (marchés agricoles, matières premières, …) ; exemple </a:t>
            </a:r>
            <a:r>
              <a:rPr lang="fr-FR" sz="1100" b="1" dirty="0" smtClean="0">
                <a:latin typeface="Arial" pitchFamily="34" charset="0"/>
                <a:cs typeface="Arial" pitchFamily="34" charset="0"/>
              </a:rPr>
              <a:t>concret </a:t>
            </a:r>
            <a:r>
              <a:rPr lang="fr-FR" sz="1100" dirty="0" smtClean="0">
                <a:latin typeface="Arial" pitchFamily="34" charset="0"/>
                <a:cs typeface="Arial" pitchFamily="34" charset="0"/>
              </a:rPr>
              <a:t>: l’achat de tomates au marché</a:t>
            </a:r>
          </a:p>
          <a:p>
            <a:pPr algn="just">
              <a:spcBef>
                <a:spcPts val="0"/>
              </a:spcBef>
              <a:buFont typeface="Wingdings 3" charset="2"/>
              <a:buAutoNum type="arabicParenR"/>
            </a:pPr>
            <a:r>
              <a:rPr lang="fr-FR" sz="1100" dirty="0" smtClean="0">
                <a:latin typeface="Arial" pitchFamily="34" charset="0"/>
                <a:cs typeface="Arial" pitchFamily="34" charset="0"/>
              </a:rPr>
              <a:t> Puis prendre des cas où il faut un autre modèle (monopole, oligopole, concurrence, monopolistique, etc. ) pour rendre compte de phénomènes réels.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1" kern="12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1"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1" kern="12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1"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1" kern="1200" dirty="0" smtClean="0">
              <a:solidFill>
                <a:schemeClr val="tx1"/>
              </a:solidFill>
              <a:latin typeface="Arial" pitchFamily="34" charset="0"/>
              <a:cs typeface="Arial" pitchFamily="34" charset="0"/>
            </a:endParaRPr>
          </a:p>
          <a:p>
            <a:pPr algn="just"/>
            <a:r>
              <a:rPr lang="fr-FR" sz="1100" b="1" kern="1200" dirty="0" smtClean="0">
                <a:solidFill>
                  <a:schemeClr val="tx1"/>
                </a:solidFill>
                <a:latin typeface="Arial" pitchFamily="34" charset="0"/>
                <a:cs typeface="Arial" pitchFamily="34" charset="0"/>
              </a:rPr>
              <a:t>3. </a:t>
            </a:r>
            <a:r>
              <a:rPr lang="fr-FR" sz="1100" b="1" dirty="0" smtClean="0">
                <a:latin typeface="Arial" pitchFamily="34" charset="0"/>
                <a:cs typeface="Arial" pitchFamily="34" charset="0"/>
              </a:rPr>
              <a:t>Nécessaire distinction entre l'existence d' « un » modèle présenté (marché concurrentiel)  et « Le » modèle</a:t>
            </a:r>
            <a:r>
              <a:rPr lang="fr-FR" sz="1100" dirty="0" smtClean="0">
                <a:latin typeface="Arial" pitchFamily="34" charset="0"/>
                <a:cs typeface="Arial" pitchFamily="34" charset="0"/>
              </a:rPr>
              <a:t> (idéal normatif) car le terme de modèle est très peu utilisé dans les autres chapitres de SES. </a:t>
            </a:r>
          </a:p>
          <a:p>
            <a:pPr algn="just">
              <a:spcBef>
                <a:spcPts val="0"/>
              </a:spcBef>
              <a:buNone/>
            </a:pPr>
            <a:endParaRPr lang="fr-FR" sz="1100" b="1" dirty="0" smtClean="0">
              <a:latin typeface="Arial" pitchFamily="34" charset="0"/>
              <a:cs typeface="Arial" pitchFamily="34" charset="0"/>
            </a:endParaRPr>
          </a:p>
          <a:p>
            <a:pPr marL="0" indent="0" algn="just">
              <a:spcBef>
                <a:spcPts val="0"/>
              </a:spcBef>
              <a:buNone/>
            </a:pPr>
            <a:r>
              <a:rPr lang="fr-FR" sz="1100" b="1" i="1" dirty="0" smtClean="0">
                <a:solidFill>
                  <a:srgbClr val="00B050"/>
                </a:solidFill>
                <a:latin typeface="Arial" pitchFamily="34" charset="0"/>
                <a:cs typeface="Arial" pitchFamily="34" charset="0"/>
              </a:rPr>
              <a:t>Solutions :</a:t>
            </a:r>
          </a:p>
          <a:p>
            <a:pPr algn="just">
              <a:spcBef>
                <a:spcPts val="0"/>
              </a:spcBef>
              <a:buAutoNum type="arabicParenR"/>
            </a:pPr>
            <a:r>
              <a:rPr lang="fr-FR" sz="1100" dirty="0" smtClean="0">
                <a:latin typeface="Arial" pitchFamily="34" charset="0"/>
                <a:cs typeface="Arial" pitchFamily="34" charset="0"/>
              </a:rPr>
              <a:t> utiliser les termes d’épistémologie plus souvent (socialisation) et s’appuyer sur le chapitre introductif de seconde.</a:t>
            </a:r>
          </a:p>
          <a:p>
            <a:pPr algn="just">
              <a:spcBef>
                <a:spcPts val="0"/>
              </a:spcBef>
              <a:buAutoNum type="arabicParenR"/>
            </a:pPr>
            <a:r>
              <a:rPr lang="fr-FR" sz="1100" dirty="0" smtClean="0">
                <a:latin typeface="Arial" pitchFamily="34" charset="0"/>
                <a:cs typeface="Arial" pitchFamily="34" charset="0"/>
              </a:rPr>
              <a:t> souligner la portée heuristique du modèle (ex : la diversité des cartes IGN en fonction du public visé – carte routière, de randonnée, des autoroutes, du rail, d’orientation etc.)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1" kern="120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100" b="1" kern="1200" dirty="0" smtClean="0">
                <a:solidFill>
                  <a:schemeClr val="tx1"/>
                </a:solidFill>
                <a:latin typeface="Arial" pitchFamily="34" charset="0"/>
                <a:cs typeface="Arial" pitchFamily="34" charset="0"/>
              </a:rPr>
              <a:t>4. La pente de la courbe traduit</a:t>
            </a:r>
            <a:r>
              <a:rPr lang="fr-FR" sz="1100" b="1" kern="1200" baseline="0" dirty="0" smtClean="0">
                <a:solidFill>
                  <a:schemeClr val="tx1"/>
                </a:solidFill>
                <a:latin typeface="Arial" pitchFamily="34" charset="0"/>
                <a:cs typeface="Arial" pitchFamily="34" charset="0"/>
              </a:rPr>
              <a:t> la sensibilité de la demande et de l’offre à la variation du prix (élasticité-prix) ;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aseline="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100" b="1" i="1" dirty="0" smtClean="0">
                <a:solidFill>
                  <a:srgbClr val="00B050"/>
                </a:solidFill>
                <a:latin typeface="Arial" pitchFamily="34" charset="0"/>
                <a:cs typeface="Arial" pitchFamily="34" charset="0"/>
              </a:rPr>
              <a:t>Solutions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aseline="0" dirty="0" smtClean="0">
                <a:latin typeface="Arial" pitchFamily="34" charset="0"/>
                <a:cs typeface="Arial" pitchFamily="34" charset="0"/>
              </a:rPr>
              <a:t>Comparer différents graphiques avec des courbes de pentes différentes permet d’établir cette plus ou moins forte sensibilité au prix et permettra de montrer le déplacement sur la courbe puis de faire le lien avec l’item 3 (déplacement de et sur la courbe).</a:t>
            </a:r>
            <a:endParaRPr lang="fr-FR" sz="1100" dirty="0" smtClean="0">
              <a:latin typeface="Arial" pitchFamily="34" charset="0"/>
              <a:cs typeface="Arial" pitchFamily="34" charset="0"/>
            </a:endParaRPr>
          </a:p>
          <a:p>
            <a:endParaRPr lang="fr-FR" sz="1100" dirty="0">
              <a:latin typeface="Arial" pitchFamily="34" charset="0"/>
              <a:cs typeface="Arial" pitchFamily="34" charset="0"/>
            </a:endParaRPr>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8</a:t>
            </a:fld>
            <a:endParaRPr lang="fr-FR" dirty="0"/>
          </a:p>
        </p:txBody>
      </p:sp>
    </p:spTree>
    <p:extLst>
      <p:ext uri="{BB962C8B-B14F-4D97-AF65-F5344CB8AC3E}">
        <p14:creationId xmlns="" xmlns:p14="http://schemas.microsoft.com/office/powerpoint/2010/main" val="22224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412776" y="0"/>
            <a:ext cx="4114800" cy="3086100"/>
          </a:xfrm>
        </p:spPr>
      </p:sp>
      <p:sp>
        <p:nvSpPr>
          <p:cNvPr id="3" name="Espace réservé des notes 2"/>
          <p:cNvSpPr>
            <a:spLocks noGrp="1"/>
          </p:cNvSpPr>
          <p:nvPr>
            <p:ph type="body" idx="1"/>
          </p:nvPr>
        </p:nvSpPr>
        <p:spPr>
          <a:xfrm>
            <a:off x="260648" y="3059832"/>
            <a:ext cx="6408712" cy="3600450"/>
          </a:xfrm>
        </p:spPr>
        <p:txBody>
          <a:bodyPr/>
          <a:lstStyle/>
          <a:p>
            <a:pPr algn="just">
              <a:buNone/>
            </a:pPr>
            <a:r>
              <a:rPr lang="fr-FR" sz="1000" b="1" dirty="0" smtClean="0">
                <a:latin typeface="Arial" pitchFamily="34" charset="0"/>
                <a:cs typeface="Arial" pitchFamily="34" charset="0"/>
              </a:rPr>
              <a:t>Objectif d'apprentissage :</a:t>
            </a:r>
          </a:p>
          <a:p>
            <a:pPr algn="just">
              <a:buNone/>
            </a:pPr>
            <a:r>
              <a:rPr lang="fr-FR" sz="1000" b="1" dirty="0" smtClean="0">
                <a:latin typeface="Arial" pitchFamily="34" charset="0"/>
                <a:cs typeface="Arial" pitchFamily="34" charset="0"/>
              </a:rPr>
              <a:t>Modéliser la modification de l'équilibre d'un marché concurrentiel </a:t>
            </a:r>
            <a:endParaRPr lang="fr-FR" sz="1000" dirty="0" smtClean="0">
              <a:latin typeface="Arial" pitchFamily="34" charset="0"/>
              <a:cs typeface="Arial" pitchFamily="34" charset="0"/>
            </a:endParaRPr>
          </a:p>
          <a:p>
            <a:endParaRPr lang="fr-FR" sz="1000" dirty="0" smtClean="0">
              <a:latin typeface="Arial" pitchFamily="34" charset="0"/>
              <a:cs typeface="Arial" pitchFamily="34" charset="0"/>
            </a:endParaRPr>
          </a:p>
          <a:p>
            <a:pPr algn="just">
              <a:spcBef>
                <a:spcPts val="0"/>
              </a:spcBef>
              <a:buNone/>
            </a:pPr>
            <a:r>
              <a:rPr lang="fr-FR" sz="1000" b="1" dirty="0" smtClean="0">
                <a:latin typeface="Arial" pitchFamily="34" charset="0"/>
                <a:cs typeface="Arial" pitchFamily="34" charset="0"/>
              </a:rPr>
              <a:t>Savoir pour enseigner </a:t>
            </a:r>
            <a:r>
              <a:rPr lang="fr-FR" sz="1000" dirty="0" smtClean="0">
                <a:latin typeface="Arial" pitchFamily="34" charset="0"/>
                <a:cs typeface="Arial" pitchFamily="34" charset="0"/>
              </a:rPr>
              <a:t>:</a:t>
            </a:r>
          </a:p>
          <a:p>
            <a:pPr algn="just">
              <a:spcBef>
                <a:spcPts val="600"/>
              </a:spcBef>
              <a:buFont typeface="Arial" pitchFamily="34" charset="0"/>
              <a:buChar char="•"/>
            </a:pPr>
            <a:r>
              <a:rPr lang="fr-FR" sz="1000" dirty="0" smtClean="0">
                <a:latin typeface="Arial" pitchFamily="34" charset="0"/>
                <a:cs typeface="Arial" pitchFamily="34" charset="0"/>
              </a:rPr>
              <a:t>  La notion d'élasticité permet d'expliquer le déplacement sur la courbe  </a:t>
            </a:r>
          </a:p>
          <a:p>
            <a:pPr algn="just">
              <a:spcBef>
                <a:spcPts val="600"/>
              </a:spcBef>
              <a:buFont typeface="Arial" pitchFamily="34" charset="0"/>
              <a:buChar char="•"/>
            </a:pPr>
            <a:r>
              <a:rPr lang="fr-FR" sz="1000" dirty="0" smtClean="0">
                <a:latin typeface="Arial" pitchFamily="34" charset="0"/>
                <a:cs typeface="Arial" pitchFamily="34" charset="0"/>
              </a:rPr>
              <a:t>  En premier lieu, on raisonne sur deux variables uniquement (prix / quantités) donc </a:t>
            </a:r>
            <a:r>
              <a:rPr lang="fr-FR" sz="1000" u="sng" dirty="0" smtClean="0">
                <a:latin typeface="Arial" pitchFamily="34" charset="0"/>
                <a:cs typeface="Arial" pitchFamily="34" charset="0"/>
              </a:rPr>
              <a:t>toutes choses égales par ailleurs</a:t>
            </a:r>
            <a:r>
              <a:rPr lang="fr-FR" sz="1000" u="none" baseline="0" dirty="0" smtClean="0">
                <a:latin typeface="Arial" pitchFamily="34" charset="0"/>
                <a:cs typeface="Arial" pitchFamily="34" charset="0"/>
              </a:rPr>
              <a:t> </a:t>
            </a:r>
            <a:r>
              <a:rPr lang="fr-FR" sz="1000" u="none" baseline="0" dirty="0" smtClean="0">
                <a:latin typeface="Arial" pitchFamily="34" charset="0"/>
                <a:cs typeface="Arial" pitchFamily="34" charset="0"/>
                <a:sym typeface="Wingdings 3"/>
              </a:rPr>
              <a:t> </a:t>
            </a:r>
            <a:r>
              <a:rPr lang="fr-FR" sz="1000" b="1" u="none" dirty="0" smtClean="0">
                <a:latin typeface="Arial" pitchFamily="34" charset="0"/>
                <a:cs typeface="Arial" pitchFamily="34" charset="0"/>
              </a:rPr>
              <a:t>déplacement</a:t>
            </a:r>
            <a:r>
              <a:rPr lang="fr-FR" sz="1000" b="1" dirty="0" smtClean="0">
                <a:latin typeface="Arial" pitchFamily="34" charset="0"/>
                <a:cs typeface="Arial" pitchFamily="34" charset="0"/>
              </a:rPr>
              <a:t> sur la courbe</a:t>
            </a:r>
            <a:r>
              <a:rPr lang="fr-FR" sz="1000" b="0" dirty="0" smtClean="0">
                <a:latin typeface="Arial" pitchFamily="34" charset="0"/>
                <a:cs typeface="Arial" pitchFamily="34" charset="0"/>
              </a:rPr>
              <a:t> ;  p</a:t>
            </a:r>
            <a:r>
              <a:rPr lang="fr-FR" sz="1000" dirty="0" smtClean="0">
                <a:latin typeface="Arial" pitchFamily="34" charset="0"/>
                <a:cs typeface="Arial" pitchFamily="34" charset="0"/>
              </a:rPr>
              <a:t>uis dans un second temps, on relâche les hypothèses : </a:t>
            </a:r>
            <a:r>
              <a:rPr lang="fr-FR" sz="1000" u="sng" dirty="0" smtClean="0">
                <a:latin typeface="Arial" pitchFamily="34" charset="0"/>
                <a:cs typeface="Arial" pitchFamily="34" charset="0"/>
              </a:rPr>
              <a:t>toutes choses n'étant pas égales par ailleurs</a:t>
            </a:r>
            <a:r>
              <a:rPr lang="fr-FR" sz="1000" u="none" baseline="0" dirty="0" smtClean="0">
                <a:latin typeface="Arial" pitchFamily="34" charset="0"/>
                <a:cs typeface="Arial" pitchFamily="34" charset="0"/>
              </a:rPr>
              <a:t> </a:t>
            </a:r>
            <a:r>
              <a:rPr lang="fr-FR" sz="1000" u="none" baseline="0" dirty="0" smtClean="0">
                <a:latin typeface="Arial" pitchFamily="34" charset="0"/>
                <a:cs typeface="Arial" pitchFamily="34" charset="0"/>
                <a:sym typeface="Wingdings 3"/>
              </a:rPr>
              <a:t> </a:t>
            </a:r>
            <a:r>
              <a:rPr lang="fr-FR" sz="1000" b="1" dirty="0" smtClean="0">
                <a:latin typeface="Arial" pitchFamily="34" charset="0"/>
                <a:cs typeface="Arial" pitchFamily="34" charset="0"/>
              </a:rPr>
              <a:t>déplacement de la courbe</a:t>
            </a:r>
            <a:r>
              <a:rPr lang="fr-FR" sz="1000" dirty="0" smtClean="0">
                <a:latin typeface="Arial" pitchFamily="34" charset="0"/>
                <a:cs typeface="Arial" pitchFamily="34" charset="0"/>
              </a:rPr>
              <a:t> ; donc une autre variable intervient</a:t>
            </a:r>
            <a:r>
              <a:rPr lang="fr-FR" sz="1000" baseline="0" dirty="0" smtClean="0">
                <a:latin typeface="Arial" pitchFamily="34" charset="0"/>
                <a:cs typeface="Arial" pitchFamily="34" charset="0"/>
              </a:rPr>
              <a:t> </a:t>
            </a:r>
            <a:r>
              <a:rPr lang="fr-FR" sz="1000" dirty="0" smtClean="0">
                <a:latin typeface="Arial" pitchFamily="34" charset="0"/>
                <a:cs typeface="Arial" pitchFamily="34" charset="0"/>
              </a:rPr>
              <a:t>et opère un déplacement de la courbe. </a:t>
            </a:r>
            <a:r>
              <a:rPr lang="fr-FR" sz="1000" b="1" dirty="0" smtClean="0">
                <a:latin typeface="Arial" pitchFamily="34" charset="0"/>
                <a:cs typeface="Arial" pitchFamily="34" charset="0"/>
              </a:rPr>
              <a:t>Exemples :</a:t>
            </a:r>
            <a:endParaRPr lang="fr-FR" sz="1000" dirty="0" smtClean="0">
              <a:latin typeface="Arial" pitchFamily="34" charset="0"/>
              <a:cs typeface="Arial" pitchFamily="34" charset="0"/>
            </a:endParaRPr>
          </a:p>
          <a:p>
            <a:pPr marL="400050" lvl="1" indent="0" algn="just">
              <a:spcBef>
                <a:spcPts val="0"/>
              </a:spcBef>
              <a:buClrTx/>
              <a:buFont typeface="Times New Roman" pitchFamily="18" charset="0"/>
              <a:buChar char="˗"/>
            </a:pPr>
            <a:r>
              <a:rPr lang="fr-FR" sz="1000" dirty="0" smtClean="0">
                <a:latin typeface="Arial" pitchFamily="34" charset="0"/>
                <a:cs typeface="Arial" pitchFamily="34" charset="0"/>
              </a:rPr>
              <a:t> variation de la demande du fait des préférences, des revenus, des biens substituables, des anticipations, du nombre d'acheteurs.</a:t>
            </a:r>
          </a:p>
          <a:p>
            <a:pPr marL="400050" lvl="1" indent="0" algn="just">
              <a:spcBef>
                <a:spcPts val="0"/>
              </a:spcBef>
              <a:buClrTx/>
              <a:buFont typeface="Times New Roman" pitchFamily="18" charset="0"/>
              <a:buChar char="˗"/>
            </a:pPr>
            <a:r>
              <a:rPr lang="fr-FR" sz="1000" dirty="0" smtClean="0">
                <a:latin typeface="Arial" pitchFamily="34" charset="0"/>
                <a:cs typeface="Arial" pitchFamily="34" charset="0"/>
              </a:rPr>
              <a:t> variation de l'offre du fait des coûts de production, de la technologie, des anticipations, du nombre de vendeurs.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fr-FR" sz="1000" b="1" dirty="0" smtClean="0">
                <a:solidFill>
                  <a:schemeClr val="tx2"/>
                </a:solidFill>
                <a:latin typeface="Arial" pitchFamily="34" charset="0"/>
                <a:cs typeface="Arial" pitchFamily="34" charset="0"/>
              </a:rPr>
              <a:t> </a:t>
            </a:r>
            <a:r>
              <a:rPr lang="fr-FR" sz="1000" kern="1200" dirty="0" smtClean="0">
                <a:solidFill>
                  <a:schemeClr val="tx1"/>
                </a:solidFill>
                <a:latin typeface="Arial" pitchFamily="34" charset="0"/>
                <a:cs typeface="Arial" pitchFamily="34" charset="0"/>
              </a:rPr>
              <a:t>la notion d’incidence fiscale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b="1"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dirty="0" smtClean="0">
                <a:latin typeface="Arial" pitchFamily="34" charset="0"/>
                <a:cs typeface="Arial" pitchFamily="34" charset="0"/>
              </a:rPr>
              <a:t>Points de vigilance pour la transposition didactique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dirty="0" smtClean="0">
              <a:latin typeface="Arial" pitchFamily="34" charset="0"/>
              <a:cs typeface="Arial" pitchFamily="34" charset="0"/>
            </a:endParaRPr>
          </a:p>
          <a:p>
            <a:pPr marL="228600" indent="-228600">
              <a:buAutoNum type="arabicPeriod"/>
            </a:pPr>
            <a:r>
              <a:rPr lang="fr-FR" sz="1000" b="1" dirty="0" smtClean="0">
                <a:latin typeface="Arial" pitchFamily="34" charset="0"/>
                <a:cs typeface="Arial" pitchFamily="34" charset="0"/>
              </a:rPr>
              <a:t>Difficulté de l'élève à savoir quand il s'agit d'un déplacement </a:t>
            </a:r>
            <a:r>
              <a:rPr lang="fr-FR" sz="1000" b="1" u="sng" dirty="0" smtClean="0">
                <a:latin typeface="Arial" pitchFamily="34" charset="0"/>
                <a:cs typeface="Arial" pitchFamily="34" charset="0"/>
              </a:rPr>
              <a:t>sur</a:t>
            </a:r>
            <a:r>
              <a:rPr lang="fr-FR" sz="1000" b="1" dirty="0" smtClean="0">
                <a:latin typeface="Arial" pitchFamily="34" charset="0"/>
                <a:cs typeface="Arial" pitchFamily="34" charset="0"/>
              </a:rPr>
              <a:t> la courbe ou </a:t>
            </a:r>
            <a:r>
              <a:rPr lang="fr-FR" sz="1000" b="1" u="sng" dirty="0" smtClean="0">
                <a:latin typeface="Arial" pitchFamily="34" charset="0"/>
                <a:cs typeface="Arial" pitchFamily="34" charset="0"/>
              </a:rPr>
              <a:t>de</a:t>
            </a:r>
            <a:r>
              <a:rPr lang="fr-FR" sz="1000" b="1" dirty="0" smtClean="0">
                <a:latin typeface="Arial" pitchFamily="34" charset="0"/>
                <a:cs typeface="Arial" pitchFamily="34" charset="0"/>
              </a:rPr>
              <a:t> la courbe </a:t>
            </a:r>
            <a:r>
              <a:rPr lang="fr-FR" sz="1000" dirty="0" smtClean="0">
                <a:latin typeface="Arial" pitchFamily="34" charset="0"/>
                <a:cs typeface="Arial" pitchFamily="34" charset="0"/>
              </a:rPr>
              <a:t>:</a:t>
            </a:r>
          </a:p>
          <a:p>
            <a:pPr marL="228600" indent="-228600">
              <a:spcBef>
                <a:spcPts val="1200"/>
              </a:spcBef>
            </a:pPr>
            <a:r>
              <a:rPr lang="fr-FR" sz="1000" dirty="0" smtClean="0">
                <a:solidFill>
                  <a:srgbClr val="00B050"/>
                </a:solidFill>
                <a:latin typeface="Arial" pitchFamily="34" charset="0"/>
                <a:cs typeface="Arial" pitchFamily="34" charset="0"/>
              </a:rPr>
              <a:t>Solutions</a:t>
            </a:r>
            <a:r>
              <a:rPr lang="fr-FR" sz="1000" dirty="0" smtClean="0">
                <a:latin typeface="Arial" pitchFamily="34" charset="0"/>
                <a:cs typeface="Arial" pitchFamily="34" charset="0"/>
              </a:rPr>
              <a:t> :</a:t>
            </a:r>
          </a:p>
          <a:p>
            <a:r>
              <a:rPr lang="fr-FR" sz="1000" dirty="0" smtClean="0">
                <a:latin typeface="Arial" pitchFamily="34" charset="0"/>
                <a:cs typeface="Arial" pitchFamily="34" charset="0"/>
              </a:rPr>
              <a:t>identifier quelle variable a été modifiée  et a fait évoluer les quantités échangées :</a:t>
            </a:r>
            <a:br>
              <a:rPr lang="fr-FR" sz="1000" dirty="0" smtClean="0">
                <a:latin typeface="Arial" pitchFamily="34" charset="0"/>
                <a:cs typeface="Arial" pitchFamily="34" charset="0"/>
              </a:rPr>
            </a:br>
            <a:endParaRPr lang="fr-FR" sz="1000" dirty="0" smtClean="0">
              <a:latin typeface="Arial" pitchFamily="34" charset="0"/>
              <a:cs typeface="Arial" pitchFamily="34" charset="0"/>
            </a:endParaRPr>
          </a:p>
          <a:p>
            <a:pPr>
              <a:buClrTx/>
              <a:buFont typeface="Times New Roman" pitchFamily="18" charset="0"/>
              <a:buChar char="˗"/>
            </a:pPr>
            <a:r>
              <a:rPr lang="fr-FR" sz="1000" dirty="0" smtClean="0">
                <a:latin typeface="Arial" pitchFamily="34" charset="0"/>
                <a:cs typeface="Arial" pitchFamily="34" charset="0"/>
              </a:rPr>
              <a:t>S’il s’agit du </a:t>
            </a:r>
            <a:r>
              <a:rPr lang="fr-FR" sz="1000" b="1" dirty="0" smtClean="0">
                <a:latin typeface="Arial" pitchFamily="34" charset="0"/>
                <a:cs typeface="Arial" pitchFamily="34" charset="0"/>
              </a:rPr>
              <a:t>prix</a:t>
            </a:r>
            <a:r>
              <a:rPr lang="fr-FR" sz="1000" dirty="0" smtClean="0">
                <a:latin typeface="Arial" pitchFamily="34" charset="0"/>
                <a:cs typeface="Arial" pitchFamily="34" charset="0"/>
              </a:rPr>
              <a:t> : il y  aura un </a:t>
            </a:r>
            <a:r>
              <a:rPr lang="fr-FR" sz="1000" b="1" dirty="0" smtClean="0">
                <a:latin typeface="Arial" pitchFamily="34" charset="0"/>
                <a:cs typeface="Arial" pitchFamily="34" charset="0"/>
              </a:rPr>
              <a:t>déplacement sur la courbe</a:t>
            </a:r>
          </a:p>
          <a:p>
            <a:pPr>
              <a:buClrTx/>
              <a:buFont typeface="Times New Roman" pitchFamily="18" charset="0"/>
              <a:buChar char="˗"/>
            </a:pPr>
            <a:r>
              <a:rPr lang="fr-FR" sz="1000" dirty="0" smtClean="0">
                <a:latin typeface="Arial" pitchFamily="34" charset="0"/>
                <a:cs typeface="Arial" pitchFamily="34" charset="0"/>
              </a:rPr>
              <a:t>S’il s’agit d’ une </a:t>
            </a:r>
            <a:r>
              <a:rPr lang="fr-FR" sz="1000" b="1" dirty="0" smtClean="0">
                <a:latin typeface="Arial" pitchFamily="34" charset="0"/>
                <a:cs typeface="Arial" pitchFamily="34" charset="0"/>
              </a:rPr>
              <a:t>autre variable </a:t>
            </a:r>
            <a:r>
              <a:rPr lang="fr-FR" sz="1000" dirty="0" smtClean="0">
                <a:latin typeface="Arial" pitchFamily="34" charset="0"/>
                <a:cs typeface="Arial" pitchFamily="34" charset="0"/>
              </a:rPr>
              <a:t>: il y aura un </a:t>
            </a:r>
            <a:r>
              <a:rPr lang="fr-FR" sz="1000" b="1" dirty="0" smtClean="0">
                <a:latin typeface="Arial" pitchFamily="34" charset="0"/>
                <a:cs typeface="Arial" pitchFamily="34" charset="0"/>
              </a:rPr>
              <a:t>déplacement de la courbe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dirty="0" smtClean="0">
              <a:latin typeface="Arial" pitchFamily="34" charset="0"/>
              <a:cs typeface="Arial" pitchFamily="34" charset="0"/>
            </a:endParaRPr>
          </a:p>
          <a:p>
            <a:r>
              <a:rPr lang="fr-FR" sz="1000" b="1" dirty="0" smtClean="0">
                <a:latin typeface="Arial" pitchFamily="34" charset="0"/>
                <a:cs typeface="Arial" pitchFamily="34" charset="0"/>
              </a:rPr>
              <a:t>2. Illustrer les  deux </a:t>
            </a:r>
            <a:r>
              <a:rPr lang="fr-FR" sz="1000" b="1" baseline="0" dirty="0" smtClean="0">
                <a:latin typeface="Arial" pitchFamily="34" charset="0"/>
                <a:cs typeface="Arial" pitchFamily="34" charset="0"/>
              </a:rPr>
              <a:t>points </a:t>
            </a:r>
            <a:r>
              <a:rPr lang="fr-FR" sz="1000" b="1" dirty="0" smtClean="0">
                <a:latin typeface="Arial" pitchFamily="34" charset="0"/>
                <a:cs typeface="Arial" pitchFamily="34" charset="0"/>
              </a:rPr>
              <a:t> en prenant appui sur </a:t>
            </a:r>
            <a:r>
              <a:rPr lang="fr-FR" sz="1000" b="1" baseline="0" dirty="0" smtClean="0">
                <a:latin typeface="Arial" pitchFamily="34" charset="0"/>
                <a:cs typeface="Arial" pitchFamily="34" charset="0"/>
              </a:rPr>
              <a:t> l’incidence d’une taxe forfaitaire sur les courbes et sur l’équilibre :</a:t>
            </a:r>
          </a:p>
          <a:p>
            <a:pPr algn="just">
              <a:buFont typeface="Arial" panose="020B0604020202020204" pitchFamily="34" charset="0"/>
              <a:buChar char="•"/>
            </a:pPr>
            <a:r>
              <a:rPr lang="fr-FR" sz="1000" dirty="0" smtClean="0">
                <a:latin typeface="Arial" pitchFamily="34" charset="0"/>
                <a:cs typeface="Arial" pitchFamily="34" charset="0"/>
              </a:rPr>
              <a:t>pour illustrer le déplacement de la courbe de demande et sur  la courbe d’offre (et inversement)</a:t>
            </a:r>
          </a:p>
          <a:p>
            <a:pPr algn="just">
              <a:buFont typeface="Arial" panose="020B0604020202020204" pitchFamily="34" charset="0"/>
              <a:buChar char="•"/>
            </a:pPr>
            <a:r>
              <a:rPr lang="fr-FR" sz="1000" dirty="0" smtClean="0">
                <a:latin typeface="Arial" pitchFamily="34" charset="0"/>
                <a:cs typeface="Arial" pitchFamily="34" charset="0"/>
              </a:rPr>
              <a:t> interpréter et expliquer la modification de l'équilibre du marché concurrentiel</a:t>
            </a:r>
          </a:p>
          <a:p>
            <a:endParaRPr lang="fr-FR" sz="1000" b="1" baseline="0" dirty="0" smtClean="0">
              <a:latin typeface="Arial" pitchFamily="34" charset="0"/>
              <a:cs typeface="Arial" pitchFamily="34" charset="0"/>
            </a:endParaRPr>
          </a:p>
          <a:p>
            <a:r>
              <a:rPr lang="fr-FR" sz="1000" b="1" baseline="0" dirty="0" smtClean="0">
                <a:latin typeface="Arial" pitchFamily="34" charset="0"/>
                <a:cs typeface="Arial" pitchFamily="34" charset="0"/>
              </a:rPr>
              <a:t>Ne pas évoquer  ici le surplus </a:t>
            </a:r>
            <a:r>
              <a:rPr lang="fr-FR" sz="1000" b="0" baseline="0" dirty="0" smtClean="0">
                <a:latin typeface="Arial" pitchFamily="34" charset="0"/>
                <a:cs typeface="Arial" pitchFamily="34" charset="0"/>
              </a:rPr>
              <a:t>car</a:t>
            </a:r>
            <a:r>
              <a:rPr lang="fr-FR" sz="1000" b="1" baseline="0" dirty="0" smtClean="0">
                <a:latin typeface="Arial" pitchFamily="34" charset="0"/>
                <a:cs typeface="Arial" pitchFamily="34" charset="0"/>
              </a:rPr>
              <a:t> </a:t>
            </a:r>
            <a:r>
              <a:rPr lang="fr-FR" sz="1000" b="0" baseline="0" dirty="0" smtClean="0">
                <a:latin typeface="Arial" pitchFamily="34" charset="0"/>
                <a:cs typeface="Arial" pitchFamily="34" charset="0"/>
              </a:rPr>
              <a:t>cette notion sera vue plus tard dans l’item 6.</a:t>
            </a:r>
            <a:r>
              <a:rPr lang="fr-FR" sz="1000" b="1" dirty="0" smtClean="0">
                <a:latin typeface="Arial" pitchFamily="34" charset="0"/>
                <a:cs typeface="Arial" pitchFamily="34" charset="0"/>
              </a:rPr>
              <a:t> </a:t>
            </a:r>
            <a:endParaRPr lang="fr-FR" sz="1000" dirty="0">
              <a:latin typeface="Arial" pitchFamily="34" charset="0"/>
              <a:cs typeface="Arial" pitchFamily="34" charset="0"/>
            </a:endParaRPr>
          </a:p>
        </p:txBody>
      </p:sp>
      <p:sp>
        <p:nvSpPr>
          <p:cNvPr id="4" name="Espace réservé du numéro de diapositive 3"/>
          <p:cNvSpPr>
            <a:spLocks noGrp="1"/>
          </p:cNvSpPr>
          <p:nvPr>
            <p:ph type="sldNum" sz="quarter" idx="5"/>
          </p:nvPr>
        </p:nvSpPr>
        <p:spPr/>
        <p:txBody>
          <a:bodyPr/>
          <a:lstStyle/>
          <a:p>
            <a:fld id="{24DAF8BC-1005-4A58-B40A-98CC0F890038}" type="slidenum">
              <a:rPr lang="fr-FR" smtClean="0"/>
              <a:pPr/>
              <a:t>9</a:t>
            </a:fld>
            <a:endParaRPr lang="fr-FR" dirty="0"/>
          </a:p>
        </p:txBody>
      </p:sp>
    </p:spTree>
    <p:extLst>
      <p:ext uri="{BB962C8B-B14F-4D97-AF65-F5344CB8AC3E}">
        <p14:creationId xmlns="" xmlns:p14="http://schemas.microsoft.com/office/powerpoint/2010/main" val="2222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bloc de titre"/>
          <p:cNvSpPr/>
          <p:nvPr/>
        </p:nvSpPr>
        <p:spPr bwMode="white">
          <a:xfrm>
            <a:off x="856283" y="1600200"/>
            <a:ext cx="7429149"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grpSp>
        <p:nvGrpSpPr>
          <p:cNvPr id="7" name="graphique du haut" descr="Bordure supérieure"/>
          <p:cNvGrpSpPr/>
          <p:nvPr/>
        </p:nvGrpSpPr>
        <p:grpSpPr>
          <a:xfrm>
            <a:off x="960" y="0"/>
            <a:ext cx="9144095"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grpSp>
      <p:grpSp>
        <p:nvGrpSpPr>
          <p:cNvPr id="23" name="graphique du bas" descr="Bordure inférieure"/>
          <p:cNvGrpSpPr/>
          <p:nvPr/>
        </p:nvGrpSpPr>
        <p:grpSpPr>
          <a:xfrm>
            <a:off x="0" y="6080760"/>
            <a:ext cx="9145055" cy="777240"/>
            <a:chOff x="0" y="6080760"/>
            <a:chExt cx="12190231" cy="777240"/>
          </a:xfrm>
        </p:grpSpPr>
        <p:sp>
          <p:nvSpPr>
            <p:cNvPr id="13" name="Rectangle 12"/>
            <p:cNvSpPr/>
            <p:nvPr/>
          </p:nvSpPr>
          <p:spPr>
            <a:xfrm>
              <a:off x="0" y="6217920"/>
              <a:ext cx="12188825" cy="64008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grpSp>
      <p:sp>
        <p:nvSpPr>
          <p:cNvPr id="2" name="Titre 1"/>
          <p:cNvSpPr>
            <a:spLocks noGrp="1"/>
          </p:cNvSpPr>
          <p:nvPr>
            <p:ph type="ctrTitle"/>
          </p:nvPr>
        </p:nvSpPr>
        <p:spPr bwMode="black">
          <a:xfrm>
            <a:off x="1142108" y="1905000"/>
            <a:ext cx="6859785" cy="2667000"/>
          </a:xfrm>
        </p:spPr>
        <p:txBody>
          <a:bodyPr rtlCol="0" anchor="b">
            <a:normAutofit/>
          </a:bodyPr>
          <a:lstStyle>
            <a:lvl1pPr>
              <a:lnSpc>
                <a:spcPct val="80000"/>
              </a:lnSpc>
              <a:defRPr sz="6600">
                <a:solidFill>
                  <a:schemeClr val="bg1"/>
                </a:solidFill>
                <a:effectLst>
                  <a:outerShdw blurRad="88900" algn="ctr" rotWithShape="0">
                    <a:prstClr val="black">
                      <a:alpha val="35000"/>
                    </a:prstClr>
                  </a:outerShdw>
                </a:effectLst>
                <a:latin typeface="Euphemia" panose="020B0503040102020104" pitchFamily="34" charset="0"/>
              </a:defRPr>
            </a:lvl1pPr>
          </a:lstStyle>
          <a:p>
            <a:pPr rtl="0"/>
            <a:r>
              <a:rPr lang="fr-FR" noProof="0"/>
              <a:t>Modifiez le style du titre</a:t>
            </a:r>
          </a:p>
        </p:txBody>
      </p:sp>
      <p:sp>
        <p:nvSpPr>
          <p:cNvPr id="3" name="Sous-titre 2"/>
          <p:cNvSpPr>
            <a:spLocks noGrp="1"/>
          </p:cNvSpPr>
          <p:nvPr>
            <p:ph type="subTitle" idx="1"/>
          </p:nvPr>
        </p:nvSpPr>
        <p:spPr>
          <a:xfrm>
            <a:off x="1142107" y="5029200"/>
            <a:ext cx="6173806" cy="838200"/>
          </a:xfrm>
        </p:spPr>
        <p:txBody>
          <a:bodyPr rtlCol="0"/>
          <a:lstStyle>
            <a:lvl1pPr marL="0" indent="0" algn="l">
              <a:lnSpc>
                <a:spcPct val="90000"/>
              </a:lnSpc>
              <a:spcBef>
                <a:spcPts val="0"/>
              </a:spcBef>
              <a:buNone/>
              <a:defRPr>
                <a:solidFill>
                  <a:schemeClr val="tx1"/>
                </a:solidFill>
                <a:latin typeface="Euphemia" panose="020B05030401020201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a:t>Modifier le style des sous-titres du masque</a:t>
            </a:r>
          </a:p>
        </p:txBody>
      </p:sp>
      <p:sp>
        <p:nvSpPr>
          <p:cNvPr id="21" name="Espace réservé du pied de page 20"/>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20" name="Espace réservé de la date 19"/>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22" name="Espace réservé du numéro de diapositive 21"/>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21203088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113108707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22736" y="609600"/>
            <a:ext cx="857474" cy="5410200"/>
          </a:xfrm>
        </p:spPr>
        <p:txBody>
          <a:bodyPr vert="eaVert"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a:xfrm>
            <a:off x="1142107" y="609600"/>
            <a:ext cx="5773652" cy="5410200"/>
          </a:xfrm>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216966713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lvl1pPr algn="l">
              <a:defRPr sz="3200">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p:txBody>
          <a:bodyPr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214500207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142107" y="1905000"/>
            <a:ext cx="6859786" cy="2667000"/>
          </a:xfrm>
        </p:spPr>
        <p:txBody>
          <a:bodyPr rtlCol="0" anchor="b">
            <a:normAutofit/>
          </a:bodyPr>
          <a:lstStyle>
            <a:lvl1pPr algn="l">
              <a:defRPr sz="5400" b="0" cap="none" baseline="0">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142107" y="4876800"/>
            <a:ext cx="6173806" cy="1143000"/>
          </a:xfrm>
        </p:spPr>
        <p:txBody>
          <a:bodyPr rtlCol="0" anchor="t">
            <a:normAutofit/>
          </a:bodyPr>
          <a:lstStyle>
            <a:lvl1pPr marL="0" indent="0">
              <a:spcBef>
                <a:spcPts val="0"/>
              </a:spcBef>
              <a:buNone/>
              <a:defRPr sz="2400">
                <a:solidFill>
                  <a:schemeClr val="tx1"/>
                </a:solidFill>
                <a:latin typeface="Euphemia" panose="020B05030401020201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a:t>
            </a:r>
          </a:p>
        </p:txBody>
      </p:sp>
      <p:sp>
        <p:nvSpPr>
          <p:cNvPr id="5" name="Espace réservé du pied de page 4"/>
          <p:cNvSpPr>
            <a:spLocks noGrp="1"/>
          </p:cNvSpPr>
          <p:nvPr>
            <p:ph type="ftr" sz="quarter" idx="11"/>
          </p:nvPr>
        </p:nvSpPr>
        <p:spPr bwMode="black"/>
        <p:txBody>
          <a:bodyPr rtlCol="0"/>
          <a:lstStyle>
            <a:lvl1pPr>
              <a:defRPr>
                <a:solidFill>
                  <a:schemeClr val="tx1"/>
                </a:solidFill>
                <a:latin typeface="Euphemia" panose="020B0503040102020104" pitchFamily="34" charset="0"/>
              </a:defRPr>
            </a:lvl1pPr>
          </a:lstStyle>
          <a:p>
            <a:r>
              <a:rPr lang="fr-FR" dirty="0">
                <a:solidFill>
                  <a:srgbClr val="404040"/>
                </a:solidFill>
              </a:rPr>
              <a:t>ACADEMIE DE BESANCON</a:t>
            </a:r>
          </a:p>
        </p:txBody>
      </p:sp>
      <p:sp>
        <p:nvSpPr>
          <p:cNvPr id="4" name="Espace réservé de la date 3"/>
          <p:cNvSpPr>
            <a:spLocks noGrp="1"/>
          </p:cNvSpPr>
          <p:nvPr>
            <p:ph type="dt" sz="half" idx="10"/>
          </p:nvPr>
        </p:nvSpPr>
        <p:spPr bwMode="black"/>
        <p:txBody>
          <a:bodyPr rtlCol="0"/>
          <a:lstStyle>
            <a:lvl1pPr>
              <a:defRPr>
                <a:solidFill>
                  <a:schemeClr val="tx1"/>
                </a:solidFill>
                <a:latin typeface="Euphemia" panose="020B0503040102020104" pitchFamily="34" charset="0"/>
              </a:defRPr>
            </a:lvl1pPr>
          </a:lstStyle>
          <a:p>
            <a:r>
              <a:rPr lang="fr-FR" dirty="0">
                <a:solidFill>
                  <a:srgbClr val="404040"/>
                </a:solidFill>
              </a:rPr>
              <a:t>11/04/2019</a:t>
            </a:r>
          </a:p>
        </p:txBody>
      </p:sp>
      <p:sp>
        <p:nvSpPr>
          <p:cNvPr id="6" name="Espace réservé du numéro de diapositive 5"/>
          <p:cNvSpPr>
            <a:spLocks noGrp="1"/>
          </p:cNvSpPr>
          <p:nvPr>
            <p:ph type="sldNum" sz="quarter" idx="12"/>
          </p:nvPr>
        </p:nvSpPr>
        <p:spPr bwMode="black"/>
        <p:txBody>
          <a:bodyPr rtlCol="0"/>
          <a:lstStyle>
            <a:lvl1pPr>
              <a:defRPr>
                <a:solidFill>
                  <a:schemeClr val="tx1"/>
                </a:solidFill>
                <a:latin typeface="Euphemia" panose="020B0503040102020104" pitchFamily="34" charset="0"/>
              </a:defRPr>
            </a:lvl1pPr>
          </a:lstStyle>
          <a:p>
            <a:fld id="{DF28FB93-0A08-4E7D-8E63-9EFA29F1E093}" type="slidenum">
              <a:rPr lang="fr-FR" smtClean="0">
                <a:solidFill>
                  <a:srgbClr val="404040"/>
                </a:solidFill>
              </a:rPr>
              <a:pPr/>
              <a:t>‹N°›</a:t>
            </a:fld>
            <a:endParaRPr lang="fr-FR" dirty="0">
              <a:solidFill>
                <a:srgbClr val="404040"/>
              </a:solidFill>
            </a:endParaRPr>
          </a:p>
        </p:txBody>
      </p:sp>
    </p:spTree>
    <p:extLst>
      <p:ext uri="{BB962C8B-B14F-4D97-AF65-F5344CB8AC3E}">
        <p14:creationId xmlns="" xmlns:p14="http://schemas.microsoft.com/office/powerpoint/2010/main" val="282309684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sz="half" idx="1" hasCustomPrompt="1"/>
          </p:nvPr>
        </p:nvSpPr>
        <p:spPr>
          <a:xfrm>
            <a:off x="1142107" y="1904999"/>
            <a:ext cx="3327540"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a:lvl8pPr>
            <a:lvl9pPr>
              <a:defRPr sz="16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4674354" y="1904999"/>
            <a:ext cx="3327540"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baseline="0"/>
            </a:lvl8pPr>
            <a:lvl9pPr>
              <a:defRPr sz="1600" baseline="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318166464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142107" y="1828801"/>
            <a:ext cx="3315563"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4" name="Espace réservé du contenu 3"/>
          <p:cNvSpPr>
            <a:spLocks noGrp="1"/>
          </p:cNvSpPr>
          <p:nvPr>
            <p:ph sz="half" idx="2" hasCustomPrompt="1"/>
          </p:nvPr>
        </p:nvSpPr>
        <p:spPr>
          <a:xfrm>
            <a:off x="1142107" y="2590801"/>
            <a:ext cx="3315563"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4686331" y="1828801"/>
            <a:ext cx="3315563"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6" name="Espace réservé du contenu 5"/>
          <p:cNvSpPr>
            <a:spLocks noGrp="1"/>
          </p:cNvSpPr>
          <p:nvPr>
            <p:ph sz="quarter" idx="4" hasCustomPrompt="1"/>
          </p:nvPr>
        </p:nvSpPr>
        <p:spPr>
          <a:xfrm>
            <a:off x="4686331" y="2590801"/>
            <a:ext cx="3315563"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8" name="Espace réservé du pied de page 7"/>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7" name="Espace réservé de la date 6"/>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9" name="Espace réservé du numéro de diapositive 8"/>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225694513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4" name="Espace réservé du pied de page 3"/>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3" name="Espace réservé de la date 2"/>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5" name="Espace réservé du numéro de diapositive 4"/>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128406308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pSp>
        <p:nvGrpSpPr>
          <p:cNvPr id="6" name="graphique du bas"/>
          <p:cNvGrpSpPr/>
          <p:nvPr userDrawn="1"/>
        </p:nvGrpSpPr>
        <p:grpSpPr>
          <a:xfrm>
            <a:off x="0" y="6309360"/>
            <a:ext cx="9145055"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grpSp>
      <p:sp>
        <p:nvSpPr>
          <p:cNvPr id="3" name="Espace réservé du pied de page 2"/>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2" name="Espace réservé de la date 1"/>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4" name="Espace réservé du numéro de diapositive 3"/>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21367769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cadre" descr="Bordure"/>
          <p:cNvSpPr/>
          <p:nvPr/>
        </p:nvSpPr>
        <p:spPr>
          <a:xfrm>
            <a:off x="913445" y="1019175"/>
            <a:ext cx="4596057"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2" name="Titre 1"/>
          <p:cNvSpPr>
            <a:spLocks noGrp="1"/>
          </p:cNvSpPr>
          <p:nvPr>
            <p:ph type="title"/>
          </p:nvPr>
        </p:nvSpPr>
        <p:spPr>
          <a:xfrm>
            <a:off x="5943959" y="1371600"/>
            <a:ext cx="2343760" cy="2057400"/>
          </a:xfrm>
        </p:spPr>
        <p:txBody>
          <a:bodyPr rtlCol="0" anchor="b">
            <a:normAutofit/>
          </a:bodyPr>
          <a:lstStyle>
            <a:lvl1pPr algn="l">
              <a:defRPr sz="3200" b="1">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a:xfrm>
            <a:off x="1119239" y="1293495"/>
            <a:ext cx="4184470" cy="402336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5943959" y="3536830"/>
            <a:ext cx="2343760" cy="1797169"/>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195666348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cadre" descr="Bordure"/>
          <p:cNvSpPr/>
          <p:nvPr/>
        </p:nvSpPr>
        <p:spPr>
          <a:xfrm>
            <a:off x="913445" y="1019175"/>
            <a:ext cx="4596057"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2" name="Titre 1"/>
          <p:cNvSpPr>
            <a:spLocks noGrp="1"/>
          </p:cNvSpPr>
          <p:nvPr>
            <p:ph type="title"/>
          </p:nvPr>
        </p:nvSpPr>
        <p:spPr>
          <a:xfrm>
            <a:off x="5943959" y="1371600"/>
            <a:ext cx="2343760" cy="2057400"/>
          </a:xfrm>
        </p:spPr>
        <p:txBody>
          <a:bodyPr rtlCol="0" anchor="b">
            <a:normAutofit/>
          </a:bodyPr>
          <a:lstStyle>
            <a:lvl1pPr algn="l">
              <a:defRPr sz="3200" b="0">
                <a:latin typeface="Euphemia" panose="020B0503040102020104" pitchFamily="34" charset="0"/>
              </a:defRPr>
            </a:lvl1pPr>
          </a:lstStyle>
          <a:p>
            <a:pPr rtl="0"/>
            <a:r>
              <a:rPr lang="fr-FR" noProof="0"/>
              <a:t>Modifiez le style du titre</a:t>
            </a:r>
          </a:p>
        </p:txBody>
      </p:sp>
      <p:sp>
        <p:nvSpPr>
          <p:cNvPr id="3" name="Espace réservé d’image 2" descr="Espace réservé vide pour ajouter une image. Cliquez sur l’espace réservé et sélectionnez l’image à ajouter"/>
          <p:cNvSpPr>
            <a:spLocks noGrp="1"/>
          </p:cNvSpPr>
          <p:nvPr>
            <p:ph type="pic" idx="1" hasCustomPrompt="1"/>
          </p:nvPr>
        </p:nvSpPr>
        <p:spPr>
          <a:xfrm>
            <a:off x="1050641" y="1202055"/>
            <a:ext cx="4321665" cy="4206240"/>
          </a:xfrm>
          <a:solidFill>
            <a:schemeClr val="bg1">
              <a:lumMod val="95000"/>
            </a:schemeClr>
          </a:solidFill>
        </p:spPr>
        <p:txBody>
          <a:bodyPr tIns="914400" rtlCol="0">
            <a:normAutofit/>
          </a:bodyPr>
          <a:lstStyle>
            <a:lvl1pPr marL="0" indent="0" algn="ctr">
              <a:spcBef>
                <a:spcPts val="0"/>
              </a:spcBef>
              <a:buNone/>
              <a:defRPr sz="2400">
                <a:latin typeface="Euphemia" panose="020B05030401020201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dirty="0"/>
              <a:t>Cliquez sur l’icône pour ajouter une image</a:t>
            </a:r>
          </a:p>
        </p:txBody>
      </p:sp>
      <p:sp>
        <p:nvSpPr>
          <p:cNvPr id="4" name="Espace réservé du texte 3"/>
          <p:cNvSpPr>
            <a:spLocks noGrp="1"/>
          </p:cNvSpPr>
          <p:nvPr>
            <p:ph type="body" sz="half" idx="2" hasCustomPrompt="1"/>
          </p:nvPr>
        </p:nvSpPr>
        <p:spPr>
          <a:xfrm>
            <a:off x="5943959" y="3536830"/>
            <a:ext cx="2343760" cy="1797171"/>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dirty="0">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dirty="0">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238864357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aphique du bas" descr="Bordure inférieure"/>
          <p:cNvGrpSpPr/>
          <p:nvPr/>
        </p:nvGrpSpPr>
        <p:grpSpPr>
          <a:xfrm>
            <a:off x="0" y="6309360"/>
            <a:ext cx="9145055"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grpSp>
      <p:grpSp>
        <p:nvGrpSpPr>
          <p:cNvPr id="10" name="graphique du haut" descr="Bordure supérieure"/>
          <p:cNvGrpSpPr/>
          <p:nvPr/>
        </p:nvGrpSpPr>
        <p:grpSpPr>
          <a:xfrm>
            <a:off x="960" y="0"/>
            <a:ext cx="9144095"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grpSp>
      <p:sp>
        <p:nvSpPr>
          <p:cNvPr id="2" name="Espace réservé du titre 1"/>
          <p:cNvSpPr>
            <a:spLocks noGrp="1"/>
          </p:cNvSpPr>
          <p:nvPr>
            <p:ph type="title"/>
          </p:nvPr>
        </p:nvSpPr>
        <p:spPr>
          <a:xfrm>
            <a:off x="1142454" y="609600"/>
            <a:ext cx="6859440" cy="1066800"/>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1142454" y="1905000"/>
            <a:ext cx="6859440" cy="4114800"/>
          </a:xfrm>
          <a:prstGeom prst="rect">
            <a:avLst/>
          </a:prstGeom>
        </p:spPr>
        <p:txBody>
          <a:bodyPr vert="horz" lIns="91440" tIns="45720" rIns="91440" bIns="45720" rtlCol="0">
            <a:normAutofit/>
          </a:body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3"/>
          </p:nvPr>
        </p:nvSpPr>
        <p:spPr bwMode="white">
          <a:xfrm>
            <a:off x="1130918" y="6516865"/>
            <a:ext cx="4547793" cy="228600"/>
          </a:xfrm>
          <a:prstGeom prst="rect">
            <a:avLst/>
          </a:prstGeom>
        </p:spPr>
        <p:txBody>
          <a:bodyPr vert="horz" lIns="91440" tIns="45720" rIns="91440" bIns="45720" rtlCol="0" anchor="ctr"/>
          <a:lstStyle>
            <a:lvl1pPr algn="l">
              <a:defRPr sz="1100" cap="all" baseline="0">
                <a:solidFill>
                  <a:schemeClr val="bg1"/>
                </a:solidFill>
                <a:latin typeface="Euphemia" panose="020B0503040102020104" pitchFamily="34" charset="0"/>
              </a:defRPr>
            </a:lvl1pPr>
          </a:lstStyle>
          <a:p>
            <a:r>
              <a:rPr lang="fr-FR" dirty="0">
                <a:solidFill>
                  <a:prstClr val="white"/>
                </a:solidFill>
              </a:rPr>
              <a:t>ACADEMIE DE BESANCON</a:t>
            </a:r>
          </a:p>
        </p:txBody>
      </p:sp>
      <p:sp>
        <p:nvSpPr>
          <p:cNvPr id="4" name="Espace réservé de la date 3"/>
          <p:cNvSpPr>
            <a:spLocks noGrp="1"/>
          </p:cNvSpPr>
          <p:nvPr>
            <p:ph type="dt" sz="half" idx="2"/>
          </p:nvPr>
        </p:nvSpPr>
        <p:spPr bwMode="white">
          <a:xfrm>
            <a:off x="5997334" y="6516865"/>
            <a:ext cx="995976"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r>
              <a:rPr lang="fr-FR" dirty="0">
                <a:solidFill>
                  <a:prstClr val="white"/>
                </a:solidFill>
              </a:rPr>
              <a:t>11/04/2019</a:t>
            </a:r>
          </a:p>
        </p:txBody>
      </p:sp>
      <p:sp>
        <p:nvSpPr>
          <p:cNvPr id="6" name="Espace réservé du numéro de diapositive 5"/>
          <p:cNvSpPr>
            <a:spLocks noGrp="1"/>
          </p:cNvSpPr>
          <p:nvPr>
            <p:ph type="sldNum" sz="quarter" idx="4"/>
          </p:nvPr>
        </p:nvSpPr>
        <p:spPr bwMode="white">
          <a:xfrm>
            <a:off x="7299472" y="6516865"/>
            <a:ext cx="702422"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fld id="{DF28FB93-0A08-4E7D-8E63-9EFA29F1E093}" type="slidenum">
              <a:rPr lang="fr-FR" smtClean="0">
                <a:solidFill>
                  <a:prstClr val="white"/>
                </a:solidFill>
              </a:rPr>
              <a:pPr/>
              <a:t>‹N°›</a:t>
            </a:fld>
            <a:endParaRPr lang="fr-FR" dirty="0">
              <a:solidFill>
                <a:prstClr val="white"/>
              </a:solidFill>
            </a:endParaRPr>
          </a:p>
        </p:txBody>
      </p:sp>
    </p:spTree>
    <p:extLst>
      <p:ext uri="{BB962C8B-B14F-4D97-AF65-F5344CB8AC3E}">
        <p14:creationId xmlns="" xmlns:p14="http://schemas.microsoft.com/office/powerpoint/2010/main" val="2388135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accent1">
              <a:lumMod val="50000"/>
            </a:schemeClr>
          </a:solidFill>
          <a:latin typeface="Euphemia" panose="020B0503040102020104" pitchFamily="34" charset="0"/>
          <a:ea typeface="+mj-ea"/>
          <a:cs typeface="+mj-cs"/>
        </a:defRPr>
      </a:lvl1pPr>
    </p:titleStyle>
    <p:bodyStyle>
      <a:lvl1pPr marL="274320" indent="-274320" algn="l" defTabSz="914400" rtl="0" eaLnBrk="1" latinLnBrk="0" hangingPunct="1">
        <a:lnSpc>
          <a:spcPct val="90000"/>
        </a:lnSpc>
        <a:spcBef>
          <a:spcPts val="1800"/>
        </a:spcBef>
        <a:buClr>
          <a:schemeClr val="tx1"/>
        </a:buClr>
        <a:buSzPct val="100000"/>
        <a:buFont typeface="Arial" pitchFamily="34" charset="0"/>
        <a:buChar char="▪"/>
        <a:defRPr sz="2400" kern="1200">
          <a:solidFill>
            <a:schemeClr val="tx1"/>
          </a:solidFill>
          <a:latin typeface="Euphemia" panose="020B0503040102020104" pitchFamily="34" charset="0"/>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Euphemia" panose="020B0503040102020104" pitchFamily="34" charset="0"/>
          <a:ea typeface="+mn-ea"/>
          <a:cs typeface="+mn-cs"/>
        </a:defRPr>
      </a:lvl2pPr>
      <a:lvl3pPr marL="822960" indent="-228600" algn="l" defTabSz="914400" rtl="0" eaLnBrk="1" latinLnBrk="0" hangingPunct="1">
        <a:lnSpc>
          <a:spcPct val="90000"/>
        </a:lnSpc>
        <a:spcBef>
          <a:spcPts val="800"/>
        </a:spcBef>
        <a:buClr>
          <a:schemeClr val="tx1"/>
        </a:buClr>
        <a:buSzPct val="100000"/>
        <a:buFont typeface="Arial" pitchFamily="34" charset="0"/>
        <a:buChar char="▪"/>
        <a:defRPr sz="1800" kern="1200">
          <a:solidFill>
            <a:schemeClr val="tx1"/>
          </a:solidFill>
          <a:latin typeface="Euphemia" panose="020B0503040102020104" pitchFamily="34" charset="0"/>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4pPr>
      <a:lvl5pPr marL="13258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s.ens-lyon.fr/fichiers/concours/rapport-jury-capes-interne-ses-2018.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heconversation.com/lautocar-blablacar-et-le-chemin-de-fer-57892" TargetMode="External"/><Relationship Id="rId7" Type="http://schemas.openxmlformats.org/officeDocument/2006/relationships/hyperlink" Target="https://economics-games.com/fr"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ses.ac-versailles.fr/extras/jd/marche/index.html" TargetMode="External"/><Relationship Id="rId5" Type="http://schemas.openxmlformats.org/officeDocument/2006/relationships/hyperlink" Target="https://www.citeco.fr/la-concurrence" TargetMode="External"/><Relationship Id="rId4" Type="http://schemas.openxmlformats.org/officeDocument/2006/relationships/hyperlink" Target="https://theconversation.com/uber-et-si-on-oubliait-un-instant-les-taxis-et-les-chauffeurs-6818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21672CC-F75E-42F9-B048-0BF09CA1022C}"/>
              </a:ext>
            </a:extLst>
          </p:cNvPr>
          <p:cNvSpPr>
            <a:spLocks noGrp="1"/>
          </p:cNvSpPr>
          <p:nvPr>
            <p:ph type="ctrTitle"/>
          </p:nvPr>
        </p:nvSpPr>
        <p:spPr/>
        <p:txBody>
          <a:bodyPr>
            <a:noAutofit/>
          </a:bodyPr>
          <a:lstStyle/>
          <a:p>
            <a:pPr algn="ctr"/>
            <a:r>
              <a:rPr lang="fr-FR" sz="4800" dirty="0"/>
              <a:t>Le nouveau programme de Sciences Economiques et Sociales en Première</a:t>
            </a:r>
          </a:p>
        </p:txBody>
      </p:sp>
      <p:sp>
        <p:nvSpPr>
          <p:cNvPr id="4" name="Espace réservé du pied de page 3">
            <a:extLst>
              <a:ext uri="{FF2B5EF4-FFF2-40B4-BE49-F238E27FC236}">
                <a16:creationId xmlns="" xmlns:a16="http://schemas.microsoft.com/office/drawing/2014/main" id="{173C56BB-4D1E-4E96-9357-9348742F8453}"/>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6251E8CA-659E-4D9D-AC04-A03BCF7B2974}"/>
              </a:ext>
            </a:extLst>
          </p:cNvPr>
          <p:cNvSpPr>
            <a:spLocks noGrp="1"/>
          </p:cNvSpPr>
          <p:nvPr>
            <p:ph type="dt" sz="half" idx="10"/>
          </p:nvPr>
        </p:nvSpPr>
        <p:spPr>
          <a:xfrm>
            <a:off x="5997334" y="6516865"/>
            <a:ext cx="1302138"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810EFD22-3A75-443E-974E-7B131D0766A2}"/>
              </a:ext>
            </a:extLst>
          </p:cNvPr>
          <p:cNvSpPr>
            <a:spLocks noGrp="1"/>
          </p:cNvSpPr>
          <p:nvPr>
            <p:ph type="sldNum" sz="quarter" idx="12"/>
          </p:nvPr>
        </p:nvSpPr>
        <p:spPr/>
        <p:txBody>
          <a:bodyPr/>
          <a:lstStyle/>
          <a:p>
            <a:fld id="{DF28FB93-0A08-4E7D-8E63-9EFA29F1E093}" type="slidenum">
              <a:rPr lang="fr-FR" smtClean="0">
                <a:solidFill>
                  <a:prstClr val="white"/>
                </a:solidFill>
              </a:rPr>
              <a:pPr/>
              <a:t>1</a:t>
            </a:fld>
            <a:endParaRPr lang="fr-FR" dirty="0">
              <a:solidFill>
                <a:prstClr val="white"/>
              </a:solidFill>
            </a:endParaRPr>
          </a:p>
        </p:txBody>
      </p:sp>
      <p:sp>
        <p:nvSpPr>
          <p:cNvPr id="7" name="Rectangle 6"/>
          <p:cNvSpPr/>
          <p:nvPr/>
        </p:nvSpPr>
        <p:spPr>
          <a:xfrm>
            <a:off x="899592" y="5085184"/>
            <a:ext cx="7416824" cy="461665"/>
          </a:xfrm>
          <a:prstGeom prst="rect">
            <a:avLst/>
          </a:prstGeom>
        </p:spPr>
        <p:txBody>
          <a:bodyPr wrap="square">
            <a:spAutoFit/>
          </a:bodyPr>
          <a:lstStyle/>
          <a:p>
            <a:pPr algn="ctr"/>
            <a:r>
              <a:rPr lang="fr-FR" sz="2400" dirty="0" smtClean="0"/>
              <a:t>Les questionnements en </a:t>
            </a:r>
            <a:r>
              <a:rPr lang="fr-FR" sz="2400" b="1" u="sng" dirty="0" smtClean="0"/>
              <a:t>Science Economique</a:t>
            </a:r>
            <a:endParaRPr lang="fr-FR" sz="2400" dirty="0"/>
          </a:p>
        </p:txBody>
      </p:sp>
    </p:spTree>
    <p:extLst>
      <p:ext uri="{BB962C8B-B14F-4D97-AF65-F5344CB8AC3E}">
        <p14:creationId xmlns="" xmlns:p14="http://schemas.microsoft.com/office/powerpoint/2010/main" val="29636673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10</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1187624" y="1556792"/>
            <a:ext cx="6759079" cy="4303174"/>
          </a:xfrm>
          <a:prstGeom prst="rect">
            <a:avLst/>
          </a:prstGeom>
          <a:noFill/>
          <a:ln w="9525">
            <a:noFill/>
            <a:miter lim="800000"/>
            <a:headEnd/>
            <a:tailEnd/>
          </a:ln>
        </p:spPr>
      </p:pic>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11</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043608" y="1268760"/>
            <a:ext cx="6646540" cy="4392488"/>
          </a:xfrm>
          <a:prstGeom prst="rect">
            <a:avLst/>
          </a:prstGeom>
          <a:noFill/>
          <a:ln w="9525">
            <a:noFill/>
            <a:miter lim="800000"/>
            <a:headEnd/>
            <a:tailEnd/>
          </a:ln>
        </p:spPr>
      </p:pic>
      <p:sp>
        <p:nvSpPr>
          <p:cNvPr id="9" name="ZoneTexte 8"/>
          <p:cNvSpPr txBox="1"/>
          <p:nvPr/>
        </p:nvSpPr>
        <p:spPr>
          <a:xfrm>
            <a:off x="5148064" y="3573016"/>
            <a:ext cx="3024336" cy="2086725"/>
          </a:xfrm>
          <a:prstGeom prst="rect">
            <a:avLst/>
          </a:prstGeom>
          <a:solidFill>
            <a:srgbClr val="92D050"/>
          </a:solidFill>
        </p:spPr>
        <p:txBody>
          <a:bodyPr wrap="square" rtlCol="0">
            <a:spAutoFit/>
          </a:bodyPr>
          <a:lstStyle/>
          <a:p>
            <a:pPr>
              <a:lnSpc>
                <a:spcPct val="90000"/>
              </a:lnSpc>
            </a:pPr>
            <a:r>
              <a:rPr lang="fr-FR" dirty="0" smtClean="0"/>
              <a:t>La modification d’une variable extérieure au marché (exemple la découverte de nouveaux gisements de pétrole) déplacements de la courbe elle-même (augmentation de l’offre) </a:t>
            </a:r>
            <a:endParaRPr lang="fr-FR" dirty="0"/>
          </a:p>
        </p:txBody>
      </p:sp>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556792"/>
            <a:ext cx="8352928" cy="4114800"/>
          </a:xfrm>
        </p:spPr>
        <p:txBody>
          <a:bodyPr>
            <a:normAutofit/>
          </a:bodyPr>
          <a:lstStyle/>
          <a:p>
            <a:pPr algn="just">
              <a:spcBef>
                <a:spcPts val="0"/>
              </a:spcBef>
            </a:pPr>
            <a:endParaRPr lang="fr-FR" b="1" dirty="0"/>
          </a:p>
          <a:p>
            <a:pPr marL="0" indent="0" algn="just">
              <a:spcBef>
                <a:spcPts val="0"/>
              </a:spcBef>
              <a:buNone/>
            </a:pPr>
            <a:endParaRPr lang="fr-FR" dirty="0"/>
          </a:p>
          <a:p>
            <a:endParaRPr lang="fr-FR" dirty="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12</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
        <p:nvSpPr>
          <p:cNvPr id="8" name="Rectangle 7"/>
          <p:cNvSpPr/>
          <p:nvPr/>
        </p:nvSpPr>
        <p:spPr>
          <a:xfrm>
            <a:off x="395536" y="1196752"/>
            <a:ext cx="8424936" cy="3708708"/>
          </a:xfrm>
          <a:prstGeom prst="rect">
            <a:avLst/>
          </a:prstGeom>
        </p:spPr>
        <p:txBody>
          <a:bodyPr wrap="square">
            <a:spAutoFit/>
          </a:bodyPr>
          <a:lstStyle/>
          <a:p>
            <a:pPr marL="457200" indent="-457200" algn="just"/>
            <a:r>
              <a:rPr lang="fr-FR" sz="2400" b="1" dirty="0" smtClean="0">
                <a:solidFill>
                  <a:srgbClr val="0070C0"/>
                </a:solidFill>
              </a:rPr>
              <a:t>4. </a:t>
            </a:r>
            <a:r>
              <a:rPr lang="fr-FR" sz="2400" b="1" dirty="0" smtClean="0">
                <a:solidFill>
                  <a:schemeClr val="bg1">
                    <a:lumMod val="75000"/>
                  </a:schemeClr>
                </a:solidFill>
              </a:rPr>
              <a:t>Savoir déduire </a:t>
            </a:r>
            <a:r>
              <a:rPr lang="fr-FR" sz="2400" dirty="0" smtClean="0">
                <a:solidFill>
                  <a:schemeClr val="bg1">
                    <a:lumMod val="75000"/>
                  </a:schemeClr>
                </a:solidFill>
              </a:rPr>
              <a:t>la courbe d’offre de la maximisation du profit par le producteur et </a:t>
            </a:r>
            <a:r>
              <a:rPr lang="fr-FR" sz="2400" b="1" dirty="0" smtClean="0">
                <a:solidFill>
                  <a:srgbClr val="0070C0"/>
                </a:solidFill>
              </a:rPr>
              <a:t>comprendre </a:t>
            </a:r>
            <a:r>
              <a:rPr lang="fr-FR" sz="2400" dirty="0" smtClean="0"/>
              <a:t>qu’en situation de coût marginal croissant, le producteur produit la quantité qui permet d’égaliser le coût marginal au prix ; savoir l’illustrer par des exemples.</a:t>
            </a:r>
          </a:p>
          <a:p>
            <a:pPr algn="just"/>
            <a:endParaRPr lang="fr-FR" sz="1500" dirty="0" smtClean="0"/>
          </a:p>
          <a:p>
            <a:r>
              <a:rPr lang="fr-FR" sz="2800" b="1" dirty="0" smtClean="0"/>
              <a:t>Savoirs à enseigner :</a:t>
            </a:r>
          </a:p>
          <a:p>
            <a:pPr algn="just">
              <a:buFont typeface="Arial" panose="020B0604020202020204" pitchFamily="34" charset="0"/>
              <a:buChar char="•"/>
            </a:pPr>
            <a:r>
              <a:rPr lang="fr-FR" sz="2400" b="1" dirty="0" smtClean="0"/>
              <a:t>  dans une situation particulière (un coût marginal croissant),  la quantité produite est déterminée par l’égalisation du prix au coût marginal </a:t>
            </a:r>
            <a:endParaRPr lang="fr-FR" dirty="0" smtClean="0"/>
          </a:p>
        </p:txBody>
      </p:sp>
    </p:spTree>
    <p:extLst>
      <p:ext uri="{BB962C8B-B14F-4D97-AF65-F5344CB8AC3E}">
        <p14:creationId xmlns="" xmlns:p14="http://schemas.microsoft.com/office/powerpoint/2010/main" val="374279209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556792"/>
            <a:ext cx="8352928" cy="4114800"/>
          </a:xfrm>
        </p:spPr>
        <p:txBody>
          <a:bodyPr>
            <a:normAutofit/>
          </a:bodyPr>
          <a:lstStyle/>
          <a:p>
            <a:pPr algn="just">
              <a:spcBef>
                <a:spcPts val="0"/>
              </a:spcBef>
            </a:pPr>
            <a:endParaRPr lang="fr-FR" b="1" dirty="0"/>
          </a:p>
          <a:p>
            <a:pPr marL="0" indent="0" algn="just">
              <a:spcBef>
                <a:spcPts val="0"/>
              </a:spcBef>
              <a:buNone/>
            </a:pPr>
            <a:endParaRPr lang="fr-FR" dirty="0"/>
          </a:p>
          <a:p>
            <a:endParaRPr lang="fr-FR" dirty="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13</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
        <p:nvSpPr>
          <p:cNvPr id="8" name="Rectangle 7"/>
          <p:cNvSpPr/>
          <p:nvPr/>
        </p:nvSpPr>
        <p:spPr>
          <a:xfrm>
            <a:off x="395536" y="1196752"/>
            <a:ext cx="8424936" cy="5186035"/>
          </a:xfrm>
          <a:prstGeom prst="rect">
            <a:avLst/>
          </a:prstGeom>
        </p:spPr>
        <p:txBody>
          <a:bodyPr wrap="square">
            <a:spAutoFit/>
          </a:bodyPr>
          <a:lstStyle/>
          <a:p>
            <a:pPr marL="457200" indent="-457200" algn="just"/>
            <a:r>
              <a:rPr lang="fr-FR" sz="2400" b="1" dirty="0" smtClean="0">
                <a:solidFill>
                  <a:srgbClr val="0070C0"/>
                </a:solidFill>
              </a:rPr>
              <a:t>4. Savoir déduire </a:t>
            </a:r>
            <a:r>
              <a:rPr lang="fr-FR" sz="2400" dirty="0" smtClean="0"/>
              <a:t>la courbe d’offre de la maximisation du profit par le producteur </a:t>
            </a:r>
            <a:r>
              <a:rPr lang="fr-FR" sz="2400" dirty="0" smtClean="0">
                <a:solidFill>
                  <a:schemeClr val="bg1">
                    <a:lumMod val="75000"/>
                  </a:schemeClr>
                </a:solidFill>
              </a:rPr>
              <a:t>et </a:t>
            </a:r>
            <a:r>
              <a:rPr lang="fr-FR" sz="2400" b="1" dirty="0" smtClean="0">
                <a:solidFill>
                  <a:schemeClr val="bg1">
                    <a:lumMod val="75000"/>
                  </a:schemeClr>
                </a:solidFill>
              </a:rPr>
              <a:t>comprendre </a:t>
            </a:r>
            <a:r>
              <a:rPr lang="fr-FR" sz="2400" dirty="0" smtClean="0">
                <a:solidFill>
                  <a:schemeClr val="bg1">
                    <a:lumMod val="75000"/>
                  </a:schemeClr>
                </a:solidFill>
              </a:rPr>
              <a:t>qu’en situation de coût marginal croissant, le producteur produit la quantité qui permet d’égaliser le coût marginal au prix ; </a:t>
            </a:r>
            <a:r>
              <a:rPr lang="fr-FR" sz="2400" dirty="0" smtClean="0">
                <a:solidFill>
                  <a:schemeClr val="accent6">
                    <a:lumMod val="50000"/>
                  </a:schemeClr>
                </a:solidFill>
              </a:rPr>
              <a:t>savoir l’illustrer par des exemples.</a:t>
            </a:r>
          </a:p>
          <a:p>
            <a:pPr algn="just"/>
            <a:endParaRPr lang="fr-FR" sz="1500" dirty="0" smtClean="0"/>
          </a:p>
          <a:p>
            <a:r>
              <a:rPr lang="fr-FR" sz="2800" b="1" dirty="0" smtClean="0"/>
              <a:t>Savoirs à enseigner :</a:t>
            </a:r>
          </a:p>
          <a:p>
            <a:pPr algn="just">
              <a:buFont typeface="Arial" panose="020B0604020202020204" pitchFamily="34" charset="0"/>
              <a:buChar char="•"/>
            </a:pPr>
            <a:r>
              <a:rPr lang="fr-FR" sz="2400" b="1" dirty="0" smtClean="0"/>
              <a:t>  </a:t>
            </a:r>
            <a:r>
              <a:rPr lang="fr-FR" sz="2800" dirty="0" smtClean="0"/>
              <a:t>à partir de l’item 2 (interpréter des courbes d’offres et leurs pentes) et de l’item 3 (illustrer et interpréter les déplacements des courbes et sur les courbes) et d’exemples concrets </a:t>
            </a:r>
            <a:r>
              <a:rPr lang="fr-FR" sz="2800" b="1" dirty="0" smtClean="0"/>
              <a:t>mettre en évidence la courbe d’offre de la maximisation du profit par le producteur </a:t>
            </a:r>
            <a:endParaRPr lang="fr-FR" sz="1400" b="1" dirty="0" smtClean="0"/>
          </a:p>
        </p:txBody>
      </p:sp>
    </p:spTree>
    <p:extLst>
      <p:ext uri="{BB962C8B-B14F-4D97-AF65-F5344CB8AC3E}">
        <p14:creationId xmlns="" xmlns:p14="http://schemas.microsoft.com/office/powerpoint/2010/main" val="42299371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smtClean="0">
                <a:solidFill>
                  <a:prstClr val="white"/>
                </a:solidFill>
              </a:rPr>
              <a:t>ACADEMIE DE BESANCON</a:t>
            </a:r>
            <a:endParaRPr lang="fr-FR" dirty="0">
              <a:solidFill>
                <a:prstClr val="white"/>
              </a:solidFill>
            </a:endParaRPr>
          </a:p>
        </p:txBody>
      </p:sp>
      <p:sp>
        <p:nvSpPr>
          <p:cNvPr id="5" name="Espace réservé de la date 4"/>
          <p:cNvSpPr>
            <a:spLocks noGrp="1"/>
          </p:cNvSpPr>
          <p:nvPr>
            <p:ph type="dt" sz="half" idx="10"/>
          </p:nvPr>
        </p:nvSpPr>
        <p:spPr/>
        <p:txBody>
          <a:bodyPr/>
          <a:lstStyle/>
          <a:p>
            <a:r>
              <a:rPr lang="fr-FR" dirty="0" smtClean="0">
                <a:solidFill>
                  <a:prstClr val="white"/>
                </a:solidFill>
              </a:rPr>
              <a:t>11/04/2019</a:t>
            </a:r>
            <a:endParaRPr lang="fr-FR" dirty="0">
              <a:solidFill>
                <a:prstClr val="white"/>
              </a:solidFill>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smtClean="0">
                <a:solidFill>
                  <a:prstClr val="white"/>
                </a:solidFill>
              </a:rPr>
              <a:pPr/>
              <a:t>14</a:t>
            </a:fld>
            <a:endParaRPr lang="fr-FR" dirty="0">
              <a:solidFill>
                <a:prstClr val="white"/>
              </a:solidFill>
            </a:endParaRPr>
          </a:p>
        </p:txBody>
      </p:sp>
      <p:pic>
        <p:nvPicPr>
          <p:cNvPr id="7" name="Picture 3"/>
          <p:cNvPicPr>
            <a:picLocks noGrp="1" noChangeAspect="1" noChangeArrowheads="1"/>
          </p:cNvPicPr>
          <p:nvPr>
            <p:ph idx="1"/>
          </p:nvPr>
        </p:nvPicPr>
        <p:blipFill>
          <a:blip r:embed="rId3" cstate="print"/>
          <a:srcRect/>
          <a:stretch>
            <a:fillRect/>
          </a:stretch>
        </p:blipFill>
        <p:spPr bwMode="auto">
          <a:xfrm>
            <a:off x="1043608" y="2348880"/>
            <a:ext cx="7236116" cy="3094831"/>
          </a:xfrm>
          <a:prstGeom prst="rect">
            <a:avLst/>
          </a:prstGeom>
          <a:noFill/>
          <a:ln w="9525">
            <a:noFill/>
            <a:miter lim="800000"/>
            <a:headEnd/>
            <a:tailEnd/>
          </a:ln>
        </p:spPr>
      </p:pic>
      <p:sp>
        <p:nvSpPr>
          <p:cNvPr id="8" name="ZoneTexte 7"/>
          <p:cNvSpPr txBox="1"/>
          <p:nvPr/>
        </p:nvSpPr>
        <p:spPr>
          <a:xfrm>
            <a:off x="161364" y="1412776"/>
            <a:ext cx="8982636" cy="369332"/>
          </a:xfrm>
          <a:prstGeom prst="rect">
            <a:avLst/>
          </a:prstGeom>
          <a:noFill/>
        </p:spPr>
        <p:txBody>
          <a:bodyPr wrap="square" rtlCol="0">
            <a:spAutoFit/>
          </a:bodyPr>
          <a:lstStyle/>
          <a:p>
            <a:pPr algn="ctr"/>
            <a:r>
              <a:rPr lang="fr-FR" dirty="0" smtClean="0"/>
              <a:t>maximisation du profit par le producteur et construction de la courbe d’offre</a:t>
            </a:r>
            <a:endParaRPr lang="fr-FR" dirty="0"/>
          </a:p>
        </p:txBody>
      </p:sp>
      <p:sp>
        <p:nvSpPr>
          <p:cNvPr id="9"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268760"/>
            <a:ext cx="8352928" cy="4114800"/>
          </a:xfrm>
        </p:spPr>
        <p:txBody>
          <a:bodyPr>
            <a:noAutofit/>
          </a:bodyPr>
          <a:lstStyle/>
          <a:p>
            <a:pPr algn="just">
              <a:spcBef>
                <a:spcPts val="600"/>
              </a:spcBef>
              <a:buNone/>
            </a:pPr>
            <a:r>
              <a:rPr lang="fr-FR" b="1" dirty="0" smtClean="0">
                <a:solidFill>
                  <a:srgbClr val="0070C0"/>
                </a:solidFill>
              </a:rPr>
              <a:t>5. Comprendre </a:t>
            </a:r>
            <a:r>
              <a:rPr lang="fr-FR" dirty="0" smtClean="0"/>
              <a:t>les notions de surplus du producteur et du consommateur</a:t>
            </a:r>
          </a:p>
          <a:p>
            <a:pPr algn="just">
              <a:spcBef>
                <a:spcPts val="600"/>
              </a:spcBef>
              <a:buNone/>
            </a:pPr>
            <a:r>
              <a:rPr lang="fr-FR" b="1" dirty="0" smtClean="0">
                <a:solidFill>
                  <a:srgbClr val="0070C0"/>
                </a:solidFill>
              </a:rPr>
              <a:t>6. Comprendre</a:t>
            </a:r>
            <a:r>
              <a:rPr lang="fr-FR" dirty="0" smtClean="0"/>
              <a:t> la notion de gains à l’échange et savoir que la somme des surplus est maximisée à l’équilibre.</a:t>
            </a:r>
          </a:p>
          <a:p>
            <a:pPr algn="just">
              <a:spcBef>
                <a:spcPts val="600"/>
              </a:spcBef>
            </a:pPr>
            <a:endParaRPr lang="fr-FR" sz="1200" dirty="0" smtClean="0"/>
          </a:p>
          <a:p>
            <a:pPr>
              <a:spcBef>
                <a:spcPts val="600"/>
              </a:spcBef>
            </a:pPr>
            <a:r>
              <a:rPr lang="fr-FR" b="1" dirty="0" smtClean="0"/>
              <a:t>Savoirs à enseigner :</a:t>
            </a:r>
          </a:p>
          <a:p>
            <a:pPr algn="just">
              <a:spcBef>
                <a:spcPts val="600"/>
              </a:spcBef>
              <a:buFont typeface="Arial" panose="020B0604020202020204" pitchFamily="34" charset="0"/>
              <a:buChar char="•"/>
            </a:pPr>
            <a:r>
              <a:rPr lang="fr-FR" sz="2000" dirty="0" smtClean="0"/>
              <a:t>expliquer la notion de surplus du consommateur et du producteur et être capable de les distinguer </a:t>
            </a:r>
          </a:p>
          <a:p>
            <a:pPr>
              <a:spcBef>
                <a:spcPts val="600"/>
              </a:spcBef>
              <a:buFont typeface="Arial" panose="020B0604020202020204" pitchFamily="34" charset="0"/>
              <a:buChar char="•"/>
            </a:pPr>
            <a:r>
              <a:rPr lang="fr-FR" sz="2000" dirty="0" smtClean="0"/>
              <a:t>expliquer la notion de gain à l'échange</a:t>
            </a:r>
          </a:p>
          <a:p>
            <a:pPr lvl="1">
              <a:spcBef>
                <a:spcPts val="600"/>
              </a:spcBef>
              <a:buNone/>
            </a:pPr>
            <a:r>
              <a:rPr lang="fr-FR" sz="1600" i="1" dirty="0" smtClean="0"/>
              <a:t>(le recours  à un graphique peut être très utile mais ne constitue pas un attendu)</a:t>
            </a:r>
          </a:p>
          <a:p>
            <a:pPr>
              <a:spcBef>
                <a:spcPts val="600"/>
              </a:spcBef>
              <a:buFont typeface="Arial" panose="020B0604020202020204" pitchFamily="34" charset="0"/>
              <a:buChar char="•"/>
            </a:pPr>
            <a:r>
              <a:rPr lang="fr-FR" sz="2000" dirty="0" smtClean="0"/>
              <a:t>établir un lien entre la maximisation du surplus total et l’efficacité du marché</a:t>
            </a:r>
          </a:p>
          <a:p>
            <a:pPr>
              <a:spcBef>
                <a:spcPts val="600"/>
              </a:spcBef>
              <a:buFont typeface="Arial" panose="020B0604020202020204" pitchFamily="34" charset="0"/>
              <a:buChar char="•"/>
            </a:pPr>
            <a:r>
              <a:rPr lang="fr-FR" sz="2000" dirty="0" smtClean="0"/>
              <a:t>montrer que l’équilibre du marché concurrentiel permet d’obtenir une satisfaction optimale chez les offreurs et les demandeurs</a:t>
            </a:r>
          </a:p>
          <a:p>
            <a:pPr>
              <a:spcBef>
                <a:spcPts val="600"/>
              </a:spcBef>
              <a:buNone/>
            </a:pPr>
            <a:endParaRPr lang="fr-FR" dirty="0" smtClean="0"/>
          </a:p>
          <a:p>
            <a:pPr algn="just">
              <a:spcBef>
                <a:spcPts val="600"/>
              </a:spcBef>
            </a:pPr>
            <a:endParaRPr lang="fr-FR" b="1" dirty="0" smtClean="0"/>
          </a:p>
          <a:p>
            <a:pPr marL="0" indent="0" algn="just">
              <a:spcBef>
                <a:spcPts val="600"/>
              </a:spcBef>
              <a:buNone/>
            </a:pPr>
            <a:endParaRPr lang="fr-FR" dirty="0"/>
          </a:p>
          <a:p>
            <a:pPr>
              <a:spcBef>
                <a:spcPts val="600"/>
              </a:spcBef>
            </a:pPr>
            <a:endParaRPr lang="fr-FR" dirty="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15</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16</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pic>
        <p:nvPicPr>
          <p:cNvPr id="9" name="Picture 2"/>
          <p:cNvPicPr>
            <a:picLocks noGrp="1" noChangeAspect="1" noChangeArrowheads="1"/>
          </p:cNvPicPr>
          <p:nvPr>
            <p:ph idx="1"/>
          </p:nvPr>
        </p:nvPicPr>
        <p:blipFill>
          <a:blip r:embed="rId3" cstate="print"/>
          <a:srcRect t="3088"/>
          <a:stretch>
            <a:fillRect/>
          </a:stretch>
        </p:blipFill>
        <p:spPr bwMode="auto">
          <a:xfrm>
            <a:off x="683568" y="1700808"/>
            <a:ext cx="7367639" cy="2871694"/>
          </a:xfrm>
          <a:prstGeom prst="rect">
            <a:avLst/>
          </a:prstGeom>
          <a:noFill/>
          <a:ln w="9525">
            <a:noFill/>
            <a:miter lim="800000"/>
            <a:headEnd/>
            <a:tailEnd/>
          </a:ln>
        </p:spPr>
      </p:pic>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124744"/>
            <a:ext cx="8352928" cy="4968552"/>
          </a:xfrm>
        </p:spPr>
        <p:txBody>
          <a:bodyPr>
            <a:noAutofit/>
          </a:bodyPr>
          <a:lstStyle/>
          <a:p>
            <a:pPr>
              <a:lnSpc>
                <a:spcPct val="100000"/>
              </a:lnSpc>
              <a:spcBef>
                <a:spcPts val="600"/>
              </a:spcBef>
            </a:pPr>
            <a:r>
              <a:rPr lang="fr-FR" sz="1400" b="1" dirty="0" smtClean="0"/>
              <a:t>Epistémologie :</a:t>
            </a:r>
            <a:r>
              <a:rPr lang="fr-FR" sz="1400" dirty="0" smtClean="0"/>
              <a:t/>
            </a:r>
            <a:br>
              <a:rPr lang="fr-FR" sz="1400" dirty="0" smtClean="0"/>
            </a:br>
            <a:r>
              <a:rPr lang="fr-FR" sz="1400" dirty="0" smtClean="0"/>
              <a:t> Sciences économiques et sociales, enseignement et apprentissage, de A. Beitone, C. Dollo, E. Hemdane, JR Lambert,  Broché 2013. Particulièrement le chap. 3</a:t>
            </a:r>
          </a:p>
          <a:p>
            <a:pPr marL="269875" indent="0">
              <a:lnSpc>
                <a:spcPct val="100000"/>
              </a:lnSpc>
              <a:spcBef>
                <a:spcPts val="600"/>
              </a:spcBef>
              <a:buNone/>
            </a:pPr>
            <a:r>
              <a:rPr lang="fr-FR" sz="1400" dirty="0" smtClean="0"/>
              <a:t>Montoussé M.(2004), La place des théories économiques dans l’enseignement des SES, IDEES n° 138, décembre (64-70), non dispo en ligne</a:t>
            </a:r>
          </a:p>
          <a:p>
            <a:pPr>
              <a:lnSpc>
                <a:spcPct val="100000"/>
              </a:lnSpc>
              <a:spcBef>
                <a:spcPts val="1200"/>
              </a:spcBef>
            </a:pPr>
            <a:r>
              <a:rPr lang="fr-FR" sz="1400" b="1" dirty="0" smtClean="0"/>
              <a:t>Rapports de jury</a:t>
            </a:r>
            <a:r>
              <a:rPr lang="fr-FR" sz="1400" dirty="0" smtClean="0"/>
              <a:t>  - CAPES externe - Question portant sur l'histoire de la pensée ou sur l'épistémologie : </a:t>
            </a:r>
            <a:br>
              <a:rPr lang="fr-FR" sz="1400" dirty="0" smtClean="0"/>
            </a:br>
            <a:r>
              <a:rPr lang="fr-FR" sz="1400" dirty="0" smtClean="0">
                <a:hlinkClick r:id="rId3"/>
              </a:rPr>
              <a:t>2018</a:t>
            </a:r>
            <a:r>
              <a:rPr lang="fr-FR" sz="1400" dirty="0" smtClean="0"/>
              <a:t>  - Qu'est-ce qu'un modèle ? Intérêt et limites de son usage en science économique, p. 35 (correction officielle + 2 exemples de copies)</a:t>
            </a:r>
            <a:br>
              <a:rPr lang="fr-FR" sz="1400" dirty="0" smtClean="0"/>
            </a:br>
            <a:r>
              <a:rPr lang="fr-FR" sz="1400" dirty="0" smtClean="0"/>
              <a:t>2013 - Sujet zéro : Pouvoir explicatif et limites d'un modèle (pas de correction)</a:t>
            </a:r>
            <a:br>
              <a:rPr lang="fr-FR" sz="1400" dirty="0" smtClean="0"/>
            </a:br>
            <a:endParaRPr lang="fr-FR" sz="1400" dirty="0" smtClean="0"/>
          </a:p>
          <a:p>
            <a:pPr>
              <a:lnSpc>
                <a:spcPct val="100000"/>
              </a:lnSpc>
              <a:spcBef>
                <a:spcPts val="600"/>
              </a:spcBef>
            </a:pPr>
            <a:r>
              <a:rPr lang="fr-FR" sz="1400" b="1" dirty="0" smtClean="0"/>
              <a:t>Microéconomie :</a:t>
            </a:r>
            <a:r>
              <a:rPr lang="fr-FR" sz="1400" dirty="0" smtClean="0"/>
              <a:t/>
            </a:r>
            <a:br>
              <a:rPr lang="fr-FR" sz="1400" dirty="0" smtClean="0"/>
            </a:br>
            <a:r>
              <a:rPr lang="fr-FR" sz="1400" i="1" dirty="0" smtClean="0"/>
              <a:t>Microéconomie</a:t>
            </a:r>
            <a:r>
              <a:rPr lang="fr-FR" sz="1400" dirty="0" smtClean="0"/>
              <a:t>, P. Krugman, R. Wells, 2013, p. 271 (illustration graphique de l'élasticité), p. 273 (calcul graphique de la recette totale en fonction de l'évolution du prix), ex concret : la sensibilité aux droits d'inscription p.278, gain à l'échange p.190, CP p. 571</a:t>
            </a:r>
          </a:p>
          <a:p>
            <a:pPr>
              <a:lnSpc>
                <a:spcPct val="100000"/>
              </a:lnSpc>
              <a:spcBef>
                <a:spcPts val="600"/>
              </a:spcBef>
              <a:buNone/>
            </a:pPr>
            <a:r>
              <a:rPr lang="fr-FR" sz="1400" dirty="0" smtClean="0"/>
              <a:t>      </a:t>
            </a:r>
            <a:r>
              <a:rPr lang="fr-FR" sz="1400" i="1" dirty="0" smtClean="0"/>
              <a:t>La microéconomie en pratique</a:t>
            </a:r>
            <a:r>
              <a:rPr lang="fr-FR" sz="1400" dirty="0" smtClean="0"/>
              <a:t>,  Emmanuel Buisson-Fenet Marion Navarro, 3ème édition Paru le 18 avril 2018 Etude (broché)</a:t>
            </a:r>
          </a:p>
          <a:p>
            <a:pPr>
              <a:lnSpc>
                <a:spcPct val="100000"/>
              </a:lnSpc>
              <a:spcBef>
                <a:spcPts val="600"/>
              </a:spcBef>
              <a:buNone/>
            </a:pPr>
            <a:r>
              <a:rPr lang="fr-FR" sz="1400" i="1" dirty="0" smtClean="0"/>
              <a:t>      Comprendre les fondamentaux de l'économie, Introduction approfondie à l'économie</a:t>
            </a:r>
            <a:r>
              <a:rPr lang="fr-FR" sz="1400" dirty="0" smtClean="0"/>
              <a:t>, L. Braquet et D. Mourey, de Boeck, 2015, p. 189</a:t>
            </a:r>
          </a:p>
          <a:p>
            <a:pPr>
              <a:lnSpc>
                <a:spcPct val="100000"/>
              </a:lnSpc>
              <a:spcBef>
                <a:spcPts val="600"/>
              </a:spcBef>
              <a:buNone/>
            </a:pPr>
            <a:r>
              <a:rPr lang="fr-FR" sz="1400" i="1" dirty="0" smtClean="0"/>
              <a:t>      Microéconomie</a:t>
            </a:r>
            <a:r>
              <a:rPr lang="fr-FR" sz="1400" dirty="0" smtClean="0"/>
              <a:t>, Acemoglu, Laibson, List, 2016, Pearson, p.255-260 (partie sur l’Incidence fiscale)</a:t>
            </a:r>
          </a:p>
          <a:p>
            <a:pPr>
              <a:lnSpc>
                <a:spcPct val="100000"/>
              </a:lnSpc>
              <a:spcBef>
                <a:spcPts val="600"/>
              </a:spcBef>
              <a:buNone/>
            </a:pPr>
            <a:r>
              <a:rPr lang="fr-FR" sz="1600" dirty="0" smtClean="0"/>
              <a:t/>
            </a:r>
            <a:br>
              <a:rPr lang="fr-FR" sz="1600" dirty="0" smtClean="0"/>
            </a:br>
            <a:endParaRPr lang="fr-FR" sz="1600" dirty="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17</a:t>
            </a:fld>
            <a:endParaRPr lang="fr-FR" dirty="0">
              <a:solidFill>
                <a:prstClr val="white"/>
              </a:solidFill>
            </a:endParaRPr>
          </a:p>
        </p:txBody>
      </p:sp>
      <p:sp>
        <p:nvSpPr>
          <p:cNvPr id="7" name="Titre 1"/>
          <p:cNvSpPr txBox="1">
            <a:spLocks/>
          </p:cNvSpPr>
          <p:nvPr/>
        </p:nvSpPr>
        <p:spPr>
          <a:xfrm>
            <a:off x="0" y="908720"/>
            <a:ext cx="9144000" cy="432047"/>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Ressources pour le professeur</a:t>
            </a:r>
            <a:br>
              <a:rPr kumimoji="0" lang="fr-FR" sz="20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20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412776"/>
            <a:ext cx="8352928" cy="4114800"/>
          </a:xfrm>
        </p:spPr>
        <p:txBody>
          <a:bodyPr>
            <a:noAutofit/>
          </a:bodyPr>
          <a:lstStyle/>
          <a:p>
            <a:pPr>
              <a:lnSpc>
                <a:spcPct val="100000"/>
              </a:lnSpc>
              <a:spcBef>
                <a:spcPts val="600"/>
              </a:spcBef>
            </a:pPr>
            <a:endParaRPr lang="fr-FR" sz="1200" b="1" dirty="0" smtClean="0"/>
          </a:p>
          <a:p>
            <a:pPr>
              <a:lnSpc>
                <a:spcPct val="100000"/>
              </a:lnSpc>
              <a:spcBef>
                <a:spcPts val="600"/>
              </a:spcBef>
            </a:pPr>
            <a:r>
              <a:rPr lang="fr-FR" sz="1600" b="1" dirty="0" smtClean="0"/>
              <a:t>Articles : </a:t>
            </a:r>
          </a:p>
          <a:p>
            <a:pPr>
              <a:lnSpc>
                <a:spcPct val="100000"/>
              </a:lnSpc>
              <a:spcBef>
                <a:spcPts val="600"/>
              </a:spcBef>
              <a:buNone/>
            </a:pPr>
            <a:r>
              <a:rPr lang="fr-FR" sz="1400" dirty="0" smtClean="0"/>
              <a:t>      Sur le site theconversation.com, une rubrique riche d’exemples actuels sur la concurrence alimentée par F. Lévêque : « La concurrence ni Dieu ni diable ». Voici une sélection d’articles pouvant être utilisés en classe :</a:t>
            </a:r>
          </a:p>
          <a:p>
            <a:pPr marL="273050" indent="0">
              <a:spcBef>
                <a:spcPts val="600"/>
              </a:spcBef>
              <a:buFont typeface="Wingdings" pitchFamily="2" charset="2"/>
              <a:buChar char="ü"/>
            </a:pPr>
            <a:r>
              <a:rPr lang="fr-FR" sz="1400" dirty="0" smtClean="0"/>
              <a:t>      </a:t>
            </a:r>
            <a:r>
              <a:rPr lang="fr-FR" sz="1400" dirty="0" smtClean="0">
                <a:hlinkClick r:id="rId3"/>
              </a:rPr>
              <a:t>L’autocar, BlaBlaCar et le chemin de fer </a:t>
            </a:r>
            <a:r>
              <a:rPr lang="fr-FR" sz="1400" dirty="0" smtClean="0"/>
              <a:t>, 19 avril 2016, (utile pour exposer les marchés en fonction de leur degré de concurrence et l’impact de celui-ci sur le niveau des prix)</a:t>
            </a:r>
          </a:p>
          <a:p>
            <a:pPr marL="273050" indent="355600">
              <a:spcBef>
                <a:spcPts val="600"/>
              </a:spcBef>
              <a:buFont typeface="Wingdings" pitchFamily="2" charset="2"/>
              <a:buChar char="ü"/>
            </a:pPr>
            <a:r>
              <a:rPr lang="fr-FR" sz="1400" dirty="0" smtClean="0">
                <a:hlinkClick r:id="rId4"/>
              </a:rPr>
              <a:t> Uber, et si on oubliait un instant les taxis et les chauffeurs ? </a:t>
            </a:r>
            <a:r>
              <a:rPr lang="fr-FR" sz="1400" dirty="0" smtClean="0"/>
              <a:t>,  7 novembre 2016, </a:t>
            </a:r>
          </a:p>
          <a:p>
            <a:pPr marL="273050" indent="-4763">
              <a:spcBef>
                <a:spcPts val="600"/>
              </a:spcBef>
              <a:buNone/>
            </a:pPr>
            <a:r>
              <a:rPr lang="fr-FR" sz="1400" dirty="0" smtClean="0"/>
              <a:t>(utile pour comprendre la notion de modèle, de construction de courbe d’offre et de demande, de surplus et de gains à l’échange etc.)</a:t>
            </a:r>
          </a:p>
          <a:p>
            <a:pPr marL="273050" indent="-9525">
              <a:spcBef>
                <a:spcPts val="600"/>
              </a:spcBef>
              <a:buNone/>
            </a:pPr>
            <a:r>
              <a:rPr lang="fr-FR" sz="1400" dirty="0" smtClean="0"/>
              <a:t>L’enjeu de la concurrence en France, le cas des services,  Vincent Aussilloux, Lionel Janin, </a:t>
            </a:r>
          </a:p>
          <a:p>
            <a:pPr marL="273050" indent="-9525">
              <a:spcBef>
                <a:spcPts val="600"/>
              </a:spcBef>
              <a:buNone/>
            </a:pPr>
            <a:r>
              <a:rPr lang="fr-FR" sz="1200" b="1" dirty="0" smtClean="0"/>
              <a:t>Dix enjeux économiques pour 2017, </a:t>
            </a:r>
            <a:r>
              <a:rPr lang="fr-FR" sz="1200" dirty="0" smtClean="0"/>
              <a:t>Cahiers français N°396 - Janvier-février 2017</a:t>
            </a:r>
            <a:endParaRPr lang="fr-FR" sz="1200" b="1" dirty="0" smtClean="0"/>
          </a:p>
          <a:p>
            <a:pPr>
              <a:lnSpc>
                <a:spcPct val="100000"/>
              </a:lnSpc>
              <a:spcBef>
                <a:spcPts val="600"/>
              </a:spcBef>
            </a:pPr>
            <a:endParaRPr lang="fr-FR" sz="1200" b="1" dirty="0" smtClean="0"/>
          </a:p>
          <a:p>
            <a:pPr>
              <a:lnSpc>
                <a:spcPct val="100000"/>
              </a:lnSpc>
              <a:spcBef>
                <a:spcPts val="600"/>
              </a:spcBef>
            </a:pPr>
            <a:r>
              <a:rPr lang="fr-FR" sz="1600" b="1" dirty="0" smtClean="0"/>
              <a:t>Sites et logiciels :</a:t>
            </a:r>
          </a:p>
          <a:p>
            <a:pPr marL="273050" indent="-9525">
              <a:lnSpc>
                <a:spcPct val="100000"/>
              </a:lnSpc>
              <a:spcBef>
                <a:spcPts val="600"/>
              </a:spcBef>
              <a:buNone/>
            </a:pPr>
            <a:r>
              <a:rPr lang="fr-FR" sz="1400" dirty="0" smtClean="0"/>
              <a:t>Citéco : </a:t>
            </a:r>
            <a:r>
              <a:rPr lang="fr-FR" sz="1400" dirty="0" smtClean="0">
                <a:hlinkClick r:id="rId5"/>
              </a:rPr>
              <a:t>la concurrence</a:t>
            </a:r>
            <a:r>
              <a:rPr lang="fr-FR" sz="1400" dirty="0" smtClean="0"/>
              <a:t> (surtout la première partie pour présenter les degrés de concurrence)</a:t>
            </a:r>
          </a:p>
          <a:p>
            <a:pPr marL="273050" indent="-9525">
              <a:lnSpc>
                <a:spcPct val="100000"/>
              </a:lnSpc>
              <a:spcBef>
                <a:spcPts val="600"/>
              </a:spcBef>
              <a:buNone/>
            </a:pPr>
            <a:r>
              <a:rPr lang="fr-FR" sz="1400" dirty="0" smtClean="0"/>
              <a:t>Site de Versailles, logiciel libre de construction de </a:t>
            </a:r>
            <a:r>
              <a:rPr lang="fr-FR" sz="1400" dirty="0" smtClean="0">
                <a:hlinkClick r:id="rId6"/>
              </a:rPr>
              <a:t>marchés modélisés</a:t>
            </a:r>
            <a:r>
              <a:rPr lang="fr-FR" sz="1400" dirty="0" smtClean="0"/>
              <a:t>.</a:t>
            </a:r>
          </a:p>
          <a:p>
            <a:pPr marL="273050" indent="-9525">
              <a:lnSpc>
                <a:spcPct val="100000"/>
              </a:lnSpc>
              <a:spcBef>
                <a:spcPts val="600"/>
              </a:spcBef>
              <a:buNone/>
            </a:pPr>
            <a:r>
              <a:rPr lang="fr-FR" sz="1400" dirty="0" smtClean="0"/>
              <a:t>Jeux sérieux, processus de tâtonnement du marché, Veconlab, </a:t>
            </a:r>
            <a:r>
              <a:rPr lang="fr-FR" sz="1400" dirty="0" smtClean="0">
                <a:hlinkClick r:id="rId7"/>
              </a:rPr>
              <a:t>Economics games</a:t>
            </a:r>
            <a:endParaRPr lang="fr-FR" sz="1400" dirty="0" smtClean="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18</a:t>
            </a:fld>
            <a:endParaRPr lang="fr-FR" dirty="0">
              <a:solidFill>
                <a:prstClr val="white"/>
              </a:solidFill>
            </a:endParaRPr>
          </a:p>
        </p:txBody>
      </p:sp>
      <p:sp>
        <p:nvSpPr>
          <p:cNvPr id="7" name="Titre 1"/>
          <p:cNvSpPr txBox="1">
            <a:spLocks/>
          </p:cNvSpPr>
          <p:nvPr/>
        </p:nvSpPr>
        <p:spPr>
          <a:xfrm>
            <a:off x="0" y="908720"/>
            <a:ext cx="9144000" cy="432047"/>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Ressources pour le professeur</a:t>
            </a:r>
            <a:br>
              <a:rPr kumimoji="0" lang="fr-FR" sz="20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20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DCC33B3-A30E-4439-8317-2F03B416B982}"/>
              </a:ext>
            </a:extLst>
          </p:cNvPr>
          <p:cNvSpPr>
            <a:spLocks noGrp="1"/>
          </p:cNvSpPr>
          <p:nvPr>
            <p:ph type="title"/>
          </p:nvPr>
        </p:nvSpPr>
        <p:spPr>
          <a:xfrm>
            <a:off x="395536" y="609600"/>
            <a:ext cx="8352928" cy="1066800"/>
          </a:xfrm>
        </p:spPr>
        <p:txBody>
          <a:bodyPr>
            <a:normAutofit fontScale="90000"/>
          </a:bodyPr>
          <a:lstStyle/>
          <a:p>
            <a:pPr algn="ctr"/>
            <a:r>
              <a:rPr lang="fr-FR" b="1" dirty="0"/>
              <a:t>Les questionnements en Science Economique</a:t>
            </a:r>
            <a:br>
              <a:rPr lang="fr-FR" b="1" dirty="0"/>
            </a:br>
            <a:r>
              <a:rPr lang="fr-FR" b="1" dirty="0"/>
              <a:t>portant sur le marché</a:t>
            </a:r>
            <a:endParaRPr lang="fr-FR" dirty="0"/>
          </a:p>
        </p:txBody>
      </p:sp>
      <p:sp>
        <p:nvSpPr>
          <p:cNvPr id="3" name="Espace réservé du contenu 2">
            <a:extLst>
              <a:ext uri="{FF2B5EF4-FFF2-40B4-BE49-F238E27FC236}">
                <a16:creationId xmlns="" xmlns:a16="http://schemas.microsoft.com/office/drawing/2014/main" id="{60F7D942-9F1D-4803-AC36-F9D69F5290E6}"/>
              </a:ext>
            </a:extLst>
          </p:cNvPr>
          <p:cNvSpPr>
            <a:spLocks noGrp="1"/>
          </p:cNvSpPr>
          <p:nvPr>
            <p:ph idx="1"/>
          </p:nvPr>
        </p:nvSpPr>
        <p:spPr>
          <a:xfrm>
            <a:off x="395536" y="2348880"/>
            <a:ext cx="8568952" cy="3670920"/>
          </a:xfrm>
        </p:spPr>
        <p:txBody>
          <a:bodyPr>
            <a:normAutofit/>
          </a:bodyPr>
          <a:lstStyle/>
          <a:p>
            <a:pPr marL="0" indent="0" algn="ctr">
              <a:spcBef>
                <a:spcPts val="2400"/>
              </a:spcBef>
              <a:buNone/>
            </a:pPr>
            <a:r>
              <a:rPr lang="fr-FR" dirty="0">
                <a:solidFill>
                  <a:srgbClr val="FF0000"/>
                </a:solidFill>
              </a:rPr>
              <a:t>Une problématisation sur l’ensemble des trois premiers questionnements</a:t>
            </a:r>
            <a:r>
              <a:rPr lang="fr-FR" dirty="0"/>
              <a:t> </a:t>
            </a:r>
            <a:endParaRPr lang="fr-FR" sz="3200" dirty="0"/>
          </a:p>
          <a:p>
            <a:pPr>
              <a:spcBef>
                <a:spcPts val="1200"/>
              </a:spcBef>
              <a:buFont typeface="Wingdings" panose="05000000000000000000" pitchFamily="2" charset="2"/>
              <a:buChar char="Ø"/>
            </a:pPr>
            <a:r>
              <a:rPr lang="fr-FR" dirty="0"/>
              <a:t>Comment un marché concurrentiel fonctionne-t-il ?</a:t>
            </a:r>
          </a:p>
          <a:p>
            <a:pPr>
              <a:spcBef>
                <a:spcPts val="0"/>
              </a:spcBef>
              <a:buFont typeface="Wingdings" panose="05000000000000000000" pitchFamily="2" charset="2"/>
              <a:buChar char="Ø"/>
            </a:pPr>
            <a:r>
              <a:rPr lang="fr-FR" dirty="0"/>
              <a:t>Comment les marchés imparfaitement concurrentiels fonctionnent-ils ?</a:t>
            </a:r>
          </a:p>
          <a:p>
            <a:pPr>
              <a:spcBef>
                <a:spcPts val="0"/>
              </a:spcBef>
              <a:buFont typeface="Wingdings" panose="05000000000000000000" pitchFamily="2" charset="2"/>
              <a:buChar char="Ø"/>
            </a:pPr>
            <a:r>
              <a:rPr lang="fr-FR" dirty="0"/>
              <a:t>Quelles sont les principales défaillances du marché ?</a:t>
            </a:r>
          </a:p>
          <a:p>
            <a:endParaRPr lang="fr-FR" dirty="0"/>
          </a:p>
        </p:txBody>
      </p:sp>
      <p:sp>
        <p:nvSpPr>
          <p:cNvPr id="4" name="Espace réservé du pied de page 3">
            <a:extLst>
              <a:ext uri="{FF2B5EF4-FFF2-40B4-BE49-F238E27FC236}">
                <a16:creationId xmlns="" xmlns:a16="http://schemas.microsoft.com/office/drawing/2014/main" id="{026DC670-AC4B-4F17-A34C-6A91D0855A48}"/>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2F0C4254-9C2F-45F1-A548-26F8AB70C546}"/>
              </a:ext>
            </a:extLst>
          </p:cNvPr>
          <p:cNvSpPr>
            <a:spLocks noGrp="1"/>
          </p:cNvSpPr>
          <p:nvPr>
            <p:ph type="dt" sz="half" idx="10"/>
          </p:nvPr>
        </p:nvSpPr>
        <p:spPr>
          <a:xfrm>
            <a:off x="5997334" y="6516865"/>
            <a:ext cx="1022938"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D6734F2F-20E2-4A6B-819F-2C0CBC73DA82}"/>
              </a:ext>
            </a:extLst>
          </p:cNvPr>
          <p:cNvSpPr>
            <a:spLocks noGrp="1"/>
          </p:cNvSpPr>
          <p:nvPr>
            <p:ph type="sldNum" sz="quarter" idx="12"/>
          </p:nvPr>
        </p:nvSpPr>
        <p:spPr/>
        <p:txBody>
          <a:bodyPr/>
          <a:lstStyle/>
          <a:p>
            <a:fld id="{DF28FB93-0A08-4E7D-8E63-9EFA29F1E093}" type="slidenum">
              <a:rPr lang="fr-FR" smtClean="0">
                <a:solidFill>
                  <a:prstClr val="white"/>
                </a:solidFill>
              </a:rPr>
              <a:pPr/>
              <a:t>2</a:t>
            </a:fld>
            <a:endParaRPr lang="fr-FR" dirty="0">
              <a:solidFill>
                <a:prstClr val="white"/>
              </a:solidFill>
            </a:endParaRPr>
          </a:p>
        </p:txBody>
      </p:sp>
    </p:spTree>
    <p:extLst>
      <p:ext uri="{BB962C8B-B14F-4D97-AF65-F5344CB8AC3E}">
        <p14:creationId xmlns="" xmlns:p14="http://schemas.microsoft.com/office/powerpoint/2010/main" val="392205405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79512" y="332656"/>
            <a:ext cx="8805271" cy="1080120"/>
          </a:xfrm>
        </p:spPr>
        <p:txBody>
          <a:bodyPr>
            <a:normAutofit/>
          </a:bodyPr>
          <a:lstStyle/>
          <a:p>
            <a:pPr algn="ctr"/>
            <a:r>
              <a:rPr lang="fr-FR" b="1" dirty="0"/>
              <a:t>Les principaux verbes consignes dans les objectifs d’apprentissage (</a:t>
            </a:r>
            <a:r>
              <a:rPr lang="fr-FR" b="1" u="sng" dirty="0"/>
              <a:t>pour les élèves</a:t>
            </a:r>
            <a:r>
              <a:rPr lang="fr-FR" b="1" dirty="0"/>
              <a:t>)</a:t>
            </a:r>
            <a:endParaRPr lang="fr-FR" sz="4000" dirty="0"/>
          </a:p>
        </p:txBody>
      </p:sp>
      <p:sp>
        <p:nvSpPr>
          <p:cNvPr id="8" name="Espace réservé du contenu 7"/>
          <p:cNvSpPr>
            <a:spLocks noGrp="1"/>
          </p:cNvSpPr>
          <p:nvPr>
            <p:ph idx="1"/>
          </p:nvPr>
        </p:nvSpPr>
        <p:spPr>
          <a:xfrm>
            <a:off x="0" y="1772816"/>
            <a:ext cx="8805271" cy="4536504"/>
          </a:xfrm>
        </p:spPr>
        <p:txBody>
          <a:bodyPr>
            <a:normAutofit/>
          </a:bodyPr>
          <a:lstStyle/>
          <a:p>
            <a:pPr algn="just">
              <a:buFont typeface="Wingdings" panose="05000000000000000000" pitchFamily="2" charset="2"/>
              <a:buChar char="§"/>
            </a:pPr>
            <a:r>
              <a:rPr lang="fr-FR" sz="3600" dirty="0"/>
              <a:t> « Comprendre » = savoir expliquer, par les mécanismes.</a:t>
            </a:r>
          </a:p>
          <a:p>
            <a:pPr algn="just">
              <a:buFont typeface="Wingdings" panose="05000000000000000000" pitchFamily="2" charset="2"/>
              <a:buChar char="§"/>
            </a:pPr>
            <a:r>
              <a:rPr lang="fr-FR" sz="3600" dirty="0"/>
              <a:t> « Connaître » = « savoir » = savoir énoncer.</a:t>
            </a:r>
          </a:p>
          <a:p>
            <a:pPr algn="just">
              <a:buFont typeface="Wingdings" panose="05000000000000000000" pitchFamily="2" charset="2"/>
              <a:buChar char="§"/>
            </a:pPr>
            <a:r>
              <a:rPr lang="fr-FR" sz="3600" dirty="0"/>
              <a:t> « Savoir illustrer » / « Etre capable d’illustrer » = donner des exemples. </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smtClean="0">
                <a:solidFill>
                  <a:prstClr val="white"/>
                </a:solidFill>
              </a:rPr>
              <a:pPr/>
              <a:t>3</a:t>
            </a:fld>
            <a:endParaRPr lang="fr-FR" dirty="0">
              <a:solidFill>
                <a:prstClr val="white"/>
              </a:solidFill>
            </a:endParaRPr>
          </a:p>
        </p:txBody>
      </p:sp>
      <p:sp>
        <p:nvSpPr>
          <p:cNvPr id="2" name="Espace réservé de la date 1"/>
          <p:cNvSpPr>
            <a:spLocks noGrp="1"/>
          </p:cNvSpPr>
          <p:nvPr>
            <p:ph type="dt" sz="half" idx="10"/>
          </p:nvPr>
        </p:nvSpPr>
        <p:spPr>
          <a:xfrm>
            <a:off x="5997334" y="6516865"/>
            <a:ext cx="1022938" cy="228600"/>
          </a:xfrm>
        </p:spPr>
        <p:txBody>
          <a:bodyPr/>
          <a:lstStyle/>
          <a:p>
            <a:r>
              <a:rPr lang="fr-FR" dirty="0">
                <a:solidFill>
                  <a:prstClr val="white"/>
                </a:solidFill>
              </a:rPr>
              <a:t>11/04/2019</a:t>
            </a:r>
          </a:p>
        </p:txBody>
      </p:sp>
      <p:sp>
        <p:nvSpPr>
          <p:cNvPr id="3" name="Espace réservé du pied de page 2"/>
          <p:cNvSpPr>
            <a:spLocks noGrp="1"/>
          </p:cNvSpPr>
          <p:nvPr>
            <p:ph type="ftr" sz="quarter" idx="11"/>
          </p:nvPr>
        </p:nvSpPr>
        <p:spPr/>
        <p:txBody>
          <a:bodyPr/>
          <a:lstStyle/>
          <a:p>
            <a:r>
              <a:rPr lang="fr-FR" dirty="0">
                <a:solidFill>
                  <a:prstClr val="white"/>
                </a:solidFill>
              </a:rPr>
              <a:t>ACADEMIE DE BESANCON</a:t>
            </a:r>
          </a:p>
        </p:txBody>
      </p:sp>
    </p:spTree>
    <p:extLst>
      <p:ext uri="{BB962C8B-B14F-4D97-AF65-F5344CB8AC3E}">
        <p14:creationId xmlns="" xmlns:p14="http://schemas.microsoft.com/office/powerpoint/2010/main" val="220939309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C494681-1ADB-4AD0-94AF-A11739617EB6}"/>
              </a:ext>
            </a:extLst>
          </p:cNvPr>
          <p:cNvSpPr>
            <a:spLocks noGrp="1"/>
          </p:cNvSpPr>
          <p:nvPr>
            <p:ph type="ctrTitle"/>
          </p:nvPr>
        </p:nvSpPr>
        <p:spPr/>
        <p:txBody>
          <a:bodyPr>
            <a:noAutofit/>
          </a:bodyPr>
          <a:lstStyle/>
          <a:p>
            <a:pPr algn="ctr"/>
            <a:r>
              <a:rPr lang="fr-FR" sz="5400" b="1" dirty="0"/>
              <a:t>Comment </a:t>
            </a:r>
            <a:r>
              <a:rPr lang="fr-FR" sz="6000" b="1" dirty="0"/>
              <a:t>les</a:t>
            </a:r>
            <a:r>
              <a:rPr lang="fr-FR" sz="5400" b="1" dirty="0"/>
              <a:t> marchés </a:t>
            </a:r>
            <a:r>
              <a:rPr lang="fr-FR" sz="5400" b="1" dirty="0" smtClean="0"/>
              <a:t>concurrentiels </a:t>
            </a:r>
            <a:r>
              <a:rPr lang="fr-FR" sz="5400" b="1" dirty="0"/>
              <a:t>fonctionnent-ils ?</a:t>
            </a:r>
            <a:endParaRPr lang="fr-FR" sz="5400" dirty="0"/>
          </a:p>
        </p:txBody>
      </p:sp>
      <p:sp>
        <p:nvSpPr>
          <p:cNvPr id="3" name="Sous-titre 2"/>
          <p:cNvSpPr>
            <a:spLocks noGrp="1"/>
          </p:cNvSpPr>
          <p:nvPr>
            <p:ph type="subTitle" idx="1"/>
          </p:nvPr>
        </p:nvSpPr>
        <p:spPr/>
        <p:txBody>
          <a:bodyPr/>
          <a:lstStyle/>
          <a:p>
            <a:endParaRPr lang="fr-FR" dirty="0"/>
          </a:p>
        </p:txBody>
      </p:sp>
      <p:sp>
        <p:nvSpPr>
          <p:cNvPr id="4" name="Espace réservé du pied de page 3">
            <a:extLst>
              <a:ext uri="{FF2B5EF4-FFF2-40B4-BE49-F238E27FC236}">
                <a16:creationId xmlns="" xmlns:a16="http://schemas.microsoft.com/office/drawing/2014/main" id="{024F4CFC-1A99-4DAD-9BA4-581DD15271F6}"/>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B47149A2-C4A0-4F0D-9E96-13E84EE8E165}"/>
              </a:ext>
            </a:extLst>
          </p:cNvPr>
          <p:cNvSpPr>
            <a:spLocks noGrp="1"/>
          </p:cNvSpPr>
          <p:nvPr>
            <p:ph type="dt" sz="half" idx="10"/>
          </p:nvPr>
        </p:nvSpPr>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D0043E7D-1E94-4B8A-905F-872A86358F81}"/>
              </a:ext>
            </a:extLst>
          </p:cNvPr>
          <p:cNvSpPr>
            <a:spLocks noGrp="1"/>
          </p:cNvSpPr>
          <p:nvPr>
            <p:ph type="sldNum" sz="quarter" idx="12"/>
          </p:nvPr>
        </p:nvSpPr>
        <p:spPr/>
        <p:txBody>
          <a:bodyPr/>
          <a:lstStyle/>
          <a:p>
            <a:fld id="{DF28FB93-0A08-4E7D-8E63-9EFA29F1E093}" type="slidenum">
              <a:rPr lang="fr-FR" smtClean="0">
                <a:solidFill>
                  <a:prstClr val="white"/>
                </a:solidFill>
              </a:rPr>
              <a:pPr/>
              <a:t>4</a:t>
            </a:fld>
            <a:endParaRPr lang="fr-FR" dirty="0">
              <a:solidFill>
                <a:prstClr val="white"/>
              </a:solidFill>
            </a:endParaRPr>
          </a:p>
        </p:txBody>
      </p:sp>
    </p:spTree>
    <p:extLst>
      <p:ext uri="{BB962C8B-B14F-4D97-AF65-F5344CB8AC3E}">
        <p14:creationId xmlns="" xmlns:p14="http://schemas.microsoft.com/office/powerpoint/2010/main" val="96411108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C494681-1ADB-4AD0-94AF-A11739617EB6}"/>
              </a:ext>
            </a:extLst>
          </p:cNvPr>
          <p:cNvSpPr>
            <a:spLocks noGrp="1"/>
          </p:cNvSpPr>
          <p:nvPr>
            <p:ph type="title"/>
          </p:nvPr>
        </p:nvSpPr>
        <p:spPr>
          <a:xfrm>
            <a:off x="251520" y="606002"/>
            <a:ext cx="8712968" cy="518742"/>
          </a:xfrm>
        </p:spPr>
        <p:txBody>
          <a:bodyPr>
            <a:normAutofit/>
          </a:bodyPr>
          <a:lstStyle/>
          <a:p>
            <a:pPr algn="ctr"/>
            <a:r>
              <a:rPr lang="fr-FR" sz="2500" b="1" dirty="0"/>
              <a:t>Comment les marchés </a:t>
            </a:r>
            <a:r>
              <a:rPr lang="fr-FR" sz="2500" b="1" dirty="0" smtClean="0"/>
              <a:t>concurrentiels </a:t>
            </a:r>
            <a:r>
              <a:rPr lang="fr-FR" sz="2500" b="1" dirty="0"/>
              <a:t>fonctionnent-ils ?</a:t>
            </a:r>
            <a:endParaRPr lang="fr-FR" sz="2500" dirty="0"/>
          </a:p>
        </p:txBody>
      </p:sp>
      <p:sp>
        <p:nvSpPr>
          <p:cNvPr id="4" name="Espace réservé du pied de page 3">
            <a:extLst>
              <a:ext uri="{FF2B5EF4-FFF2-40B4-BE49-F238E27FC236}">
                <a16:creationId xmlns="" xmlns:a16="http://schemas.microsoft.com/office/drawing/2014/main" id="{024F4CFC-1A99-4DAD-9BA4-581DD15271F6}"/>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B47149A2-C4A0-4F0D-9E96-13E84EE8E165}"/>
              </a:ext>
            </a:extLst>
          </p:cNvPr>
          <p:cNvSpPr>
            <a:spLocks noGrp="1"/>
          </p:cNvSpPr>
          <p:nvPr>
            <p:ph type="dt" sz="half" idx="10"/>
          </p:nvPr>
        </p:nvSpPr>
        <p:spPr>
          <a:xfrm>
            <a:off x="5997334" y="6516865"/>
            <a:ext cx="1094946"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D0043E7D-1E94-4B8A-905F-872A86358F81}"/>
              </a:ext>
            </a:extLst>
          </p:cNvPr>
          <p:cNvSpPr>
            <a:spLocks noGrp="1"/>
          </p:cNvSpPr>
          <p:nvPr>
            <p:ph type="sldNum" sz="quarter" idx="12"/>
          </p:nvPr>
        </p:nvSpPr>
        <p:spPr/>
        <p:txBody>
          <a:bodyPr/>
          <a:lstStyle/>
          <a:p>
            <a:fld id="{DF28FB93-0A08-4E7D-8E63-9EFA29F1E093}" type="slidenum">
              <a:rPr lang="fr-FR" smtClean="0">
                <a:solidFill>
                  <a:prstClr val="white"/>
                </a:solidFill>
              </a:rPr>
              <a:pPr/>
              <a:t>5</a:t>
            </a:fld>
            <a:endParaRPr lang="fr-FR" dirty="0">
              <a:solidFill>
                <a:prstClr val="white"/>
              </a:solidFill>
            </a:endParaRPr>
          </a:p>
        </p:txBody>
      </p:sp>
      <p:sp>
        <p:nvSpPr>
          <p:cNvPr id="7"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484784"/>
            <a:ext cx="8352928" cy="4680520"/>
          </a:xfrm>
        </p:spPr>
        <p:txBody>
          <a:bodyPr>
            <a:normAutofit fontScale="40000" lnSpcReduction="20000"/>
          </a:bodyPr>
          <a:lstStyle/>
          <a:p>
            <a:pPr marL="0" indent="0" algn="ctr">
              <a:spcBef>
                <a:spcPts val="0"/>
              </a:spcBef>
              <a:buNone/>
            </a:pPr>
            <a:r>
              <a:rPr lang="fr-FR" sz="16500" b="1" dirty="0" smtClean="0"/>
              <a:t>la démarche </a:t>
            </a:r>
            <a:endParaRPr lang="fr-FR" sz="15000" dirty="0" smtClean="0"/>
          </a:p>
          <a:p>
            <a:pPr algn="just">
              <a:spcBef>
                <a:spcPts val="0"/>
              </a:spcBef>
            </a:pPr>
            <a:endParaRPr lang="fr-FR" sz="8000" dirty="0" smtClean="0"/>
          </a:p>
          <a:p>
            <a:pPr algn="just">
              <a:spcBef>
                <a:spcPts val="600"/>
              </a:spcBef>
              <a:buFont typeface="Wingdings" panose="05000000000000000000" pitchFamily="2" charset="2"/>
              <a:buChar char="q"/>
            </a:pPr>
            <a:r>
              <a:rPr lang="fr-FR" sz="8000" dirty="0" smtClean="0"/>
              <a:t>L’approche épistémologique du programme met l’accent sur la modélisation du fonctionnement du marché. </a:t>
            </a:r>
          </a:p>
          <a:p>
            <a:pPr algn="just">
              <a:spcBef>
                <a:spcPts val="600"/>
              </a:spcBef>
              <a:buFont typeface="Wingdings" panose="05000000000000000000" pitchFamily="2" charset="2"/>
              <a:buChar char="q"/>
            </a:pPr>
            <a:r>
              <a:rPr lang="fr-FR" sz="8000" dirty="0" smtClean="0"/>
              <a:t>Ce positionnement est affirmé dès le préambule du cycle terminal. </a:t>
            </a:r>
          </a:p>
          <a:p>
            <a:pPr algn="just">
              <a:spcBef>
                <a:spcPts val="600"/>
              </a:spcBef>
              <a:buFont typeface="Wingdings" panose="05000000000000000000" pitchFamily="2" charset="2"/>
              <a:buChar char="q"/>
            </a:pPr>
            <a:r>
              <a:rPr lang="fr-FR" sz="8000" dirty="0" smtClean="0"/>
              <a:t>La transposition didactique devra veiller à dépasser les prénotions de nos élèves sur ce point. </a:t>
            </a:r>
          </a:p>
          <a:p>
            <a:pPr marL="0" indent="0" algn="just">
              <a:spcBef>
                <a:spcPts val="600"/>
              </a:spcBef>
              <a:buNone/>
            </a:pPr>
            <a:endParaRPr lang="fr-FR" sz="8000" dirty="0" smtClean="0"/>
          </a:p>
        </p:txBody>
      </p:sp>
    </p:spTree>
    <p:extLst>
      <p:ext uri="{BB962C8B-B14F-4D97-AF65-F5344CB8AC3E}">
        <p14:creationId xmlns="" xmlns:p14="http://schemas.microsoft.com/office/powerpoint/2010/main" val="96411108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484784"/>
            <a:ext cx="8352928" cy="4824536"/>
          </a:xfrm>
        </p:spPr>
        <p:txBody>
          <a:bodyPr>
            <a:noAutofit/>
          </a:bodyPr>
          <a:lstStyle/>
          <a:p>
            <a:pPr marL="266700" indent="-266700" algn="just">
              <a:buFont typeface="+mj-lt"/>
              <a:buAutoNum type="arabicPeriod"/>
            </a:pPr>
            <a:r>
              <a:rPr lang="fr-FR" sz="1700" b="1" dirty="0" smtClean="0">
                <a:solidFill>
                  <a:srgbClr val="0070C0"/>
                </a:solidFill>
              </a:rPr>
              <a:t>Savoir </a:t>
            </a:r>
            <a:r>
              <a:rPr lang="fr-FR" sz="1700" dirty="0" smtClean="0"/>
              <a:t>que le marché est une institution et savoir distinguer les marchés selon leur degré de concurrence (de la concurrence parfaite au monopole)</a:t>
            </a:r>
          </a:p>
          <a:p>
            <a:pPr marL="266700" indent="-266700" algn="just">
              <a:buFont typeface="+mj-lt"/>
              <a:buAutoNum type="arabicPeriod"/>
            </a:pPr>
            <a:r>
              <a:rPr lang="fr-FR" sz="1700" b="1" dirty="0" smtClean="0">
                <a:solidFill>
                  <a:srgbClr val="0070C0"/>
                </a:solidFill>
              </a:rPr>
              <a:t>Savoir interpréter </a:t>
            </a:r>
            <a:r>
              <a:rPr lang="fr-FR" sz="1700" dirty="0" smtClean="0"/>
              <a:t>des courbes d’offre et de demande ainsi que leurs pentes, et </a:t>
            </a:r>
            <a:r>
              <a:rPr lang="fr-FR" sz="1700" b="1" dirty="0" smtClean="0">
                <a:solidFill>
                  <a:srgbClr val="0070C0"/>
                </a:solidFill>
              </a:rPr>
              <a:t>comprendre</a:t>
            </a:r>
            <a:r>
              <a:rPr lang="fr-FR" sz="1700" dirty="0" smtClean="0"/>
              <a:t> comment leur confrontation détermine l’équilibre sur un marché de type concurrentiel où les agents sont des preneurs de prix.</a:t>
            </a:r>
          </a:p>
          <a:p>
            <a:pPr marL="266700" indent="-266700" algn="just">
              <a:buFont typeface="+mj-lt"/>
              <a:buAutoNum type="arabicPeriod"/>
            </a:pPr>
            <a:r>
              <a:rPr lang="fr-FR" sz="1700" b="1" dirty="0" smtClean="0">
                <a:solidFill>
                  <a:srgbClr val="0070C0"/>
                </a:solidFill>
              </a:rPr>
              <a:t>Savoir illustrer et interpréter </a:t>
            </a:r>
            <a:r>
              <a:rPr lang="fr-FR" sz="1700" dirty="0" smtClean="0"/>
              <a:t>les déplacements des courbes et sur les courbes, par différents exemples chiffrés, notamment celui de la mise en œuvre d’une taxe forfaitaire.</a:t>
            </a:r>
          </a:p>
          <a:p>
            <a:pPr marL="266700" indent="-266700" algn="just">
              <a:buFont typeface="+mj-lt"/>
              <a:buAutoNum type="arabicPeriod"/>
            </a:pPr>
            <a:r>
              <a:rPr lang="fr-FR" sz="1700" b="1" dirty="0" smtClean="0">
                <a:solidFill>
                  <a:srgbClr val="0070C0"/>
                </a:solidFill>
              </a:rPr>
              <a:t>Savoir déduire </a:t>
            </a:r>
            <a:r>
              <a:rPr lang="fr-FR" sz="1700" dirty="0" smtClean="0"/>
              <a:t>la courbe d’offre de la maximisation du profit par le producteur et </a:t>
            </a:r>
            <a:r>
              <a:rPr lang="fr-FR" sz="1700" b="1" dirty="0" smtClean="0">
                <a:solidFill>
                  <a:srgbClr val="0070C0"/>
                </a:solidFill>
              </a:rPr>
              <a:t>comprendre </a:t>
            </a:r>
            <a:r>
              <a:rPr lang="fr-FR" sz="1700" dirty="0" smtClean="0"/>
              <a:t>qu’en situation de coût marginal croissant, le producteur produit la quantité qui permet d’égaliser le coût marginal au prix ; savoir l’illustrer par des exemples.</a:t>
            </a:r>
          </a:p>
          <a:p>
            <a:pPr marL="266700" indent="-266700" algn="just">
              <a:buFont typeface="+mj-lt"/>
              <a:buAutoNum type="arabicPeriod"/>
            </a:pPr>
            <a:r>
              <a:rPr lang="fr-FR" sz="1700" b="1" dirty="0" smtClean="0">
                <a:solidFill>
                  <a:srgbClr val="0070C0"/>
                </a:solidFill>
              </a:rPr>
              <a:t>Comprendre </a:t>
            </a:r>
            <a:r>
              <a:rPr lang="fr-FR" sz="1700" dirty="0" smtClean="0"/>
              <a:t>les notions de surplus du producteur et du consommateur</a:t>
            </a:r>
          </a:p>
          <a:p>
            <a:pPr marL="266700" indent="-266700" algn="just">
              <a:buFont typeface="+mj-lt"/>
              <a:buAutoNum type="arabicPeriod"/>
            </a:pPr>
            <a:r>
              <a:rPr lang="fr-FR" sz="1700" b="1" dirty="0" smtClean="0">
                <a:solidFill>
                  <a:srgbClr val="0070C0"/>
                </a:solidFill>
              </a:rPr>
              <a:t>Comprendre</a:t>
            </a:r>
            <a:r>
              <a:rPr lang="fr-FR" sz="1700" dirty="0" smtClean="0"/>
              <a:t> la notion de gains à l’échange et savoir que la somme des surplus est maximisée à l’équilibre.</a:t>
            </a:r>
            <a:endParaRPr lang="fr-FR" sz="1700" dirty="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6</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
        <p:nvSpPr>
          <p:cNvPr id="8" name="Rectangle 7"/>
          <p:cNvSpPr/>
          <p:nvPr/>
        </p:nvSpPr>
        <p:spPr>
          <a:xfrm>
            <a:off x="395536" y="1052736"/>
            <a:ext cx="8064896" cy="369332"/>
          </a:xfrm>
          <a:prstGeom prst="rect">
            <a:avLst/>
          </a:prstGeom>
        </p:spPr>
        <p:txBody>
          <a:bodyPr wrap="square">
            <a:spAutoFit/>
          </a:bodyPr>
          <a:lstStyle/>
          <a:p>
            <a:pPr algn="ctr"/>
            <a:r>
              <a:rPr lang="fr-FR" dirty="0" smtClean="0"/>
              <a:t>6 objectifs d’apprentissage :</a:t>
            </a:r>
            <a:endParaRPr lang="fr-FR" dirty="0"/>
          </a:p>
        </p:txBody>
      </p:sp>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556792"/>
            <a:ext cx="8352928" cy="4114800"/>
          </a:xfrm>
        </p:spPr>
        <p:txBody>
          <a:bodyPr>
            <a:normAutofit/>
          </a:bodyPr>
          <a:lstStyle/>
          <a:p>
            <a:pPr algn="just">
              <a:spcBef>
                <a:spcPts val="0"/>
              </a:spcBef>
            </a:pPr>
            <a:endParaRPr lang="fr-FR" b="1" dirty="0"/>
          </a:p>
          <a:p>
            <a:pPr marL="0" indent="0" algn="just">
              <a:spcBef>
                <a:spcPts val="0"/>
              </a:spcBef>
              <a:buNone/>
            </a:pPr>
            <a:endParaRPr lang="fr-FR" dirty="0"/>
          </a:p>
          <a:p>
            <a:endParaRPr lang="fr-FR" dirty="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7</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
        <p:nvSpPr>
          <p:cNvPr id="8" name="Rectangle 7"/>
          <p:cNvSpPr/>
          <p:nvPr/>
        </p:nvSpPr>
        <p:spPr>
          <a:xfrm>
            <a:off x="467544" y="1628800"/>
            <a:ext cx="8208912" cy="3847207"/>
          </a:xfrm>
          <a:prstGeom prst="rect">
            <a:avLst/>
          </a:prstGeom>
        </p:spPr>
        <p:txBody>
          <a:bodyPr wrap="square">
            <a:spAutoFit/>
          </a:bodyPr>
          <a:lstStyle/>
          <a:p>
            <a:pPr algn="just"/>
            <a:r>
              <a:rPr lang="fr-FR" sz="2400" b="1" dirty="0" smtClean="0">
                <a:solidFill>
                  <a:srgbClr val="0070C0"/>
                </a:solidFill>
              </a:rPr>
              <a:t>1. Savoir </a:t>
            </a:r>
            <a:r>
              <a:rPr lang="fr-FR" sz="2400" dirty="0" smtClean="0"/>
              <a:t>que le marché est une institution et savoir distinguer les marchés selon leur degré de concurrence (de la concurrence parfaite au monopole)</a:t>
            </a:r>
          </a:p>
          <a:p>
            <a:pPr>
              <a:buNone/>
            </a:pPr>
            <a:endParaRPr lang="fr-FR" sz="2400" dirty="0" smtClean="0"/>
          </a:p>
          <a:p>
            <a:r>
              <a:rPr lang="fr-FR" sz="2800" b="1" dirty="0" smtClean="0"/>
              <a:t>Savoirs à enseigner :</a:t>
            </a:r>
          </a:p>
          <a:p>
            <a:pPr>
              <a:buFont typeface="Arial" panose="020B0604020202020204" pitchFamily="34" charset="0"/>
              <a:buChar char="•"/>
            </a:pPr>
            <a:r>
              <a:rPr lang="fr-FR" sz="2400" b="1" dirty="0" smtClean="0"/>
              <a:t>  </a:t>
            </a:r>
            <a:r>
              <a:rPr lang="fr-FR" sz="2400" dirty="0" smtClean="0"/>
              <a:t>énoncer les caractéristiques d’une institution</a:t>
            </a:r>
          </a:p>
          <a:p>
            <a:pPr>
              <a:buFont typeface="Arial" panose="020B0604020202020204" pitchFamily="34" charset="0"/>
              <a:buChar char="•"/>
            </a:pPr>
            <a:r>
              <a:rPr lang="fr-FR" sz="2400" dirty="0" smtClean="0"/>
              <a:t>  retrouver ces différentes caractéristiques  dans des exemples de marchés</a:t>
            </a:r>
          </a:p>
          <a:p>
            <a:pPr>
              <a:buFont typeface="Arial" panose="020B0604020202020204" pitchFamily="34" charset="0"/>
              <a:buChar char="•"/>
            </a:pPr>
            <a:r>
              <a:rPr lang="fr-FR" sz="2400" dirty="0" smtClean="0"/>
              <a:t>  distinguer des marchés en fonction de leur degré de concurrence (concurrentiel, oligopole et monopole)</a:t>
            </a:r>
          </a:p>
        </p:txBody>
      </p:sp>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556792"/>
            <a:ext cx="8352928" cy="4114800"/>
          </a:xfrm>
        </p:spPr>
        <p:txBody>
          <a:bodyPr>
            <a:normAutofit/>
          </a:bodyPr>
          <a:lstStyle/>
          <a:p>
            <a:pPr algn="just">
              <a:spcBef>
                <a:spcPts val="0"/>
              </a:spcBef>
            </a:pPr>
            <a:endParaRPr lang="fr-FR" b="1" dirty="0"/>
          </a:p>
          <a:p>
            <a:pPr marL="0" indent="0" algn="just">
              <a:spcBef>
                <a:spcPts val="0"/>
              </a:spcBef>
              <a:buNone/>
            </a:pPr>
            <a:endParaRPr lang="fr-FR" dirty="0"/>
          </a:p>
          <a:p>
            <a:endParaRPr lang="fr-FR" dirty="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8</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
        <p:nvSpPr>
          <p:cNvPr id="8" name="Rectangle 7"/>
          <p:cNvSpPr/>
          <p:nvPr/>
        </p:nvSpPr>
        <p:spPr>
          <a:xfrm>
            <a:off x="395536" y="1124744"/>
            <a:ext cx="8208912" cy="5324535"/>
          </a:xfrm>
          <a:prstGeom prst="rect">
            <a:avLst/>
          </a:prstGeom>
        </p:spPr>
        <p:txBody>
          <a:bodyPr wrap="square">
            <a:spAutoFit/>
          </a:bodyPr>
          <a:lstStyle/>
          <a:p>
            <a:pPr algn="just"/>
            <a:r>
              <a:rPr lang="fr-FR" sz="2400" b="1" dirty="0" smtClean="0">
                <a:solidFill>
                  <a:srgbClr val="0070C0"/>
                </a:solidFill>
              </a:rPr>
              <a:t>2. Savoir interpréter </a:t>
            </a:r>
            <a:r>
              <a:rPr lang="fr-FR" sz="2400" dirty="0" smtClean="0"/>
              <a:t>des courbes d’offre et de demande ainsi que leurs pentes, et </a:t>
            </a:r>
            <a:r>
              <a:rPr lang="fr-FR" sz="2400" b="1" dirty="0" smtClean="0">
                <a:solidFill>
                  <a:srgbClr val="0070C0"/>
                </a:solidFill>
              </a:rPr>
              <a:t>comprendre</a:t>
            </a:r>
            <a:r>
              <a:rPr lang="fr-FR" sz="2400" dirty="0" smtClean="0"/>
              <a:t> comment leur confrontation détermine l’équilibre sur un marché de type concurrentiel où les agents sont des preneurs de prix.</a:t>
            </a:r>
          </a:p>
          <a:p>
            <a:pPr algn="just"/>
            <a:endParaRPr lang="fr-FR" sz="2400" dirty="0" smtClean="0"/>
          </a:p>
          <a:p>
            <a:r>
              <a:rPr lang="fr-FR" sz="2800" b="1" dirty="0" smtClean="0"/>
              <a:t>Savoirs à enseigner :</a:t>
            </a:r>
          </a:p>
          <a:p>
            <a:pPr algn="just">
              <a:buFont typeface="Arial" panose="020B0604020202020204" pitchFamily="34" charset="0"/>
              <a:buChar char="•"/>
            </a:pPr>
            <a:r>
              <a:rPr lang="fr-FR" sz="2400" b="1" dirty="0" smtClean="0"/>
              <a:t> </a:t>
            </a:r>
            <a:r>
              <a:rPr lang="fr-FR" sz="2000" dirty="0" smtClean="0"/>
              <a:t>expliquer pourquoi en situation de concurrence les agents sont des preneurs de prix </a:t>
            </a:r>
          </a:p>
          <a:p>
            <a:pPr algn="just">
              <a:buFont typeface="Arial" panose="020B0604020202020204" pitchFamily="34" charset="0"/>
              <a:buChar char="•"/>
            </a:pPr>
            <a:r>
              <a:rPr lang="fr-FR" sz="2000" b="1" dirty="0" smtClean="0"/>
              <a:t> </a:t>
            </a:r>
            <a:r>
              <a:rPr lang="fr-FR" sz="2000" dirty="0" smtClean="0"/>
              <a:t>expliquer comment sont construites les courbes d'offres et de demande</a:t>
            </a:r>
          </a:p>
          <a:p>
            <a:pPr algn="just">
              <a:buFont typeface="Arial" panose="020B0604020202020204" pitchFamily="34" charset="0"/>
              <a:buChar char="•"/>
            </a:pPr>
            <a:r>
              <a:rPr lang="fr-FR" sz="2000" dirty="0" smtClean="0"/>
              <a:t> expliquer la détermination des quantités échangées en fonction de la variation du prix</a:t>
            </a:r>
          </a:p>
          <a:p>
            <a:pPr algn="just">
              <a:buFont typeface="Arial" panose="020B0604020202020204" pitchFamily="34" charset="0"/>
              <a:buChar char="•"/>
            </a:pPr>
            <a:r>
              <a:rPr lang="fr-FR" sz="2000" b="1" dirty="0" smtClean="0"/>
              <a:t> </a:t>
            </a:r>
            <a:r>
              <a:rPr lang="fr-FR" sz="2000" dirty="0" smtClean="0"/>
              <a:t>interpréter  la pente des courbes d'offres et de demande   </a:t>
            </a:r>
            <a:r>
              <a:rPr lang="fr-FR" sz="2000" i="1" dirty="0" smtClean="0">
                <a:solidFill>
                  <a:srgbClr val="FF0000"/>
                </a:solidFill>
              </a:rPr>
              <a:t>Nouveau</a:t>
            </a:r>
          </a:p>
          <a:p>
            <a:pPr algn="just">
              <a:buFont typeface="Arial" panose="020B0604020202020204" pitchFamily="34" charset="0"/>
              <a:buChar char="•"/>
            </a:pPr>
            <a:endParaRPr lang="fr-FR" sz="2000" dirty="0" smtClean="0"/>
          </a:p>
          <a:p>
            <a:pPr>
              <a:buFont typeface="Arial" panose="020B0604020202020204" pitchFamily="34" charset="0"/>
              <a:buChar char="•"/>
            </a:pPr>
            <a:endParaRPr lang="fr-FR" sz="2400" dirty="0" smtClean="0"/>
          </a:p>
        </p:txBody>
      </p:sp>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994420-2A38-4081-B07C-76952C2F0879}"/>
              </a:ext>
            </a:extLst>
          </p:cNvPr>
          <p:cNvSpPr>
            <a:spLocks noGrp="1"/>
          </p:cNvSpPr>
          <p:nvPr>
            <p:ph idx="1"/>
          </p:nvPr>
        </p:nvSpPr>
        <p:spPr>
          <a:xfrm>
            <a:off x="395536" y="1556792"/>
            <a:ext cx="8352928" cy="4114800"/>
          </a:xfrm>
        </p:spPr>
        <p:txBody>
          <a:bodyPr>
            <a:normAutofit/>
          </a:bodyPr>
          <a:lstStyle/>
          <a:p>
            <a:pPr algn="just">
              <a:spcBef>
                <a:spcPts val="0"/>
              </a:spcBef>
            </a:pPr>
            <a:endParaRPr lang="fr-FR" b="1" dirty="0"/>
          </a:p>
          <a:p>
            <a:pPr marL="0" indent="0" algn="just">
              <a:spcBef>
                <a:spcPts val="0"/>
              </a:spcBef>
              <a:buNone/>
            </a:pPr>
            <a:endParaRPr lang="fr-FR" dirty="0"/>
          </a:p>
          <a:p>
            <a:endParaRPr lang="fr-FR" dirty="0"/>
          </a:p>
        </p:txBody>
      </p:sp>
      <p:sp>
        <p:nvSpPr>
          <p:cNvPr id="4" name="Espace réservé du pied de page 3">
            <a:extLst>
              <a:ext uri="{FF2B5EF4-FFF2-40B4-BE49-F238E27FC236}">
                <a16:creationId xmlns="" xmlns:a16="http://schemas.microsoft.com/office/drawing/2014/main" id="{5CAE3995-F8AE-4F95-A925-7FC72733167A}"/>
              </a:ext>
            </a:extLst>
          </p:cNvPr>
          <p:cNvSpPr>
            <a:spLocks noGrp="1"/>
          </p:cNvSpPr>
          <p:nvPr>
            <p:ph type="ftr" sz="quarter" idx="11"/>
          </p:nvPr>
        </p:nvSpPr>
        <p:spPr/>
        <p:txBody>
          <a:bodyPr/>
          <a:lstStyle/>
          <a:p>
            <a:r>
              <a:rPr lang="fr-FR" dirty="0">
                <a:solidFill>
                  <a:prstClr val="white"/>
                </a:solidFill>
              </a:rPr>
              <a:t>ACADEMIE DE BESANCON</a:t>
            </a:r>
          </a:p>
        </p:txBody>
      </p:sp>
      <p:sp>
        <p:nvSpPr>
          <p:cNvPr id="5" name="Espace réservé de la date 4">
            <a:extLst>
              <a:ext uri="{FF2B5EF4-FFF2-40B4-BE49-F238E27FC236}">
                <a16:creationId xmlns="" xmlns:a16="http://schemas.microsoft.com/office/drawing/2014/main" id="{826B401F-580F-46BC-AE6F-0C132F3953C3}"/>
              </a:ext>
            </a:extLst>
          </p:cNvPr>
          <p:cNvSpPr>
            <a:spLocks noGrp="1"/>
          </p:cNvSpPr>
          <p:nvPr>
            <p:ph type="dt" sz="half" idx="10"/>
          </p:nvPr>
        </p:nvSpPr>
        <p:spPr>
          <a:xfrm>
            <a:off x="5997334" y="6516865"/>
            <a:ext cx="1166954" cy="228600"/>
          </a:xfrm>
        </p:spPr>
        <p:txBody>
          <a:bodyPr/>
          <a:lstStyle/>
          <a:p>
            <a:r>
              <a:rPr lang="fr-FR" dirty="0">
                <a:solidFill>
                  <a:prstClr val="white"/>
                </a:solidFill>
              </a:rPr>
              <a:t>11/04/2019</a:t>
            </a:r>
          </a:p>
        </p:txBody>
      </p:sp>
      <p:sp>
        <p:nvSpPr>
          <p:cNvPr id="6" name="Espace réservé du numéro de diapositive 5">
            <a:extLst>
              <a:ext uri="{FF2B5EF4-FFF2-40B4-BE49-F238E27FC236}">
                <a16:creationId xmlns="" xmlns:a16="http://schemas.microsoft.com/office/drawing/2014/main" id="{6551AEA7-0C90-49EA-BC2B-4CC83E681E0E}"/>
              </a:ext>
            </a:extLst>
          </p:cNvPr>
          <p:cNvSpPr>
            <a:spLocks noGrp="1"/>
          </p:cNvSpPr>
          <p:nvPr>
            <p:ph type="sldNum" sz="quarter" idx="12"/>
          </p:nvPr>
        </p:nvSpPr>
        <p:spPr/>
        <p:txBody>
          <a:bodyPr/>
          <a:lstStyle/>
          <a:p>
            <a:fld id="{DF28FB93-0A08-4E7D-8E63-9EFA29F1E093}" type="slidenum">
              <a:rPr lang="fr-FR" smtClean="0">
                <a:solidFill>
                  <a:prstClr val="white"/>
                </a:solidFill>
              </a:rPr>
              <a:pPr/>
              <a:t>9</a:t>
            </a:fld>
            <a:endParaRPr lang="fr-FR" dirty="0">
              <a:solidFill>
                <a:prstClr val="white"/>
              </a:solidFill>
            </a:endParaRPr>
          </a:p>
        </p:txBody>
      </p:sp>
      <p:sp>
        <p:nvSpPr>
          <p:cNvPr id="7" name="Titre 1"/>
          <p:cNvSpPr txBox="1">
            <a:spLocks/>
          </p:cNvSpPr>
          <p:nvPr/>
        </p:nvSpPr>
        <p:spPr>
          <a:xfrm>
            <a:off x="0" y="548680"/>
            <a:ext cx="9144000" cy="715909"/>
          </a:xfrm>
          <a:prstGeom prst="rect">
            <a:avLst/>
          </a:prstGeom>
        </p:spPr>
        <p:txBody>
          <a:bodyPr vert="horz" lIns="91440" tIns="45720" rIns="91440" bIns="45720" rtlCol="0" anchor="b">
            <a:normAutofit fontScale="82500" lnSpcReduction="2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r-FR" sz="33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Comment un marché concurrentiel fonctionne-t-il ?</a:t>
            </a:r>
            <a: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t/>
            </a:r>
            <a:br>
              <a:rPr kumimoji="0" lang="fr-FR" sz="3200" b="1" i="0" u="none" strike="noStrike" kern="1200" cap="none" spc="0" normalizeH="0" baseline="0" noProof="0" dirty="0" smtClean="0">
                <a:ln>
                  <a:noFill/>
                </a:ln>
                <a:solidFill>
                  <a:schemeClr val="accent1">
                    <a:lumMod val="50000"/>
                  </a:schemeClr>
                </a:solidFill>
                <a:effectLst/>
                <a:uLnTx/>
                <a:uFillTx/>
                <a:latin typeface="Euphemia" panose="020B0503040102020104" pitchFamily="34" charset="0"/>
                <a:ea typeface="+mj-ea"/>
                <a:cs typeface="+mj-cs"/>
              </a:rPr>
            </a:br>
            <a:endParaRPr kumimoji="0" lang="fr-FR" sz="3200" b="1" i="0" u="none" strike="noStrike" kern="1200" cap="none" spc="0" normalizeH="0" baseline="0" noProof="0" dirty="0">
              <a:ln>
                <a:noFill/>
              </a:ln>
              <a:solidFill>
                <a:schemeClr val="accent1">
                  <a:lumMod val="50000"/>
                </a:schemeClr>
              </a:solidFill>
              <a:effectLst/>
              <a:uLnTx/>
              <a:uFillTx/>
              <a:latin typeface="Euphemia" panose="020B0503040102020104" pitchFamily="34" charset="0"/>
              <a:ea typeface="+mj-ea"/>
              <a:cs typeface="+mj-cs"/>
            </a:endParaRPr>
          </a:p>
        </p:txBody>
      </p:sp>
      <p:sp>
        <p:nvSpPr>
          <p:cNvPr id="8" name="Rectangle 7"/>
          <p:cNvSpPr/>
          <p:nvPr/>
        </p:nvSpPr>
        <p:spPr>
          <a:xfrm>
            <a:off x="467544" y="1124744"/>
            <a:ext cx="8208912" cy="4078039"/>
          </a:xfrm>
          <a:prstGeom prst="rect">
            <a:avLst/>
          </a:prstGeom>
        </p:spPr>
        <p:txBody>
          <a:bodyPr wrap="square">
            <a:spAutoFit/>
          </a:bodyPr>
          <a:lstStyle/>
          <a:p>
            <a:pPr algn="just"/>
            <a:r>
              <a:rPr lang="fr-FR" sz="2400" b="1" dirty="0" smtClean="0">
                <a:solidFill>
                  <a:srgbClr val="0070C0"/>
                </a:solidFill>
              </a:rPr>
              <a:t>3. Savoir illustrer et interpréter </a:t>
            </a:r>
            <a:r>
              <a:rPr lang="fr-FR" sz="2400" dirty="0" smtClean="0"/>
              <a:t>les déplacements </a:t>
            </a:r>
            <a:r>
              <a:rPr lang="fr-FR" sz="2400" u="sng" dirty="0" smtClean="0"/>
              <a:t>des</a:t>
            </a:r>
            <a:r>
              <a:rPr lang="fr-FR" sz="2400" dirty="0" smtClean="0"/>
              <a:t> courbes et </a:t>
            </a:r>
            <a:r>
              <a:rPr lang="fr-FR" sz="2400" u="sng" dirty="0" smtClean="0"/>
              <a:t>sur</a:t>
            </a:r>
            <a:r>
              <a:rPr lang="fr-FR" sz="2400" dirty="0" smtClean="0"/>
              <a:t> les courbes, par différents exemples chiffrés, notamment celui de la mise en œuvre d’une taxe forfaitaire.</a:t>
            </a:r>
          </a:p>
          <a:p>
            <a:pPr algn="just"/>
            <a:endParaRPr lang="fr-FR" sz="1500" dirty="0" smtClean="0"/>
          </a:p>
          <a:p>
            <a:r>
              <a:rPr lang="fr-FR" sz="2800" b="1" dirty="0" smtClean="0"/>
              <a:t>Savoirs à enseigner :</a:t>
            </a:r>
          </a:p>
          <a:p>
            <a:pPr algn="just">
              <a:buFont typeface="Arial" panose="020B0604020202020204" pitchFamily="34" charset="0"/>
              <a:buChar char="•"/>
            </a:pPr>
            <a:r>
              <a:rPr lang="fr-FR" sz="2400" b="1" dirty="0" smtClean="0"/>
              <a:t> </a:t>
            </a:r>
            <a:r>
              <a:rPr lang="fr-FR" sz="1900" b="1" dirty="0" smtClean="0"/>
              <a:t> </a:t>
            </a:r>
            <a:r>
              <a:rPr lang="fr-FR" sz="2400" dirty="0" smtClean="0"/>
              <a:t>identifier, distinguer et expliquer les déplacements :</a:t>
            </a:r>
          </a:p>
          <a:p>
            <a:pPr algn="just">
              <a:buFontTx/>
              <a:buChar char="-"/>
            </a:pPr>
            <a:r>
              <a:rPr lang="fr-FR" sz="2400" dirty="0" smtClean="0"/>
              <a:t> sur les courbes d'offre et de demande</a:t>
            </a:r>
          </a:p>
          <a:p>
            <a:pPr algn="just">
              <a:buFontTx/>
              <a:buChar char="-"/>
            </a:pPr>
            <a:r>
              <a:rPr lang="fr-FR" sz="2400" dirty="0" smtClean="0"/>
              <a:t> des courbes d'offre et de demande</a:t>
            </a:r>
          </a:p>
          <a:p>
            <a:pPr algn="just">
              <a:buFont typeface="Arial" panose="020B0604020202020204" pitchFamily="34" charset="0"/>
              <a:buChar char="•"/>
            </a:pPr>
            <a:r>
              <a:rPr lang="fr-FR" sz="2400" dirty="0" smtClean="0"/>
              <a:t> illustrer ces deux types de déplacement en étudiant l’impact d'une taxe forfaitaire</a:t>
            </a:r>
          </a:p>
        </p:txBody>
      </p:sp>
    </p:spTree>
    <p:extLst>
      <p:ext uri="{BB962C8B-B14F-4D97-AF65-F5344CB8AC3E}">
        <p14:creationId xmlns="" xmlns:p14="http://schemas.microsoft.com/office/powerpoint/2010/main" val="9650920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rdure rayée 16:9">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ln>
          <a:solidFill>
            <a:schemeClr val="accent1">
              <a:lumMod val="5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 xmlns:thm15="http://schemas.microsoft.com/office/thememl/2012/main" name="Office_26001328_TF02801098" id="{D036E82C-7A46-4721-861D-B53BF562C6CD}" vid="{5CF44131-581B-424B-9467-D2FEDD247F0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1310</TotalTime>
  <Words>1455</Words>
  <Application>Microsoft Office PowerPoint</Application>
  <PresentationFormat>Affichage à l'écran (4:3)</PresentationFormat>
  <Paragraphs>314</Paragraphs>
  <Slides>18</Slides>
  <Notes>18</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Bordure rayée 16:9</vt:lpstr>
      <vt:lpstr>Le nouveau programme de Sciences Economiques et Sociales en Première</vt:lpstr>
      <vt:lpstr>Les questionnements en Science Economique portant sur le marché</vt:lpstr>
      <vt:lpstr>Les principaux verbes consignes dans les objectifs d’apprentissage (pour les élèves)</vt:lpstr>
      <vt:lpstr>Comment les marchés concurrentiels fonctionnent-ils ?</vt:lpstr>
      <vt:lpstr>Comment les marchés concurrentiels fonctionnent-ils ?</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principaux verbes consignes dans les objectifs d’apprentissage (pour les élèves)</dc:title>
  <dc:creator>Céline</dc:creator>
  <cp:lastModifiedBy>Alexandrine Millet</cp:lastModifiedBy>
  <cp:revision>106</cp:revision>
  <dcterms:created xsi:type="dcterms:W3CDTF">2019-03-27T10:59:02Z</dcterms:created>
  <dcterms:modified xsi:type="dcterms:W3CDTF">2019-04-10T20:36:20Z</dcterms:modified>
</cp:coreProperties>
</file>