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2" r:id="rId1"/>
    <p:sldMasterId id="2147483924" r:id="rId2"/>
  </p:sldMasterIdLst>
  <p:notesMasterIdLst>
    <p:notesMasterId r:id="rId21"/>
  </p:notesMasterIdLst>
  <p:handoutMasterIdLst>
    <p:handoutMasterId r:id="rId22"/>
  </p:handoutMasterIdLst>
  <p:sldIdLst>
    <p:sldId id="275" r:id="rId3"/>
    <p:sldId id="278" r:id="rId4"/>
    <p:sldId id="322" r:id="rId5"/>
    <p:sldId id="257" r:id="rId6"/>
    <p:sldId id="311" r:id="rId7"/>
    <p:sldId id="342" r:id="rId8"/>
    <p:sldId id="357" r:id="rId9"/>
    <p:sldId id="351" r:id="rId10"/>
    <p:sldId id="352" r:id="rId11"/>
    <p:sldId id="335" r:id="rId12"/>
    <p:sldId id="345" r:id="rId13"/>
    <p:sldId id="355" r:id="rId14"/>
    <p:sldId id="337" r:id="rId15"/>
    <p:sldId id="346" r:id="rId16"/>
    <p:sldId id="356" r:id="rId17"/>
    <p:sldId id="349" r:id="rId18"/>
    <p:sldId id="354" r:id="rId19"/>
    <p:sldId id="350" r:id="rId20"/>
  </p:sldIdLst>
  <p:sldSz cx="12188825"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n Wind" initials="JW" lastIdx="1" clrIdx="0">
    <p:extLst>
      <p:ext uri="{19B8F6BF-5375-455C-9EA6-DF929625EA0E}">
        <p15:presenceInfo xmlns:p15="http://schemas.microsoft.com/office/powerpoint/2012/main" userId="9de05c7e90a896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175" autoAdjust="0"/>
  </p:normalViewPr>
  <p:slideViewPr>
    <p:cSldViewPr>
      <p:cViewPr varScale="1">
        <p:scale>
          <a:sx n="69" d="100"/>
          <a:sy n="69" d="100"/>
        </p:scale>
        <p:origin x="1234" y="96"/>
      </p:cViewPr>
      <p:guideLst>
        <p:guide orient="horz" pos="2160"/>
        <p:guide pos="3839"/>
      </p:guideLst>
    </p:cSldViewPr>
  </p:slideViewPr>
  <p:notesTextViewPr>
    <p:cViewPr>
      <p:scale>
        <a:sx n="100" d="100"/>
        <a:sy n="100" d="100"/>
      </p:scale>
      <p:origin x="0" y="0"/>
    </p:cViewPr>
  </p:notesTextViewPr>
  <p:notesViewPr>
    <p:cSldViewPr showGuides="1">
      <p:cViewPr varScale="1">
        <p:scale>
          <a:sx n="86" d="100"/>
          <a:sy n="86" d="100"/>
        </p:scale>
        <p:origin x="300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fr-FR">
              <a:latin typeface="Euphemia" panose="020B0503040102020104" pitchFamily="34" charset="0"/>
            </a:endParaRP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70925270-C977-4D99-9AB2-84927C2D5137}" type="datetime1">
              <a:rPr lang="fr-FR" smtClean="0">
                <a:latin typeface="Euphemia" panose="020B0503040102020104" pitchFamily="34" charset="0"/>
              </a:rPr>
              <a:t>08/04/2019</a:t>
            </a:fld>
            <a:endParaRPr lang="fr-FR">
              <a:latin typeface="Euphemia" panose="020B0503040102020104" pitchFamily="34" charset="0"/>
            </a:endParaRP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fr-FR">
              <a:latin typeface="Euphemia" panose="020B0503040102020104" pitchFamily="34" charset="0"/>
            </a:endParaRP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fr-FR" smtClean="0">
                <a:latin typeface="Euphemia" panose="020B0503040102020104" pitchFamily="34" charset="0"/>
              </a:rPr>
              <a:t>‹N°›</a:t>
            </a:fld>
            <a:endParaRPr lang="fr-FR">
              <a:latin typeface="Euphemia" panose="020B05030401020201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Euphemia" panose="020B0503040102020104" pitchFamily="34" charset="0"/>
              </a:defRPr>
            </a:lvl1pPr>
          </a:lstStyle>
          <a:p>
            <a:endParaRPr lang="fr-FR" noProof="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Euphemia" panose="020B0503040102020104" pitchFamily="34" charset="0"/>
              </a:defRPr>
            </a:lvl1pPr>
          </a:lstStyle>
          <a:p>
            <a:fld id="{D2D62A3B-12A5-4C26-A963-C25E1FDEA96D}" type="datetime1">
              <a:rPr lang="fr-FR" noProof="0" smtClean="0"/>
              <a:t>08/04/2019</a:t>
            </a:fld>
            <a:endParaRPr lang="fr-FR" noProof="0"/>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Euphemia" panose="020B0503040102020104" pitchFamily="34" charset="0"/>
              </a:defRPr>
            </a:lvl1pPr>
          </a:lstStyle>
          <a:p>
            <a:endParaRPr lang="fr-FR" noProof="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Euphemia" panose="020B0503040102020104" pitchFamily="34" charset="0"/>
              </a:defRPr>
            </a:lvl1pPr>
          </a:lstStyle>
          <a:p>
            <a:fld id="{BF105DB2-FD3E-441D-8B7E-7AE83ECE27B3}" type="slidenum">
              <a:rPr lang="fr-FR" noProof="0" smtClean="0"/>
              <a:pPr/>
              <a:t>‹N°›</a:t>
            </a:fld>
            <a:endParaRPr lang="fr-F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Euphemia" panose="020B0503040102020104" pitchFamily="34" charset="0"/>
        <a:ea typeface="+mn-ea"/>
        <a:cs typeface="+mn-cs"/>
      </a:defRPr>
    </a:lvl1pPr>
    <a:lvl2pPr marL="457200" algn="l" defTabSz="914400" rtl="0" eaLnBrk="1" latinLnBrk="0" hangingPunct="1">
      <a:defRPr sz="1200" kern="1200">
        <a:solidFill>
          <a:schemeClr val="tx1"/>
        </a:solidFill>
        <a:latin typeface="Euphemia" panose="020B0503040102020104" pitchFamily="34" charset="0"/>
        <a:ea typeface="+mn-ea"/>
        <a:cs typeface="+mn-cs"/>
      </a:defRPr>
    </a:lvl2pPr>
    <a:lvl3pPr marL="914400" algn="l" defTabSz="914400" rtl="0" eaLnBrk="1" latinLnBrk="0" hangingPunct="1">
      <a:defRPr sz="1200" kern="1200">
        <a:solidFill>
          <a:schemeClr val="tx1"/>
        </a:solidFill>
        <a:latin typeface="Euphemia" panose="020B0503040102020104" pitchFamily="34" charset="0"/>
        <a:ea typeface="+mn-ea"/>
        <a:cs typeface="+mn-cs"/>
      </a:defRPr>
    </a:lvl3pPr>
    <a:lvl4pPr marL="1371600" algn="l" defTabSz="914400" rtl="0" eaLnBrk="1" latinLnBrk="0" hangingPunct="1">
      <a:defRPr sz="1200" kern="1200">
        <a:solidFill>
          <a:schemeClr val="tx1"/>
        </a:solidFill>
        <a:latin typeface="Euphemia" panose="020B0503040102020104" pitchFamily="34" charset="0"/>
        <a:ea typeface="+mn-ea"/>
        <a:cs typeface="+mn-cs"/>
      </a:defRPr>
    </a:lvl4pPr>
    <a:lvl5pPr marL="1828800" algn="l" defTabSz="914400" rtl="0" eaLnBrk="1" latinLnBrk="0" hangingPunct="1">
      <a:defRPr sz="1200" kern="1200">
        <a:solidFill>
          <a:schemeClr val="tx1"/>
        </a:solidFill>
        <a:latin typeface="Euphemia" panose="020B05030401020201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F105DB2-FD3E-441D-8B7E-7AE83ECE27B3}" type="slidenum">
              <a:rPr lang="fr-FR" smtClean="0"/>
              <a:pPr/>
              <a:t>1</a:t>
            </a:fld>
            <a:endParaRPr lang="fr-FR"/>
          </a:p>
        </p:txBody>
      </p:sp>
    </p:spTree>
    <p:extLst>
      <p:ext uri="{BB962C8B-B14F-4D97-AF65-F5344CB8AC3E}">
        <p14:creationId xmlns:p14="http://schemas.microsoft.com/office/powerpoint/2010/main" val="2928941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Offre électorale : </a:t>
            </a:r>
            <a:r>
              <a:rPr lang="fr-FR" dirty="0" err="1"/>
              <a:t>cf</a:t>
            </a:r>
            <a:r>
              <a:rPr lang="fr-FR" dirty="0"/>
              <a:t> électeur stratège +</a:t>
            </a:r>
            <a:r>
              <a:rPr lang="fr-FR" baseline="0" dirty="0"/>
              <a:t> analyse de DOWNS et NIE sur le « marché électoral » </a:t>
            </a:r>
          </a:p>
          <a:p>
            <a:r>
              <a:rPr lang="fr-FR" baseline="0" dirty="0"/>
              <a:t>Variables lourdes : ici rôle de la socialisation politique de classe (</a:t>
            </a:r>
            <a:r>
              <a:rPr lang="fr-FR" baseline="0" dirty="0" err="1"/>
              <a:t>cf</a:t>
            </a:r>
            <a:r>
              <a:rPr lang="fr-FR" baseline="0" dirty="0"/>
              <a:t> MICHELAT et SIMON) ou le vote de classe (ALFORD) </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13</a:t>
            </a:fld>
            <a:endParaRPr lang="fr-FR" noProof="0"/>
          </a:p>
        </p:txBody>
      </p:sp>
    </p:spTree>
    <p:extLst>
      <p:ext uri="{BB962C8B-B14F-4D97-AF65-F5344CB8AC3E}">
        <p14:creationId xmlns:p14="http://schemas.microsoft.com/office/powerpoint/2010/main" val="23127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2</a:t>
            </a:fld>
            <a:endParaRPr lang="fr-FR" noProof="0"/>
          </a:p>
        </p:txBody>
      </p:sp>
    </p:spTree>
    <p:extLst>
      <p:ext uri="{BB962C8B-B14F-4D97-AF65-F5344CB8AC3E}">
        <p14:creationId xmlns:p14="http://schemas.microsoft.com/office/powerpoint/2010/main" val="406893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Pour la capacité à illustrer : même si d’autres exemples peuvent être développés, ceux qui figurent dans le programme peuvent être demandés aux élèves. Ils doivent donc être obligatoirement traités.</a:t>
            </a:r>
            <a:endParaRPr lang="fr-FR" dirty="0"/>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DAF8BC-1005-4A58-B40A-98CC0F890038}"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97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 synthétise des aspects individuels et des aspects collectifs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Informations qui ont permis la réalisation de ce diaporama : CR des ateliers de Paris.</a:t>
            </a:r>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5</a:t>
            </a:fld>
            <a:endParaRPr lang="fr-FR" noProof="0"/>
          </a:p>
        </p:txBody>
      </p:sp>
    </p:spTree>
    <p:extLst>
      <p:ext uri="{BB962C8B-B14F-4D97-AF65-F5344CB8AC3E}">
        <p14:creationId xmlns:p14="http://schemas.microsoft.com/office/powerpoint/2010/main" val="355417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conséquence, le vote est sensible à des variables socialement situées </a:t>
            </a:r>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6</a:t>
            </a:fld>
            <a:endParaRPr lang="fr-FR" noProof="0"/>
          </a:p>
        </p:txBody>
      </p:sp>
    </p:spTree>
    <p:extLst>
      <p:ext uri="{BB962C8B-B14F-4D97-AF65-F5344CB8AC3E}">
        <p14:creationId xmlns:p14="http://schemas.microsoft.com/office/powerpoint/2010/main" val="1075759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objectifs d’apprentissage visent à éclairer les ressorts de la </a:t>
            </a:r>
            <a:r>
              <a:rPr lang="fr-FR" b="1" u="sng" dirty="0"/>
              <a:t>participation</a:t>
            </a:r>
            <a:r>
              <a:rPr lang="fr-FR" dirty="0"/>
              <a:t> et </a:t>
            </a:r>
            <a:r>
              <a:rPr lang="fr-FR" b="1" u="sng" dirty="0"/>
              <a:t>du vote</a:t>
            </a:r>
            <a:r>
              <a:rPr lang="fr-FR" dirty="0"/>
              <a:t>.</a:t>
            </a:r>
          </a:p>
          <a:p>
            <a:endParaRPr lang="fr-FR" dirty="0"/>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8</a:t>
            </a:fld>
            <a:endParaRPr lang="fr-FR" noProof="0"/>
          </a:p>
        </p:txBody>
      </p:sp>
    </p:spTree>
    <p:extLst>
      <p:ext uri="{BB962C8B-B14F-4D97-AF65-F5344CB8AC3E}">
        <p14:creationId xmlns:p14="http://schemas.microsoft.com/office/powerpoint/2010/main" val="2877399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objectifs d’apprentissage visent à éclairer les ressorts de la </a:t>
            </a:r>
            <a:r>
              <a:rPr lang="fr-FR" b="1" u="sng" dirty="0"/>
              <a:t>participation</a:t>
            </a:r>
            <a:r>
              <a:rPr lang="fr-FR" dirty="0"/>
              <a:t> et </a:t>
            </a:r>
            <a:r>
              <a:rPr lang="fr-FR" b="1" u="sng" dirty="0"/>
              <a:t>du vote</a:t>
            </a:r>
            <a:r>
              <a:rPr lang="fr-FR" dirty="0"/>
              <a:t>.</a:t>
            </a:r>
          </a:p>
          <a:p>
            <a:endParaRPr lang="fr-FR" dirty="0"/>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9</a:t>
            </a:fld>
            <a:endParaRPr lang="fr-FR" noProof="0"/>
          </a:p>
        </p:txBody>
      </p:sp>
    </p:spTree>
    <p:extLst>
      <p:ext uri="{BB962C8B-B14F-4D97-AF65-F5344CB8AC3E}">
        <p14:creationId xmlns:p14="http://schemas.microsoft.com/office/powerpoint/2010/main" val="4220926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Intégration sociale : SIEGFRIED</a:t>
            </a:r>
            <a:r>
              <a:rPr lang="fr-FR" baseline="0" dirty="0"/>
              <a:t> + BOIS + LANCELOT</a:t>
            </a:r>
          </a:p>
          <a:p>
            <a:endParaRPr lang="fr-FR" dirty="0"/>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11</a:t>
            </a:fld>
            <a:endParaRPr lang="fr-FR" noProof="0"/>
          </a:p>
        </p:txBody>
      </p:sp>
    </p:spTree>
    <p:extLst>
      <p:ext uri="{BB962C8B-B14F-4D97-AF65-F5344CB8AC3E}">
        <p14:creationId xmlns:p14="http://schemas.microsoft.com/office/powerpoint/2010/main" val="2891349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aseline="0" dirty="0"/>
              <a:t>Enjeux électoraux : électeur stratège – à mettre en lien avec le sentiment de compétence et d’intérêt </a:t>
            </a:r>
          </a:p>
          <a:p>
            <a:r>
              <a:rPr lang="fr-FR" baseline="0" dirty="0"/>
              <a:t>Type d’élection : calendrier, proximité des enjeux ….</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BF105DB2-FD3E-441D-8B7E-7AE83ECE27B3}" type="slidenum">
              <a:rPr lang="fr-FR" noProof="0" smtClean="0"/>
              <a:pPr/>
              <a:t>12</a:t>
            </a:fld>
            <a:endParaRPr lang="fr-FR" noProof="0"/>
          </a:p>
        </p:txBody>
      </p:sp>
    </p:spTree>
    <p:extLst>
      <p:ext uri="{BB962C8B-B14F-4D97-AF65-F5344CB8AC3E}">
        <p14:creationId xmlns:p14="http://schemas.microsoft.com/office/powerpoint/2010/main" val="122733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1141413" y="1600200"/>
            <a:ext cx="990295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nvGrpSpPr>
          <p:cNvPr id="7" name="graphique du haut" descr="Bordure supérieure"/>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23" name="graphique du bas" descr="Bordure inférieure"/>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Titre 1"/>
          <p:cNvSpPr>
            <a:spLocks noGrp="1"/>
          </p:cNvSpPr>
          <p:nvPr>
            <p:ph type="ctrTitle"/>
          </p:nvPr>
        </p:nvSpPr>
        <p:spPr bwMode="black">
          <a:xfrm>
            <a:off x="1522414"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a:t>Modifiez le style du titre</a:t>
            </a:r>
          </a:p>
        </p:txBody>
      </p:sp>
      <p:sp>
        <p:nvSpPr>
          <p:cNvPr id="3" name="Sous-titre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Modifier le style des sous-titres du masque</a:t>
            </a:r>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493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47782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94507" y="609600"/>
            <a:ext cx="1143001" cy="5410200"/>
          </a:xfrm>
        </p:spPr>
        <p:txBody>
          <a:bodyPr vert="eaVert"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522413" y="609600"/>
            <a:ext cx="7696198"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04032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bloc de titre"/>
          <p:cNvSpPr/>
          <p:nvPr/>
        </p:nvSpPr>
        <p:spPr bwMode="white">
          <a:xfrm>
            <a:off x="1141414" y="1600200"/>
            <a:ext cx="990295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nvGrpSpPr>
          <p:cNvPr id="7" name="graphique du haut" descr="Bordure supérieure"/>
          <p:cNvGrpSpPr/>
          <p:nvPr/>
        </p:nvGrpSpPr>
        <p:grpSpPr>
          <a:xfrm>
            <a:off x="1280"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grpSp>
        <p:nvGrpSpPr>
          <p:cNvPr id="23" name="graphique du bas" descr="Bordure inférieure"/>
          <p:cNvGrpSpPr/>
          <p:nvPr/>
        </p:nvGrpSpPr>
        <p:grpSpPr>
          <a:xfrm>
            <a:off x="1"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2" name="Titre 1"/>
          <p:cNvSpPr>
            <a:spLocks noGrp="1"/>
          </p:cNvSpPr>
          <p:nvPr>
            <p:ph type="ctrTitle"/>
          </p:nvPr>
        </p:nvSpPr>
        <p:spPr bwMode="black">
          <a:xfrm>
            <a:off x="1522415" y="1905000"/>
            <a:ext cx="9143998" cy="2667000"/>
          </a:xfrm>
        </p:spPr>
        <p:txBody>
          <a:bodyPr rtlCol="0" anchor="b">
            <a:normAutofit/>
          </a:bodyPr>
          <a:lstStyle>
            <a:lvl1pPr>
              <a:lnSpc>
                <a:spcPct val="80000"/>
              </a:lnSpc>
              <a:defRPr sz="6600">
                <a:solidFill>
                  <a:schemeClr val="bg1"/>
                </a:solidFill>
                <a:effectLst>
                  <a:outerShdw blurRad="88900" algn="ctr" rotWithShape="0">
                    <a:prstClr val="black">
                      <a:alpha val="35000"/>
                    </a:prstClr>
                  </a:outerShdw>
                </a:effectLst>
                <a:latin typeface="Euphemia" panose="020B0503040102020104" pitchFamily="34" charset="0"/>
              </a:defRPr>
            </a:lvl1pPr>
          </a:lstStyle>
          <a:p>
            <a:pPr rtl="0"/>
            <a:r>
              <a:rPr lang="fr-FR" noProof="0"/>
              <a:t>Modifiez le style du titre</a:t>
            </a:r>
          </a:p>
        </p:txBody>
      </p:sp>
      <p:sp>
        <p:nvSpPr>
          <p:cNvPr id="3" name="Sous-titre 2"/>
          <p:cNvSpPr>
            <a:spLocks noGrp="1"/>
          </p:cNvSpPr>
          <p:nvPr>
            <p:ph type="subTitle" idx="1"/>
          </p:nvPr>
        </p:nvSpPr>
        <p:spPr>
          <a:xfrm>
            <a:off x="1522413" y="5029200"/>
            <a:ext cx="8229598" cy="838200"/>
          </a:xfrm>
        </p:spPr>
        <p:txBody>
          <a:bodyPr rtlCol="0"/>
          <a:lstStyle>
            <a:lvl1pPr marL="0" indent="0" algn="l">
              <a:lnSpc>
                <a:spcPct val="90000"/>
              </a:lnSpc>
              <a:spcBef>
                <a:spcPts val="0"/>
              </a:spcBef>
              <a:buNone/>
              <a:defRPr>
                <a:solidFill>
                  <a:schemeClr val="tx1"/>
                </a:solidFill>
                <a:latin typeface="Euphemia" panose="020B05030401020201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Modifier le style des sous-titres du masque</a:t>
            </a:r>
          </a:p>
        </p:txBody>
      </p:sp>
      <p:sp>
        <p:nvSpPr>
          <p:cNvPr id="21" name="Espace réservé du pied de page 20"/>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20" name="Espace réservé de la date 19"/>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22" name="Espace réservé du numéro de diapositive 21"/>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013385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endParaRPr lang="fr-FR" dirty="0">
              <a:solidFill>
                <a:prstClr val="white"/>
              </a:solidFill>
            </a:endParaRP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endParaRPr lang="fr-FR" dirty="0">
              <a:solidFill>
                <a:prstClr val="white"/>
              </a:solidFill>
            </a:endParaRP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6714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3999" cy="2667000"/>
          </a:xfrm>
        </p:spPr>
        <p:txBody>
          <a:bodyPr rtlCol="0" anchor="b">
            <a:normAutofit/>
          </a:bodyPr>
          <a:lstStyle>
            <a:lvl1pPr algn="l">
              <a:defRPr sz="5400" b="0" cap="none" baseline="0">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a:solidFill>
                  <a:srgbClr val="404040"/>
                </a:solidFill>
              </a:rPr>
              <a:t>ACADEMIE DE BESANCON</a:t>
            </a:r>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a:solidFill>
                  <a:srgbClr val="404040"/>
                </a:solidFill>
              </a:rPr>
              <a:t>11/04/2019</a:t>
            </a:r>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smtClean="0">
                <a:solidFill>
                  <a:srgbClr val="404040"/>
                </a:solidFill>
              </a:rPr>
              <a:pPr/>
              <a:t>‹N°›</a:t>
            </a:fld>
            <a:endParaRPr lang="fr-FR">
              <a:solidFill>
                <a:srgbClr val="404040"/>
              </a:solidFill>
            </a:endParaRPr>
          </a:p>
        </p:txBody>
      </p:sp>
    </p:spTree>
    <p:extLst>
      <p:ext uri="{BB962C8B-B14F-4D97-AF65-F5344CB8AC3E}">
        <p14:creationId xmlns:p14="http://schemas.microsoft.com/office/powerpoint/2010/main" val="47208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sz="half" idx="1" hasCustomPrompt="1"/>
          </p:nvPr>
        </p:nvSpPr>
        <p:spPr>
          <a:xfrm>
            <a:off x="1522413" y="1904999"/>
            <a:ext cx="4435565"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30849" y="1904999"/>
            <a:ext cx="4435565"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3728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4" y="1828802"/>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522414"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46815" y="1828802"/>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6246815"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72069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264620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1"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52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2" name="Titre 1"/>
          <p:cNvSpPr>
            <a:spLocks noGrp="1"/>
          </p:cNvSpPr>
          <p:nvPr>
            <p:ph type="title"/>
          </p:nvPr>
        </p:nvSpPr>
        <p:spPr>
          <a:xfrm>
            <a:off x="7923215" y="1371600"/>
            <a:ext cx="3124200" cy="2057400"/>
          </a:xfrm>
        </p:spPr>
        <p:txBody>
          <a:bodyPr rtlCol="0" anchor="b">
            <a:normAutofit/>
          </a:bodyPr>
          <a:lstStyle>
            <a:lvl1pPr algn="l">
              <a:defRPr sz="3200" b="1">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a:xfrm>
            <a:off x="1491930" y="1293495"/>
            <a:ext cx="557784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7923215" y="3536831"/>
            <a:ext cx="312420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96319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lgn="l">
              <a:defRPr sz="3200">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p:txBody>
          <a:bodyPr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noProof="0" dirty="0"/>
              <a:t>CELINE GRANDCLEMENT</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noProof="0" dirty="0"/>
              <a:t>13/02/2019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2" name="Titre 1"/>
          <p:cNvSpPr>
            <a:spLocks noGrp="1"/>
          </p:cNvSpPr>
          <p:nvPr>
            <p:ph type="title"/>
          </p:nvPr>
        </p:nvSpPr>
        <p:spPr>
          <a:xfrm>
            <a:off x="7923215" y="1371600"/>
            <a:ext cx="3124200" cy="2057400"/>
          </a:xfrm>
        </p:spPr>
        <p:txBody>
          <a:bodyPr rtlCol="0" anchor="b">
            <a:normAutofit/>
          </a:bodyPr>
          <a:lstStyle>
            <a:lvl1pPr algn="l">
              <a:defRPr sz="3200" b="0">
                <a:latin typeface="Euphemia" panose="020B0503040102020104" pitchFamily="34" charset="0"/>
              </a:defRPr>
            </a:lvl1pPr>
          </a:lstStyle>
          <a:p>
            <a:pPr rtl="0"/>
            <a:r>
              <a:rPr lang="fr-FR" noProof="0"/>
              <a:t>Modifiez le style du titre</a:t>
            </a:r>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400491" y="1202055"/>
            <a:ext cx="5760719"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7923215" y="3536831"/>
            <a:ext cx="312420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474254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9627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94508" y="609600"/>
            <a:ext cx="1143001" cy="5410200"/>
          </a:xfrm>
        </p:spPr>
        <p:txBody>
          <a:bodyPr vert="eaVert" rtlCol="0"/>
          <a:lstStyle>
            <a:lvl1pPr>
              <a:defRPr>
                <a:latin typeface="Euphemia" panose="020B0503040102020104" pitchFamily="34" charset="0"/>
              </a:defRPr>
            </a:lvl1pPr>
          </a:lstStyle>
          <a:p>
            <a:pPr rtl="0"/>
            <a:r>
              <a:rPr lang="fr-FR" noProof="0"/>
              <a:t>Modifiez le style du titre</a:t>
            </a:r>
          </a:p>
        </p:txBody>
      </p:sp>
      <p:sp>
        <p:nvSpPr>
          <p:cNvPr id="3" name="Espace réservé du texte vertical 2"/>
          <p:cNvSpPr>
            <a:spLocks noGrp="1"/>
          </p:cNvSpPr>
          <p:nvPr>
            <p:ph type="body" orient="vert" idx="1" hasCustomPrompt="1"/>
          </p:nvPr>
        </p:nvSpPr>
        <p:spPr>
          <a:xfrm>
            <a:off x="1522413" y="609600"/>
            <a:ext cx="7696198" cy="5410200"/>
          </a:xfrm>
        </p:spPr>
        <p:txBody>
          <a:bodyPr vert="eaVert" rtlCol="0"/>
          <a:lstStyle>
            <a:lvl1pPr>
              <a:defRPr>
                <a:latin typeface="Euphemia" panose="020B0503040102020104" pitchFamily="34" charset="0"/>
              </a:defRPr>
            </a:lvl1pPr>
            <a:lvl2pPr>
              <a:defRPr>
                <a:latin typeface="Euphemia" panose="020B0503040102020104" pitchFamily="34" charset="0"/>
              </a:defRPr>
            </a:lvl2pPr>
            <a:lvl3pPr>
              <a:defRPr>
                <a:latin typeface="Euphemia" panose="020B0503040102020104" pitchFamily="34" charset="0"/>
              </a:defRPr>
            </a:lvl3pPr>
            <a:lvl4pPr>
              <a:defRPr>
                <a:latin typeface="Euphemia" panose="020B0503040102020104" pitchFamily="34" charset="0"/>
              </a:defRPr>
            </a:lvl4pPr>
            <a:lvl5pPr>
              <a:defRPr>
                <a:latin typeface="Euphemia" panose="020B0503040102020104" pitchFamily="34" charset="0"/>
              </a:defRPr>
            </a:lvl5pPr>
            <a:lvl6pPr>
              <a:defRPr/>
            </a:lvl6pPr>
            <a:lvl7pPr>
              <a:defRPr/>
            </a:lvl7pPr>
            <a:lvl8pPr>
              <a:defRPr/>
            </a:lvl8pPr>
            <a:lvl9pPr>
              <a:defRPr/>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11"/>
          </p:nvPr>
        </p:nvSpPr>
        <p:spPr/>
        <p:txBody>
          <a:bodyPr rtlCol="0"/>
          <a:lstStyle>
            <a:lvl1pPr>
              <a:defRPr>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10"/>
          </p:nvPr>
        </p:nvSpPr>
        <p:spPr/>
        <p:txBody>
          <a:bodyPr rtlCol="0"/>
          <a:lstStyle>
            <a:lvl1pPr>
              <a:defRPr>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88559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4000" cy="2667000"/>
          </a:xfrm>
        </p:spPr>
        <p:txBody>
          <a:bodyPr rtlCol="0" anchor="b">
            <a:normAutofit/>
          </a:bodyPr>
          <a:lstStyle>
            <a:lvl1pPr algn="l">
              <a:defRPr sz="5400" b="0" cap="none" baseline="0">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4876800"/>
            <a:ext cx="8229598" cy="1143000"/>
          </a:xfrm>
        </p:spPr>
        <p:txBody>
          <a:bodyPr rtlCol="0" anchor="t">
            <a:normAutofit/>
          </a:bodyPr>
          <a:lstStyle>
            <a:lvl1pPr marL="0" indent="0">
              <a:spcBef>
                <a:spcPts val="0"/>
              </a:spcBef>
              <a:buNone/>
              <a:defRPr sz="2400">
                <a:solidFill>
                  <a:schemeClr val="tx1"/>
                </a:solidFill>
                <a:latin typeface="Euphemia" panose="020B05030401020201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a:t>
            </a:r>
          </a:p>
        </p:txBody>
      </p:sp>
      <p:sp>
        <p:nvSpPr>
          <p:cNvPr id="5" name="Espace réservé du pied de page 4"/>
          <p:cNvSpPr>
            <a:spLocks noGrp="1"/>
          </p:cNvSpPr>
          <p:nvPr>
            <p:ph type="ftr" sz="quarter" idx="11"/>
          </p:nvPr>
        </p:nvSpPr>
        <p:spPr bwMode="black"/>
        <p:txBody>
          <a:bodyPr rtlCol="0"/>
          <a:lstStyle>
            <a:lvl1pPr>
              <a:defRPr>
                <a:solidFill>
                  <a:schemeClr val="tx1"/>
                </a:solidFill>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10"/>
          </p:nvPr>
        </p:nvSpPr>
        <p:spPr bwMode="black"/>
        <p:txBody>
          <a:bodyPr rtlCol="0"/>
          <a:lstStyle>
            <a:lvl1pPr>
              <a:defRPr>
                <a:solidFill>
                  <a:schemeClr val="tx1"/>
                </a:solidFill>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12"/>
          </p:nvPr>
        </p:nvSpPr>
        <p:spPr bwMode="black"/>
        <p:txBody>
          <a:bodyPr rtlCol="0"/>
          <a:lstStyle>
            <a:lvl1pPr>
              <a:defRPr>
                <a:solidFill>
                  <a:schemeClr val="tx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55872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sz="half" idx="1" hasCustomPrompt="1"/>
          </p:nvPr>
        </p:nvSpPr>
        <p:spPr>
          <a:xfrm>
            <a:off x="1522413"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a:lvl8pPr>
            <a:lvl9pPr>
              <a:defRPr sz="16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230849" y="1904999"/>
            <a:ext cx="4435564" cy="4088921"/>
          </a:xfrm>
        </p:spPr>
        <p:txBody>
          <a:bodyPr rtlCol="0">
            <a:normAutofit/>
          </a:bodyPr>
          <a:lstStyle>
            <a:lvl1pPr>
              <a:defRPr sz="2400">
                <a:latin typeface="Euphemia" panose="020B0503040102020104" pitchFamily="34" charset="0"/>
              </a:defRPr>
            </a:lvl1pPr>
            <a:lvl2pPr>
              <a:defRPr sz="2000">
                <a:latin typeface="Euphemia" panose="020B0503040102020104" pitchFamily="34" charset="0"/>
              </a:defRPr>
            </a:lvl2pPr>
            <a:lvl3pPr>
              <a:defRPr sz="1800">
                <a:latin typeface="Euphemia" panose="020B0503040102020104" pitchFamily="34" charset="0"/>
              </a:defRPr>
            </a:lvl3pPr>
            <a:lvl4pPr>
              <a:defRPr sz="1600">
                <a:latin typeface="Euphemia" panose="020B0503040102020104" pitchFamily="34" charset="0"/>
              </a:defRPr>
            </a:lvl4pPr>
            <a:lvl5pPr>
              <a:defRPr sz="1600">
                <a:latin typeface="Euphemia" panose="020B0503040102020104" pitchFamily="34" charset="0"/>
              </a:defRPr>
            </a:lvl5pPr>
            <a:lvl6pPr>
              <a:defRPr sz="1600"/>
            </a:lvl6pPr>
            <a:lvl7pPr>
              <a:defRPr sz="1600"/>
            </a:lvl7pPr>
            <a:lvl8pPr>
              <a:defRPr sz="1600" baseline="0"/>
            </a:lvl8pPr>
            <a:lvl9pPr>
              <a:defRPr sz="1600" baseline="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23606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3" name="Espace réservé du texte 2"/>
          <p:cNvSpPr>
            <a:spLocks noGrp="1"/>
          </p:cNvSpPr>
          <p:nvPr>
            <p:ph type="body" idx="1" hasCustomPrompt="1"/>
          </p:nvPr>
        </p:nvSpPr>
        <p:spPr>
          <a:xfrm>
            <a:off x="1522413"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4" name="Espace réservé du contenu 3"/>
          <p:cNvSpPr>
            <a:spLocks noGrp="1"/>
          </p:cNvSpPr>
          <p:nvPr>
            <p:ph sz="half" idx="2" hasCustomPrompt="1"/>
          </p:nvPr>
        </p:nvSpPr>
        <p:spPr>
          <a:xfrm>
            <a:off x="1522413"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46814" y="1828800"/>
            <a:ext cx="4419599" cy="685801"/>
          </a:xfrm>
        </p:spPr>
        <p:txBody>
          <a:bodyPr rtlCol="0" anchor="ctr">
            <a:normAutofit/>
          </a:bodyPr>
          <a:lstStyle>
            <a:lvl1pPr marL="0" indent="0">
              <a:spcBef>
                <a:spcPts val="0"/>
              </a:spcBef>
              <a:buNone/>
              <a:defRPr sz="2000" b="1">
                <a:latin typeface="Euphemia" panose="020B05030401020201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a:t>
            </a:r>
          </a:p>
        </p:txBody>
      </p:sp>
      <p:sp>
        <p:nvSpPr>
          <p:cNvPr id="6" name="Espace réservé du contenu 5"/>
          <p:cNvSpPr>
            <a:spLocks noGrp="1"/>
          </p:cNvSpPr>
          <p:nvPr>
            <p:ph sz="quarter" idx="4" hasCustomPrompt="1"/>
          </p:nvPr>
        </p:nvSpPr>
        <p:spPr>
          <a:xfrm>
            <a:off x="6246814" y="2590801"/>
            <a:ext cx="4419599" cy="342900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8" name="Espace réservé du pied de page 7"/>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7" name="Espace réservé de la date 6"/>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9" name="Espace réservé du numéro de diapositive 8"/>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43676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atin typeface="Euphemia" panose="020B0503040102020104" pitchFamily="34" charset="0"/>
              </a:defRPr>
            </a:lvl1pPr>
          </a:lstStyle>
          <a:p>
            <a:pPr rtl="0"/>
            <a:r>
              <a:rPr lang="fr-FR" noProof="0"/>
              <a:t>Modifiez le style du titre</a:t>
            </a:r>
          </a:p>
        </p:txBody>
      </p:sp>
      <p:sp>
        <p:nvSpPr>
          <p:cNvPr id="4" name="Espace réservé du pied de page 3"/>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3" name="Espace réservé de la date 2"/>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5" name="Espace réservé du numéro de diapositive 4"/>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302319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6" name="graphique du bas"/>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3" name="Espace réservé du pied de page 2"/>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2" name="Espace réservé de la date 1"/>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4" name="Espace réservé du numéro de diapositive 3"/>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70961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1">
                <a:latin typeface="Euphemia" panose="020B0503040102020104" pitchFamily="34" charset="0"/>
              </a:defRPr>
            </a:lvl1pPr>
          </a:lstStyle>
          <a:p>
            <a:pPr rtl="0"/>
            <a:r>
              <a:rPr lang="fr-FR" noProof="0"/>
              <a:t>Modifiez le style du titre</a:t>
            </a:r>
          </a:p>
        </p:txBody>
      </p:sp>
      <p:sp>
        <p:nvSpPr>
          <p:cNvPr id="3" name="Espace réservé du contenu 2"/>
          <p:cNvSpPr>
            <a:spLocks noGrp="1"/>
          </p:cNvSpPr>
          <p:nvPr>
            <p:ph idx="1" hasCustomPrompt="1"/>
          </p:nvPr>
        </p:nvSpPr>
        <p:spPr>
          <a:xfrm>
            <a:off x="1491930" y="1293495"/>
            <a:ext cx="5577840" cy="4023360"/>
          </a:xfrm>
        </p:spPr>
        <p:txBody>
          <a:bodyPr rtlCol="0">
            <a:normAutofit/>
          </a:bodyPr>
          <a:lstStyle>
            <a:lvl1pPr>
              <a:defRPr sz="2000">
                <a:latin typeface="Euphemia" panose="020B0503040102020104" pitchFamily="34" charset="0"/>
              </a:defRPr>
            </a:lvl1pPr>
            <a:lvl2pPr>
              <a:defRPr sz="1800">
                <a:latin typeface="Euphemia" panose="020B0503040102020104" pitchFamily="34" charset="0"/>
              </a:defRPr>
            </a:lvl2pPr>
            <a:lvl3pPr>
              <a:defRPr sz="1600">
                <a:latin typeface="Euphemia" panose="020B0503040102020104" pitchFamily="34" charset="0"/>
              </a:defRPr>
            </a:lvl3pPr>
            <a:lvl4pPr>
              <a:defRPr sz="1400">
                <a:latin typeface="Euphemia" panose="020B0503040102020104" pitchFamily="34" charset="0"/>
              </a:defRPr>
            </a:lvl4pPr>
            <a:lvl5pPr>
              <a:defRPr sz="1400">
                <a:latin typeface="Euphemia" panose="020B0503040102020104" pitchFamily="34" charset="0"/>
              </a:defRPr>
            </a:lvl5pPr>
            <a:lvl6pPr>
              <a:defRPr sz="1400"/>
            </a:lvl6pPr>
            <a:lvl7pPr>
              <a:defRPr sz="1400"/>
            </a:lvl7pPr>
            <a:lvl8pPr>
              <a:defRPr sz="1400"/>
            </a:lvl8pPr>
            <a:lvl9pPr>
              <a:defRPr sz="1400"/>
            </a:lvl9p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7923214" y="3536829"/>
            <a:ext cx="3124200" cy="1797169"/>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93386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cadre" descr="Bordur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2" name="Titre 1"/>
          <p:cNvSpPr>
            <a:spLocks noGrp="1"/>
          </p:cNvSpPr>
          <p:nvPr>
            <p:ph type="title"/>
          </p:nvPr>
        </p:nvSpPr>
        <p:spPr>
          <a:xfrm>
            <a:off x="7923214" y="1371600"/>
            <a:ext cx="3124200" cy="2057400"/>
          </a:xfrm>
        </p:spPr>
        <p:txBody>
          <a:bodyPr rtlCol="0" anchor="b">
            <a:normAutofit/>
          </a:bodyPr>
          <a:lstStyle>
            <a:lvl1pPr algn="l">
              <a:defRPr sz="3200" b="0">
                <a:latin typeface="Euphemia" panose="020B0503040102020104" pitchFamily="34" charset="0"/>
              </a:defRPr>
            </a:lvl1pPr>
          </a:lstStyle>
          <a:p>
            <a:pPr rtl="0"/>
            <a:r>
              <a:rPr lang="fr-FR" noProof="0"/>
              <a:t>Modifiez le style du titre</a:t>
            </a:r>
          </a:p>
        </p:txBody>
      </p:sp>
      <p:sp>
        <p:nvSpPr>
          <p:cNvPr id="3" name="Espace réservé d’image 2" descr="Espace réservé vide pour ajouter une image. Cliquez sur l’espace réservé et sélectionnez l’image à ajouter"/>
          <p:cNvSpPr>
            <a:spLocks noGrp="1"/>
          </p:cNvSpPr>
          <p:nvPr>
            <p:ph type="pic" idx="1" hasCustomPrompt="1"/>
          </p:nvPr>
        </p:nvSpPr>
        <p:spPr>
          <a:xfrm>
            <a:off x="1400490" y="1202055"/>
            <a:ext cx="5760720" cy="4206240"/>
          </a:xfrm>
          <a:solidFill>
            <a:schemeClr val="bg1">
              <a:lumMod val="95000"/>
            </a:schemeClr>
          </a:solidFill>
        </p:spPr>
        <p:txBody>
          <a:bodyPr tIns="914400" rtlCol="0">
            <a:normAutofit/>
          </a:bodyPr>
          <a:lstStyle>
            <a:lvl1pPr marL="0" indent="0" algn="ctr">
              <a:spcBef>
                <a:spcPts val="0"/>
              </a:spcBef>
              <a:buNone/>
              <a:defRPr sz="2400">
                <a:latin typeface="Euphemia" panose="020B05030401020201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7923214" y="3536829"/>
            <a:ext cx="3124200" cy="1797171"/>
          </a:xfrm>
        </p:spPr>
        <p:txBody>
          <a:bodyPr rtlCol="0">
            <a:normAutofit/>
          </a:bodyPr>
          <a:lstStyle>
            <a:lvl1pPr marL="0" indent="0">
              <a:spcBef>
                <a:spcPts val="800"/>
              </a:spcBef>
              <a:buNone/>
              <a:defRPr sz="1600">
                <a:latin typeface="Euphemia" panose="020B05030401020201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a:t>
            </a:r>
          </a:p>
        </p:txBody>
      </p:sp>
      <p:sp>
        <p:nvSpPr>
          <p:cNvPr id="6" name="Espace réservé du pied de page 5"/>
          <p:cNvSpPr>
            <a:spLocks noGrp="1"/>
          </p:cNvSpPr>
          <p:nvPr>
            <p:ph type="ftr" sz="quarter" idx="11"/>
          </p:nvPr>
        </p:nvSpPr>
        <p:spPr/>
        <p:txBody>
          <a:bodyPr rtlCol="0"/>
          <a:lstStyle>
            <a:lvl1pPr>
              <a:defRPr>
                <a:latin typeface="Euphemia" panose="020B0503040102020104" pitchFamily="34" charset="0"/>
              </a:defRPr>
            </a:lvl1pPr>
          </a:lstStyle>
          <a:p>
            <a:r>
              <a:rPr lang="fr-FR" noProof="0"/>
              <a:t>CELINE GRANDCLEMENT</a:t>
            </a:r>
          </a:p>
        </p:txBody>
      </p:sp>
      <p:sp>
        <p:nvSpPr>
          <p:cNvPr id="5" name="Espace réservé de la date 4"/>
          <p:cNvSpPr>
            <a:spLocks noGrp="1"/>
          </p:cNvSpPr>
          <p:nvPr>
            <p:ph type="dt" sz="half" idx="10"/>
          </p:nvPr>
        </p:nvSpPr>
        <p:spPr/>
        <p:txBody>
          <a:bodyPr rtlCol="0"/>
          <a:lstStyle>
            <a:lvl1pPr>
              <a:defRPr>
                <a:latin typeface="Euphemia" panose="020B0503040102020104" pitchFamily="34" charset="0"/>
              </a:defRPr>
            </a:lvl1pPr>
          </a:lstStyle>
          <a:p>
            <a:r>
              <a:rPr lang="fr-FR" noProof="0"/>
              <a:t>13/02/2019</a:t>
            </a:r>
          </a:p>
        </p:txBody>
      </p:sp>
      <p:sp>
        <p:nvSpPr>
          <p:cNvPr id="7" name="Espace réservé du numéro de diapositive 6"/>
          <p:cNvSpPr>
            <a:spLocks noGrp="1"/>
          </p:cNvSpPr>
          <p:nvPr>
            <p:ph type="sldNum" sz="quarter" idx="12"/>
          </p:nvPr>
        </p:nvSpPr>
        <p:spPr/>
        <p:txBody>
          <a:bodyPr rtlCol="0"/>
          <a:lstStyle>
            <a:lvl1pPr>
              <a:defRPr>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189684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grpSp>
        <p:nvGrpSpPr>
          <p:cNvPr id="10" name="graphique du haut" descr="Bordure supérieure"/>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latin typeface="Euphemia" panose="020B0503040102020104" pitchFamily="34" charset="0"/>
              </a:endParaRPr>
            </a:p>
          </p:txBody>
        </p:sp>
      </p:grpSp>
      <p:sp>
        <p:nvSpPr>
          <p:cNvPr id="2" name="Espace réservé du titre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522876" y="1905000"/>
            <a:ext cx="9143538"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noProof="0"/>
              <a:t>CELINE GRANDCLEMENT</a:t>
            </a:r>
          </a:p>
        </p:txBody>
      </p:sp>
      <p:sp>
        <p:nvSpPr>
          <p:cNvPr id="4" name="Espace réservé de la date 3"/>
          <p:cNvSpPr>
            <a:spLocks noGrp="1"/>
          </p:cNvSpPr>
          <p:nvPr>
            <p:ph type="dt" sz="half" idx="2"/>
          </p:nvPr>
        </p:nvSpPr>
        <p:spPr bwMode="white">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noProof="0"/>
              <a:t>13/02/2019</a:t>
            </a:r>
          </a:p>
        </p:txBody>
      </p:sp>
      <p:sp>
        <p:nvSpPr>
          <p:cNvPr id="6" name="Espace réservé du numéro de diapositive 5"/>
          <p:cNvSpPr>
            <a:spLocks noGrp="1"/>
          </p:cNvSpPr>
          <p:nvPr>
            <p:ph type="sldNum" sz="quarter" idx="4"/>
          </p:nvPr>
        </p:nvSpPr>
        <p:spPr bwMode="white">
          <a:xfrm>
            <a:off x="9730094" y="6516865"/>
            <a:ext cx="936319"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noProof="0" smtClean="0"/>
              <a:pPr/>
              <a:t>‹N°›</a:t>
            </a:fld>
            <a:endParaRPr lang="fr-FR" noProof="0"/>
          </a:p>
        </p:txBody>
      </p:sp>
    </p:spTree>
    <p:extLst>
      <p:ext uri="{BB962C8B-B14F-4D97-AF65-F5344CB8AC3E}">
        <p14:creationId xmlns:p14="http://schemas.microsoft.com/office/powerpoint/2010/main" val="220884516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graphique du bas" descr="Bordure inférieure"/>
          <p:cNvGrpSpPr/>
          <p:nvPr/>
        </p:nvGrpSpPr>
        <p:grpSpPr>
          <a:xfrm>
            <a:off x="1"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grpSp>
        <p:nvGrpSpPr>
          <p:cNvPr id="10" name="graphique du haut" descr="Bordure supérieure"/>
          <p:cNvGrpSpPr/>
          <p:nvPr/>
        </p:nvGrpSpPr>
        <p:grpSpPr>
          <a:xfrm>
            <a:off x="1280"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solidFill>
                  <a:prstClr val="white"/>
                </a:solidFill>
              </a:endParaRPr>
            </a:p>
          </p:txBody>
        </p:sp>
      </p:grpSp>
      <p:sp>
        <p:nvSpPr>
          <p:cNvPr id="2" name="Espace réservé du titre 1"/>
          <p:cNvSpPr>
            <a:spLocks noGrp="1"/>
          </p:cNvSpPr>
          <p:nvPr>
            <p:ph type="title"/>
          </p:nvPr>
        </p:nvSpPr>
        <p:spPr>
          <a:xfrm>
            <a:off x="1522875" y="609600"/>
            <a:ext cx="9143538" cy="1066800"/>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1522875" y="1905000"/>
            <a:ext cx="9143538" cy="4114800"/>
          </a:xfrm>
          <a:prstGeom prst="rect">
            <a:avLst/>
          </a:prstGeom>
        </p:spPr>
        <p:txBody>
          <a:bodyPr vert="horz" lIns="91440" tIns="45720" rIns="91440" bIns="45720" rtlCol="0">
            <a:normAutofit/>
          </a:bodyPr>
          <a:lstStyle/>
          <a:p>
            <a:pPr lvl="0" rtl="0"/>
            <a:r>
              <a:rPr lang="fr-FR" noProof="0"/>
              <a:t>Modifiez les styles du texte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pied de page 4"/>
          <p:cNvSpPr>
            <a:spLocks noGrp="1"/>
          </p:cNvSpPr>
          <p:nvPr>
            <p:ph type="ftr" sz="quarter" idx="3"/>
          </p:nvPr>
        </p:nvSpPr>
        <p:spPr bwMode="white">
          <a:xfrm>
            <a:off x="1507499" y="6516865"/>
            <a:ext cx="6062145" cy="228600"/>
          </a:xfrm>
          <a:prstGeom prst="rect">
            <a:avLst/>
          </a:prstGeom>
        </p:spPr>
        <p:txBody>
          <a:bodyPr vert="horz" lIns="91440" tIns="45720" rIns="91440" bIns="45720" rtlCol="0" anchor="ctr"/>
          <a:lstStyle>
            <a:lvl1pPr algn="l">
              <a:defRPr sz="1100" cap="all" baseline="0">
                <a:solidFill>
                  <a:schemeClr val="bg1"/>
                </a:solidFill>
                <a:latin typeface="Euphemia" panose="020B0503040102020104" pitchFamily="34" charset="0"/>
              </a:defRPr>
            </a:lvl1pPr>
          </a:lstStyle>
          <a:p>
            <a:r>
              <a:rPr lang="fr-FR">
                <a:solidFill>
                  <a:prstClr val="white"/>
                </a:solidFill>
              </a:rPr>
              <a:t>ACADEMIE DE BESANCON</a:t>
            </a:r>
          </a:p>
        </p:txBody>
      </p:sp>
      <p:sp>
        <p:nvSpPr>
          <p:cNvPr id="4" name="Espace réservé de la date 3"/>
          <p:cNvSpPr>
            <a:spLocks noGrp="1"/>
          </p:cNvSpPr>
          <p:nvPr>
            <p:ph type="dt" sz="half" idx="2"/>
          </p:nvPr>
        </p:nvSpPr>
        <p:spPr bwMode="white">
          <a:xfrm>
            <a:off x="7994363" y="6516865"/>
            <a:ext cx="1327622"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r>
              <a:rPr lang="fr-FR">
                <a:solidFill>
                  <a:prstClr val="white"/>
                </a:solidFill>
              </a:rPr>
              <a:t>11/04/2019</a:t>
            </a:r>
          </a:p>
        </p:txBody>
      </p:sp>
      <p:sp>
        <p:nvSpPr>
          <p:cNvPr id="6" name="Espace réservé du numéro de diapositive 5"/>
          <p:cNvSpPr>
            <a:spLocks noGrp="1"/>
          </p:cNvSpPr>
          <p:nvPr>
            <p:ph type="sldNum" sz="quarter" idx="4"/>
          </p:nvPr>
        </p:nvSpPr>
        <p:spPr bwMode="white">
          <a:xfrm>
            <a:off x="9730095" y="6516865"/>
            <a:ext cx="936319" cy="228600"/>
          </a:xfrm>
          <a:prstGeom prst="rect">
            <a:avLst/>
          </a:prstGeom>
        </p:spPr>
        <p:txBody>
          <a:bodyPr vert="horz" lIns="91440" tIns="45720" rIns="91440" bIns="45720" rtlCol="0" anchor="ctr"/>
          <a:lstStyle>
            <a:lvl1pPr algn="r">
              <a:defRPr sz="1100">
                <a:solidFill>
                  <a:schemeClr val="bg1"/>
                </a:solidFill>
                <a:latin typeface="Euphemia" panose="020B0503040102020104" pitchFamily="34" charset="0"/>
              </a:defRPr>
            </a:lvl1pPr>
          </a:lstStyle>
          <a:p>
            <a:fld id="{DF28FB93-0A08-4E7D-8E63-9EFA29F1E093}"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93173445"/>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accent1">
              <a:lumMod val="50000"/>
            </a:schemeClr>
          </a:solidFill>
          <a:latin typeface="Euphemia" panose="020B0503040102020104" pitchFamily="34" charset="0"/>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Euphemia" panose="020B0503040102020104" pitchFamily="34" charset="0"/>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Euphemia" panose="020B0503040102020104" pitchFamily="34" charset="0"/>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Euphemia" panose="020B0503040102020104" pitchFamily="34" charset="0"/>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Euphemia" panose="020B0503040102020104" pitchFamily="34" charset="0"/>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5860" y="1340768"/>
            <a:ext cx="9540552" cy="3231232"/>
          </a:xfrm>
        </p:spPr>
        <p:txBody>
          <a:bodyPr rtlCol="0">
            <a:noAutofit/>
          </a:bodyPr>
          <a:lstStyle/>
          <a:p>
            <a:pPr algn="ctr" rtl="0"/>
            <a:r>
              <a:rPr lang="fr-FR" sz="6000" dirty="0">
                <a:latin typeface="Euphemia" panose="020B0503040102020104" pitchFamily="34" charset="0"/>
              </a:rPr>
              <a:t>Le nouveau programme de </a:t>
            </a:r>
            <a:br>
              <a:rPr lang="fr-FR" sz="6000" dirty="0">
                <a:latin typeface="Euphemia" panose="020B0503040102020104" pitchFamily="34" charset="0"/>
              </a:rPr>
            </a:br>
            <a:r>
              <a:rPr lang="fr-FR" sz="6000" dirty="0">
                <a:latin typeface="Euphemia" panose="020B0503040102020104" pitchFamily="34" charset="0"/>
              </a:rPr>
              <a:t>Sciences Economiques et Sociales</a:t>
            </a:r>
            <a:br>
              <a:rPr lang="fr-FR" sz="6000" dirty="0">
                <a:latin typeface="Euphemia" panose="020B0503040102020104" pitchFamily="34" charset="0"/>
              </a:rPr>
            </a:br>
            <a:r>
              <a:rPr lang="fr-FR" sz="4400" dirty="0"/>
              <a:t>en Première</a:t>
            </a:r>
            <a:endParaRPr lang="fr-FR" sz="6000" dirty="0">
              <a:latin typeface="Euphemia" panose="020B0503040102020104" pitchFamily="34" charset="0"/>
            </a:endParaRPr>
          </a:p>
        </p:txBody>
      </p:sp>
      <p:sp>
        <p:nvSpPr>
          <p:cNvPr id="4" name="Espace réservé de la date 3"/>
          <p:cNvSpPr>
            <a:spLocks noGrp="1"/>
          </p:cNvSpPr>
          <p:nvPr>
            <p:ph type="dt" sz="half" idx="10"/>
          </p:nvPr>
        </p:nvSpPr>
        <p:spPr/>
        <p:txBody>
          <a:bodyPr/>
          <a:lstStyle/>
          <a:p>
            <a:r>
              <a:rPr lang="fr-FR" noProof="0" dirty="0"/>
              <a:t>11/04/2019</a:t>
            </a:r>
          </a:p>
        </p:txBody>
      </p:sp>
      <p:sp>
        <p:nvSpPr>
          <p:cNvPr id="5" name="Espace réservé du pied de page 4"/>
          <p:cNvSpPr>
            <a:spLocks noGrp="1"/>
          </p:cNvSpPr>
          <p:nvPr>
            <p:ph type="ftr" sz="quarter" idx="11"/>
          </p:nvPr>
        </p:nvSpPr>
        <p:spPr/>
        <p:txBody>
          <a:bodyPr/>
          <a:lstStyle/>
          <a:p>
            <a:r>
              <a:rPr lang="fr-FR" noProof="0" dirty="0"/>
              <a:t>Académie de Besançon</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1</a:t>
            </a:fld>
            <a:endParaRPr lang="fr-FR" noProof="0"/>
          </a:p>
        </p:txBody>
      </p:sp>
      <p:sp>
        <p:nvSpPr>
          <p:cNvPr id="7" name="Sous-titre 6"/>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58211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477789" y="188640"/>
            <a:ext cx="11711036" cy="1656183"/>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3100" b="1" dirty="0">
                <a:solidFill>
                  <a:srgbClr val="00B0F0"/>
                </a:solidFill>
              </a:rPr>
              <a:t>Être capable d’interpréter </a:t>
            </a:r>
            <a:r>
              <a:rPr lang="fr-FR" sz="3100" dirty="0">
                <a:solidFill>
                  <a:schemeClr val="tx1"/>
                </a:solidFill>
              </a:rPr>
              <a:t>des taux d’inscription sur les listes électorales, des taux de participation et d’abstention aux élections.</a:t>
            </a:r>
            <a:endParaRPr lang="fr-FR" sz="3100" dirty="0"/>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405780" y="1988840"/>
            <a:ext cx="11593288" cy="4104456"/>
          </a:xfrm>
        </p:spPr>
        <p:txBody>
          <a:bodyPr>
            <a:normAutofit lnSpcReduction="10000"/>
          </a:bodyPr>
          <a:lstStyle/>
          <a:p>
            <a:pPr marL="0" indent="0" algn="ctr">
              <a:spcBef>
                <a:spcPts val="0"/>
              </a:spcBef>
              <a:buNone/>
            </a:pPr>
            <a:r>
              <a:rPr lang="fr-FR" b="1" u="sng" dirty="0"/>
              <a:t>Savoirs à enseigner    </a:t>
            </a:r>
          </a:p>
          <a:p>
            <a:r>
              <a:rPr lang="fr-FR" b="1" dirty="0"/>
              <a:t>Quantifier les données</a:t>
            </a:r>
          </a:p>
          <a:p>
            <a:pPr lvl="1"/>
            <a:r>
              <a:rPr lang="fr-FR" dirty="0"/>
              <a:t>L’inscription sur les listes électorales</a:t>
            </a:r>
          </a:p>
          <a:p>
            <a:pPr lvl="1"/>
            <a:r>
              <a:rPr lang="fr-FR" dirty="0"/>
              <a:t>La participation</a:t>
            </a:r>
          </a:p>
          <a:p>
            <a:pPr lvl="1"/>
            <a:r>
              <a:rPr lang="fr-FR" dirty="0"/>
              <a:t>L’abstention</a:t>
            </a:r>
          </a:p>
          <a:p>
            <a:r>
              <a:rPr lang="fr-FR" b="1" dirty="0"/>
              <a:t>Interpréter les données</a:t>
            </a:r>
          </a:p>
          <a:p>
            <a:pPr lvl="1"/>
            <a:r>
              <a:rPr lang="fr-FR" dirty="0"/>
              <a:t>De la population en âge de voter à la population inscrite sur les listes électorales </a:t>
            </a:r>
          </a:p>
          <a:p>
            <a:pPr lvl="1"/>
            <a:r>
              <a:rPr lang="fr-FR" dirty="0"/>
              <a:t>De la population inscrite sur les listes électorales à la population qui participe effectivement à l’élection … </a:t>
            </a:r>
          </a:p>
          <a:p>
            <a:pPr lvl="1"/>
            <a:r>
              <a:rPr lang="fr-FR" dirty="0"/>
              <a:t>…. Ou qui s’abstient </a:t>
            </a:r>
            <a:endParaRPr lang="fr-FR" b="1" u="sng" dirty="0"/>
          </a:p>
          <a:p>
            <a:endParaRPr lang="fr-FR" b="1" u="sng" dirty="0"/>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10</a:t>
            </a:fld>
            <a:endParaRPr lang="fr-FR" noProof="0"/>
          </a:p>
        </p:txBody>
      </p:sp>
      <p:sp>
        <p:nvSpPr>
          <p:cNvPr id="6" name="Espace réservé du pied de page 2">
            <a:extLst>
              <a:ext uri="{FF2B5EF4-FFF2-40B4-BE49-F238E27FC236}">
                <a16:creationId xmlns:a16="http://schemas.microsoft.com/office/drawing/2014/main" id="{5F9B8CF6-249D-4670-ACDC-C1744D5FB3D8}"/>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13024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453129" y="332656"/>
            <a:ext cx="11282565" cy="2160240"/>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3100" b="1" i="1" dirty="0">
                <a:solidFill>
                  <a:srgbClr val="00B0F0"/>
                </a:solidFill>
              </a:rPr>
              <a:t>Comprendre</a:t>
            </a:r>
            <a:r>
              <a:rPr lang="fr-FR" sz="3100" i="1" dirty="0">
                <a:solidFill>
                  <a:srgbClr val="00B0F0"/>
                </a:solidFill>
              </a:rPr>
              <a:t> </a:t>
            </a:r>
            <a:r>
              <a:rPr lang="fr-FR" sz="3100" dirty="0">
                <a:solidFill>
                  <a:schemeClr val="tx1"/>
                </a:solidFill>
              </a:rPr>
              <a:t>que la participation électorale est liée à divers facteurs inégalement partagés au sein de la population (degré d’intégration sociale, intérêt pour la politique, sentiment de compétence politique</a:t>
            </a:r>
            <a:r>
              <a:rPr lang="fr-FR" sz="3100" i="1" dirty="0">
                <a:solidFill>
                  <a:schemeClr val="bg1">
                    <a:lumMod val="75000"/>
                  </a:schemeClr>
                </a:solidFill>
              </a:rPr>
              <a:t>) et de variables contextuelles (perception des enjeux de l’élection, types d’élection).</a:t>
            </a:r>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237498" y="2773280"/>
            <a:ext cx="11689562" cy="3392024"/>
          </a:xfrm>
        </p:spPr>
        <p:txBody>
          <a:bodyPr>
            <a:normAutofit/>
          </a:bodyPr>
          <a:lstStyle/>
          <a:p>
            <a:pPr marL="0" indent="0" algn="ctr">
              <a:buNone/>
            </a:pPr>
            <a:r>
              <a:rPr lang="fr-FR" b="1" u="sng" dirty="0"/>
              <a:t>Savoirs à enseigner</a:t>
            </a:r>
          </a:p>
          <a:p>
            <a:pPr>
              <a:buFont typeface="Wingdings" panose="05000000000000000000" pitchFamily="2" charset="2"/>
              <a:buChar char="§"/>
            </a:pPr>
            <a:r>
              <a:rPr lang="fr-FR" sz="2800" dirty="0"/>
              <a:t>La participation électorale est liée à des facteurs inégalement partagés</a:t>
            </a:r>
          </a:p>
          <a:p>
            <a:pPr lvl="1">
              <a:buFont typeface="Euphemia" panose="020B0503040102020104" pitchFamily="34" charset="0"/>
              <a:buChar char="–"/>
            </a:pPr>
            <a:r>
              <a:rPr lang="fr-FR" sz="2400" dirty="0"/>
              <a:t>Le degré d’intégration sociale…. </a:t>
            </a:r>
          </a:p>
          <a:p>
            <a:pPr lvl="1">
              <a:buFont typeface="Euphemia" panose="020B0503040102020104" pitchFamily="34" charset="0"/>
              <a:buChar char="–"/>
            </a:pPr>
            <a:r>
              <a:rPr lang="fr-FR" sz="2400" dirty="0"/>
              <a:t>… est corrélé au sentiment de compétence politique, …</a:t>
            </a:r>
          </a:p>
          <a:p>
            <a:pPr lvl="1">
              <a:buFont typeface="Euphemia" panose="020B0503040102020104" pitchFamily="34" charset="0"/>
              <a:buChar char="–"/>
            </a:pPr>
            <a:r>
              <a:rPr lang="fr-FR" sz="2400" dirty="0"/>
              <a:t>…. facteur d’intérêt pour la politique (Daniel Gaxie, 1978)</a:t>
            </a:r>
          </a:p>
          <a:p>
            <a:pPr marL="0" indent="0">
              <a:buNone/>
            </a:pPr>
            <a:endParaRPr lang="fr-FR" b="1" u="sng" dirty="0"/>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11</a:t>
            </a:fld>
            <a:endParaRPr lang="fr-FR" noProof="0"/>
          </a:p>
        </p:txBody>
      </p:sp>
      <p:sp>
        <p:nvSpPr>
          <p:cNvPr id="6" name="Espace réservé du pied de page 2">
            <a:extLst>
              <a:ext uri="{FF2B5EF4-FFF2-40B4-BE49-F238E27FC236}">
                <a16:creationId xmlns:a16="http://schemas.microsoft.com/office/drawing/2014/main" id="{37FAE9DA-E98A-46F8-9D6F-7B9AE1D62003}"/>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3038348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453129" y="332656"/>
            <a:ext cx="11282565" cy="2160240"/>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3100" b="1" dirty="0">
                <a:solidFill>
                  <a:srgbClr val="00B0F0"/>
                </a:solidFill>
              </a:rPr>
              <a:t>Comprendre</a:t>
            </a:r>
            <a:r>
              <a:rPr lang="fr-FR" sz="3100" dirty="0">
                <a:solidFill>
                  <a:schemeClr val="tx1"/>
                </a:solidFill>
              </a:rPr>
              <a:t> que la participation électorale est liée </a:t>
            </a:r>
            <a:r>
              <a:rPr lang="fr-FR" sz="3100" dirty="0">
                <a:solidFill>
                  <a:schemeClr val="bg1">
                    <a:lumMod val="75000"/>
                  </a:schemeClr>
                </a:solidFill>
              </a:rPr>
              <a:t>à divers facteurs inégalement partagés au sein de la population (degré d’intégration sociale, intérêt pour la politique, sentiment de compétence politique) et </a:t>
            </a:r>
            <a:r>
              <a:rPr lang="fr-FR" sz="3100" dirty="0">
                <a:solidFill>
                  <a:schemeClr val="tx1"/>
                </a:solidFill>
              </a:rPr>
              <a:t>de variables contextuelles (perception des enjeux de l’élection, types d’élection).</a:t>
            </a:r>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249630" y="2669093"/>
            <a:ext cx="11689562" cy="3392024"/>
          </a:xfrm>
        </p:spPr>
        <p:txBody>
          <a:bodyPr>
            <a:normAutofit/>
          </a:bodyPr>
          <a:lstStyle/>
          <a:p>
            <a:pPr marL="0" indent="0" algn="ctr">
              <a:buNone/>
            </a:pPr>
            <a:r>
              <a:rPr lang="fr-FR" b="1" u="sng" dirty="0"/>
              <a:t>Savoirs à enseigner</a:t>
            </a:r>
          </a:p>
          <a:p>
            <a:pPr marL="0" indent="0" algn="ctr">
              <a:buNone/>
            </a:pPr>
            <a:endParaRPr lang="fr-FR" b="1" u="sng" dirty="0"/>
          </a:p>
          <a:p>
            <a:pPr>
              <a:buFont typeface="Wingdings" panose="05000000000000000000" pitchFamily="2" charset="2"/>
              <a:buChar char="§"/>
            </a:pPr>
            <a:r>
              <a:rPr lang="fr-FR" sz="2800" dirty="0"/>
              <a:t>La participation électorale est conditionnée par des variables contextuelles </a:t>
            </a:r>
          </a:p>
          <a:p>
            <a:pPr lvl="1">
              <a:buFont typeface="Euphemia" panose="020B0503040102020104" pitchFamily="34" charset="0"/>
              <a:buChar char="–"/>
            </a:pPr>
            <a:r>
              <a:rPr lang="fr-FR" sz="2400" dirty="0"/>
              <a:t>Le comportement politique (participation/abstention) varie en fonction de la perception des enjeux par les individus</a:t>
            </a:r>
          </a:p>
          <a:p>
            <a:pPr lvl="1">
              <a:buFont typeface="Euphemia" panose="020B0503040102020104" pitchFamily="34" charset="0"/>
              <a:buChar char="–"/>
            </a:pPr>
            <a:r>
              <a:rPr lang="fr-FR" sz="2400" dirty="0"/>
              <a:t>Le comportement politique dépend du type d’élection </a:t>
            </a:r>
          </a:p>
          <a:p>
            <a:pPr marL="0" indent="0">
              <a:buNone/>
            </a:pPr>
            <a:endParaRPr lang="fr-FR" b="1" u="sng" dirty="0"/>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12</a:t>
            </a:fld>
            <a:endParaRPr lang="fr-FR" noProof="0"/>
          </a:p>
        </p:txBody>
      </p:sp>
      <p:sp>
        <p:nvSpPr>
          <p:cNvPr id="6" name="Espace réservé du pied de page 2">
            <a:extLst>
              <a:ext uri="{FF2B5EF4-FFF2-40B4-BE49-F238E27FC236}">
                <a16:creationId xmlns:a16="http://schemas.microsoft.com/office/drawing/2014/main" id="{37FAE9DA-E98A-46F8-9D6F-7B9AE1D62003}"/>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967423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189756" y="548680"/>
            <a:ext cx="11478494" cy="1368152"/>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3200" b="1" dirty="0">
                <a:solidFill>
                  <a:srgbClr val="00B0F0"/>
                </a:solidFill>
              </a:rPr>
              <a:t>Comprendre</a:t>
            </a:r>
            <a:r>
              <a:rPr lang="fr-FR" sz="3200" dirty="0">
                <a:solidFill>
                  <a:srgbClr val="00B0F0"/>
                </a:solidFill>
              </a:rPr>
              <a:t> </a:t>
            </a:r>
            <a:r>
              <a:rPr lang="fr-FR" sz="3200" dirty="0">
                <a:solidFill>
                  <a:schemeClr val="tx1"/>
                </a:solidFill>
              </a:rPr>
              <a:t>que le vote est à la fois un acte individuel (expression de préférences en fonction d’un contexte et d’une offre électorale) et un acte collectif (expression d’appartenances sociales).</a:t>
            </a:r>
            <a:endParaRPr lang="fr-FR" sz="3100" dirty="0"/>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189756" y="2348880"/>
            <a:ext cx="11737304" cy="3672408"/>
          </a:xfrm>
        </p:spPr>
        <p:txBody>
          <a:bodyPr>
            <a:normAutofit/>
          </a:bodyPr>
          <a:lstStyle/>
          <a:p>
            <a:pPr marL="0" indent="0" algn="ctr">
              <a:buNone/>
            </a:pPr>
            <a:r>
              <a:rPr lang="fr-FR" b="1" u="sng" dirty="0"/>
              <a:t>Savoirs à enseigner</a:t>
            </a:r>
          </a:p>
          <a:p>
            <a:pPr>
              <a:buFont typeface="Wingdings" panose="05000000000000000000" pitchFamily="2" charset="2"/>
              <a:buChar char="§"/>
            </a:pPr>
            <a:r>
              <a:rPr lang="fr-FR" sz="2800" b="1" dirty="0"/>
              <a:t>Le vote est un acte individuel </a:t>
            </a:r>
          </a:p>
          <a:p>
            <a:pPr lvl="1">
              <a:buFont typeface="Euphemia" panose="020B0503040102020104" pitchFamily="34" charset="0"/>
              <a:buChar char="–"/>
            </a:pPr>
            <a:r>
              <a:rPr lang="fr-FR" sz="2400" dirty="0"/>
              <a:t>Exprimant des préférences dans un contexte donné …</a:t>
            </a:r>
          </a:p>
          <a:p>
            <a:pPr lvl="1">
              <a:buFont typeface="Euphemia" panose="020B0503040102020104" pitchFamily="34" charset="0"/>
              <a:buChar char="–"/>
            </a:pPr>
            <a:r>
              <a:rPr lang="fr-FR" sz="2400" dirty="0"/>
              <a:t>Fonction d’une offre électorale </a:t>
            </a:r>
          </a:p>
          <a:p>
            <a:pPr lvl="1">
              <a:buFont typeface="Euphemia" panose="020B0503040102020104" pitchFamily="34" charset="0"/>
              <a:buChar char="–"/>
            </a:pPr>
            <a:endParaRPr lang="fr-FR" sz="2400" dirty="0"/>
          </a:p>
          <a:p>
            <a:pPr>
              <a:buFont typeface="Wingdings" panose="05000000000000000000" pitchFamily="2" charset="2"/>
              <a:buChar char="§"/>
            </a:pPr>
            <a:r>
              <a:rPr lang="fr-FR" sz="2800" b="1" dirty="0"/>
              <a:t>Le vote est un acte collectif, expression d’appartenances sociales</a:t>
            </a:r>
          </a:p>
          <a:p>
            <a:pPr lvl="1">
              <a:buFont typeface="Euphemia" panose="020B0503040102020104" pitchFamily="34" charset="0"/>
              <a:buChar char="–"/>
            </a:pPr>
            <a:r>
              <a:rPr lang="fr-FR" sz="2400" dirty="0"/>
              <a:t>L’orientation du vote s’explique en partie par le jeu des variables lourdes. </a:t>
            </a:r>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13</a:t>
            </a:fld>
            <a:endParaRPr lang="fr-FR" noProof="0"/>
          </a:p>
        </p:txBody>
      </p:sp>
      <p:sp>
        <p:nvSpPr>
          <p:cNvPr id="6" name="Espace réservé du pied de page 2">
            <a:extLst>
              <a:ext uri="{FF2B5EF4-FFF2-40B4-BE49-F238E27FC236}">
                <a16:creationId xmlns:a16="http://schemas.microsoft.com/office/drawing/2014/main" id="{B4F0507C-F587-43D6-A02F-8A8B6B96CDA2}"/>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3573972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307118" y="504273"/>
            <a:ext cx="11526022" cy="1836177"/>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2700" b="1" dirty="0">
                <a:solidFill>
                  <a:srgbClr val="00B0F0"/>
                </a:solidFill>
              </a:rPr>
              <a:t>Comprendre</a:t>
            </a:r>
            <a:r>
              <a:rPr lang="fr-FR" sz="2700" dirty="0">
                <a:solidFill>
                  <a:srgbClr val="00B0F0"/>
                </a:solidFill>
              </a:rPr>
              <a:t> </a:t>
            </a:r>
            <a:r>
              <a:rPr lang="fr-FR" sz="2700" dirty="0">
                <a:solidFill>
                  <a:schemeClr val="tx1"/>
                </a:solidFill>
              </a:rPr>
              <a:t>que la volatilité électorale revêt des formes variées (intermittence du vote, changement des préférences électorales) </a:t>
            </a:r>
            <a:r>
              <a:rPr lang="fr-FR" sz="2700" dirty="0">
                <a:solidFill>
                  <a:schemeClr val="bg1">
                    <a:lumMod val="75000"/>
                  </a:schemeClr>
                </a:solidFill>
              </a:rPr>
              <a:t>et qu’elle peut refléter un affaiblissement ou une recomposition du poids de certaines variables sociales, un déclin de l’identification politique (clivage gauche/droite notamment) et un renforcement du poids des variables contextuelles.</a:t>
            </a:r>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307118" y="2974160"/>
            <a:ext cx="10798859" cy="3191144"/>
          </a:xfrm>
        </p:spPr>
        <p:txBody>
          <a:bodyPr>
            <a:normAutofit/>
          </a:bodyPr>
          <a:lstStyle/>
          <a:p>
            <a:pPr marL="0" indent="0" algn="ctr">
              <a:buNone/>
            </a:pPr>
            <a:r>
              <a:rPr lang="fr-FR" b="1" u="sng" dirty="0"/>
              <a:t>Savoirs à enseigner</a:t>
            </a:r>
          </a:p>
          <a:p>
            <a:pPr marL="0" indent="0" algn="ctr">
              <a:buNone/>
            </a:pPr>
            <a:endParaRPr lang="fr-FR" b="1" u="sng" dirty="0"/>
          </a:p>
          <a:p>
            <a:r>
              <a:rPr lang="fr-FR" sz="3200" b="1" dirty="0"/>
              <a:t>La volatilité électorale revêt des formes variées</a:t>
            </a:r>
          </a:p>
          <a:p>
            <a:pPr lvl="1"/>
            <a:r>
              <a:rPr lang="fr-FR" sz="2800" dirty="0"/>
              <a:t> D’une intermittence du vote à … </a:t>
            </a:r>
          </a:p>
          <a:p>
            <a:pPr lvl="1"/>
            <a:r>
              <a:rPr lang="fr-FR" sz="2800" dirty="0"/>
              <a:t> ... un changement des préférences électorales </a:t>
            </a:r>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14</a:t>
            </a:fld>
            <a:endParaRPr lang="fr-FR" noProof="0"/>
          </a:p>
        </p:txBody>
      </p:sp>
      <p:sp>
        <p:nvSpPr>
          <p:cNvPr id="6" name="Espace réservé du pied de page 2">
            <a:extLst>
              <a:ext uri="{FF2B5EF4-FFF2-40B4-BE49-F238E27FC236}">
                <a16:creationId xmlns:a16="http://schemas.microsoft.com/office/drawing/2014/main" id="{2236DE39-7013-4114-8989-B3274F4F7C15}"/>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381916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2C7565-DC08-4790-9808-3673AEA6869F}"/>
              </a:ext>
            </a:extLst>
          </p:cNvPr>
          <p:cNvSpPr>
            <a:spLocks noGrp="1"/>
          </p:cNvSpPr>
          <p:nvPr>
            <p:ph type="title"/>
          </p:nvPr>
        </p:nvSpPr>
        <p:spPr>
          <a:xfrm>
            <a:off x="307118" y="548680"/>
            <a:ext cx="11526022" cy="1836177"/>
          </a:xfrm>
        </p:spPr>
        <p:txBody>
          <a:bodyPr>
            <a:normAutofit fontScale="90000"/>
          </a:bodyPr>
          <a:lstStyle/>
          <a:p>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br>
              <a:rPr lang="fr-FR" sz="4800" dirty="0">
                <a:solidFill>
                  <a:schemeClr val="tx1"/>
                </a:solidFill>
              </a:rPr>
            </a:br>
            <a:r>
              <a:rPr lang="fr-FR" sz="2700" b="1" dirty="0">
                <a:solidFill>
                  <a:srgbClr val="00B0F0"/>
                </a:solidFill>
              </a:rPr>
              <a:t>Comprendre</a:t>
            </a:r>
            <a:r>
              <a:rPr lang="fr-FR" sz="2700" dirty="0">
                <a:solidFill>
                  <a:schemeClr val="tx1"/>
                </a:solidFill>
              </a:rPr>
              <a:t> </a:t>
            </a:r>
            <a:r>
              <a:rPr lang="fr-FR" sz="2700" dirty="0">
                <a:solidFill>
                  <a:schemeClr val="bg1">
                    <a:lumMod val="85000"/>
                  </a:schemeClr>
                </a:solidFill>
              </a:rPr>
              <a:t>que la volatilité électorale revêt des formes variées (intermittence du vote, changement des préférences électorales) et </a:t>
            </a:r>
            <a:r>
              <a:rPr lang="fr-FR" sz="2700" dirty="0">
                <a:solidFill>
                  <a:schemeClr val="tx1"/>
                </a:solidFill>
              </a:rPr>
              <a:t>qu’elle peut refléter un affaiblissement ou une recomposition du poids de certaines variables sociales, un déclin de l’identification politique (clivage gauche/droite notamment) et un renforcement du poids des variables contextuelles.</a:t>
            </a:r>
          </a:p>
        </p:txBody>
      </p:sp>
      <p:sp>
        <p:nvSpPr>
          <p:cNvPr id="3" name="Espace réservé du contenu 2">
            <a:extLst>
              <a:ext uri="{FF2B5EF4-FFF2-40B4-BE49-F238E27FC236}">
                <a16:creationId xmlns:a16="http://schemas.microsoft.com/office/drawing/2014/main" id="{0143E037-DF2A-4CD1-B6D8-1EDC4AA12244}"/>
              </a:ext>
            </a:extLst>
          </p:cNvPr>
          <p:cNvSpPr>
            <a:spLocks noGrp="1"/>
          </p:cNvSpPr>
          <p:nvPr>
            <p:ph idx="1"/>
          </p:nvPr>
        </p:nvSpPr>
        <p:spPr>
          <a:xfrm>
            <a:off x="307118" y="2492896"/>
            <a:ext cx="10798859" cy="3672408"/>
          </a:xfrm>
        </p:spPr>
        <p:txBody>
          <a:bodyPr>
            <a:normAutofit/>
          </a:bodyPr>
          <a:lstStyle/>
          <a:p>
            <a:pPr marL="0" indent="0" algn="ctr">
              <a:buNone/>
            </a:pPr>
            <a:r>
              <a:rPr lang="fr-FR" b="1" u="sng" dirty="0"/>
              <a:t>Savoirs à enseigner</a:t>
            </a:r>
          </a:p>
          <a:p>
            <a:pPr marL="0" indent="0" algn="ctr">
              <a:buNone/>
            </a:pPr>
            <a:endParaRPr lang="fr-FR" b="1" u="sng" dirty="0"/>
          </a:p>
          <a:p>
            <a:r>
              <a:rPr lang="fr-FR" sz="2800" b="1" dirty="0"/>
              <a:t>Quel en est le sens ? 3 explications </a:t>
            </a:r>
          </a:p>
          <a:p>
            <a:pPr lvl="1"/>
            <a:r>
              <a:rPr lang="fr-FR" sz="2400" dirty="0"/>
              <a:t>Le poids des variables sociales (cf. item 2 – 1er point) </a:t>
            </a:r>
          </a:p>
          <a:p>
            <a:pPr lvl="1"/>
            <a:r>
              <a:rPr lang="fr-FR" sz="2400" dirty="0"/>
              <a:t>Le déclin des identifications partisanes (cf. item 3 – 2ème point) </a:t>
            </a:r>
          </a:p>
          <a:p>
            <a:pPr lvl="1"/>
            <a:r>
              <a:rPr lang="fr-FR" sz="2400" dirty="0"/>
              <a:t>Le renforcement du poids des variables contextuelles (cf. item 2 – 2ème point)</a:t>
            </a:r>
          </a:p>
          <a:p>
            <a:endParaRPr lang="fr-FR" dirty="0"/>
          </a:p>
        </p:txBody>
      </p:sp>
      <p:sp>
        <p:nvSpPr>
          <p:cNvPr id="4" name="Espace réservé de la date 3">
            <a:extLst>
              <a:ext uri="{FF2B5EF4-FFF2-40B4-BE49-F238E27FC236}">
                <a16:creationId xmlns:a16="http://schemas.microsoft.com/office/drawing/2014/main" id="{A38535DF-0268-4C6D-B129-1BE75AE2663F}"/>
              </a:ext>
            </a:extLst>
          </p:cNvPr>
          <p:cNvSpPr>
            <a:spLocks noGrp="1"/>
          </p:cNvSpPr>
          <p:nvPr>
            <p:ph type="dt" sz="half" idx="10"/>
          </p:nvPr>
        </p:nvSpPr>
        <p:spPr/>
        <p:txBody>
          <a:bodyPr/>
          <a:lstStyle/>
          <a:p>
            <a:r>
              <a:rPr lang="fr-FR" noProof="0"/>
              <a:t>11/04/2019</a:t>
            </a:r>
          </a:p>
        </p:txBody>
      </p:sp>
      <p:sp>
        <p:nvSpPr>
          <p:cNvPr id="5" name="Espace réservé du numéro de diapositive 4">
            <a:extLst>
              <a:ext uri="{FF2B5EF4-FFF2-40B4-BE49-F238E27FC236}">
                <a16:creationId xmlns:a16="http://schemas.microsoft.com/office/drawing/2014/main" id="{38849E78-17CD-4105-9B05-0CB3997099FA}"/>
              </a:ext>
            </a:extLst>
          </p:cNvPr>
          <p:cNvSpPr>
            <a:spLocks noGrp="1"/>
          </p:cNvSpPr>
          <p:nvPr>
            <p:ph type="sldNum" sz="quarter" idx="12"/>
          </p:nvPr>
        </p:nvSpPr>
        <p:spPr/>
        <p:txBody>
          <a:bodyPr/>
          <a:lstStyle/>
          <a:p>
            <a:fld id="{DF28FB93-0A08-4E7D-8E63-9EFA29F1E093}" type="slidenum">
              <a:rPr lang="fr-FR" noProof="0" smtClean="0"/>
              <a:pPr/>
              <a:t>15</a:t>
            </a:fld>
            <a:endParaRPr lang="fr-FR" noProof="0"/>
          </a:p>
        </p:txBody>
      </p:sp>
      <p:sp>
        <p:nvSpPr>
          <p:cNvPr id="6" name="Espace réservé du pied de page 2">
            <a:extLst>
              <a:ext uri="{FF2B5EF4-FFF2-40B4-BE49-F238E27FC236}">
                <a16:creationId xmlns:a16="http://schemas.microsoft.com/office/drawing/2014/main" id="{2236DE39-7013-4114-8989-B3274F4F7C15}"/>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32372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25760" y="404664"/>
            <a:ext cx="11737304" cy="1080120"/>
          </a:xfrm>
        </p:spPr>
        <p:txBody>
          <a:bodyPr>
            <a:normAutofit/>
          </a:bodyPr>
          <a:lstStyle/>
          <a:p>
            <a:pPr algn="ctr"/>
            <a:r>
              <a:rPr lang="fr-FR" sz="2400" b="1" dirty="0"/>
              <a:t>Voter : une affaire individuelle ou collective ?</a:t>
            </a:r>
            <a:br>
              <a:rPr lang="fr-FR" sz="2400" b="1" dirty="0"/>
            </a:br>
            <a:r>
              <a:rPr lang="fr-FR" sz="4000" b="1" dirty="0"/>
              <a:t>Bibliographie</a:t>
            </a:r>
            <a:endParaRPr lang="fr-FR" sz="2800" dirty="0"/>
          </a:p>
        </p:txBody>
      </p:sp>
      <p:sp>
        <p:nvSpPr>
          <p:cNvPr id="10" name="Espace réservé du contenu 7"/>
          <p:cNvSpPr>
            <a:spLocks noGrp="1"/>
          </p:cNvSpPr>
          <p:nvPr>
            <p:ph idx="1"/>
          </p:nvPr>
        </p:nvSpPr>
        <p:spPr>
          <a:xfrm>
            <a:off x="-19340" y="1664804"/>
            <a:ext cx="12188824" cy="3528392"/>
          </a:xfrm>
        </p:spPr>
        <p:txBody>
          <a:bodyPr>
            <a:noAutofit/>
          </a:bodyPr>
          <a:lstStyle/>
          <a:p>
            <a:r>
              <a:rPr lang="fr-FR" b="1" dirty="0"/>
              <a:t>Vision synthétique de l’ensemble des enjeux du chapitre : Anne-Cécile Douillet, </a:t>
            </a:r>
            <a:r>
              <a:rPr lang="fr-FR" b="1" i="1" dirty="0"/>
              <a:t>Sociologie Politique</a:t>
            </a:r>
            <a:r>
              <a:rPr lang="fr-FR" b="1" dirty="0"/>
              <a:t>, Armand Colin, 2017, pp. 61-91</a:t>
            </a:r>
          </a:p>
          <a:p>
            <a:endParaRPr lang="fr-FR" b="1" dirty="0"/>
          </a:p>
          <a:p>
            <a:pPr>
              <a:lnSpc>
                <a:spcPct val="100000"/>
              </a:lnSpc>
              <a:spcBef>
                <a:spcPts val="0"/>
              </a:spcBef>
              <a:buFont typeface="Arial" panose="020B0604020202020204" pitchFamily="34" charset="0"/>
              <a:buChar char="•"/>
            </a:pPr>
            <a:r>
              <a:rPr lang="fr-FR" dirty="0"/>
              <a:t>Céline Braconnier et al. « Sociologie de la mal-inscription et de ses conséquences sur la participation électorale », </a:t>
            </a:r>
            <a:r>
              <a:rPr lang="fr-FR" i="1" dirty="0"/>
              <a:t>Revue française de sociologie</a:t>
            </a:r>
            <a:r>
              <a:rPr lang="fr-FR" dirty="0"/>
              <a:t>, vol. 57, no. 1, 2016, pp. 17-44.</a:t>
            </a:r>
          </a:p>
          <a:p>
            <a:pPr>
              <a:lnSpc>
                <a:spcPct val="100000"/>
              </a:lnSpc>
              <a:spcBef>
                <a:spcPts val="0"/>
              </a:spcBef>
              <a:buFont typeface="Arial" panose="020B0604020202020204" pitchFamily="34" charset="0"/>
              <a:buChar char="•"/>
            </a:pPr>
            <a:endParaRPr lang="fr-FR" dirty="0"/>
          </a:p>
          <a:p>
            <a:pPr>
              <a:lnSpc>
                <a:spcPct val="100000"/>
              </a:lnSpc>
              <a:spcBef>
                <a:spcPts val="0"/>
              </a:spcBef>
              <a:buFont typeface="Arial" panose="020B0604020202020204" pitchFamily="34" charset="0"/>
              <a:buChar char="•"/>
            </a:pPr>
            <a:r>
              <a:rPr lang="fr-FR" dirty="0"/>
              <a:t>Céline Braconnier, Baptiste </a:t>
            </a:r>
            <a:r>
              <a:rPr lang="fr-FR" dirty="0" err="1"/>
              <a:t>Coulmont</a:t>
            </a:r>
            <a:r>
              <a:rPr lang="fr-FR" dirty="0"/>
              <a:t>, et Jean-Yves </a:t>
            </a:r>
            <a:r>
              <a:rPr lang="fr-FR" dirty="0" err="1"/>
              <a:t>Dormagen</a:t>
            </a:r>
            <a:r>
              <a:rPr lang="fr-FR" dirty="0"/>
              <a:t>. « Toujours pas de chrysanthèmes pour les variables lourdes de la participation électorale. Chute de la participation et augmentation des inégalités électorales au printemps 2017 », </a:t>
            </a:r>
            <a:r>
              <a:rPr lang="fr-FR" i="1" dirty="0"/>
              <a:t>Revue française de science politique</a:t>
            </a:r>
            <a:r>
              <a:rPr lang="fr-FR" dirty="0"/>
              <a:t>, vol. 67, no. 6, 2017, pp. 1023-1040.</a:t>
            </a:r>
          </a:p>
          <a:p>
            <a:pPr>
              <a:lnSpc>
                <a:spcPct val="100000"/>
              </a:lnSpc>
              <a:spcBef>
                <a:spcPts val="0"/>
              </a:spcBef>
              <a:buFontTx/>
              <a:buChar char="-"/>
            </a:pPr>
            <a:endParaRPr lang="fr-FR" sz="2000" dirty="0"/>
          </a:p>
          <a:p>
            <a:pPr>
              <a:lnSpc>
                <a:spcPct val="100000"/>
              </a:lnSpc>
              <a:spcBef>
                <a:spcPts val="0"/>
              </a:spcBef>
            </a:pPr>
            <a:endParaRPr lang="fr-FR" sz="2000" dirty="0"/>
          </a:p>
          <a:p>
            <a:pPr marL="0" indent="0" algn="ctr">
              <a:lnSpc>
                <a:spcPct val="100000"/>
              </a:lnSpc>
              <a:spcBef>
                <a:spcPts val="0"/>
              </a:spcBef>
              <a:buNone/>
            </a:pPr>
            <a:endParaRPr lang="fr-FR" sz="2000" dirty="0">
              <a:solidFill>
                <a:srgbClr val="FF0000"/>
              </a:solidFill>
            </a:endParaRPr>
          </a:p>
          <a:p>
            <a:pPr marL="0" indent="0" algn="ctr">
              <a:lnSpc>
                <a:spcPct val="100000"/>
              </a:lnSpc>
              <a:spcBef>
                <a:spcPts val="0"/>
              </a:spcBef>
              <a:buNone/>
            </a:pPr>
            <a:endParaRPr lang="fr-FR" sz="2000" dirty="0">
              <a:solidFill>
                <a:srgbClr val="FF0000"/>
              </a:solidFill>
            </a:endParaRPr>
          </a:p>
        </p:txBody>
      </p:sp>
      <p:sp>
        <p:nvSpPr>
          <p:cNvPr id="2" name="Espace réservé de la date 1"/>
          <p:cNvSpPr>
            <a:spLocks noGrp="1"/>
          </p:cNvSpPr>
          <p:nvPr>
            <p:ph type="dt" sz="half" idx="10"/>
          </p:nvPr>
        </p:nvSpPr>
        <p:spPr/>
        <p:txBody>
          <a:bodyPr/>
          <a:lstStyle/>
          <a:p>
            <a:r>
              <a:rPr lang="fr-FR" noProof="0"/>
              <a:t>11/04/2019</a:t>
            </a:r>
          </a:p>
        </p:txBody>
      </p:sp>
      <p:sp>
        <p:nvSpPr>
          <p:cNvPr id="3" name="Espace réservé du numéro de diapositive 2"/>
          <p:cNvSpPr>
            <a:spLocks noGrp="1"/>
          </p:cNvSpPr>
          <p:nvPr>
            <p:ph type="sldNum" sz="quarter" idx="12"/>
          </p:nvPr>
        </p:nvSpPr>
        <p:spPr/>
        <p:txBody>
          <a:bodyPr/>
          <a:lstStyle/>
          <a:p>
            <a:fld id="{DF28FB93-0A08-4E7D-8E63-9EFA29F1E093}" type="slidenum">
              <a:rPr lang="fr-FR" noProof="0" smtClean="0"/>
              <a:pPr/>
              <a:t>16</a:t>
            </a:fld>
            <a:endParaRPr lang="fr-FR" noProof="0"/>
          </a:p>
        </p:txBody>
      </p:sp>
      <p:sp>
        <p:nvSpPr>
          <p:cNvPr id="6" name="Espace réservé du pied de page 2">
            <a:extLst>
              <a:ext uri="{FF2B5EF4-FFF2-40B4-BE49-F238E27FC236}">
                <a16:creationId xmlns:a16="http://schemas.microsoft.com/office/drawing/2014/main" id="{2EEF0F2D-B429-4140-8C91-7E14425DC79B}"/>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1746008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25760" y="-243408"/>
            <a:ext cx="11737304" cy="1728192"/>
          </a:xfrm>
        </p:spPr>
        <p:txBody>
          <a:bodyPr>
            <a:normAutofit/>
          </a:bodyPr>
          <a:lstStyle/>
          <a:p>
            <a:pPr algn="ctr"/>
            <a:r>
              <a:rPr lang="fr-FR" sz="2400" b="1" dirty="0"/>
              <a:t>Voter : une affaire individuelle ou collective ?</a:t>
            </a:r>
            <a:br>
              <a:rPr lang="fr-FR" sz="2400" b="1" dirty="0"/>
            </a:br>
            <a:r>
              <a:rPr lang="fr-FR" sz="4000" b="1" dirty="0"/>
              <a:t>Bibliographie</a:t>
            </a:r>
            <a:endParaRPr lang="fr-FR" sz="2800" dirty="0"/>
          </a:p>
        </p:txBody>
      </p:sp>
      <p:sp>
        <p:nvSpPr>
          <p:cNvPr id="10" name="Espace réservé du contenu 7"/>
          <p:cNvSpPr>
            <a:spLocks noGrp="1"/>
          </p:cNvSpPr>
          <p:nvPr>
            <p:ph idx="1"/>
          </p:nvPr>
        </p:nvSpPr>
        <p:spPr>
          <a:xfrm>
            <a:off x="1" y="1700808"/>
            <a:ext cx="12188824" cy="3960440"/>
          </a:xfrm>
        </p:spPr>
        <p:txBody>
          <a:bodyPr>
            <a:noAutofit/>
          </a:bodyPr>
          <a:lstStyle/>
          <a:p>
            <a:pPr>
              <a:lnSpc>
                <a:spcPct val="100000"/>
              </a:lnSpc>
              <a:spcBef>
                <a:spcPts val="0"/>
              </a:spcBef>
              <a:buFont typeface="Arial" panose="020B0604020202020204" pitchFamily="34" charset="0"/>
              <a:buChar char="•"/>
            </a:pPr>
            <a:r>
              <a:rPr lang="fr-FR" sz="2000" dirty="0"/>
              <a:t>Céline Braconnier, Jean-Yves </a:t>
            </a:r>
            <a:r>
              <a:rPr lang="fr-FR" sz="2000" dirty="0" err="1"/>
              <a:t>Dormagen</a:t>
            </a:r>
            <a:r>
              <a:rPr lang="fr-FR" sz="2000" dirty="0"/>
              <a:t>, et Daniella de Castro Rocha. « Quand les milieux populaires se rendent aux urnes. Mobilisation électorale dans un quartier pauvre de Brasilia », </a:t>
            </a:r>
            <a:r>
              <a:rPr lang="fr-FR" sz="2000" i="1" dirty="0"/>
              <a:t>Revue française de science politique</a:t>
            </a:r>
            <a:r>
              <a:rPr lang="fr-FR" sz="2000" dirty="0"/>
              <a:t>, vol. vol.63, no. 3, 2013, pp. 487-518.</a:t>
            </a:r>
          </a:p>
          <a:p>
            <a:pPr>
              <a:lnSpc>
                <a:spcPct val="100000"/>
              </a:lnSpc>
              <a:spcBef>
                <a:spcPts val="0"/>
              </a:spcBef>
              <a:buFont typeface="Arial" panose="020B0604020202020204" pitchFamily="34" charset="0"/>
              <a:buChar char="•"/>
            </a:pPr>
            <a:endParaRPr lang="fr-FR" sz="2000" dirty="0"/>
          </a:p>
          <a:p>
            <a:pPr>
              <a:lnSpc>
                <a:spcPct val="100000"/>
              </a:lnSpc>
              <a:spcBef>
                <a:spcPts val="0"/>
              </a:spcBef>
              <a:buFont typeface="Arial" panose="020B0604020202020204" pitchFamily="34" charset="0"/>
              <a:buChar char="•"/>
            </a:pPr>
            <a:r>
              <a:rPr lang="fr-FR" sz="2000" dirty="0" err="1"/>
              <a:t>Nonna</a:t>
            </a:r>
            <a:r>
              <a:rPr lang="fr-FR" sz="2000" dirty="0"/>
              <a:t> Mayer, Daniel Boy. « Les ” variables lourdes ” en sociologie électorale ». </a:t>
            </a:r>
            <a:r>
              <a:rPr lang="fr-FR" sz="2000" i="1" dirty="0"/>
              <a:t>Enquête</a:t>
            </a:r>
            <a:r>
              <a:rPr lang="fr-FR" sz="2000" dirty="0"/>
              <a:t>, n° 5, 1997, pp.109-122.</a:t>
            </a:r>
          </a:p>
          <a:p>
            <a:pPr>
              <a:lnSpc>
                <a:spcPct val="100000"/>
              </a:lnSpc>
              <a:spcBef>
                <a:spcPts val="0"/>
              </a:spcBef>
              <a:buFont typeface="Arial" panose="020B0604020202020204" pitchFamily="34" charset="0"/>
              <a:buChar char="•"/>
            </a:pPr>
            <a:endParaRPr lang="fr-FR" sz="2000" dirty="0"/>
          </a:p>
          <a:p>
            <a:pPr>
              <a:lnSpc>
                <a:spcPct val="100000"/>
              </a:lnSpc>
              <a:spcBef>
                <a:spcPts val="0"/>
              </a:spcBef>
              <a:buFont typeface="Arial" panose="020B0604020202020204" pitchFamily="34" charset="0"/>
              <a:buChar char="•"/>
            </a:pPr>
            <a:r>
              <a:rPr lang="fr-FR" sz="2000" dirty="0"/>
              <a:t>Anne Muxel, « L'abstention : déficit démocratique ou vitalité politique ? », </a:t>
            </a:r>
            <a:r>
              <a:rPr lang="fr-FR" sz="2000" i="1" dirty="0"/>
              <a:t>Pouvoirs</a:t>
            </a:r>
            <a:r>
              <a:rPr lang="fr-FR" sz="2000" dirty="0"/>
              <a:t>, vol. 120, n° 1, 2007, pp. 43-55.</a:t>
            </a:r>
          </a:p>
          <a:p>
            <a:pPr>
              <a:lnSpc>
                <a:spcPct val="100000"/>
              </a:lnSpc>
              <a:spcBef>
                <a:spcPts val="0"/>
              </a:spcBef>
              <a:buFont typeface="Arial" panose="020B0604020202020204" pitchFamily="34" charset="0"/>
              <a:buChar char="•"/>
            </a:pPr>
            <a:endParaRPr lang="fr-FR" sz="2000" dirty="0"/>
          </a:p>
          <a:p>
            <a:pPr>
              <a:lnSpc>
                <a:spcPct val="100000"/>
              </a:lnSpc>
              <a:spcBef>
                <a:spcPts val="0"/>
              </a:spcBef>
              <a:buFont typeface="Arial" panose="020B0604020202020204" pitchFamily="34" charset="0"/>
              <a:buChar char="•"/>
            </a:pPr>
            <a:r>
              <a:rPr lang="fr-FR" sz="2000" dirty="0"/>
              <a:t>Hervé Le Bras, </a:t>
            </a:r>
            <a:r>
              <a:rPr lang="fr-FR" sz="2000" i="1" dirty="0"/>
              <a:t>Le nouvel ordre électoral</a:t>
            </a:r>
            <a:r>
              <a:rPr lang="fr-FR" sz="2000" dirty="0"/>
              <a:t>, Seuil 2016</a:t>
            </a:r>
            <a:endParaRPr lang="fr-FR" sz="2000" dirty="0">
              <a:solidFill>
                <a:srgbClr val="FF0000"/>
              </a:solidFill>
            </a:endParaRPr>
          </a:p>
          <a:p>
            <a:pPr marL="0" indent="0" algn="ctr">
              <a:lnSpc>
                <a:spcPct val="100000"/>
              </a:lnSpc>
              <a:spcBef>
                <a:spcPts val="0"/>
              </a:spcBef>
              <a:buNone/>
            </a:pPr>
            <a:endParaRPr lang="fr-FR" sz="2000" dirty="0">
              <a:solidFill>
                <a:srgbClr val="FF0000"/>
              </a:solidFill>
            </a:endParaRPr>
          </a:p>
        </p:txBody>
      </p:sp>
      <p:sp>
        <p:nvSpPr>
          <p:cNvPr id="2" name="Espace réservé de la date 1"/>
          <p:cNvSpPr>
            <a:spLocks noGrp="1"/>
          </p:cNvSpPr>
          <p:nvPr>
            <p:ph type="dt" sz="half" idx="10"/>
          </p:nvPr>
        </p:nvSpPr>
        <p:spPr/>
        <p:txBody>
          <a:bodyPr/>
          <a:lstStyle/>
          <a:p>
            <a:r>
              <a:rPr lang="fr-FR" noProof="0"/>
              <a:t>11/04/2019</a:t>
            </a:r>
          </a:p>
        </p:txBody>
      </p:sp>
      <p:sp>
        <p:nvSpPr>
          <p:cNvPr id="3" name="Espace réservé du numéro de diapositive 2"/>
          <p:cNvSpPr>
            <a:spLocks noGrp="1"/>
          </p:cNvSpPr>
          <p:nvPr>
            <p:ph type="sldNum" sz="quarter" idx="12"/>
          </p:nvPr>
        </p:nvSpPr>
        <p:spPr/>
        <p:txBody>
          <a:bodyPr/>
          <a:lstStyle/>
          <a:p>
            <a:fld id="{DF28FB93-0A08-4E7D-8E63-9EFA29F1E093}" type="slidenum">
              <a:rPr lang="fr-FR" noProof="0" smtClean="0"/>
              <a:pPr/>
              <a:t>17</a:t>
            </a:fld>
            <a:endParaRPr lang="fr-FR" noProof="0"/>
          </a:p>
        </p:txBody>
      </p:sp>
      <p:sp>
        <p:nvSpPr>
          <p:cNvPr id="6" name="Espace réservé du pied de page 2">
            <a:extLst>
              <a:ext uri="{FF2B5EF4-FFF2-40B4-BE49-F238E27FC236}">
                <a16:creationId xmlns:a16="http://schemas.microsoft.com/office/drawing/2014/main" id="{3893EBB3-E420-4DC5-BEDB-52539446AB53}"/>
              </a:ext>
            </a:extLst>
          </p:cNvPr>
          <p:cNvSpPr>
            <a:spLocks noGrp="1"/>
          </p:cNvSpPr>
          <p:nvPr>
            <p:ph type="ftr" sz="quarter" idx="11"/>
          </p:nvPr>
        </p:nvSpPr>
        <p:spPr>
          <a:xfrm>
            <a:off x="1507499" y="6516865"/>
            <a:ext cx="6062145" cy="228600"/>
          </a:xfrm>
        </p:spPr>
        <p:txBody>
          <a:bodyPr/>
          <a:lstStyle/>
          <a:p>
            <a:r>
              <a:rPr lang="fr-FR"/>
              <a:t>Académie de Besançon</a:t>
            </a:r>
            <a:endParaRPr lang="fr-FR" dirty="0"/>
          </a:p>
        </p:txBody>
      </p:sp>
    </p:spTree>
    <p:extLst>
      <p:ext uri="{BB962C8B-B14F-4D97-AF65-F5344CB8AC3E}">
        <p14:creationId xmlns:p14="http://schemas.microsoft.com/office/powerpoint/2010/main" val="2324289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25760" y="-327014"/>
            <a:ext cx="11737304" cy="1728192"/>
          </a:xfrm>
        </p:spPr>
        <p:txBody>
          <a:bodyPr>
            <a:normAutofit/>
          </a:bodyPr>
          <a:lstStyle/>
          <a:p>
            <a:pPr algn="ctr"/>
            <a:r>
              <a:rPr lang="fr-FR" sz="2400" b="1" dirty="0"/>
              <a:t>Voter : une affaire individuelle ou collective ?</a:t>
            </a:r>
            <a:br>
              <a:rPr lang="fr-FR" sz="2400" b="1" dirty="0"/>
            </a:br>
            <a:r>
              <a:rPr lang="fr-FR" sz="4000" b="1" dirty="0"/>
              <a:t>Bibliographie</a:t>
            </a:r>
            <a:endParaRPr lang="fr-FR" sz="2800" dirty="0"/>
          </a:p>
        </p:txBody>
      </p:sp>
      <p:sp>
        <p:nvSpPr>
          <p:cNvPr id="10" name="Espace réservé du contenu 7"/>
          <p:cNvSpPr>
            <a:spLocks noGrp="1"/>
          </p:cNvSpPr>
          <p:nvPr>
            <p:ph idx="1"/>
          </p:nvPr>
        </p:nvSpPr>
        <p:spPr>
          <a:xfrm>
            <a:off x="117748" y="1641376"/>
            <a:ext cx="12188824" cy="4523928"/>
          </a:xfrm>
        </p:spPr>
        <p:txBody>
          <a:bodyPr>
            <a:noAutofit/>
          </a:bodyPr>
          <a:lstStyle/>
          <a:p>
            <a:r>
              <a:rPr lang="fr-FR" dirty="0"/>
              <a:t>Pour les données statistiques sur la participation électorale :</a:t>
            </a:r>
          </a:p>
          <a:p>
            <a:pPr>
              <a:buFontTx/>
              <a:buChar char="-"/>
            </a:pPr>
            <a:r>
              <a:rPr lang="fr-FR" dirty="0"/>
              <a:t>Sébastien </a:t>
            </a:r>
            <a:r>
              <a:rPr lang="fr-FR" dirty="0" err="1"/>
              <a:t>Durier</a:t>
            </a:r>
            <a:r>
              <a:rPr lang="fr-FR" dirty="0"/>
              <a:t>, Guillaume Touré, « Inscriptions électorales de 2018 : les trentenaires moins inscrits que les autres », </a:t>
            </a:r>
            <a:r>
              <a:rPr lang="fr-FR" i="1" dirty="0"/>
              <a:t>Enquêtes et études démographiques</a:t>
            </a:r>
            <a:r>
              <a:rPr lang="fr-FR" dirty="0"/>
              <a:t>, Insee</a:t>
            </a:r>
          </a:p>
          <a:p>
            <a:pPr>
              <a:buFontTx/>
              <a:buChar char="-"/>
            </a:pPr>
            <a:r>
              <a:rPr lang="fr-FR" dirty="0"/>
              <a:t>Chantal Villette, Cyril </a:t>
            </a:r>
            <a:r>
              <a:rPr lang="fr-FR" dirty="0" err="1"/>
              <a:t>Hervy</a:t>
            </a:r>
            <a:r>
              <a:rPr lang="fr-FR" dirty="0"/>
              <a:t>, « Recul du nombre d’électeurs en 2018 », Département de la démographie, Insee</a:t>
            </a:r>
          </a:p>
          <a:p>
            <a:pPr marL="0" indent="0">
              <a:buNone/>
            </a:pPr>
            <a:r>
              <a:rPr lang="fr-FR" dirty="0"/>
              <a:t>- Guillemette Buisson et Sandrine </a:t>
            </a:r>
            <a:r>
              <a:rPr lang="fr-FR" dirty="0" err="1"/>
              <a:t>Penant</a:t>
            </a:r>
            <a:r>
              <a:rPr lang="fr-FR" dirty="0"/>
              <a:t>, « Élections présidentielle et législatives de 2017 : neuf inscrits sur dix ont voté à au moins un tour de scrutin », </a:t>
            </a:r>
            <a:r>
              <a:rPr lang="fr-FR" i="1" dirty="0"/>
              <a:t>Insee Première</a:t>
            </a:r>
            <a:r>
              <a:rPr lang="fr-FR" dirty="0"/>
              <a:t>, no 1670, octobre 2017</a:t>
            </a:r>
            <a:r>
              <a:rPr lang="fr-FR" sz="2000" dirty="0"/>
              <a:t>.</a:t>
            </a:r>
            <a:endParaRPr lang="fr-FR" sz="2000" dirty="0">
              <a:solidFill>
                <a:srgbClr val="FF0000"/>
              </a:solidFill>
            </a:endParaRPr>
          </a:p>
          <a:p>
            <a:pPr marL="0" indent="0" algn="ctr">
              <a:lnSpc>
                <a:spcPct val="100000"/>
              </a:lnSpc>
              <a:spcBef>
                <a:spcPts val="0"/>
              </a:spcBef>
              <a:buNone/>
            </a:pPr>
            <a:endParaRPr lang="fr-FR" sz="2000" dirty="0">
              <a:solidFill>
                <a:srgbClr val="FF0000"/>
              </a:solidFill>
            </a:endParaRPr>
          </a:p>
        </p:txBody>
      </p:sp>
      <p:sp>
        <p:nvSpPr>
          <p:cNvPr id="2" name="Espace réservé de la date 1"/>
          <p:cNvSpPr>
            <a:spLocks noGrp="1"/>
          </p:cNvSpPr>
          <p:nvPr>
            <p:ph type="dt" sz="half" idx="10"/>
          </p:nvPr>
        </p:nvSpPr>
        <p:spPr/>
        <p:txBody>
          <a:bodyPr/>
          <a:lstStyle/>
          <a:p>
            <a:r>
              <a:rPr lang="fr-FR" noProof="0" dirty="0"/>
              <a:t>11/04/2019</a:t>
            </a:r>
          </a:p>
        </p:txBody>
      </p:sp>
      <p:sp>
        <p:nvSpPr>
          <p:cNvPr id="3" name="Espace réservé du numéro de diapositive 2"/>
          <p:cNvSpPr>
            <a:spLocks noGrp="1"/>
          </p:cNvSpPr>
          <p:nvPr>
            <p:ph type="sldNum" sz="quarter" idx="12"/>
          </p:nvPr>
        </p:nvSpPr>
        <p:spPr/>
        <p:txBody>
          <a:bodyPr/>
          <a:lstStyle/>
          <a:p>
            <a:fld id="{DF28FB93-0A08-4E7D-8E63-9EFA29F1E093}" type="slidenum">
              <a:rPr lang="fr-FR" noProof="0" smtClean="0"/>
              <a:pPr/>
              <a:t>18</a:t>
            </a:fld>
            <a:endParaRPr lang="fr-FR" noProof="0"/>
          </a:p>
        </p:txBody>
      </p:sp>
      <p:sp>
        <p:nvSpPr>
          <p:cNvPr id="6" name="Espace réservé du pied de page 2">
            <a:extLst>
              <a:ext uri="{FF2B5EF4-FFF2-40B4-BE49-F238E27FC236}">
                <a16:creationId xmlns:a16="http://schemas.microsoft.com/office/drawing/2014/main" id="{87DAA2A4-05A4-47EB-9961-B487B9EBF053}"/>
              </a:ext>
            </a:extLst>
          </p:cNvPr>
          <p:cNvSpPr>
            <a:spLocks noGrp="1"/>
          </p:cNvSpPr>
          <p:nvPr>
            <p:ph type="ftr" sz="quarter" idx="11"/>
          </p:nvPr>
        </p:nvSpPr>
        <p:spPr>
          <a:xfrm>
            <a:off x="1507499" y="6516865"/>
            <a:ext cx="6062145" cy="228600"/>
          </a:xfrm>
        </p:spPr>
        <p:txBody>
          <a:bodyPr/>
          <a:lstStyle/>
          <a:p>
            <a:r>
              <a:rPr lang="fr-FR" dirty="0"/>
              <a:t>Académie de Besançon</a:t>
            </a:r>
          </a:p>
        </p:txBody>
      </p:sp>
    </p:spTree>
    <p:extLst>
      <p:ext uri="{BB962C8B-B14F-4D97-AF65-F5344CB8AC3E}">
        <p14:creationId xmlns:p14="http://schemas.microsoft.com/office/powerpoint/2010/main" val="2659192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DF2D287E-CFC9-46C7-A8C3-CC6D05434425}"/>
              </a:ext>
            </a:extLst>
          </p:cNvPr>
          <p:cNvSpPr>
            <a:spLocks noGrp="1"/>
          </p:cNvSpPr>
          <p:nvPr>
            <p:ph type="title"/>
          </p:nvPr>
        </p:nvSpPr>
        <p:spPr/>
        <p:txBody>
          <a:bodyPr rtlCol="0">
            <a:normAutofit fontScale="90000"/>
          </a:bodyPr>
          <a:lstStyle/>
          <a:p>
            <a:pPr algn="ctr"/>
            <a:br>
              <a:rPr lang="fr-FR" dirty="0">
                <a:latin typeface="Euphemia" panose="020B0503040102020104" pitchFamily="34" charset="0"/>
              </a:rPr>
            </a:br>
            <a:r>
              <a:rPr lang="fr-FR" sz="7300" dirty="0"/>
              <a:t>Les questionnements </a:t>
            </a:r>
            <a:br>
              <a:rPr lang="fr-FR" sz="7300" dirty="0"/>
            </a:br>
            <a:r>
              <a:rPr lang="fr-FR" sz="7300" dirty="0"/>
              <a:t>en </a:t>
            </a:r>
            <a:r>
              <a:rPr lang="fr-FR" sz="7300" b="1" dirty="0"/>
              <a:t>sociologie et science politique</a:t>
            </a:r>
            <a:endParaRPr lang="fr-FR" b="1" dirty="0">
              <a:latin typeface="Euphemia" panose="020B0503040102020104" pitchFamily="34" charset="0"/>
            </a:endParaRPr>
          </a:p>
        </p:txBody>
      </p:sp>
      <p:sp>
        <p:nvSpPr>
          <p:cNvPr id="5" name="Espace réservé du texte 4">
            <a:extLst>
              <a:ext uri="{FF2B5EF4-FFF2-40B4-BE49-F238E27FC236}">
                <a16:creationId xmlns:a16="http://schemas.microsoft.com/office/drawing/2014/main" id="{7B3AB3D0-D922-493E-86E0-EE89A919BDEC}"/>
              </a:ext>
            </a:extLst>
          </p:cNvPr>
          <p:cNvSpPr>
            <a:spLocks noGrp="1"/>
          </p:cNvSpPr>
          <p:nvPr>
            <p:ph type="body" idx="1"/>
          </p:nvPr>
        </p:nvSpPr>
        <p:spPr/>
        <p:txBody>
          <a:bodyPr rtlCol="0"/>
          <a:lstStyle/>
          <a:p>
            <a:pPr rtl="0"/>
            <a:endParaRPr lang="fr-FR" dirty="0">
              <a:latin typeface="Euphemia" panose="020B0503040102020104" pitchFamily="34" charset="0"/>
            </a:endParaRP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2</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3387562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9718" y="260648"/>
            <a:ext cx="12188825" cy="1440160"/>
          </a:xfrm>
        </p:spPr>
        <p:txBody>
          <a:bodyPr>
            <a:noAutofit/>
          </a:bodyPr>
          <a:lstStyle/>
          <a:p>
            <a:pPr algn="ctr"/>
            <a:r>
              <a:rPr lang="fr-FR" sz="4000" b="1" dirty="0"/>
              <a:t>Les questionnements de science politique</a:t>
            </a:r>
            <a:endParaRPr lang="fr-FR" sz="4000" dirty="0"/>
          </a:p>
        </p:txBody>
      </p:sp>
      <p:sp>
        <p:nvSpPr>
          <p:cNvPr id="8" name="Espace réservé du contenu 7"/>
          <p:cNvSpPr>
            <a:spLocks noGrp="1"/>
          </p:cNvSpPr>
          <p:nvPr>
            <p:ph idx="1"/>
          </p:nvPr>
        </p:nvSpPr>
        <p:spPr>
          <a:xfrm>
            <a:off x="252046" y="1772816"/>
            <a:ext cx="11665295" cy="4248472"/>
          </a:xfrm>
        </p:spPr>
        <p:txBody>
          <a:bodyPr>
            <a:normAutofit/>
          </a:bodyPr>
          <a:lstStyle/>
          <a:p>
            <a:pPr marL="0" indent="0">
              <a:buNone/>
            </a:pPr>
            <a:endParaRPr lang="fr-FR" sz="2800" dirty="0"/>
          </a:p>
          <a:p>
            <a:pPr marL="0" indent="0">
              <a:buNone/>
            </a:pPr>
            <a:r>
              <a:rPr lang="fr-FR" sz="3600" dirty="0"/>
              <a:t>Comment se forme et s’exprime l’opinion publique ?</a:t>
            </a:r>
          </a:p>
          <a:p>
            <a:pPr marL="0" indent="0">
              <a:buNone/>
            </a:pPr>
            <a:endParaRPr lang="fr-FR" sz="3600" dirty="0"/>
          </a:p>
          <a:p>
            <a:pPr marL="0" indent="0">
              <a:buNone/>
            </a:pPr>
            <a:r>
              <a:rPr lang="fr-FR" sz="3600" dirty="0"/>
              <a:t>Voter : une affaire individuelle ou collective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noProof="0" smtClean="0"/>
              <a:pPr/>
              <a:t>3</a:t>
            </a:fld>
            <a:endParaRPr lang="fr-FR" noProof="0"/>
          </a:p>
        </p:txBody>
      </p:sp>
      <p:sp>
        <p:nvSpPr>
          <p:cNvPr id="2" name="Espace réservé de la date 1"/>
          <p:cNvSpPr>
            <a:spLocks noGrp="1"/>
          </p:cNvSpPr>
          <p:nvPr>
            <p:ph type="dt" sz="half" idx="10"/>
          </p:nvPr>
        </p:nvSpPr>
        <p:spPr/>
        <p:txBody>
          <a:bodyPr/>
          <a:lstStyle/>
          <a:p>
            <a:r>
              <a:rPr lang="fr-FR" dirty="0"/>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2249732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390581" y="332655"/>
            <a:ext cx="11104431" cy="1584177"/>
          </a:xfrm>
        </p:spPr>
        <p:txBody>
          <a:bodyPr>
            <a:normAutofit/>
          </a:bodyPr>
          <a:lstStyle/>
          <a:p>
            <a:pPr algn="ctr"/>
            <a:r>
              <a:rPr lang="fr-FR" b="1" dirty="0"/>
              <a:t>Les principaux verbes consignes dans les objectifs d’apprentissage (</a:t>
            </a:r>
            <a:r>
              <a:rPr lang="fr-FR" b="1" u="sng" dirty="0"/>
              <a:t>pour les élèves</a:t>
            </a:r>
            <a:r>
              <a:rPr lang="fr-FR" b="1" dirty="0"/>
              <a:t>)</a:t>
            </a:r>
            <a:endParaRPr lang="fr-FR" sz="4000" dirty="0"/>
          </a:p>
        </p:txBody>
      </p:sp>
      <p:sp>
        <p:nvSpPr>
          <p:cNvPr id="8" name="Espace réservé du contenu 7"/>
          <p:cNvSpPr>
            <a:spLocks noGrp="1"/>
          </p:cNvSpPr>
          <p:nvPr>
            <p:ph idx="1"/>
          </p:nvPr>
        </p:nvSpPr>
        <p:spPr>
          <a:xfrm>
            <a:off x="1197868" y="2238677"/>
            <a:ext cx="10116616" cy="4392488"/>
          </a:xfrm>
        </p:spPr>
        <p:txBody>
          <a:bodyPr>
            <a:normAutofit/>
          </a:bodyPr>
          <a:lstStyle/>
          <a:p>
            <a:pPr>
              <a:buFont typeface="Wingdings" panose="05000000000000000000" pitchFamily="2" charset="2"/>
              <a:buChar char="§"/>
            </a:pPr>
            <a:r>
              <a:rPr lang="fr-FR" sz="3600" dirty="0"/>
              <a:t> « Comprendre » = savoir expliquer, par les mécanismes.</a:t>
            </a:r>
          </a:p>
          <a:p>
            <a:pPr>
              <a:buFont typeface="Wingdings" panose="05000000000000000000" pitchFamily="2" charset="2"/>
              <a:buChar char="§"/>
            </a:pPr>
            <a:r>
              <a:rPr lang="fr-FR" sz="3600" dirty="0"/>
              <a:t> « Connaître » = « savoir » = savoir énoncer.</a:t>
            </a:r>
          </a:p>
          <a:p>
            <a:pPr>
              <a:buFont typeface="Wingdings" panose="05000000000000000000" pitchFamily="2" charset="2"/>
              <a:buChar char="§"/>
            </a:pPr>
            <a:r>
              <a:rPr lang="fr-FR" sz="3600" dirty="0"/>
              <a:t> « Savoir illustrer » / « Etre capable d’illustrer » = donner des exemples. </a:t>
            </a:r>
          </a:p>
        </p:txBody>
      </p:sp>
      <p:sp>
        <p:nvSpPr>
          <p:cNvPr id="6" name="Espace réservé du numéro de diapositive 5"/>
          <p:cNvSpPr>
            <a:spLocks noGrp="1"/>
          </p:cNvSpPr>
          <p:nvPr>
            <p:ph type="sldNum" sz="quarter" idx="12"/>
          </p:nvPr>
        </p:nvSpPr>
        <p:spPr/>
        <p:txBody>
          <a:bodyPr/>
          <a:lstStyle/>
          <a:p>
            <a:fld id="{DF28FB93-0A08-4E7D-8E63-9EFA29F1E093}" type="slidenum">
              <a:rPr lang="fr-FR">
                <a:solidFill>
                  <a:prstClr val="white"/>
                </a:solidFill>
              </a:rPr>
              <a:pPr/>
              <a:t>4</a:t>
            </a:fld>
            <a:endParaRPr lang="fr-FR">
              <a:solidFill>
                <a:prstClr val="white"/>
              </a:solidFill>
            </a:endParaRPr>
          </a:p>
        </p:txBody>
      </p:sp>
      <p:sp>
        <p:nvSpPr>
          <p:cNvPr id="2" name="Espace réservé de la date 1"/>
          <p:cNvSpPr>
            <a:spLocks noGrp="1"/>
          </p:cNvSpPr>
          <p:nvPr>
            <p:ph type="dt" sz="half" idx="10"/>
          </p:nvPr>
        </p:nvSpPr>
        <p:spPr/>
        <p:txBody>
          <a:bodyPr/>
          <a:lstStyle/>
          <a:p>
            <a:r>
              <a:rPr lang="fr-FR">
                <a:solidFill>
                  <a:prstClr val="white"/>
                </a:solidFill>
              </a:rPr>
              <a:t>11/04/2019</a:t>
            </a:r>
          </a:p>
        </p:txBody>
      </p:sp>
      <p:sp>
        <p:nvSpPr>
          <p:cNvPr id="3" name="Espace réservé du pied de page 2"/>
          <p:cNvSpPr>
            <a:spLocks noGrp="1"/>
          </p:cNvSpPr>
          <p:nvPr>
            <p:ph type="ftr" sz="quarter" idx="11"/>
          </p:nvPr>
        </p:nvSpPr>
        <p:spPr/>
        <p:txBody>
          <a:bodyPr/>
          <a:lstStyle/>
          <a:p>
            <a:r>
              <a:rPr lang="fr-FR" dirty="0"/>
              <a:t>Académie de Besançon</a:t>
            </a:r>
          </a:p>
        </p:txBody>
      </p:sp>
    </p:spTree>
    <p:extLst>
      <p:ext uri="{BB962C8B-B14F-4D97-AF65-F5344CB8AC3E}">
        <p14:creationId xmlns:p14="http://schemas.microsoft.com/office/powerpoint/2010/main" val="220939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1883" y="980728"/>
            <a:ext cx="9810891" cy="2667000"/>
          </a:xfrm>
        </p:spPr>
        <p:txBody>
          <a:bodyPr>
            <a:normAutofit/>
          </a:bodyPr>
          <a:lstStyle/>
          <a:p>
            <a:pPr algn="ctr"/>
            <a:r>
              <a:rPr lang="fr-FR" b="1" dirty="0"/>
              <a:t>Voter : une affaire individuelle ou collective ?</a:t>
            </a:r>
            <a:r>
              <a:rPr lang="fr-FR" dirty="0"/>
              <a:t> </a:t>
            </a:r>
            <a:endParaRPr lang="fr-FR" b="1" dirty="0"/>
          </a:p>
        </p:txBody>
      </p:sp>
      <p:sp>
        <p:nvSpPr>
          <p:cNvPr id="8" name="Espace réservé du texte 7">
            <a:extLst>
              <a:ext uri="{FF2B5EF4-FFF2-40B4-BE49-F238E27FC236}">
                <a16:creationId xmlns:a16="http://schemas.microsoft.com/office/drawing/2014/main" id="{4CBEEFD7-0434-44BC-A3E9-58A28899FFF4}"/>
              </a:ext>
            </a:extLst>
          </p:cNvPr>
          <p:cNvSpPr>
            <a:spLocks noGrp="1"/>
          </p:cNvSpPr>
          <p:nvPr>
            <p:ph type="body" idx="1"/>
          </p:nvPr>
        </p:nvSpPr>
        <p:spPr>
          <a:xfrm>
            <a:off x="1957052" y="4510425"/>
            <a:ext cx="8229598" cy="1143000"/>
          </a:xfrm>
        </p:spPr>
        <p:txBody>
          <a:bodyPr>
            <a:normAutofit/>
          </a:bodyPr>
          <a:lstStyle/>
          <a:p>
            <a:pPr algn="ctr"/>
            <a:r>
              <a:rPr lang="fr-FR" sz="3200" dirty="0">
                <a:solidFill>
                  <a:srgbClr val="FF0000"/>
                </a:solidFill>
              </a:rPr>
              <a:t>LE VOTE EST UN </a:t>
            </a:r>
            <a:r>
              <a:rPr lang="fr-FR" sz="3200" b="1" dirty="0">
                <a:solidFill>
                  <a:srgbClr val="FF0000"/>
                </a:solidFill>
              </a:rPr>
              <a:t>FAIT SOCIAL </a:t>
            </a:r>
            <a:r>
              <a:rPr lang="fr-FR" sz="3200" dirty="0">
                <a:solidFill>
                  <a:srgbClr val="FF0000"/>
                </a:solidFill>
              </a:rPr>
              <a:t>PARMI D’AUTRES</a:t>
            </a:r>
          </a:p>
        </p:txBody>
      </p:sp>
      <p:sp>
        <p:nvSpPr>
          <p:cNvPr id="3" name="Espace réservé de la date 2"/>
          <p:cNvSpPr>
            <a:spLocks noGrp="1"/>
          </p:cNvSpPr>
          <p:nvPr>
            <p:ph type="dt" sz="half" idx="10"/>
          </p:nvPr>
        </p:nvSpPr>
        <p:spPr/>
        <p:txBody>
          <a:bodyPr/>
          <a:lstStyle/>
          <a:p>
            <a:r>
              <a:rPr lang="fr-FR" noProof="0"/>
              <a:t>11/04/2019</a:t>
            </a:r>
          </a:p>
        </p:txBody>
      </p:sp>
      <p:sp>
        <p:nvSpPr>
          <p:cNvPr id="4" name="Espace réservé du numéro de diapositive 3"/>
          <p:cNvSpPr>
            <a:spLocks noGrp="1"/>
          </p:cNvSpPr>
          <p:nvPr>
            <p:ph type="sldNum" sz="quarter" idx="12"/>
          </p:nvPr>
        </p:nvSpPr>
        <p:spPr/>
        <p:txBody>
          <a:bodyPr/>
          <a:lstStyle/>
          <a:p>
            <a:fld id="{DF28FB93-0A08-4E7D-8E63-9EFA29F1E093}" type="slidenum">
              <a:rPr lang="fr-FR" noProof="0" smtClean="0"/>
              <a:pPr/>
              <a:t>5</a:t>
            </a:fld>
            <a:endParaRPr lang="fr-FR" noProof="0"/>
          </a:p>
        </p:txBody>
      </p:sp>
      <p:sp>
        <p:nvSpPr>
          <p:cNvPr id="6" name="Espace réservé du pied de page 2">
            <a:extLst>
              <a:ext uri="{FF2B5EF4-FFF2-40B4-BE49-F238E27FC236}">
                <a16:creationId xmlns:a16="http://schemas.microsoft.com/office/drawing/2014/main" id="{745FF4CA-0856-4748-8E88-D30D50F5E5E0}"/>
              </a:ext>
            </a:extLst>
          </p:cNvPr>
          <p:cNvSpPr>
            <a:spLocks noGrp="1"/>
          </p:cNvSpPr>
          <p:nvPr>
            <p:ph type="ftr" sz="quarter" idx="11"/>
          </p:nvPr>
        </p:nvSpPr>
        <p:spPr>
          <a:xfrm>
            <a:off x="1507499" y="6516865"/>
            <a:ext cx="6062145" cy="228600"/>
          </a:xfrm>
        </p:spPr>
        <p:txBody>
          <a:bodyPr/>
          <a:lstStyle/>
          <a:p>
            <a:r>
              <a:rPr lang="fr-FR" dirty="0"/>
              <a:t>Académie de Besançon</a:t>
            </a:r>
          </a:p>
        </p:txBody>
      </p:sp>
    </p:spTree>
    <p:extLst>
      <p:ext uri="{BB962C8B-B14F-4D97-AF65-F5344CB8AC3E}">
        <p14:creationId xmlns:p14="http://schemas.microsoft.com/office/powerpoint/2010/main" val="1097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a:xfrm>
            <a:off x="117748" y="1916832"/>
            <a:ext cx="11593288" cy="3384376"/>
          </a:xfrm>
        </p:spPr>
        <p:txBody>
          <a:bodyPr>
            <a:normAutofit/>
          </a:bodyPr>
          <a:lstStyle/>
          <a:p>
            <a:pPr marL="0" indent="0" algn="ctr">
              <a:buNone/>
            </a:pPr>
            <a:r>
              <a:rPr lang="fr-FR" sz="2800" b="1" dirty="0"/>
              <a:t>Problématique générale</a:t>
            </a:r>
          </a:p>
          <a:p>
            <a:pPr marL="0" indent="0" algn="ctr">
              <a:buNone/>
            </a:pPr>
            <a:endParaRPr lang="fr-FR" sz="2800" b="1" u="sng" dirty="0"/>
          </a:p>
          <a:p>
            <a:pPr marL="0" indent="0" algn="just">
              <a:buNone/>
            </a:pPr>
            <a:r>
              <a:rPr lang="fr-FR" sz="3600" dirty="0"/>
              <a:t>Montrer  comment le vote s’explique par </a:t>
            </a:r>
            <a:r>
              <a:rPr lang="fr-FR" sz="3600" b="1" dirty="0"/>
              <a:t>des ressorts individuels </a:t>
            </a:r>
            <a:r>
              <a:rPr lang="fr-FR" sz="3600" dirty="0"/>
              <a:t>qui s’inscrivent dans </a:t>
            </a:r>
            <a:r>
              <a:rPr lang="fr-FR" sz="3600" b="1" dirty="0"/>
              <a:t>des dynamiques sociales. </a:t>
            </a:r>
          </a:p>
          <a:p>
            <a:pPr marL="0" indent="0" algn="just">
              <a:buNone/>
            </a:pPr>
            <a:endParaRPr lang="fr-FR" sz="2800" b="1" u="sng" dirty="0"/>
          </a:p>
        </p:txBody>
      </p:sp>
      <p:sp>
        <p:nvSpPr>
          <p:cNvPr id="2" name="Espace réservé de la date 1"/>
          <p:cNvSpPr>
            <a:spLocks noGrp="1"/>
          </p:cNvSpPr>
          <p:nvPr>
            <p:ph type="dt" sz="half" idx="10"/>
          </p:nvPr>
        </p:nvSpPr>
        <p:spPr/>
        <p:txBody>
          <a:bodyPr/>
          <a:lstStyle/>
          <a:p>
            <a:r>
              <a:rPr lang="fr-FR" noProof="0"/>
              <a:t>11/04/2019</a:t>
            </a:r>
          </a:p>
        </p:txBody>
      </p:sp>
      <p:sp>
        <p:nvSpPr>
          <p:cNvPr id="3" name="Espace réservé du numéro de diapositive 2"/>
          <p:cNvSpPr>
            <a:spLocks noGrp="1"/>
          </p:cNvSpPr>
          <p:nvPr>
            <p:ph type="sldNum" sz="quarter" idx="12"/>
          </p:nvPr>
        </p:nvSpPr>
        <p:spPr/>
        <p:txBody>
          <a:bodyPr/>
          <a:lstStyle/>
          <a:p>
            <a:fld id="{DF28FB93-0A08-4E7D-8E63-9EFA29F1E093}" type="slidenum">
              <a:rPr lang="fr-FR" noProof="0" smtClean="0"/>
              <a:pPr/>
              <a:t>6</a:t>
            </a:fld>
            <a:endParaRPr lang="fr-FR" noProof="0"/>
          </a:p>
        </p:txBody>
      </p:sp>
      <p:sp>
        <p:nvSpPr>
          <p:cNvPr id="4" name="ZoneTexte 3">
            <a:extLst>
              <a:ext uri="{FF2B5EF4-FFF2-40B4-BE49-F238E27FC236}">
                <a16:creationId xmlns:a16="http://schemas.microsoft.com/office/drawing/2014/main" id="{0D22A3D3-F49E-460D-A01D-B8E98F43E4E1}"/>
              </a:ext>
            </a:extLst>
          </p:cNvPr>
          <p:cNvSpPr txBox="1"/>
          <p:nvPr/>
        </p:nvSpPr>
        <p:spPr>
          <a:xfrm>
            <a:off x="981844" y="445280"/>
            <a:ext cx="9793088" cy="1323439"/>
          </a:xfrm>
          <a:prstGeom prst="rect">
            <a:avLst/>
          </a:prstGeom>
          <a:noFill/>
        </p:spPr>
        <p:txBody>
          <a:bodyPr wrap="square" rtlCol="0">
            <a:spAutoFit/>
          </a:bodyPr>
          <a:lstStyle/>
          <a:p>
            <a:pPr algn="ctr"/>
            <a:r>
              <a:rPr lang="fr-FR" sz="4000" b="1" dirty="0">
                <a:solidFill>
                  <a:schemeClr val="accent1">
                    <a:lumMod val="75000"/>
                  </a:schemeClr>
                </a:solidFill>
              </a:rPr>
              <a:t>Voter : une affaire individuelle ou collective ?</a:t>
            </a:r>
          </a:p>
        </p:txBody>
      </p:sp>
      <p:sp>
        <p:nvSpPr>
          <p:cNvPr id="6" name="Espace réservé du pied de page 2">
            <a:extLst>
              <a:ext uri="{FF2B5EF4-FFF2-40B4-BE49-F238E27FC236}">
                <a16:creationId xmlns:a16="http://schemas.microsoft.com/office/drawing/2014/main" id="{50CECC18-B1D7-46A1-BD6B-A91DF24592BF}"/>
              </a:ext>
            </a:extLst>
          </p:cNvPr>
          <p:cNvSpPr>
            <a:spLocks noGrp="1"/>
          </p:cNvSpPr>
          <p:nvPr>
            <p:ph type="ftr" sz="quarter" idx="11"/>
          </p:nvPr>
        </p:nvSpPr>
        <p:spPr>
          <a:xfrm>
            <a:off x="1507499" y="6516865"/>
            <a:ext cx="6062145" cy="228600"/>
          </a:xfrm>
        </p:spPr>
        <p:txBody>
          <a:bodyPr/>
          <a:lstStyle/>
          <a:p>
            <a:r>
              <a:rPr lang="fr-FR" dirty="0"/>
              <a:t>Académie de Besançon</a:t>
            </a:r>
          </a:p>
        </p:txBody>
      </p:sp>
    </p:spTree>
    <p:extLst>
      <p:ext uri="{BB962C8B-B14F-4D97-AF65-F5344CB8AC3E}">
        <p14:creationId xmlns:p14="http://schemas.microsoft.com/office/powerpoint/2010/main" val="172591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CBC56C-EF26-4B37-9F1C-84F6E326D16B}"/>
              </a:ext>
            </a:extLst>
          </p:cNvPr>
          <p:cNvSpPr>
            <a:spLocks noGrp="1"/>
          </p:cNvSpPr>
          <p:nvPr>
            <p:ph type="title"/>
          </p:nvPr>
        </p:nvSpPr>
        <p:spPr/>
        <p:txBody>
          <a:bodyPr/>
          <a:lstStyle/>
          <a:p>
            <a:pPr algn="ctr"/>
            <a:r>
              <a:rPr lang="fr-FR" dirty="0"/>
              <a:t>Objectifs d’apprentissage</a:t>
            </a:r>
          </a:p>
        </p:txBody>
      </p:sp>
      <p:sp>
        <p:nvSpPr>
          <p:cNvPr id="3" name="Espace réservé du contenu 2">
            <a:extLst>
              <a:ext uri="{FF2B5EF4-FFF2-40B4-BE49-F238E27FC236}">
                <a16:creationId xmlns:a16="http://schemas.microsoft.com/office/drawing/2014/main" id="{431ABB80-9DC3-4E95-8188-3B911657CD67}"/>
              </a:ext>
            </a:extLst>
          </p:cNvPr>
          <p:cNvSpPr>
            <a:spLocks noGrp="1"/>
          </p:cNvSpPr>
          <p:nvPr>
            <p:ph idx="1"/>
          </p:nvPr>
        </p:nvSpPr>
        <p:spPr/>
        <p:txBody>
          <a:bodyPr/>
          <a:lstStyle/>
          <a:p>
            <a:pPr marL="0" indent="0" algn="ctr">
              <a:buNone/>
            </a:pPr>
            <a:r>
              <a:rPr lang="fr-FR" sz="7200" dirty="0"/>
              <a:t>Eclairer les ressorts de la participation et du vote </a:t>
            </a:r>
          </a:p>
          <a:p>
            <a:endParaRPr lang="fr-FR" dirty="0"/>
          </a:p>
        </p:txBody>
      </p:sp>
      <p:sp>
        <p:nvSpPr>
          <p:cNvPr id="4" name="Espace réservé du pied de page 3">
            <a:extLst>
              <a:ext uri="{FF2B5EF4-FFF2-40B4-BE49-F238E27FC236}">
                <a16:creationId xmlns:a16="http://schemas.microsoft.com/office/drawing/2014/main" id="{ED41B36A-7117-482B-B77E-681C2FE63D23}"/>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CD1192F9-A442-4606-B41A-F26B634BD26F}"/>
              </a:ext>
            </a:extLst>
          </p:cNvPr>
          <p:cNvSpPr>
            <a:spLocks noGrp="1"/>
          </p:cNvSpPr>
          <p:nvPr>
            <p:ph type="dt" sz="half" idx="10"/>
          </p:nvPr>
        </p:nvSpPr>
        <p:spPr/>
        <p:txBody>
          <a:bodyPr/>
          <a:lstStyle/>
          <a:p>
            <a:r>
              <a:rPr lang="fr-FR" dirty="0"/>
              <a:t>11/04/2019</a:t>
            </a:r>
          </a:p>
        </p:txBody>
      </p:sp>
      <p:sp>
        <p:nvSpPr>
          <p:cNvPr id="6" name="Espace réservé du numéro de diapositive 5">
            <a:extLst>
              <a:ext uri="{FF2B5EF4-FFF2-40B4-BE49-F238E27FC236}">
                <a16:creationId xmlns:a16="http://schemas.microsoft.com/office/drawing/2014/main" id="{118196C7-C8B2-4162-B312-4AB91B0177A3}"/>
              </a:ext>
            </a:extLst>
          </p:cNvPr>
          <p:cNvSpPr>
            <a:spLocks noGrp="1"/>
          </p:cNvSpPr>
          <p:nvPr>
            <p:ph type="sldNum" sz="quarter" idx="12"/>
          </p:nvPr>
        </p:nvSpPr>
        <p:spPr/>
        <p:txBody>
          <a:bodyPr/>
          <a:lstStyle/>
          <a:p>
            <a:fld id="{DF28FB93-0A08-4E7D-8E63-9EFA29F1E093}" type="slidenum">
              <a:rPr lang="fr-FR" noProof="0" smtClean="0"/>
              <a:pPr/>
              <a:t>7</a:t>
            </a:fld>
            <a:endParaRPr lang="fr-FR" noProof="0"/>
          </a:p>
        </p:txBody>
      </p:sp>
    </p:spTree>
    <p:extLst>
      <p:ext uri="{BB962C8B-B14F-4D97-AF65-F5344CB8AC3E}">
        <p14:creationId xmlns:p14="http://schemas.microsoft.com/office/powerpoint/2010/main" val="323047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Objectifs d’apprentissage (1) </a:t>
            </a:r>
          </a:p>
        </p:txBody>
      </p:sp>
      <p:sp>
        <p:nvSpPr>
          <p:cNvPr id="3" name="Espace réservé du contenu 2">
            <a:extLst>
              <a:ext uri="{FF2B5EF4-FFF2-40B4-BE49-F238E27FC236}">
                <a16:creationId xmlns:a16="http://schemas.microsoft.com/office/drawing/2014/main" id="{11CA2B03-85B0-4DD9-91B9-EFB9F185773F}"/>
              </a:ext>
            </a:extLst>
          </p:cNvPr>
          <p:cNvSpPr>
            <a:spLocks noGrp="1"/>
          </p:cNvSpPr>
          <p:nvPr>
            <p:ph idx="1"/>
          </p:nvPr>
        </p:nvSpPr>
        <p:spPr>
          <a:xfrm>
            <a:off x="-1" y="1905000"/>
            <a:ext cx="11999069" cy="4114800"/>
          </a:xfrm>
        </p:spPr>
        <p:txBody>
          <a:bodyPr>
            <a:normAutofit fontScale="85000" lnSpcReduction="10000"/>
          </a:bodyPr>
          <a:lstStyle/>
          <a:p>
            <a:pPr algn="just" fontAlgn="t">
              <a:lnSpc>
                <a:spcPct val="130000"/>
              </a:lnSpc>
            </a:pPr>
            <a:r>
              <a:rPr lang="fr-FR" sz="3200" b="1" dirty="0">
                <a:solidFill>
                  <a:srgbClr val="00B0F0"/>
                </a:solidFill>
              </a:rPr>
              <a:t>Être capable d’interpréter </a:t>
            </a:r>
            <a:r>
              <a:rPr lang="fr-FR" sz="3200" dirty="0"/>
              <a:t>des taux d’inscription sur les listes électorales, des taux de participation et d’abstention aux élections.</a:t>
            </a:r>
          </a:p>
          <a:p>
            <a:pPr algn="just" fontAlgn="t">
              <a:lnSpc>
                <a:spcPct val="130000"/>
              </a:lnSpc>
            </a:pPr>
            <a:r>
              <a:rPr lang="fr-FR" sz="3200" b="1" dirty="0">
                <a:solidFill>
                  <a:srgbClr val="00B0F0"/>
                </a:solidFill>
              </a:rPr>
              <a:t>Comprendre</a:t>
            </a:r>
            <a:r>
              <a:rPr lang="fr-FR" sz="3200" dirty="0"/>
              <a:t> que la participation électorale est liée à divers facteurs inégalement partagés au sein de la population (degré d’intégration sociale, intérêt pour la politique, sentiment de compétence politique) et de variables contextuelles (perception des enjeux de l’élection, types d’élection).</a:t>
            </a:r>
          </a:p>
          <a:p>
            <a:endParaRPr lang="fr-FR" dirty="0"/>
          </a:p>
        </p:txBody>
      </p:sp>
      <p:sp>
        <p:nvSpPr>
          <p:cNvPr id="7" name="Espace réservé du pied de page 2">
            <a:extLst>
              <a:ext uri="{FF2B5EF4-FFF2-40B4-BE49-F238E27FC236}">
                <a16:creationId xmlns:a16="http://schemas.microsoft.com/office/drawing/2014/main" id="{05DBF566-B997-42E8-9297-3B2D933A9279}"/>
              </a:ext>
            </a:extLst>
          </p:cNvPr>
          <p:cNvSpPr>
            <a:spLocks noGrp="1"/>
          </p:cNvSpPr>
          <p:nvPr>
            <p:ph type="ftr" sz="quarter" idx="11"/>
          </p:nvPr>
        </p:nvSpPr>
        <p:spPr/>
        <p:txBody>
          <a:bodyPr/>
          <a:lstStyle/>
          <a:p>
            <a:r>
              <a:rPr lang="fr-FR" dirty="0"/>
              <a:t>Académie de Besançon</a:t>
            </a:r>
          </a:p>
        </p:txBody>
      </p:sp>
      <p:sp>
        <p:nvSpPr>
          <p:cNvPr id="5" name="Espace réservé de la date 4">
            <a:extLst>
              <a:ext uri="{FF2B5EF4-FFF2-40B4-BE49-F238E27FC236}">
                <a16:creationId xmlns:a16="http://schemas.microsoft.com/office/drawing/2014/main" id="{9DD295E9-908E-41A7-90C8-24D2C3F32CB7}"/>
              </a:ext>
            </a:extLst>
          </p:cNvPr>
          <p:cNvSpPr>
            <a:spLocks noGrp="1"/>
          </p:cNvSpPr>
          <p:nvPr>
            <p:ph type="dt" sz="half" idx="10"/>
          </p:nvPr>
        </p:nvSpPr>
        <p:spPr/>
        <p:txBody>
          <a:bodyPr/>
          <a:lstStyle/>
          <a:p>
            <a:r>
              <a:rPr lang="fr-FR" dirty="0"/>
              <a:t>11/04/2019</a:t>
            </a:r>
            <a:endParaRPr lang="fr-FR" noProof="0" dirty="0"/>
          </a:p>
        </p:txBody>
      </p:sp>
      <p:sp>
        <p:nvSpPr>
          <p:cNvPr id="6" name="Espace réservé du numéro de diapositive 5">
            <a:extLst>
              <a:ext uri="{FF2B5EF4-FFF2-40B4-BE49-F238E27FC236}">
                <a16:creationId xmlns:a16="http://schemas.microsoft.com/office/drawing/2014/main" id="{9E07E810-DEDC-48FF-86FC-75D449D9D0E6}"/>
              </a:ext>
            </a:extLst>
          </p:cNvPr>
          <p:cNvSpPr>
            <a:spLocks noGrp="1"/>
          </p:cNvSpPr>
          <p:nvPr>
            <p:ph type="sldNum" sz="quarter" idx="12"/>
          </p:nvPr>
        </p:nvSpPr>
        <p:spPr/>
        <p:txBody>
          <a:bodyPr/>
          <a:lstStyle/>
          <a:p>
            <a:fld id="{DF28FB93-0A08-4E7D-8E63-9EFA29F1E093}" type="slidenum">
              <a:rPr lang="fr-FR" noProof="0" smtClean="0"/>
              <a:pPr/>
              <a:t>8</a:t>
            </a:fld>
            <a:endParaRPr lang="fr-FR" noProof="0"/>
          </a:p>
        </p:txBody>
      </p:sp>
    </p:spTree>
    <p:extLst>
      <p:ext uri="{BB962C8B-B14F-4D97-AF65-F5344CB8AC3E}">
        <p14:creationId xmlns:p14="http://schemas.microsoft.com/office/powerpoint/2010/main" val="286286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t>Objectifs d’apprentissage (2) </a:t>
            </a:r>
          </a:p>
        </p:txBody>
      </p:sp>
      <p:sp>
        <p:nvSpPr>
          <p:cNvPr id="3" name="Espace réservé du contenu 2">
            <a:extLst>
              <a:ext uri="{FF2B5EF4-FFF2-40B4-BE49-F238E27FC236}">
                <a16:creationId xmlns:a16="http://schemas.microsoft.com/office/drawing/2014/main" id="{F4307DAE-3F5B-473E-ABC4-6C6357CBBA91}"/>
              </a:ext>
            </a:extLst>
          </p:cNvPr>
          <p:cNvSpPr>
            <a:spLocks noGrp="1"/>
          </p:cNvSpPr>
          <p:nvPr>
            <p:ph idx="1"/>
          </p:nvPr>
        </p:nvSpPr>
        <p:spPr>
          <a:xfrm>
            <a:off x="117747" y="1905000"/>
            <a:ext cx="11809313" cy="4114800"/>
          </a:xfrm>
        </p:spPr>
        <p:txBody>
          <a:bodyPr>
            <a:normAutofit fontScale="92500" lnSpcReduction="20000"/>
          </a:bodyPr>
          <a:lstStyle/>
          <a:p>
            <a:pPr lvl="0" algn="just" fontAlgn="t">
              <a:lnSpc>
                <a:spcPct val="120000"/>
              </a:lnSpc>
              <a:buClr>
                <a:srgbClr val="404040"/>
              </a:buClr>
            </a:pPr>
            <a:r>
              <a:rPr lang="fr-FR" sz="2800" b="1" dirty="0">
                <a:solidFill>
                  <a:srgbClr val="00B0F0"/>
                </a:solidFill>
              </a:rPr>
              <a:t>Comprendre</a:t>
            </a:r>
            <a:r>
              <a:rPr lang="fr-FR" sz="2800" dirty="0">
                <a:solidFill>
                  <a:srgbClr val="404040"/>
                </a:solidFill>
              </a:rPr>
              <a:t> que le vote est à la fois un acte individuel (expression de préférences en fonction d’un contexte et d’une offre électorale) et un acte collectif (expression d’appartenances sociales).</a:t>
            </a:r>
          </a:p>
          <a:p>
            <a:pPr lvl="0" algn="just" fontAlgn="t">
              <a:lnSpc>
                <a:spcPct val="120000"/>
              </a:lnSpc>
              <a:buClr>
                <a:srgbClr val="404040"/>
              </a:buClr>
            </a:pPr>
            <a:r>
              <a:rPr lang="fr-FR" sz="2800" b="1" dirty="0">
                <a:solidFill>
                  <a:srgbClr val="00B0F0"/>
                </a:solidFill>
              </a:rPr>
              <a:t>Comprendre</a:t>
            </a:r>
            <a:r>
              <a:rPr lang="fr-FR" sz="2800" dirty="0">
                <a:solidFill>
                  <a:srgbClr val="404040"/>
                </a:solidFill>
              </a:rPr>
              <a:t> que la volatilité électorale revêt des formes variées (intermittence du vote, changement des préférences électorales) et qu’elle peut refléter un affaiblissement ou une recomposition du poids de certaines variables sociales, un déclin de l’identification politique (clivage gauche/droite notamment) et un renforcement du poids des variables contextuelles.</a:t>
            </a:r>
          </a:p>
          <a:p>
            <a:endParaRPr lang="fr-FR" dirty="0"/>
          </a:p>
        </p:txBody>
      </p:sp>
      <p:sp>
        <p:nvSpPr>
          <p:cNvPr id="7" name="Espace réservé du pied de page 2">
            <a:extLst>
              <a:ext uri="{FF2B5EF4-FFF2-40B4-BE49-F238E27FC236}">
                <a16:creationId xmlns:a16="http://schemas.microsoft.com/office/drawing/2014/main" id="{055E169B-7151-4D70-8D7E-50F3B8B4BB01}"/>
              </a:ext>
            </a:extLst>
          </p:cNvPr>
          <p:cNvSpPr>
            <a:spLocks noGrp="1"/>
          </p:cNvSpPr>
          <p:nvPr>
            <p:ph type="ftr" sz="quarter" idx="11"/>
          </p:nvPr>
        </p:nvSpPr>
        <p:spPr/>
        <p:txBody>
          <a:bodyPr/>
          <a:lstStyle/>
          <a:p>
            <a:r>
              <a:rPr lang="fr-FR"/>
              <a:t>Académie de Besançon</a:t>
            </a:r>
            <a:endParaRPr lang="fr-FR" dirty="0"/>
          </a:p>
        </p:txBody>
      </p:sp>
      <p:sp>
        <p:nvSpPr>
          <p:cNvPr id="5" name="Espace réservé de la date 4">
            <a:extLst>
              <a:ext uri="{FF2B5EF4-FFF2-40B4-BE49-F238E27FC236}">
                <a16:creationId xmlns:a16="http://schemas.microsoft.com/office/drawing/2014/main" id="{CCB979AE-8E68-496C-B765-5FC7D0F51B31}"/>
              </a:ext>
            </a:extLst>
          </p:cNvPr>
          <p:cNvSpPr>
            <a:spLocks noGrp="1"/>
          </p:cNvSpPr>
          <p:nvPr>
            <p:ph type="dt" sz="half" idx="10"/>
          </p:nvPr>
        </p:nvSpPr>
        <p:spPr/>
        <p:txBody>
          <a:bodyPr/>
          <a:lstStyle/>
          <a:p>
            <a:r>
              <a:rPr lang="fr-FR" dirty="0"/>
              <a:t>11/04/2019</a:t>
            </a:r>
            <a:endParaRPr lang="fr-FR" noProof="0" dirty="0"/>
          </a:p>
        </p:txBody>
      </p:sp>
      <p:sp>
        <p:nvSpPr>
          <p:cNvPr id="6" name="Espace réservé du numéro de diapositive 5">
            <a:extLst>
              <a:ext uri="{FF2B5EF4-FFF2-40B4-BE49-F238E27FC236}">
                <a16:creationId xmlns:a16="http://schemas.microsoft.com/office/drawing/2014/main" id="{E6A093C2-D386-4C1B-A996-86870824943B}"/>
              </a:ext>
            </a:extLst>
          </p:cNvPr>
          <p:cNvSpPr>
            <a:spLocks noGrp="1"/>
          </p:cNvSpPr>
          <p:nvPr>
            <p:ph type="sldNum" sz="quarter" idx="12"/>
          </p:nvPr>
        </p:nvSpPr>
        <p:spPr/>
        <p:txBody>
          <a:bodyPr/>
          <a:lstStyle/>
          <a:p>
            <a:fld id="{DF28FB93-0A08-4E7D-8E63-9EFA29F1E093}" type="slidenum">
              <a:rPr lang="fr-FR" noProof="0" smtClean="0"/>
              <a:pPr/>
              <a:t>9</a:t>
            </a:fld>
            <a:endParaRPr lang="fr-FR" noProof="0"/>
          </a:p>
        </p:txBody>
      </p:sp>
    </p:spTree>
    <p:extLst>
      <p:ext uri="{BB962C8B-B14F-4D97-AF65-F5344CB8AC3E}">
        <p14:creationId xmlns:p14="http://schemas.microsoft.com/office/powerpoint/2010/main" val="1014931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28_TF02801098" id="{D036E82C-7A46-4721-861D-B53BF562C6CD}" vid="{5CF44131-581B-424B-9467-D2FEDD247F0E}"/>
    </a:ext>
  </a:extLst>
</a:theme>
</file>

<file path=ppt/theme/theme2.xml><?xml version="1.0" encoding="utf-8"?>
<a:theme xmlns:a="http://schemas.openxmlformats.org/drawingml/2006/main" name="1_Bordure rayée 16: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ln>
          <a:solidFill>
            <a:schemeClr val="accent1">
              <a:lumMod val="5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26001328_TF02801098" id="{D036E82C-7A46-4721-861D-B53BF562C6CD}" vid="{5CF44131-581B-424B-9467-D2FEDD247F0E}"/>
    </a:ext>
  </a:extLst>
</a:theme>
</file>

<file path=ppt/theme/theme3.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Thème Offic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 avec bordure noire rayée (écran large)</Template>
  <TotalTime>812</TotalTime>
  <Words>834</Words>
  <Application>Microsoft Office PowerPoint</Application>
  <PresentationFormat>Personnalisé</PresentationFormat>
  <Paragraphs>164</Paragraphs>
  <Slides>18</Slides>
  <Notes>10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18</vt:i4>
      </vt:variant>
    </vt:vector>
  </HeadingPairs>
  <TitlesOfParts>
    <vt:vector size="24" baseType="lpstr">
      <vt:lpstr>Arial</vt:lpstr>
      <vt:lpstr>Calibri</vt:lpstr>
      <vt:lpstr>Euphemia</vt:lpstr>
      <vt:lpstr>Wingdings</vt:lpstr>
      <vt:lpstr>Bordure rayée 16:9</vt:lpstr>
      <vt:lpstr>1_Bordure rayée 16:9</vt:lpstr>
      <vt:lpstr>Le nouveau programme de  Sciences Economiques et Sociales en Première</vt:lpstr>
      <vt:lpstr> Les questionnements  en sociologie et science politique</vt:lpstr>
      <vt:lpstr>Les questionnements de science politique</vt:lpstr>
      <vt:lpstr>Les principaux verbes consignes dans les objectifs d’apprentissage (pour les élèves)</vt:lpstr>
      <vt:lpstr>Voter : une affaire individuelle ou collective ? </vt:lpstr>
      <vt:lpstr>Présentation PowerPoint</vt:lpstr>
      <vt:lpstr>Objectifs d’apprentissage</vt:lpstr>
      <vt:lpstr>Objectifs d’apprentissage (1) </vt:lpstr>
      <vt:lpstr>Objectifs d’apprentissage (2) </vt:lpstr>
      <vt:lpstr>       Être capable d’interpréter des taux d’inscription sur les listes électorales, des taux de participation et d’abstention aux élections.</vt:lpstr>
      <vt:lpstr>          Comprendre que la participation électorale est liée à divers facteurs inégalement partagés au sein de la population (degré d’intégration sociale, intérêt pour la politique, sentiment de compétence politique) et de variables contextuelles (perception des enjeux de l’élection, types d’élection).</vt:lpstr>
      <vt:lpstr>          Comprendre que la participation électorale est liée à divers facteurs inégalement partagés au sein de la population (degré d’intégration sociale, intérêt pour la politique, sentiment de compétence politique) et de variables contextuelles (perception des enjeux de l’élection, types d’élection).</vt:lpstr>
      <vt:lpstr>     Comprendre que le vote est à la fois un acte individuel (expression de préférences en fonction d’un contexte et d’une offre électorale) et un acte collectif (expression d’appartenances sociales).</vt:lpstr>
      <vt:lpstr>      Comprendre que la volatilité électorale revêt des formes variées (intermittence du vote, changement des préférences électorales) et qu’elle peut refléter un affaiblissement ou une recomposition du poids de certaines variables sociales, un déclin de l’identification politique (clivage gauche/droite notamment) et un renforcement du poids des variables contextuelles.</vt:lpstr>
      <vt:lpstr>      Comprendre que la volatilité électorale revêt des formes variées (intermittence du vote, changement des préférences électorales) et qu’elle peut refléter un affaiblissement ou une recomposition du poids de certaines variables sociales, un déclin de l’identification politique (clivage gauche/droite notamment) et un renforcement du poids des variables contextuelles.</vt:lpstr>
      <vt:lpstr>Voter : une affaire individuelle ou collective ? Bibliographie</vt:lpstr>
      <vt:lpstr>Voter : une affaire individuelle ou collective ? Bibliographie</vt:lpstr>
      <vt:lpstr>Voter : une affaire individuelle ou collective ? Bibliographie</vt:lpstr>
    </vt:vector>
  </TitlesOfParts>
  <Company>ACADEMIE DE LYON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Disposition du titre</dc:title>
  <dc:creator>C. GRANDCLEMENT</dc:creator>
  <cp:lastModifiedBy>Julien Wind</cp:lastModifiedBy>
  <cp:revision>154</cp:revision>
  <dcterms:created xsi:type="dcterms:W3CDTF">2019-02-09T06:56:47Z</dcterms:created>
  <dcterms:modified xsi:type="dcterms:W3CDTF">2019-04-08T15:34:37Z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