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Lst>
  <p:notesMasterIdLst>
    <p:notesMasterId r:id="rId14"/>
  </p:notesMasterIdLst>
  <p:handoutMasterIdLst>
    <p:handoutMasterId r:id="rId15"/>
  </p:handoutMasterIdLst>
  <p:sldIdLst>
    <p:sldId id="346" r:id="rId2"/>
    <p:sldId id="287" r:id="rId3"/>
    <p:sldId id="347" r:id="rId4"/>
    <p:sldId id="323" r:id="rId5"/>
    <p:sldId id="324" r:id="rId6"/>
    <p:sldId id="326" r:id="rId7"/>
    <p:sldId id="327" r:id="rId8"/>
    <p:sldId id="328" r:id="rId9"/>
    <p:sldId id="332" r:id="rId10"/>
    <p:sldId id="329" r:id="rId11"/>
    <p:sldId id="338" r:id="rId12"/>
    <p:sldId id="331" r:id="rId13"/>
  </p:sldIdLst>
  <p:sldSz cx="12188825" cy="6858000"/>
  <p:notesSz cx="6888163" cy="10018713"/>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xmlns="">
        <p15:guide id="1" orient="horz" pos="3156"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09" autoAdjust="0"/>
  </p:normalViewPr>
  <p:slideViewPr>
    <p:cSldViewPr>
      <p:cViewPr>
        <p:scale>
          <a:sx n="60" d="100"/>
          <a:sy n="60" d="100"/>
        </p:scale>
        <p:origin x="-228" y="42"/>
      </p:cViewPr>
      <p:guideLst>
        <p:guide orient="horz" pos="2160"/>
        <p:guide pos="3839"/>
      </p:guideLst>
    </p:cSldViewPr>
  </p:slideViewPr>
  <p:notesTextViewPr>
    <p:cViewPr>
      <p:scale>
        <a:sx n="100" d="100"/>
        <a:sy n="100" d="100"/>
      </p:scale>
      <p:origin x="0" y="0"/>
    </p:cViewPr>
  </p:notesTextViewPr>
  <p:notesViewPr>
    <p:cSldViewPr showGuides="1">
      <p:cViewPr varScale="1">
        <p:scale>
          <a:sx n="86" d="100"/>
          <a:sy n="86" d="100"/>
        </p:scale>
        <p:origin x="3006"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pPr rtl="0"/>
            <a:endParaRPr lang="fr-FR">
              <a:latin typeface="Euphemia" panose="020B0503040102020104" pitchFamily="34" charset="0"/>
            </a:endParaRPr>
          </a:p>
        </p:txBody>
      </p:sp>
      <p:sp>
        <p:nvSpPr>
          <p:cNvPr id="3" name="Espace réservé de la date 2"/>
          <p:cNvSpPr>
            <a:spLocks noGrp="1"/>
          </p:cNvSpPr>
          <p:nvPr>
            <p:ph type="dt" sz="quarter" idx="1"/>
          </p:nvPr>
        </p:nvSpPr>
        <p:spPr>
          <a:xfrm>
            <a:off x="3901698" y="0"/>
            <a:ext cx="2984871" cy="500936"/>
          </a:xfrm>
          <a:prstGeom prst="rect">
            <a:avLst/>
          </a:prstGeom>
        </p:spPr>
        <p:txBody>
          <a:bodyPr vert="horz" lIns="96606" tIns="48303" rIns="96606" bIns="48303" rtlCol="0"/>
          <a:lstStyle>
            <a:lvl1pPr algn="r">
              <a:defRPr sz="1300"/>
            </a:lvl1pPr>
          </a:lstStyle>
          <a:p>
            <a:pPr rtl="0"/>
            <a:fld id="{70925270-C977-4D99-9AB2-84927C2D5137}" type="datetime1">
              <a:rPr lang="fr-FR" smtClean="0">
                <a:latin typeface="Euphemia" panose="020B0503040102020104" pitchFamily="34" charset="0"/>
              </a:rPr>
              <a:t>11/04/2019</a:t>
            </a:fld>
            <a:endParaRPr lang="fr-FR">
              <a:latin typeface="Euphemia" panose="020B0503040102020104" pitchFamily="34" charset="0"/>
            </a:endParaRPr>
          </a:p>
        </p:txBody>
      </p:sp>
      <p:sp>
        <p:nvSpPr>
          <p:cNvPr id="4" name="Espace réservé du pied de page 3"/>
          <p:cNvSpPr>
            <a:spLocks noGrp="1"/>
          </p:cNvSpPr>
          <p:nvPr>
            <p:ph type="ftr" sz="quarter" idx="2"/>
          </p:nvPr>
        </p:nvSpPr>
        <p:spPr>
          <a:xfrm>
            <a:off x="0" y="9516038"/>
            <a:ext cx="2984871" cy="500936"/>
          </a:xfrm>
          <a:prstGeom prst="rect">
            <a:avLst/>
          </a:prstGeom>
        </p:spPr>
        <p:txBody>
          <a:bodyPr vert="horz" lIns="96606" tIns="48303" rIns="96606" bIns="48303" rtlCol="0" anchor="b"/>
          <a:lstStyle>
            <a:lvl1pPr algn="l">
              <a:defRPr sz="1300"/>
            </a:lvl1pPr>
          </a:lstStyle>
          <a:p>
            <a:pPr rtl="0"/>
            <a:endParaRPr lang="fr-FR">
              <a:latin typeface="Euphemia" panose="020B0503040102020104" pitchFamily="34" charset="0"/>
            </a:endParaRPr>
          </a:p>
        </p:txBody>
      </p:sp>
      <p:sp>
        <p:nvSpPr>
          <p:cNvPr id="5" name="Espace réservé du numéro de diapositive 4"/>
          <p:cNvSpPr>
            <a:spLocks noGrp="1"/>
          </p:cNvSpPr>
          <p:nvPr>
            <p:ph type="sldNum" sz="quarter" idx="3"/>
          </p:nvPr>
        </p:nvSpPr>
        <p:spPr>
          <a:xfrm>
            <a:off x="3901698" y="9516038"/>
            <a:ext cx="2984871" cy="500936"/>
          </a:xfrm>
          <a:prstGeom prst="rect">
            <a:avLst/>
          </a:prstGeom>
        </p:spPr>
        <p:txBody>
          <a:bodyPr vert="horz" lIns="96606" tIns="48303" rIns="96606" bIns="48303" rtlCol="0" anchor="b"/>
          <a:lstStyle>
            <a:lvl1pPr algn="r">
              <a:defRPr sz="1300"/>
            </a:lvl1pPr>
          </a:lstStyle>
          <a:p>
            <a:pPr rtl="0"/>
            <a:fld id="{14886E15-F82A-4596-A46C-375C6D3981E1}" type="slidenum">
              <a:rPr lang="fr-FR" smtClean="0">
                <a:latin typeface="Euphemia" panose="020B0503040102020104" pitchFamily="34" charset="0"/>
              </a:rPr>
              <a:t>‹N°›</a:t>
            </a:fld>
            <a:endParaRPr lang="fr-FR">
              <a:latin typeface="Euphemia" panose="020B05030401020201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atin typeface="Euphemia" panose="020B0503040102020104" pitchFamily="34" charset="0"/>
              </a:defRPr>
            </a:lvl1pPr>
          </a:lstStyle>
          <a:p>
            <a:endParaRPr lang="fr-FR" noProof="0"/>
          </a:p>
        </p:txBody>
      </p:sp>
      <p:sp>
        <p:nvSpPr>
          <p:cNvPr id="3" name="Espace réservé de la date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atin typeface="Euphemia" panose="020B0503040102020104" pitchFamily="34" charset="0"/>
              </a:defRPr>
            </a:lvl1pPr>
          </a:lstStyle>
          <a:p>
            <a:fld id="{D2D62A3B-12A5-4C26-A963-C25E1FDEA96D}" type="datetime1">
              <a:rPr lang="fr-FR" noProof="0" smtClean="0"/>
              <a:t>11/04/2019</a:t>
            </a:fld>
            <a:endParaRPr lang="fr-FR" noProof="0"/>
          </a:p>
        </p:txBody>
      </p:sp>
      <p:sp>
        <p:nvSpPr>
          <p:cNvPr id="4" name="Espace réservé de l’image des diapositives 3"/>
          <p:cNvSpPr>
            <a:spLocks noGrp="1" noRot="1" noChangeAspect="1"/>
          </p:cNvSpPr>
          <p:nvPr>
            <p:ph type="sldImg" idx="2"/>
          </p:nvPr>
        </p:nvSpPr>
        <p:spPr>
          <a:xfrm>
            <a:off x="106363" y="750888"/>
            <a:ext cx="6675437" cy="3757612"/>
          </a:xfrm>
          <a:prstGeom prst="rect">
            <a:avLst/>
          </a:prstGeom>
          <a:noFill/>
          <a:ln w="12700">
            <a:solidFill>
              <a:prstClr val="black"/>
            </a:solidFill>
          </a:ln>
        </p:spPr>
        <p:txBody>
          <a:bodyPr vert="horz" lIns="96606" tIns="48303" rIns="96606" bIns="48303" rtlCol="0" anchor="ctr"/>
          <a:lstStyle/>
          <a:p>
            <a:pPr rtl="0"/>
            <a:endParaRPr lang="fr-FR" noProof="0"/>
          </a:p>
        </p:txBody>
      </p:sp>
      <p:sp>
        <p:nvSpPr>
          <p:cNvPr id="5" name="Espace réservé des commentaires 4"/>
          <p:cNvSpPr>
            <a:spLocks noGrp="1"/>
          </p:cNvSpPr>
          <p:nvPr>
            <p:ph type="body" sz="quarter" idx="3"/>
          </p:nvPr>
        </p:nvSpPr>
        <p:spPr>
          <a:xfrm>
            <a:off x="688817" y="4758889"/>
            <a:ext cx="5510530" cy="4508421"/>
          </a:xfrm>
          <a:prstGeom prst="rect">
            <a:avLst/>
          </a:prstGeom>
        </p:spPr>
        <p:txBody>
          <a:bodyPr vert="horz" lIns="96606" tIns="48303" rIns="96606" bIns="48303"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atin typeface="Euphemia" panose="020B0503040102020104" pitchFamily="34" charset="0"/>
              </a:defRPr>
            </a:lvl1pPr>
          </a:lstStyle>
          <a:p>
            <a:endParaRPr lang="fr-FR" noProof="0"/>
          </a:p>
        </p:txBody>
      </p:sp>
      <p:sp>
        <p:nvSpPr>
          <p:cNvPr id="7" name="Espace réservé du numéro de diapositive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atin typeface="Euphemia" panose="020B0503040102020104" pitchFamily="34" charset="0"/>
              </a:defRPr>
            </a:lvl1pPr>
          </a:lstStyle>
          <a:p>
            <a:fld id="{BF105DB2-FD3E-441D-8B7E-7AE83ECE27B3}" type="slidenum">
              <a:rPr lang="fr-FR" noProof="0" smtClean="0"/>
              <a:pPr/>
              <a:t>‹N°›</a:t>
            </a:fld>
            <a:endParaRPr lang="fr-F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Euphemia" panose="020B0503040102020104" pitchFamily="34" charset="0"/>
        <a:ea typeface="+mn-ea"/>
        <a:cs typeface="+mn-cs"/>
      </a:defRPr>
    </a:lvl1pPr>
    <a:lvl2pPr marL="457200" algn="l" defTabSz="914400" rtl="0" eaLnBrk="1" latinLnBrk="0" hangingPunct="1">
      <a:defRPr sz="1200" kern="1200">
        <a:solidFill>
          <a:schemeClr val="tx1"/>
        </a:solidFill>
        <a:latin typeface="Euphemia" panose="020B0503040102020104" pitchFamily="34" charset="0"/>
        <a:ea typeface="+mn-ea"/>
        <a:cs typeface="+mn-cs"/>
      </a:defRPr>
    </a:lvl2pPr>
    <a:lvl3pPr marL="914400" algn="l" defTabSz="914400" rtl="0" eaLnBrk="1" latinLnBrk="0" hangingPunct="1">
      <a:defRPr sz="1200" kern="1200">
        <a:solidFill>
          <a:schemeClr val="tx1"/>
        </a:solidFill>
        <a:latin typeface="Euphemia" panose="020B0503040102020104" pitchFamily="34" charset="0"/>
        <a:ea typeface="+mn-ea"/>
        <a:cs typeface="+mn-cs"/>
      </a:defRPr>
    </a:lvl3pPr>
    <a:lvl4pPr marL="1371600" algn="l" defTabSz="914400" rtl="0" eaLnBrk="1" latinLnBrk="0" hangingPunct="1">
      <a:defRPr sz="1200" kern="1200">
        <a:solidFill>
          <a:schemeClr val="tx1"/>
        </a:solidFill>
        <a:latin typeface="Euphemia" panose="020B0503040102020104" pitchFamily="34" charset="0"/>
        <a:ea typeface="+mn-ea"/>
        <a:cs typeface="+mn-cs"/>
      </a:defRPr>
    </a:lvl4pPr>
    <a:lvl5pPr marL="1828800" algn="l" defTabSz="914400" rtl="0" eaLnBrk="1" latinLnBrk="0" hangingPunct="1">
      <a:defRPr sz="1200" kern="1200">
        <a:solidFill>
          <a:schemeClr val="tx1"/>
        </a:solidFill>
        <a:latin typeface="Euphemia" panose="020B05030401020201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a:t>
            </a:fld>
            <a:endParaRPr lang="fr-FR" noProof="0"/>
          </a:p>
        </p:txBody>
      </p:sp>
    </p:spTree>
    <p:extLst>
      <p:ext uri="{BB962C8B-B14F-4D97-AF65-F5344CB8AC3E}">
        <p14:creationId xmlns:p14="http://schemas.microsoft.com/office/powerpoint/2010/main" val="1921930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rgbClr val="FF0000"/>
                </a:solidFill>
              </a:rPr>
              <a:t>Ce 5</a:t>
            </a:r>
            <a:r>
              <a:rPr lang="fr-FR" sz="1200" baseline="30000" dirty="0" smtClean="0">
                <a:solidFill>
                  <a:srgbClr val="FF0000"/>
                </a:solidFill>
              </a:rPr>
              <a:t>ème</a:t>
            </a:r>
            <a:r>
              <a:rPr lang="fr-FR" sz="1200" dirty="0" smtClean="0">
                <a:solidFill>
                  <a:srgbClr val="FF0000"/>
                </a:solidFill>
              </a:rPr>
              <a:t> item peut être abordé soit à la fin du chapitre, soit en l’associant à chaque défaillance.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Dans le cas des </a:t>
            </a:r>
            <a:r>
              <a:rPr lang="fr-FR" b="1" dirty="0" smtClean="0"/>
              <a:t>externalités</a:t>
            </a:r>
            <a:r>
              <a:rPr lang="fr-FR" dirty="0" smtClean="0"/>
              <a:t>, il est possible de reprendre l’exemple de la pollution.</a:t>
            </a:r>
            <a:r>
              <a:rPr lang="fr-FR" baseline="0" dirty="0" smtClean="0"/>
              <a:t> Mais n</a:t>
            </a:r>
            <a:r>
              <a:rPr lang="fr-FR" dirty="0" smtClean="0"/>
              <a:t>e pas trop développer les instruments de politique climatique,</a:t>
            </a:r>
            <a:r>
              <a:rPr lang="fr-FR" baseline="0" dirty="0" smtClean="0"/>
              <a:t> probablement abordés en Terminale.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smtClean="0"/>
              <a:t>Concernant la taxe, il est possible de reprendre </a:t>
            </a:r>
            <a:r>
              <a:rPr lang="fr-FR" dirty="0" smtClean="0"/>
              <a:t>le graphique présentant les courbes de coût marginal social et de coût marginal privé afin de montrer que la taxe permet de rendre égal le coût marginal de l’entreprise et le coût marginal social (et donc de confondre les deux courbes) ce qui revient à retrouver l’équilibre en situation de concurrence.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Dans le cas des </a:t>
            </a:r>
            <a:r>
              <a:rPr lang="fr-FR" sz="1200" b="1" dirty="0" smtClean="0"/>
              <a:t>biens collectifs</a:t>
            </a:r>
            <a:r>
              <a:rPr lang="fr-FR" sz="1200" dirty="0" smtClean="0"/>
              <a:t>, des exemples de prise en charge par les pouvoirs publics</a:t>
            </a:r>
            <a:r>
              <a:rPr lang="fr-FR" sz="1200" baseline="0" dirty="0" smtClean="0"/>
              <a:t> : défense nationale, contrôle des maladies, protection contre le feu, etc.</a:t>
            </a:r>
            <a:endParaRPr lang="fr-FR"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10</a:t>
            </a:fld>
            <a:endParaRPr lang="fr-FR" noProof="0"/>
          </a:p>
        </p:txBody>
      </p:sp>
    </p:spTree>
    <p:extLst>
      <p:ext uri="{BB962C8B-B14F-4D97-AF65-F5344CB8AC3E}">
        <p14:creationId xmlns:p14="http://schemas.microsoft.com/office/powerpoint/2010/main" val="1987247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lgn="just">
              <a:buFont typeface="Wingdings" panose="05000000000000000000" pitchFamily="2" charset="2"/>
              <a:buNone/>
            </a:pPr>
            <a:r>
              <a:rPr lang="fr-FR" sz="1200" dirty="0" smtClean="0"/>
              <a:t>En cas de </a:t>
            </a:r>
            <a:r>
              <a:rPr lang="fr-FR" sz="1200" b="1" dirty="0" smtClean="0"/>
              <a:t>sélection adverse</a:t>
            </a:r>
            <a:r>
              <a:rPr lang="fr-FR" sz="1200" dirty="0" smtClean="0"/>
              <a:t> : des exemples de prise en charge par les pouvoirs publics (assurance-maladie) et de réglementation (diminution de l’asymétrie d’information, avec le contrôle technique obligatoire ; obligation d’assurance pour éviter la fuite des ʺbonsʺ risques).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lvl="0" indent="0" algn="just">
              <a:buFont typeface="Wingdings" panose="05000000000000000000" pitchFamily="2" charset="2"/>
              <a:buNone/>
            </a:pPr>
            <a:r>
              <a:rPr lang="fr-FR" sz="2400" dirty="0" smtClean="0"/>
              <a:t>En cas de </a:t>
            </a:r>
            <a:r>
              <a:rPr lang="fr-FR" sz="2400" b="1" dirty="0" smtClean="0"/>
              <a:t>l’aléa moral</a:t>
            </a:r>
            <a:r>
              <a:rPr lang="fr-FR" sz="2400" dirty="0" smtClean="0"/>
              <a:t> : </a:t>
            </a:r>
          </a:p>
          <a:p>
            <a:pPr marL="342900" lvl="0" indent="-342900" algn="just">
              <a:buFontTx/>
              <a:buChar char="-"/>
            </a:pPr>
            <a:r>
              <a:rPr lang="fr-FR" sz="2400" dirty="0" smtClean="0"/>
              <a:t>des exemples de contrôles et de sanctions par les pouvoirs publics</a:t>
            </a:r>
            <a:r>
              <a:rPr lang="fr-FR" sz="2400" baseline="0" dirty="0" smtClean="0"/>
              <a:t> : s</a:t>
            </a:r>
            <a:r>
              <a:rPr lang="fr-FR" sz="2400" dirty="0" smtClean="0"/>
              <a:t>oit un contrôle accru et/ou une sanction accrue. Si le contrôle est trop cher ou impossible, les pouvoirs publics peuvent  alors augmenter la sanction pour dissuader.</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2400" dirty="0" smtClean="0"/>
              <a:t>des exemples d’incitations</a:t>
            </a:r>
            <a:r>
              <a:rPr lang="fr-FR" sz="2400" baseline="0" dirty="0" smtClean="0"/>
              <a:t> : </a:t>
            </a:r>
            <a:r>
              <a:rPr lang="fr-FR" sz="2400" dirty="0" smtClean="0"/>
              <a:t>les pouvoirs publics peuvent intéresser les agents économiques au résultat ou les obliger à participer à la dépense (exemple des médicaments).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11</a:t>
            </a:fld>
            <a:endParaRPr lang="fr-FR" noProof="0"/>
          </a:p>
        </p:txBody>
      </p:sp>
    </p:spTree>
    <p:extLst>
      <p:ext uri="{BB962C8B-B14F-4D97-AF65-F5344CB8AC3E}">
        <p14:creationId xmlns:p14="http://schemas.microsoft.com/office/powerpoint/2010/main" val="1398653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12</a:t>
            </a:fld>
            <a:endParaRPr lang="fr-FR" noProof="0"/>
          </a:p>
        </p:txBody>
      </p:sp>
    </p:spTree>
    <p:extLst>
      <p:ext uri="{BB962C8B-B14F-4D97-AF65-F5344CB8AC3E}">
        <p14:creationId xmlns:p14="http://schemas.microsoft.com/office/powerpoint/2010/main" val="2221649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sz="1200" i="1" strike="noStrike" dirty="0" smtClean="0">
                <a:solidFill>
                  <a:srgbClr val="FFC000"/>
                </a:solidFill>
              </a:rPr>
              <a:t>3 questionnements dans la lignée des programmes de 2011 : intitulés identiques</a:t>
            </a:r>
            <a:r>
              <a:rPr lang="fr-FR" sz="1200" i="1" dirty="0" smtClean="0">
                <a:solidFill>
                  <a:srgbClr val="FFC000"/>
                </a:solidFill>
              </a:rPr>
              <a:t>.</a:t>
            </a:r>
          </a:p>
          <a:p>
            <a:pPr marL="0" indent="0" algn="just">
              <a:buNone/>
            </a:pPr>
            <a:r>
              <a:rPr lang="fr-FR" sz="1200" dirty="0" smtClean="0">
                <a:solidFill>
                  <a:srgbClr val="FF0000"/>
                </a:solidFill>
              </a:rPr>
              <a:t>Importance de la capacité à illustrer. </a:t>
            </a:r>
            <a:r>
              <a:rPr lang="fr-FR" sz="1200" dirty="0" smtClean="0"/>
              <a:t>Même si d’autres exemples peuvent être développés, ceux qui figurent dans le programme peuvent être demandés aux élèves. Ils doivent donc être obligatoirement traités.</a:t>
            </a:r>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2</a:t>
            </a:fld>
            <a:endParaRPr lang="fr-FR" noProof="0"/>
          </a:p>
        </p:txBody>
      </p:sp>
    </p:spTree>
    <p:extLst>
      <p:ext uri="{BB962C8B-B14F-4D97-AF65-F5344CB8AC3E}">
        <p14:creationId xmlns:p14="http://schemas.microsoft.com/office/powerpoint/2010/main" val="293209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Pour la capacité à illustrer : même si d’autres exemples peuvent être développés, ceux qui figurent dans le programme peuvent être demandés aux élèves. Ils doivent donc être obligatoirement traités.</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24DAF8BC-1005-4A58-B40A-98CC0F890038}" type="slidenum">
              <a:rPr lang="fr-FR" smtClean="0"/>
              <a:t>3</a:t>
            </a:fld>
            <a:endParaRPr lang="fr-FR"/>
          </a:p>
        </p:txBody>
      </p:sp>
    </p:spTree>
    <p:extLst>
      <p:ext uri="{BB962C8B-B14F-4D97-AF65-F5344CB8AC3E}">
        <p14:creationId xmlns:p14="http://schemas.microsoft.com/office/powerpoint/2010/main" val="2362610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Ressource : atelier proposé</a:t>
            </a:r>
            <a:r>
              <a:rPr lang="fr-FR" baseline="0" dirty="0" smtClean="0"/>
              <a:t> par Marc </a:t>
            </a:r>
            <a:r>
              <a:rPr lang="fr-FR" baseline="0" dirty="0" err="1" smtClean="0"/>
              <a:t>Montoussé</a:t>
            </a:r>
            <a:r>
              <a:rPr lang="fr-FR" baseline="0" dirty="0" smtClean="0"/>
              <a:t> (07/02/2019).</a:t>
            </a:r>
          </a:p>
          <a:p>
            <a:r>
              <a:rPr lang="fr-FR" baseline="0" dirty="0" smtClean="0"/>
              <a:t>CR sur site académique.</a:t>
            </a:r>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4</a:t>
            </a:fld>
            <a:endParaRPr lang="fr-FR" noProof="0"/>
          </a:p>
        </p:txBody>
      </p:sp>
    </p:spTree>
    <p:extLst>
      <p:ext uri="{BB962C8B-B14F-4D97-AF65-F5344CB8AC3E}">
        <p14:creationId xmlns:p14="http://schemas.microsoft.com/office/powerpoint/2010/main" val="1922487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5 objectifs d’apprentissage pour les élèves.</a:t>
            </a:r>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5</a:t>
            </a:fld>
            <a:endParaRPr lang="fr-FR" noProof="0"/>
          </a:p>
        </p:txBody>
      </p:sp>
    </p:spTree>
    <p:extLst>
      <p:ext uri="{BB962C8B-B14F-4D97-AF65-F5344CB8AC3E}">
        <p14:creationId xmlns:p14="http://schemas.microsoft.com/office/powerpoint/2010/main" val="3869186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Expliquer simplement la défaillance du marché en cas d’externalités. </a:t>
            </a:r>
            <a:r>
              <a:rPr lang="fr-FR" sz="1200" i="1" dirty="0" smtClean="0"/>
              <a:t>Les élèves doivent être </a:t>
            </a:r>
            <a:r>
              <a:rPr lang="fr-FR" sz="1200" i="1" u="sng" dirty="0" smtClean="0"/>
              <a:t>capables d’expliquer</a:t>
            </a:r>
            <a:r>
              <a:rPr lang="fr-FR" sz="1200" i="1" dirty="0" smtClean="0"/>
              <a:t> ce qui se passe sur un équilibre quand on a une externalité (production trop élevée en cas d’externalités négatives, trop faible en cas d’externalités positives).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i="0" dirty="0" smtClean="0"/>
              <a:t>NB : La démonstration graphique n’est pas obligatoire. Elle permet de montrer visuellement que l’ on produit trop.</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6</a:t>
            </a:fld>
            <a:endParaRPr lang="fr-FR" noProof="0"/>
          </a:p>
        </p:txBody>
      </p:sp>
    </p:spTree>
    <p:extLst>
      <p:ext uri="{BB962C8B-B14F-4D97-AF65-F5344CB8AC3E}">
        <p14:creationId xmlns:p14="http://schemas.microsoft.com/office/powerpoint/2010/main" val="229221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Caractériser les biens communs et les biens collectifs à partir du</a:t>
            </a:r>
            <a:r>
              <a:rPr lang="fr-FR" baseline="0" dirty="0" smtClean="0"/>
              <a:t> critère de rivalité et du critère d’</a:t>
            </a:r>
            <a:r>
              <a:rPr lang="fr-FR" baseline="0" dirty="0" err="1" smtClean="0"/>
              <a:t>excluabilité</a:t>
            </a:r>
            <a:r>
              <a:rPr lang="fr-FR" baseline="0" dirty="0" smtClean="0"/>
              <a:t>. La distinction entre biens collectifs purs et impurs n’est pas attendue.</a:t>
            </a:r>
            <a:endParaRPr lang="fr-FR" dirty="0" smtClean="0"/>
          </a:p>
          <a:p>
            <a:endParaRPr lang="fr-FR" dirty="0" smtClean="0"/>
          </a:p>
          <a:p>
            <a:r>
              <a:rPr lang="fr-FR" dirty="0" smtClean="0"/>
              <a:t>Pour les biens communs : on peut évoquer la tragédie des biens communs (cf. programme actuel de Terminale</a:t>
            </a:r>
            <a:r>
              <a:rPr lang="fr-FR" baseline="0" dirty="0" smtClean="0"/>
              <a:t> – économie du Développement Durable).</a:t>
            </a:r>
          </a:p>
          <a:p>
            <a:endParaRPr lang="fr-FR" baseline="0" dirty="0" smtClean="0"/>
          </a:p>
          <a:p>
            <a:r>
              <a:rPr lang="fr-FR" baseline="0" dirty="0" smtClean="0"/>
              <a:t>Exemple de biens collectifs - la défense nationale : l’armée protège tous les citoyens.</a:t>
            </a:r>
          </a:p>
          <a:p>
            <a:endParaRPr lang="fr-FR" baseline="0" dirty="0" smtClean="0"/>
          </a:p>
          <a:p>
            <a:r>
              <a:rPr lang="fr-FR" baseline="0" dirty="0" smtClean="0"/>
              <a:t>=&gt; Les marchés ne peuvent offrir efficacement que des biens privés. </a:t>
            </a:r>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7</a:t>
            </a:fld>
            <a:endParaRPr lang="fr-FR" noProof="0"/>
          </a:p>
        </p:txBody>
      </p:sp>
    </p:spTree>
    <p:extLst>
      <p:ext uri="{BB962C8B-B14F-4D97-AF65-F5344CB8AC3E}">
        <p14:creationId xmlns:p14="http://schemas.microsoft.com/office/powerpoint/2010/main" val="420350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90000"/>
              </a:lnSpc>
            </a:pPr>
            <a:r>
              <a:rPr lang="fr-FR" b="1" i="0" u="sng" dirty="0" smtClean="0"/>
              <a:t>Savoirs pour enseigner</a:t>
            </a:r>
            <a:r>
              <a:rPr lang="fr-FR" i="0" dirty="0" smtClean="0"/>
              <a:t> : </a:t>
            </a:r>
          </a:p>
          <a:p>
            <a:pPr algn="just">
              <a:lnSpc>
                <a:spcPct val="90000"/>
              </a:lnSpc>
            </a:pPr>
            <a:endParaRPr lang="fr-FR" i="0" dirty="0" smtClean="0"/>
          </a:p>
          <a:p>
            <a:pPr algn="just">
              <a:lnSpc>
                <a:spcPct val="90000"/>
              </a:lnSpc>
            </a:pPr>
            <a:r>
              <a:rPr lang="fr-FR" i="0" dirty="0" smtClean="0"/>
              <a:t>L’aléa moral naît de la gestion des risques et plus précisément du partage des risques (=&gt; lien avec la chapitre de Regards</a:t>
            </a:r>
            <a:r>
              <a:rPr lang="fr-FR" i="0" baseline="0" dirty="0" smtClean="0"/>
              <a:t> Croisés sur le risque)</a:t>
            </a:r>
            <a:r>
              <a:rPr lang="fr-FR" i="0" dirty="0" smtClean="0"/>
              <a:t>. En effet, dans le cadre de la conduite automobile par exemple, c’est parce que le risque est partagé via un système assurantiel que certains automobilistes s’autorisent à être de mauvais conducteurs (prise de risque plus importante). Dans le cas de l’aléa moral, il y a donc une </a:t>
            </a:r>
            <a:r>
              <a:rPr lang="fr-FR" i="0" u="sng" dirty="0" smtClean="0"/>
              <a:t>modification des comportements</a:t>
            </a:r>
            <a:r>
              <a:rPr lang="fr-FR" i="0" dirty="0" smtClean="0"/>
              <a:t> (des conducteurs ici) liée à la gestion du risque (exemple également des banques : « </a:t>
            </a:r>
            <a:r>
              <a:rPr lang="fr-FR" i="0" dirty="0" err="1" smtClean="0"/>
              <a:t>too</a:t>
            </a:r>
            <a:r>
              <a:rPr lang="fr-FR" i="0" dirty="0" smtClean="0"/>
              <a:t> </a:t>
            </a:r>
            <a:r>
              <a:rPr lang="fr-FR" i="0" dirty="0" err="1" smtClean="0"/>
              <a:t>big</a:t>
            </a:r>
            <a:r>
              <a:rPr lang="fr-FR" i="0" dirty="0" smtClean="0"/>
              <a:t> to </a:t>
            </a:r>
            <a:r>
              <a:rPr lang="fr-FR" i="0" dirty="0" err="1" smtClean="0"/>
              <a:t>fail</a:t>
            </a:r>
            <a:r>
              <a:rPr lang="fr-FR" i="0" dirty="0" smtClean="0"/>
              <a:t> »). </a:t>
            </a:r>
          </a:p>
          <a:p>
            <a:pPr algn="just">
              <a:lnSpc>
                <a:spcPct val="90000"/>
              </a:lnSpc>
            </a:pPr>
            <a:endParaRPr lang="fr-FR" i="0" dirty="0" smtClean="0"/>
          </a:p>
          <a:p>
            <a:pPr algn="just">
              <a:lnSpc>
                <a:spcPct val="90000"/>
              </a:lnSpc>
            </a:pPr>
            <a:r>
              <a:rPr lang="fr-FR" i="0" dirty="0" smtClean="0"/>
              <a:t>Dans le cas de la sélection adverse, il n’y a pas de modification des comportements du fait de la situation. Si l’on reprend l’exemple de l’assurance automobile, les entreprises d’assurance ne peuvent pas sélectionner ceux qu’elles souhaitent assurer (les bons conducteurs) et sélectionnent les mauvais conducteurs. La sélection adverse n’a pas d’impact sur les comportements des conducteurs.</a:t>
            </a:r>
            <a:endParaRPr lang="fr-FR" sz="1600" i="0" dirty="0" smtClean="0"/>
          </a:p>
          <a:p>
            <a:endParaRPr lang="fr-FR" i="0"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8</a:t>
            </a:fld>
            <a:endParaRPr lang="fr-FR" noProof="0"/>
          </a:p>
        </p:txBody>
      </p:sp>
    </p:spTree>
    <p:extLst>
      <p:ext uri="{BB962C8B-B14F-4D97-AF65-F5344CB8AC3E}">
        <p14:creationId xmlns:p14="http://schemas.microsoft.com/office/powerpoint/2010/main" val="2328734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b="1" u="sng" dirty="0" smtClean="0"/>
              <a:t>Savoirs pour enseigner</a:t>
            </a:r>
            <a:r>
              <a:rPr lang="fr-FR" sz="1200" dirty="0" smtClean="0"/>
              <a:t> :</a:t>
            </a:r>
          </a:p>
          <a:p>
            <a:pPr algn="just"/>
            <a:endParaRPr lang="fr-FR" sz="1200" dirty="0" smtClean="0"/>
          </a:p>
          <a:p>
            <a:pPr lvl="0" algn="just"/>
            <a:r>
              <a:rPr lang="fr-FR" sz="1200" dirty="0" smtClean="0"/>
              <a:t>Plus le prix diminue, plus les demandeurs vont se dire que la voiture est de piètre qualité. Ainsi, la demande diminue à partir d’un certain niveau de prix. Cela signifie que la courbe de demande est coudée et donc qu’à partir d’un certain niveau de prix, l’offre et la demande varient dans le même sens. Ainsi elles ne peuvent plus se rencontrer et il n’y a donc pas d’équilibre sur le marché. </a:t>
            </a:r>
          </a:p>
          <a:p>
            <a:pPr lvl="0" algn="just"/>
            <a:endParaRPr lang="fr-FR" sz="1200" dirty="0" smtClean="0">
              <a:solidFill>
                <a:srgbClr val="FF0000"/>
              </a:solidFill>
            </a:endParaRPr>
          </a:p>
          <a:p>
            <a:pPr lvl="0" algn="just"/>
            <a:r>
              <a:rPr lang="fr-FR" sz="1200" dirty="0" smtClean="0">
                <a:solidFill>
                  <a:srgbClr val="FF0000"/>
                </a:solidFill>
              </a:rPr>
              <a:t>La sélection adverse s’applique également pour les compagnies d’assurance.</a:t>
            </a:r>
            <a:r>
              <a:rPr lang="fr-FR" sz="1200" baseline="0" dirty="0" smtClean="0">
                <a:solidFill>
                  <a:srgbClr val="FF0000"/>
                </a:solidFill>
              </a:rPr>
              <a:t> </a:t>
            </a:r>
            <a:r>
              <a:rPr lang="fr-FR" sz="1200" kern="1200" dirty="0" smtClean="0">
                <a:solidFill>
                  <a:schemeClr val="tx1"/>
                </a:solidFill>
                <a:effectLst/>
                <a:latin typeface="Euphemia" panose="020B0503040102020104" pitchFamily="34" charset="0"/>
                <a:ea typeface="+mn-ea"/>
                <a:cs typeface="+mn-cs"/>
              </a:rPr>
              <a:t>Les meilleurs assurés (ceux qui ont un risque faible) peuvent choisir de ne pas s’assurer s’ils estiment la prime d’assurance trop élevée. Il ne reste alors que les mauvais assurés, d’où une hausse du risque moyen qui conduit à une hausse des primes d’assurances, et ainsi de suite. A terme, l’assurance devient impossible. C’est pourquoi il y a une obligation d’assurance.</a:t>
            </a:r>
            <a:r>
              <a:rPr lang="fr-FR" sz="1200" kern="1200" baseline="0" dirty="0" smtClean="0">
                <a:solidFill>
                  <a:schemeClr val="tx1"/>
                </a:solidFill>
                <a:effectLst/>
                <a:latin typeface="Euphemia" panose="020B0503040102020104" pitchFamily="34" charset="0"/>
                <a:ea typeface="+mn-ea"/>
                <a:cs typeface="+mn-cs"/>
              </a:rPr>
              <a:t> Exemple en lien avec le chapitre de Regards Croisés sur le risque.</a:t>
            </a:r>
          </a:p>
          <a:p>
            <a:pPr lvl="0" algn="just"/>
            <a:endParaRPr lang="fr-FR" sz="1200" kern="1200" baseline="0" dirty="0" smtClean="0">
              <a:solidFill>
                <a:schemeClr val="tx1"/>
              </a:solidFill>
              <a:effectLst/>
              <a:latin typeface="Euphemia" panose="020B0503040102020104" pitchFamily="34" charset="0"/>
              <a:ea typeface="+mn-ea"/>
              <a:cs typeface="+mn-cs"/>
            </a:endParaRPr>
          </a:p>
          <a:p>
            <a:pPr lvl="0" algn="just"/>
            <a:r>
              <a:rPr lang="fr-FR" sz="1200" kern="1200" baseline="0" dirty="0" smtClean="0">
                <a:solidFill>
                  <a:schemeClr val="tx1"/>
                </a:solidFill>
                <a:effectLst/>
                <a:latin typeface="Euphemia" panose="020B0503040102020104" pitchFamily="34" charset="0"/>
                <a:ea typeface="+mn-ea"/>
                <a:cs typeface="+mn-cs"/>
              </a:rPr>
              <a:t>NB : </a:t>
            </a:r>
            <a:r>
              <a:rPr lang="fr-FR" sz="1200" dirty="0" smtClean="0"/>
              <a:t>Il est possible, mais non obligatoire, de passer par une représentation graphique.</a:t>
            </a:r>
          </a:p>
          <a:p>
            <a:pPr lvl="0" algn="just"/>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9</a:t>
            </a:fld>
            <a:endParaRPr lang="fr-FR" noProof="0"/>
          </a:p>
        </p:txBody>
      </p:sp>
    </p:spTree>
    <p:extLst>
      <p:ext uri="{BB962C8B-B14F-4D97-AF65-F5344CB8AC3E}">
        <p14:creationId xmlns:p14="http://schemas.microsoft.com/office/powerpoint/2010/main" val="115895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1141413" y="1600200"/>
            <a:ext cx="990295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nvGrpSpPr>
          <p:cNvPr id="7" name="graphique du haut" descr="Bordure supérieure"/>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23" name="graphique du bas" descr="Bordure inférieure"/>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Titre 1"/>
          <p:cNvSpPr>
            <a:spLocks noGrp="1"/>
          </p:cNvSpPr>
          <p:nvPr>
            <p:ph type="ctrTitle"/>
          </p:nvPr>
        </p:nvSpPr>
        <p:spPr bwMode="black">
          <a:xfrm>
            <a:off x="1522414"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smtClean="0"/>
              <a:t>Modifiez le style du titre</a:t>
            </a:r>
            <a:endParaRPr lang="fr-FR" noProof="0"/>
          </a:p>
        </p:txBody>
      </p:sp>
      <p:sp>
        <p:nvSpPr>
          <p:cNvPr id="3" name="Sous-titre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smtClean="0"/>
              <a:t>Modifier le style des sous-titres du masque</a:t>
            </a:r>
            <a:endParaRPr lang="fr-FR" noProof="0"/>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493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smtClean="0"/>
              <a:t>Modifiez le style du titre</a:t>
            </a:r>
            <a:endParaRPr lang="fr-FR" noProof="0"/>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47782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94507" y="609600"/>
            <a:ext cx="1143001" cy="5410200"/>
          </a:xfrm>
        </p:spPr>
        <p:txBody>
          <a:bodyPr vert="eaVert" rtlCol="0"/>
          <a:lstStyle>
            <a:lvl1pPr>
              <a:defRPr>
                <a:latin typeface="Euphemia" panose="020B0503040102020104" pitchFamily="34" charset="0"/>
              </a:defRPr>
            </a:lvl1pPr>
          </a:lstStyle>
          <a:p>
            <a:pPr rtl="0"/>
            <a:r>
              <a:rPr lang="fr-FR" noProof="0" smtClean="0"/>
              <a:t>Modifiez le style du titre</a:t>
            </a:r>
            <a:endParaRPr lang="fr-FR" noProof="0"/>
          </a:p>
        </p:txBody>
      </p:sp>
      <p:sp>
        <p:nvSpPr>
          <p:cNvPr id="3" name="Espace réservé du texte vertical 2"/>
          <p:cNvSpPr>
            <a:spLocks noGrp="1"/>
          </p:cNvSpPr>
          <p:nvPr>
            <p:ph type="body" orient="vert" idx="1" hasCustomPrompt="1"/>
          </p:nvPr>
        </p:nvSpPr>
        <p:spPr>
          <a:xfrm>
            <a:off x="1522413" y="609600"/>
            <a:ext cx="7696198"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04032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smtClean="0"/>
              <a:t>Modifiez le style du titre</a:t>
            </a:r>
            <a:endParaRPr lang="fr-FR" noProof="0"/>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dirty="0"/>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dirty="0"/>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4000" cy="2667000"/>
          </a:xfrm>
        </p:spPr>
        <p:txBody>
          <a:bodyPr rtlCol="0" anchor="b">
            <a:normAutofit/>
          </a:bodyPr>
          <a:lstStyle>
            <a:lvl1pPr algn="l">
              <a:defRPr sz="5400" b="0" cap="none" baseline="0">
                <a:latin typeface="Euphemia" panose="020B0503040102020104" pitchFamily="34" charset="0"/>
              </a:defRPr>
            </a:lvl1pPr>
          </a:lstStyle>
          <a:p>
            <a:pPr rtl="0"/>
            <a:r>
              <a:rPr lang="fr-FR" noProof="0" smtClean="0"/>
              <a:t>Modifiez le style du titre</a:t>
            </a:r>
            <a:endParaRPr lang="fr-FR" noProof="0"/>
          </a:p>
        </p:txBody>
      </p:sp>
      <p:sp>
        <p:nvSpPr>
          <p:cNvPr id="3" name="Espace réservé du texte 2"/>
          <p:cNvSpPr>
            <a:spLocks noGrp="1"/>
          </p:cNvSpPr>
          <p:nvPr>
            <p:ph type="body" idx="1" hasCustomPrompt="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noProof="0" smtClean="0"/>
              <a:t>ACADEMIE DE BESANCON</a:t>
            </a:r>
            <a:endParaRPr lang="fr-FR" noProof="0"/>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noProof="0" smtClean="0"/>
              <a:t>11/04/2019</a:t>
            </a:r>
            <a:endParaRPr lang="fr-FR" noProof="0"/>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5872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smtClean="0"/>
              <a:t>Modifiez le style du titre</a:t>
            </a:r>
            <a:endParaRPr lang="fr-FR" noProof="0"/>
          </a:p>
        </p:txBody>
      </p:sp>
      <p:sp>
        <p:nvSpPr>
          <p:cNvPr id="3" name="Espace réservé du contenu 2"/>
          <p:cNvSpPr>
            <a:spLocks noGrp="1"/>
          </p:cNvSpPr>
          <p:nvPr>
            <p:ph sz="half" idx="1" hasCustomPrompt="1"/>
          </p:nvPr>
        </p:nvSpPr>
        <p:spPr>
          <a:xfrm>
            <a:off x="1522413"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30849"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23606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smtClean="0"/>
              <a:t>Modifiez le style du titre</a:t>
            </a:r>
            <a:endParaRPr lang="fr-FR" noProof="0"/>
          </a:p>
        </p:txBody>
      </p:sp>
      <p:sp>
        <p:nvSpPr>
          <p:cNvPr id="3" name="Espace réservé du texte 2"/>
          <p:cNvSpPr>
            <a:spLocks noGrp="1"/>
          </p:cNvSpPr>
          <p:nvPr>
            <p:ph type="body" idx="1" hasCustomPrompt="1"/>
          </p:nvPr>
        </p:nvSpPr>
        <p:spPr>
          <a:xfrm>
            <a:off x="1522413"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522413"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46814"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6246814"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43676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smtClean="0"/>
              <a:t>Modifiez le style du titre</a:t>
            </a:r>
            <a:endParaRPr lang="fr-FR" noProof="0"/>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02319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70961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1">
                <a:latin typeface="Euphemia" panose="020B0503040102020104" pitchFamily="34" charset="0"/>
              </a:defRPr>
            </a:lvl1pPr>
          </a:lstStyle>
          <a:p>
            <a:pPr rtl="0"/>
            <a:r>
              <a:rPr lang="fr-FR" noProof="0" smtClean="0"/>
              <a:t>Modifiez le style du titre</a:t>
            </a:r>
            <a:endParaRPr lang="fr-FR" noProof="0"/>
          </a:p>
        </p:txBody>
      </p:sp>
      <p:sp>
        <p:nvSpPr>
          <p:cNvPr id="3" name="Espace réservé du contenu 2"/>
          <p:cNvSpPr>
            <a:spLocks noGrp="1"/>
          </p:cNvSpPr>
          <p:nvPr>
            <p:ph idx="1" hasCustomPrompt="1"/>
          </p:nvPr>
        </p:nvSpPr>
        <p:spPr>
          <a:xfrm>
            <a:off x="1491930" y="1293495"/>
            <a:ext cx="557784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7923214" y="3536829"/>
            <a:ext cx="312420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93386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0">
                <a:latin typeface="Euphemia" panose="020B0503040102020104" pitchFamily="34" charset="0"/>
              </a:defRPr>
            </a:lvl1pPr>
          </a:lstStyle>
          <a:p>
            <a:pPr rtl="0"/>
            <a:r>
              <a:rPr lang="fr-FR" noProof="0" smtClean="0"/>
              <a:t>Modifiez le style du titre</a:t>
            </a:r>
            <a:endParaRPr lang="fr-FR" noProof="0"/>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400490" y="1202055"/>
            <a:ext cx="5760720"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7923214" y="3536829"/>
            <a:ext cx="312420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smtClean="0"/>
              <a:t>ACADEMIE DE BESANCON</a:t>
            </a:r>
            <a:endParaRPr lang="fr-FR" noProof="0"/>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smtClean="0"/>
              <a:t>11/04/2019</a:t>
            </a:r>
            <a:endParaRPr lang="fr-FR" noProof="0"/>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684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10" name="graphique du haut" descr="Bordure supérieure"/>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Espace réservé du titre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522876" y="1905000"/>
            <a:ext cx="9143538"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noProof="0" smtClean="0"/>
              <a:t>ACADEMIE DE BESANCON</a:t>
            </a:r>
            <a:endParaRPr lang="fr-FR" noProof="0"/>
          </a:p>
        </p:txBody>
      </p:sp>
      <p:sp>
        <p:nvSpPr>
          <p:cNvPr id="4" name="Espace réservé de la date 3"/>
          <p:cNvSpPr>
            <a:spLocks noGrp="1"/>
          </p:cNvSpPr>
          <p:nvPr>
            <p:ph type="dt" sz="half" idx="2"/>
          </p:nvPr>
        </p:nvSpPr>
        <p:spPr bwMode="white">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noProof="0" smtClean="0"/>
              <a:t>11/04/2019</a:t>
            </a:r>
            <a:endParaRPr lang="fr-FR" noProof="0"/>
          </a:p>
        </p:txBody>
      </p:sp>
      <p:sp>
        <p:nvSpPr>
          <p:cNvPr id="6" name="Espace réservé du numéro de diapositive 5"/>
          <p:cNvSpPr>
            <a:spLocks noGrp="1"/>
          </p:cNvSpPr>
          <p:nvPr>
            <p:ph type="sldNum" sz="quarter" idx="4"/>
          </p:nvPr>
        </p:nvSpPr>
        <p:spPr bwMode="white">
          <a:xfrm>
            <a:off x="9730094" y="6516865"/>
            <a:ext cx="936319"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220884516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1672CC-F75E-42F9-B048-0BF09CA1022C}"/>
              </a:ext>
            </a:extLst>
          </p:cNvPr>
          <p:cNvSpPr>
            <a:spLocks noGrp="1"/>
          </p:cNvSpPr>
          <p:nvPr>
            <p:ph type="ctrTitle"/>
          </p:nvPr>
        </p:nvSpPr>
        <p:spPr/>
        <p:txBody>
          <a:bodyPr>
            <a:noAutofit/>
          </a:bodyPr>
          <a:lstStyle/>
          <a:p>
            <a:pPr algn="ctr"/>
            <a:r>
              <a:rPr lang="fr-FR" sz="4800" dirty="0"/>
              <a:t>Le nouveau programme </a:t>
            </a:r>
            <a:r>
              <a:rPr lang="fr-FR" sz="4800" dirty="0" smtClean="0"/>
              <a:t>de</a:t>
            </a:r>
            <a:br>
              <a:rPr lang="fr-FR" sz="4800" dirty="0" smtClean="0"/>
            </a:br>
            <a:r>
              <a:rPr lang="fr-FR" sz="4800" dirty="0" smtClean="0"/>
              <a:t> </a:t>
            </a:r>
            <a:r>
              <a:rPr lang="fr-FR" sz="4800" dirty="0"/>
              <a:t>Sciences Economiques et </a:t>
            </a:r>
            <a:r>
              <a:rPr lang="fr-FR" sz="4800" dirty="0" smtClean="0"/>
              <a:t>Sociales</a:t>
            </a:r>
            <a:br>
              <a:rPr lang="fr-FR" sz="4800" dirty="0" smtClean="0"/>
            </a:br>
            <a:r>
              <a:rPr lang="fr-FR" sz="4800" dirty="0" smtClean="0"/>
              <a:t>en </a:t>
            </a:r>
            <a:r>
              <a:rPr lang="fr-FR" sz="4800" dirty="0"/>
              <a:t>Première</a:t>
            </a:r>
          </a:p>
        </p:txBody>
      </p:sp>
      <p:sp>
        <p:nvSpPr>
          <p:cNvPr id="3" name="Sous-titre 2"/>
          <p:cNvSpPr>
            <a:spLocks noGrp="1"/>
          </p:cNvSpPr>
          <p:nvPr>
            <p:ph type="subTitle" idx="1"/>
          </p:nvPr>
        </p:nvSpPr>
        <p:spPr>
          <a:xfrm>
            <a:off x="2349997" y="5029200"/>
            <a:ext cx="7416823" cy="838200"/>
          </a:xfrm>
        </p:spPr>
        <p:txBody>
          <a:bodyPr/>
          <a:lstStyle/>
          <a:p>
            <a:pPr algn="ctr"/>
            <a:r>
              <a:rPr lang="fr-FR" dirty="0"/>
              <a:t>Les questionnements en </a:t>
            </a:r>
            <a:r>
              <a:rPr lang="fr-FR" b="1" u="sng" dirty="0"/>
              <a:t>S</a:t>
            </a:r>
            <a:r>
              <a:rPr lang="fr-FR" b="1" u="sng" dirty="0" smtClean="0"/>
              <a:t>cience Economique</a:t>
            </a:r>
            <a:endParaRPr lang="fr-FR" dirty="0"/>
          </a:p>
          <a:p>
            <a:endParaRPr lang="fr-FR" dirty="0"/>
          </a:p>
        </p:txBody>
      </p:sp>
      <p:sp>
        <p:nvSpPr>
          <p:cNvPr id="4" name="Espace réservé du pied de page 3">
            <a:extLst>
              <a:ext uri="{FF2B5EF4-FFF2-40B4-BE49-F238E27FC236}">
                <a16:creationId xmlns:a16="http://schemas.microsoft.com/office/drawing/2014/main" xmlns="" id="{173C56BB-4D1E-4E96-9357-9348742F8453}"/>
              </a:ext>
            </a:extLst>
          </p:cNvPr>
          <p:cNvSpPr>
            <a:spLocks noGrp="1"/>
          </p:cNvSpPr>
          <p:nvPr>
            <p:ph type="ftr" sz="quarter" idx="11"/>
          </p:nvPr>
        </p:nvSpPr>
        <p:spPr/>
        <p:txBody>
          <a:bodyPr/>
          <a:lstStyle/>
          <a:p>
            <a:r>
              <a:rPr lang="fr-FR">
                <a:solidFill>
                  <a:prstClr val="white"/>
                </a:solidFill>
              </a:rPr>
              <a:t>ACADEMIE DE BESANCON</a:t>
            </a:r>
          </a:p>
        </p:txBody>
      </p:sp>
      <p:sp>
        <p:nvSpPr>
          <p:cNvPr id="5" name="Espace réservé de la date 4">
            <a:extLst>
              <a:ext uri="{FF2B5EF4-FFF2-40B4-BE49-F238E27FC236}">
                <a16:creationId xmlns:a16="http://schemas.microsoft.com/office/drawing/2014/main" xmlns="" id="{6251E8CA-659E-4D9D-AC04-A03BCF7B2974}"/>
              </a:ext>
            </a:extLst>
          </p:cNvPr>
          <p:cNvSpPr>
            <a:spLocks noGrp="1"/>
          </p:cNvSpPr>
          <p:nvPr>
            <p:ph type="dt" sz="half" idx="10"/>
          </p:nvPr>
        </p:nvSpPr>
        <p:spPr/>
        <p:txBody>
          <a:bodyPr/>
          <a:lstStyle/>
          <a:p>
            <a:r>
              <a:rPr lang="fr-FR" dirty="0">
                <a:solidFill>
                  <a:prstClr val="white"/>
                </a:solidFill>
              </a:rPr>
              <a:t>11/04/2019</a:t>
            </a:r>
          </a:p>
        </p:txBody>
      </p:sp>
      <p:sp>
        <p:nvSpPr>
          <p:cNvPr id="6" name="Espace réservé du numéro de diapositive 5">
            <a:extLst>
              <a:ext uri="{FF2B5EF4-FFF2-40B4-BE49-F238E27FC236}">
                <a16:creationId xmlns:a16="http://schemas.microsoft.com/office/drawing/2014/main" xmlns="" id="{810EFD22-3A75-443E-974E-7B131D0766A2}"/>
              </a:ext>
            </a:extLst>
          </p:cNvPr>
          <p:cNvSpPr>
            <a:spLocks noGrp="1"/>
          </p:cNvSpPr>
          <p:nvPr>
            <p:ph type="sldNum" sz="quarter" idx="12"/>
          </p:nvPr>
        </p:nvSpPr>
        <p:spPr/>
        <p:txBody>
          <a:bodyPr/>
          <a:lstStyle/>
          <a:p>
            <a:fld id="{DF28FB93-0A08-4E7D-8E63-9EFA29F1E093}" type="slidenum">
              <a:rPr lang="fr-FR" smtClean="0">
                <a:solidFill>
                  <a:prstClr val="white"/>
                </a:solidFill>
              </a:rPr>
              <a:pPr/>
              <a:t>1</a:t>
            </a:fld>
            <a:endParaRPr lang="fr-FR">
              <a:solidFill>
                <a:prstClr val="white"/>
              </a:solidFill>
            </a:endParaRPr>
          </a:p>
        </p:txBody>
      </p:sp>
    </p:spTree>
    <p:extLst>
      <p:ext uri="{BB962C8B-B14F-4D97-AF65-F5344CB8AC3E}">
        <p14:creationId xmlns:p14="http://schemas.microsoft.com/office/powerpoint/2010/main" val="1227807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0" y="260648"/>
            <a:ext cx="11999068" cy="940664"/>
          </a:xfrm>
        </p:spPr>
        <p:txBody>
          <a:bodyPr>
            <a:noAutofit/>
          </a:bodyPr>
          <a:lstStyle/>
          <a:p>
            <a:pPr>
              <a:lnSpc>
                <a:spcPct val="100000"/>
              </a:lnSpc>
              <a:spcBef>
                <a:spcPts val="0"/>
              </a:spcBef>
              <a:defRPr/>
            </a:pPr>
            <a:r>
              <a:rPr lang="fr-FR" sz="2400" dirty="0">
                <a:solidFill>
                  <a:schemeClr val="tx1"/>
                </a:solidFill>
              </a:rPr>
              <a:t>- </a:t>
            </a:r>
            <a:r>
              <a:rPr lang="fr-FR" sz="2400" dirty="0">
                <a:solidFill>
                  <a:srgbClr val="0070C0"/>
                </a:solidFill>
              </a:rPr>
              <a:t>Être capable d’illustrer </a:t>
            </a:r>
            <a:r>
              <a:rPr lang="fr-FR" sz="2400" dirty="0">
                <a:solidFill>
                  <a:schemeClr val="tx1"/>
                </a:solidFill>
              </a:rPr>
              <a:t>l’intervention des pouvoirs publics face à ces différentes défaillances</a:t>
            </a:r>
            <a:r>
              <a:rPr lang="fr-FR" sz="2400" dirty="0" smtClean="0">
                <a:solidFill>
                  <a:schemeClr val="tx1"/>
                </a:solidFill>
              </a:rPr>
              <a:t>. (1/2)</a:t>
            </a:r>
            <a:endParaRPr lang="fr-FR" sz="2400" dirty="0">
              <a:solidFill>
                <a:schemeClr val="tx1"/>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10</a:t>
            </a:fld>
            <a:endParaRPr lang="fr-FR" noProof="0"/>
          </a:p>
        </p:txBody>
      </p:sp>
      <p:sp>
        <p:nvSpPr>
          <p:cNvPr id="15" name="ZoneTexte 14"/>
          <p:cNvSpPr txBox="1"/>
          <p:nvPr/>
        </p:nvSpPr>
        <p:spPr>
          <a:xfrm>
            <a:off x="0" y="1484784"/>
            <a:ext cx="12188825" cy="3619452"/>
          </a:xfrm>
          <a:prstGeom prst="rect">
            <a:avLst/>
          </a:prstGeom>
          <a:noFill/>
        </p:spPr>
        <p:txBody>
          <a:bodyPr wrap="square" rtlCol="0">
            <a:spAutoFit/>
          </a:bodyPr>
          <a:lstStyle/>
          <a:p>
            <a:pPr>
              <a:lnSpc>
                <a:spcPct val="90000"/>
              </a:lnSpc>
            </a:pPr>
            <a:r>
              <a:rPr lang="fr-FR" sz="2400" b="1" u="sng" dirty="0" smtClean="0"/>
              <a:t>Savoirs à enseigner</a:t>
            </a:r>
            <a:r>
              <a:rPr lang="fr-FR" sz="2400" dirty="0" smtClean="0"/>
              <a:t> :</a:t>
            </a:r>
          </a:p>
          <a:p>
            <a:pPr>
              <a:lnSpc>
                <a:spcPct val="90000"/>
              </a:lnSpc>
            </a:pPr>
            <a:endParaRPr lang="fr-FR" sz="2400" dirty="0" smtClean="0"/>
          </a:p>
          <a:p>
            <a:pPr lvl="0" algn="just"/>
            <a:endParaRPr lang="fr-FR" dirty="0" smtClean="0"/>
          </a:p>
          <a:p>
            <a:pPr marL="342900" lvl="0" indent="-342900" algn="just">
              <a:buFont typeface="Wingdings" panose="05000000000000000000" pitchFamily="2" charset="2"/>
              <a:buChar char="Ø"/>
            </a:pPr>
            <a:r>
              <a:rPr lang="fr-FR" sz="2400" dirty="0" smtClean="0"/>
              <a:t>Dans </a:t>
            </a:r>
            <a:r>
              <a:rPr lang="fr-FR" sz="2400" dirty="0"/>
              <a:t>le cas des </a:t>
            </a:r>
            <a:r>
              <a:rPr lang="fr-FR" sz="2400" b="1" dirty="0"/>
              <a:t>externalités</a:t>
            </a:r>
            <a:r>
              <a:rPr lang="fr-FR" sz="2400" dirty="0"/>
              <a:t>, </a:t>
            </a:r>
            <a:r>
              <a:rPr lang="fr-FR" sz="2400" dirty="0" smtClean="0"/>
              <a:t>des exemples de normes et de taxes qui illustrent l’intervention des pouvoirs publics en cas de pollution.</a:t>
            </a:r>
          </a:p>
          <a:p>
            <a:pPr marL="342900" lvl="0" indent="-342900" algn="just">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smtClean="0"/>
              <a:t>Dans </a:t>
            </a:r>
            <a:r>
              <a:rPr lang="fr-FR" sz="2400" dirty="0"/>
              <a:t>le cas des </a:t>
            </a:r>
            <a:r>
              <a:rPr lang="fr-FR" sz="2400" b="1" dirty="0"/>
              <a:t>biens </a:t>
            </a:r>
            <a:r>
              <a:rPr lang="fr-FR" sz="2400" b="1" dirty="0" smtClean="0"/>
              <a:t> communs</a:t>
            </a:r>
            <a:r>
              <a:rPr lang="fr-FR" sz="2400" dirty="0" smtClean="0"/>
              <a:t>, des exemples de </a:t>
            </a:r>
            <a:r>
              <a:rPr lang="fr-FR" sz="2400" dirty="0"/>
              <a:t>réglementation</a:t>
            </a:r>
            <a:r>
              <a:rPr lang="fr-FR" sz="2400" dirty="0" smtClean="0"/>
              <a:t>.</a:t>
            </a:r>
          </a:p>
          <a:p>
            <a:pPr marL="342900" lvl="0" indent="-342900">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smtClean="0"/>
              <a:t>Dans </a:t>
            </a:r>
            <a:r>
              <a:rPr lang="fr-FR" sz="2400" dirty="0"/>
              <a:t>le cas des </a:t>
            </a:r>
            <a:r>
              <a:rPr lang="fr-FR" sz="2400" b="1" dirty="0"/>
              <a:t>biens </a:t>
            </a:r>
            <a:r>
              <a:rPr lang="fr-FR" sz="2400" b="1" dirty="0" smtClean="0"/>
              <a:t> collectifs</a:t>
            </a:r>
            <a:r>
              <a:rPr lang="fr-FR" sz="2400" dirty="0" smtClean="0"/>
              <a:t>, </a:t>
            </a:r>
            <a:r>
              <a:rPr lang="fr-FR" sz="2400" dirty="0"/>
              <a:t>des </a:t>
            </a:r>
            <a:r>
              <a:rPr lang="fr-FR" sz="2400" dirty="0" smtClean="0"/>
              <a:t>exemples de </a:t>
            </a:r>
            <a:r>
              <a:rPr lang="fr-FR" sz="2400" dirty="0"/>
              <a:t>prise en charge par les pouvoirs publics</a:t>
            </a:r>
            <a:r>
              <a:rPr lang="fr-FR" sz="2400" dirty="0" smtClean="0"/>
              <a:t>.</a:t>
            </a:r>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spTree>
    <p:extLst>
      <p:ext uri="{BB962C8B-B14F-4D97-AF65-F5344CB8AC3E}">
        <p14:creationId xmlns:p14="http://schemas.microsoft.com/office/powerpoint/2010/main" val="254615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0" y="404664"/>
            <a:ext cx="11999068" cy="764704"/>
          </a:xfrm>
        </p:spPr>
        <p:txBody>
          <a:bodyPr>
            <a:noAutofit/>
          </a:bodyPr>
          <a:lstStyle/>
          <a:p>
            <a:pPr>
              <a:lnSpc>
                <a:spcPct val="100000"/>
              </a:lnSpc>
              <a:spcBef>
                <a:spcPts val="0"/>
              </a:spcBef>
              <a:defRPr/>
            </a:pPr>
            <a:r>
              <a:rPr lang="fr-FR" sz="2400" dirty="0">
                <a:solidFill>
                  <a:schemeClr val="tx1"/>
                </a:solidFill>
              </a:rPr>
              <a:t>- </a:t>
            </a:r>
            <a:r>
              <a:rPr lang="fr-FR" sz="2400" dirty="0">
                <a:solidFill>
                  <a:srgbClr val="0070C0"/>
                </a:solidFill>
              </a:rPr>
              <a:t>Être capable d’illustrer </a:t>
            </a:r>
            <a:r>
              <a:rPr lang="fr-FR" sz="2400" dirty="0">
                <a:solidFill>
                  <a:schemeClr val="tx1"/>
                </a:solidFill>
              </a:rPr>
              <a:t>l’intervention des pouvoirs publics face à ces différentes défaillances</a:t>
            </a:r>
            <a:r>
              <a:rPr lang="fr-FR" sz="2400" dirty="0" smtClean="0">
                <a:solidFill>
                  <a:schemeClr val="tx1"/>
                </a:solidFill>
              </a:rPr>
              <a:t>. (2/2)</a:t>
            </a:r>
            <a:endParaRPr lang="fr-FR" sz="2400" dirty="0">
              <a:solidFill>
                <a:schemeClr val="tx1"/>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11</a:t>
            </a:fld>
            <a:endParaRPr lang="fr-FR" noProof="0"/>
          </a:p>
        </p:txBody>
      </p:sp>
      <p:sp>
        <p:nvSpPr>
          <p:cNvPr id="15" name="ZoneTexte 14"/>
          <p:cNvSpPr txBox="1"/>
          <p:nvPr/>
        </p:nvSpPr>
        <p:spPr>
          <a:xfrm>
            <a:off x="0" y="1700808"/>
            <a:ext cx="12188825" cy="2917722"/>
          </a:xfrm>
          <a:prstGeom prst="rect">
            <a:avLst/>
          </a:prstGeom>
          <a:noFill/>
        </p:spPr>
        <p:txBody>
          <a:bodyPr wrap="square" rtlCol="0">
            <a:spAutoFit/>
          </a:bodyPr>
          <a:lstStyle/>
          <a:p>
            <a:pPr>
              <a:lnSpc>
                <a:spcPct val="90000"/>
              </a:lnSpc>
            </a:pPr>
            <a:r>
              <a:rPr lang="fr-FR" sz="2400" b="1" u="sng" dirty="0" smtClean="0"/>
              <a:t>Savoirs à enseigner</a:t>
            </a:r>
            <a:r>
              <a:rPr lang="fr-FR" sz="2400" dirty="0" smtClean="0"/>
              <a:t> :</a:t>
            </a:r>
          </a:p>
          <a:p>
            <a:pPr lvl="0" algn="just"/>
            <a:endParaRPr lang="fr-FR" dirty="0" smtClean="0"/>
          </a:p>
          <a:p>
            <a:pPr marL="342900" lvl="0" indent="-342900" algn="just">
              <a:buFont typeface="Wingdings" panose="05000000000000000000" pitchFamily="2" charset="2"/>
              <a:buChar char="Ø"/>
            </a:pPr>
            <a:endParaRPr lang="fr-FR" sz="2400" dirty="0" smtClean="0"/>
          </a:p>
          <a:p>
            <a:pPr marL="342900" lvl="0" indent="-342900" algn="just">
              <a:buFont typeface="Wingdings" panose="05000000000000000000" pitchFamily="2" charset="2"/>
              <a:buChar char="Ø"/>
            </a:pPr>
            <a:r>
              <a:rPr lang="fr-FR" sz="2400" dirty="0" smtClean="0"/>
              <a:t>En </a:t>
            </a:r>
            <a:r>
              <a:rPr lang="fr-FR" sz="2400" dirty="0"/>
              <a:t>cas de </a:t>
            </a:r>
            <a:r>
              <a:rPr lang="fr-FR" sz="2400" b="1" dirty="0"/>
              <a:t>sélection </a:t>
            </a:r>
            <a:r>
              <a:rPr lang="fr-FR" sz="2400" b="1" dirty="0" smtClean="0"/>
              <a:t>adverse</a:t>
            </a:r>
            <a:r>
              <a:rPr lang="fr-FR" sz="2400" dirty="0" smtClean="0"/>
              <a:t> : des exemples de prise en charge par les pouvoirs publics et de réglementation. </a:t>
            </a:r>
          </a:p>
          <a:p>
            <a:pPr marL="342900" lvl="0" indent="-342900" algn="just">
              <a:buFont typeface="Wingdings" panose="05000000000000000000" pitchFamily="2" charset="2"/>
              <a:buChar char="Ø"/>
            </a:pPr>
            <a:endParaRPr lang="fr-FR" sz="2400" dirty="0"/>
          </a:p>
          <a:p>
            <a:pPr marL="342900" lvl="0" indent="-342900" algn="just">
              <a:buFont typeface="Wingdings" panose="05000000000000000000" pitchFamily="2" charset="2"/>
              <a:buChar char="Ø"/>
            </a:pPr>
            <a:r>
              <a:rPr lang="fr-FR" sz="2400" dirty="0" smtClean="0"/>
              <a:t>En cas </a:t>
            </a:r>
            <a:r>
              <a:rPr lang="fr-FR" sz="2400" dirty="0"/>
              <a:t>de </a:t>
            </a:r>
            <a:r>
              <a:rPr lang="fr-FR" sz="2400" b="1" dirty="0"/>
              <a:t>l’aléa </a:t>
            </a:r>
            <a:r>
              <a:rPr lang="fr-FR" sz="2400" b="1" dirty="0" smtClean="0"/>
              <a:t>moral</a:t>
            </a:r>
            <a:r>
              <a:rPr lang="fr-FR" sz="2400" dirty="0"/>
              <a:t> </a:t>
            </a:r>
            <a:r>
              <a:rPr lang="fr-FR" sz="2400" dirty="0" smtClean="0"/>
              <a:t>: </a:t>
            </a:r>
          </a:p>
          <a:p>
            <a:pPr lvl="1" algn="just"/>
            <a:r>
              <a:rPr lang="fr-FR" sz="2400" dirty="0" smtClean="0"/>
              <a:t>des exemples de contrôles et de sanctions par les pouvoirs publics,</a:t>
            </a:r>
          </a:p>
          <a:p>
            <a:pPr lvl="1" algn="just"/>
            <a:r>
              <a:rPr lang="fr-FR" sz="2400" dirty="0" smtClean="0"/>
              <a:t>des exemples d’incitations,</a:t>
            </a:r>
            <a:endParaRPr lang="fr-FR" sz="2400" dirty="0"/>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spTree>
    <p:extLst>
      <p:ext uri="{BB962C8B-B14F-4D97-AF65-F5344CB8AC3E}">
        <p14:creationId xmlns:p14="http://schemas.microsoft.com/office/powerpoint/2010/main" val="34318969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89756" y="-243408"/>
            <a:ext cx="11737304" cy="1728192"/>
          </a:xfrm>
        </p:spPr>
        <p:txBody>
          <a:bodyPr>
            <a:normAutofit/>
          </a:bodyPr>
          <a:lstStyle/>
          <a:p>
            <a:pPr algn="ctr"/>
            <a:r>
              <a:rPr lang="fr-FR" sz="2400" b="1" dirty="0"/>
              <a:t>Quelles sont les principales défaillances du marché ?</a:t>
            </a:r>
            <a:br>
              <a:rPr lang="fr-FR" sz="2400" b="1" dirty="0"/>
            </a:br>
            <a:r>
              <a:rPr lang="fr-FR" sz="4000" b="1" dirty="0" smtClean="0"/>
              <a:t>Bibliographie</a:t>
            </a:r>
            <a:endParaRPr lang="fr-FR" sz="4000" dirty="0"/>
          </a:p>
        </p:txBody>
      </p:sp>
      <p:sp>
        <p:nvSpPr>
          <p:cNvPr id="8" name="Espace réservé du contenu 7"/>
          <p:cNvSpPr>
            <a:spLocks noGrp="1"/>
          </p:cNvSpPr>
          <p:nvPr>
            <p:ph idx="1"/>
          </p:nvPr>
        </p:nvSpPr>
        <p:spPr>
          <a:xfrm>
            <a:off x="1" y="908720"/>
            <a:ext cx="12188824" cy="3384376"/>
          </a:xfrm>
        </p:spPr>
        <p:txBody>
          <a:bodyPr>
            <a:noAutofit/>
          </a:bodyPr>
          <a:lstStyle/>
          <a:p>
            <a:pPr>
              <a:lnSpc>
                <a:spcPct val="100000"/>
              </a:lnSpc>
              <a:spcBef>
                <a:spcPts val="0"/>
              </a:spcBef>
            </a:pPr>
            <a:endParaRPr lang="en-US" sz="2000" dirty="0" smtClean="0"/>
          </a:p>
          <a:p>
            <a:pPr>
              <a:lnSpc>
                <a:spcPct val="100000"/>
              </a:lnSpc>
              <a:spcBef>
                <a:spcPts val="0"/>
              </a:spcBef>
            </a:pPr>
            <a:endParaRPr lang="en-US" sz="2000" dirty="0" smtClean="0"/>
          </a:p>
          <a:p>
            <a:pPr>
              <a:lnSpc>
                <a:spcPct val="100000"/>
              </a:lnSpc>
              <a:spcBef>
                <a:spcPts val="0"/>
              </a:spcBef>
            </a:pPr>
            <a:endParaRPr lang="en-US" sz="2000" dirty="0" smtClean="0"/>
          </a:p>
          <a:p>
            <a:pPr>
              <a:lnSpc>
                <a:spcPct val="100000"/>
              </a:lnSpc>
              <a:spcBef>
                <a:spcPts val="0"/>
              </a:spcBef>
            </a:pPr>
            <a:r>
              <a:rPr lang="en-US" sz="2000" dirty="0" smtClean="0"/>
              <a:t>Paul </a:t>
            </a:r>
            <a:r>
              <a:rPr lang="en-US" sz="2000" dirty="0" smtClean="0"/>
              <a:t>Krugman, Robin Wells, </a:t>
            </a:r>
            <a:r>
              <a:rPr lang="en-US" sz="2000" i="1" dirty="0" err="1" smtClean="0"/>
              <a:t>Microéconomie</a:t>
            </a:r>
            <a:r>
              <a:rPr lang="en-US" sz="2000" dirty="0" smtClean="0"/>
              <a:t>, De </a:t>
            </a:r>
            <a:r>
              <a:rPr lang="en-US" sz="2000" dirty="0" err="1" smtClean="0"/>
              <a:t>Boeck</a:t>
            </a:r>
            <a:r>
              <a:rPr lang="en-US" sz="2000" dirty="0" smtClean="0"/>
              <a:t>, 3ème </a:t>
            </a:r>
            <a:r>
              <a:rPr lang="en-US" sz="2000" dirty="0" err="1" smtClean="0"/>
              <a:t>édition</a:t>
            </a:r>
            <a:r>
              <a:rPr lang="en-US" sz="2000" dirty="0" smtClean="0"/>
              <a:t> (</a:t>
            </a:r>
            <a:r>
              <a:rPr lang="en-US" sz="2000" dirty="0" err="1" smtClean="0"/>
              <a:t>traduction</a:t>
            </a:r>
            <a:r>
              <a:rPr lang="en-US" sz="2000" dirty="0" smtClean="0"/>
              <a:t> de la 4ème edition </a:t>
            </a:r>
            <a:r>
              <a:rPr lang="en-US" sz="2000" dirty="0" err="1" smtClean="0"/>
              <a:t>américaine</a:t>
            </a:r>
            <a:r>
              <a:rPr lang="en-US" sz="2000" dirty="0" smtClean="0"/>
              <a:t>), 2011</a:t>
            </a:r>
            <a:r>
              <a:rPr lang="en-US" sz="2000" dirty="0" smtClean="0"/>
              <a:t>.</a:t>
            </a:r>
          </a:p>
          <a:p>
            <a:pPr lvl="1">
              <a:lnSpc>
                <a:spcPct val="100000"/>
              </a:lnSpc>
              <a:spcBef>
                <a:spcPts val="0"/>
              </a:spcBef>
            </a:pPr>
            <a:r>
              <a:rPr lang="en-US" sz="1600" dirty="0" smtClean="0"/>
              <a:t>Les </a:t>
            </a:r>
            <a:r>
              <a:rPr lang="en-US" sz="1600" dirty="0" err="1" smtClean="0"/>
              <a:t>externalités</a:t>
            </a:r>
            <a:r>
              <a:rPr lang="en-US" sz="1600" dirty="0" smtClean="0"/>
              <a:t> : p. 739-780</a:t>
            </a:r>
          </a:p>
          <a:p>
            <a:pPr lvl="1">
              <a:lnSpc>
                <a:spcPct val="100000"/>
              </a:lnSpc>
              <a:spcBef>
                <a:spcPts val="0"/>
              </a:spcBef>
            </a:pPr>
            <a:r>
              <a:rPr lang="en-US" sz="1600" dirty="0" smtClean="0"/>
              <a:t>Les </a:t>
            </a:r>
            <a:r>
              <a:rPr lang="en-US" sz="1600" dirty="0" err="1" smtClean="0"/>
              <a:t>biens</a:t>
            </a:r>
            <a:r>
              <a:rPr lang="en-US" sz="1600" dirty="0" smtClean="0"/>
              <a:t> </a:t>
            </a:r>
            <a:r>
              <a:rPr lang="en-US" sz="1600" dirty="0" err="1" smtClean="0"/>
              <a:t>communs</a:t>
            </a:r>
            <a:r>
              <a:rPr lang="en-US" sz="1600" dirty="0" smtClean="0"/>
              <a:t> et les </a:t>
            </a:r>
            <a:r>
              <a:rPr lang="en-US" sz="1600" dirty="0" err="1" smtClean="0"/>
              <a:t>biens</a:t>
            </a:r>
            <a:r>
              <a:rPr lang="en-US" sz="1600" dirty="0" smtClean="0"/>
              <a:t> </a:t>
            </a:r>
            <a:r>
              <a:rPr lang="en-US" sz="1600" dirty="0" err="1" smtClean="0"/>
              <a:t>collectifs</a:t>
            </a:r>
            <a:r>
              <a:rPr lang="en-US" sz="1600" dirty="0" smtClean="0"/>
              <a:t> : p. 781-812</a:t>
            </a:r>
          </a:p>
          <a:p>
            <a:pPr lvl="1">
              <a:lnSpc>
                <a:spcPct val="100000"/>
              </a:lnSpc>
              <a:spcBef>
                <a:spcPts val="0"/>
              </a:spcBef>
            </a:pPr>
            <a:r>
              <a:rPr lang="en-US" sz="1600" dirty="0" err="1" smtClean="0"/>
              <a:t>L’information</a:t>
            </a:r>
            <a:r>
              <a:rPr lang="en-US" sz="1600" dirty="0" smtClean="0"/>
              <a:t> </a:t>
            </a:r>
            <a:r>
              <a:rPr lang="en-US" sz="1600" dirty="0" err="1" smtClean="0"/>
              <a:t>asymétrique</a:t>
            </a:r>
            <a:r>
              <a:rPr lang="en-US" sz="1600" dirty="0" smtClean="0"/>
              <a:t> : p. 942-949.</a:t>
            </a:r>
            <a:endParaRPr lang="en-US" sz="1600" dirty="0" smtClean="0"/>
          </a:p>
          <a:p>
            <a:pPr>
              <a:lnSpc>
                <a:spcPct val="100000"/>
              </a:lnSpc>
              <a:spcBef>
                <a:spcPts val="0"/>
              </a:spcBef>
            </a:pPr>
            <a:endParaRPr lang="en-US" sz="2000" dirty="0" smtClean="0"/>
          </a:p>
          <a:p>
            <a:pPr>
              <a:lnSpc>
                <a:spcPct val="100000"/>
              </a:lnSpc>
              <a:spcBef>
                <a:spcPts val="0"/>
              </a:spcBef>
            </a:pPr>
            <a:r>
              <a:rPr lang="en-US" sz="2000" dirty="0"/>
              <a:t>Joseph E. Stiglitz, Jean-Dominique </a:t>
            </a:r>
            <a:r>
              <a:rPr lang="en-US" sz="2000" dirty="0" err="1"/>
              <a:t>Lafay</a:t>
            </a:r>
            <a:r>
              <a:rPr lang="en-US" sz="2000" dirty="0"/>
              <a:t>, Carl E. Walsh, </a:t>
            </a:r>
            <a:r>
              <a:rPr lang="en-US" sz="2000" i="1" dirty="0" err="1"/>
              <a:t>Principes</a:t>
            </a:r>
            <a:r>
              <a:rPr lang="en-US" sz="2000" i="1" dirty="0"/>
              <a:t> </a:t>
            </a:r>
            <a:r>
              <a:rPr lang="en-US" sz="2000" i="1" dirty="0" err="1"/>
              <a:t>d’économie</a:t>
            </a:r>
            <a:r>
              <a:rPr lang="en-US" sz="2000" i="1" dirty="0"/>
              <a:t> </a:t>
            </a:r>
            <a:r>
              <a:rPr lang="en-US" sz="2000" i="1" dirty="0" err="1"/>
              <a:t>moderne</a:t>
            </a:r>
            <a:r>
              <a:rPr lang="en-US" sz="2000" dirty="0"/>
              <a:t>, De </a:t>
            </a:r>
            <a:r>
              <a:rPr lang="en-US" sz="2000" dirty="0" err="1"/>
              <a:t>Boeck</a:t>
            </a:r>
            <a:r>
              <a:rPr lang="en-US" sz="2000" dirty="0"/>
              <a:t>, 4ème edition, 2014</a:t>
            </a:r>
            <a:r>
              <a:rPr lang="en-US" sz="2000" dirty="0" smtClean="0"/>
              <a:t>.</a:t>
            </a:r>
          </a:p>
          <a:p>
            <a:pPr lvl="1">
              <a:lnSpc>
                <a:spcPct val="100000"/>
              </a:lnSpc>
              <a:spcBef>
                <a:spcPts val="0"/>
              </a:spcBef>
            </a:pPr>
            <a:r>
              <a:rPr lang="en-US" sz="1600" dirty="0"/>
              <a:t>Les </a:t>
            </a:r>
            <a:r>
              <a:rPr lang="en-US" sz="1600" dirty="0" err="1"/>
              <a:t>externalités</a:t>
            </a:r>
            <a:r>
              <a:rPr lang="en-US" sz="1600" dirty="0"/>
              <a:t> : p. </a:t>
            </a:r>
            <a:r>
              <a:rPr lang="en-US" sz="1600" dirty="0" smtClean="0"/>
              <a:t>234-236, p. 384-385</a:t>
            </a:r>
          </a:p>
          <a:p>
            <a:pPr lvl="1">
              <a:lnSpc>
                <a:spcPct val="100000"/>
              </a:lnSpc>
              <a:spcBef>
                <a:spcPts val="0"/>
              </a:spcBef>
            </a:pPr>
            <a:r>
              <a:rPr lang="en-US" sz="1600" dirty="0" smtClean="0"/>
              <a:t>Les </a:t>
            </a:r>
            <a:r>
              <a:rPr lang="en-US" sz="1600" dirty="0" err="1" smtClean="0"/>
              <a:t>biens</a:t>
            </a:r>
            <a:r>
              <a:rPr lang="en-US" sz="1600" dirty="0" smtClean="0"/>
              <a:t> </a:t>
            </a:r>
            <a:r>
              <a:rPr lang="en-US" sz="1600" dirty="0" err="1" smtClean="0"/>
              <a:t>collectifs</a:t>
            </a:r>
            <a:r>
              <a:rPr lang="en-US" sz="1600" dirty="0" smtClean="0"/>
              <a:t> : p. 236-238</a:t>
            </a:r>
          </a:p>
          <a:p>
            <a:pPr lvl="1">
              <a:lnSpc>
                <a:spcPct val="100000"/>
              </a:lnSpc>
              <a:spcBef>
                <a:spcPts val="0"/>
              </a:spcBef>
            </a:pPr>
            <a:r>
              <a:rPr lang="en-US" sz="1600" dirty="0" smtClean="0"/>
              <a:t>La </a:t>
            </a:r>
            <a:r>
              <a:rPr lang="en-US" sz="1600" dirty="0" err="1" smtClean="0"/>
              <a:t>sélection</a:t>
            </a:r>
            <a:r>
              <a:rPr lang="en-US" sz="1600" dirty="0" smtClean="0"/>
              <a:t> adverse et le </a:t>
            </a:r>
            <a:r>
              <a:rPr lang="en-US" sz="1600" dirty="0" err="1" smtClean="0"/>
              <a:t>marché</a:t>
            </a:r>
            <a:r>
              <a:rPr lang="en-US" sz="1600" dirty="0" smtClean="0"/>
              <a:t> des </a:t>
            </a:r>
            <a:r>
              <a:rPr lang="en-US" sz="1600" dirty="0" err="1" smtClean="0"/>
              <a:t>véhicules</a:t>
            </a:r>
            <a:r>
              <a:rPr lang="en-US" sz="1600" dirty="0" smtClean="0"/>
              <a:t> </a:t>
            </a:r>
            <a:r>
              <a:rPr lang="en-US" sz="1600" dirty="0" err="1" smtClean="0"/>
              <a:t>d’occasion</a:t>
            </a:r>
            <a:r>
              <a:rPr lang="en-US" sz="1600" dirty="0" smtClean="0"/>
              <a:t> : p. 315-318</a:t>
            </a:r>
          </a:p>
          <a:p>
            <a:pPr lvl="1">
              <a:lnSpc>
                <a:spcPct val="100000"/>
              </a:lnSpc>
              <a:spcBef>
                <a:spcPts val="0"/>
              </a:spcBef>
            </a:pPr>
            <a:r>
              <a:rPr lang="en-US" sz="1600" dirty="0" smtClean="0"/>
              <a:t>Le </a:t>
            </a:r>
            <a:r>
              <a:rPr lang="en-US" sz="1600" dirty="0" err="1" smtClean="0"/>
              <a:t>marché</a:t>
            </a:r>
            <a:r>
              <a:rPr lang="en-US" sz="1600" dirty="0" smtClean="0"/>
              <a:t> de </a:t>
            </a:r>
            <a:r>
              <a:rPr lang="en-US" sz="1600" dirty="0" err="1" smtClean="0"/>
              <a:t>l’assurance</a:t>
            </a:r>
            <a:r>
              <a:rPr lang="en-US" sz="1600" dirty="0" smtClean="0"/>
              <a:t>-santé : p. 321-323.</a:t>
            </a:r>
            <a:endParaRPr lang="en-US" sz="2000" dirty="0" smtClean="0"/>
          </a:p>
          <a:p>
            <a:pPr>
              <a:lnSpc>
                <a:spcPct val="100000"/>
              </a:lnSpc>
              <a:spcBef>
                <a:spcPts val="0"/>
              </a:spcBef>
            </a:pPr>
            <a:endParaRPr lang="en-US" sz="2000" dirty="0" smtClean="0"/>
          </a:p>
          <a:p>
            <a:pPr>
              <a:lnSpc>
                <a:spcPct val="100000"/>
              </a:lnSpc>
              <a:spcBef>
                <a:spcPts val="0"/>
              </a:spcBef>
            </a:pPr>
            <a:r>
              <a:rPr lang="en-US" sz="2000" dirty="0" smtClean="0"/>
              <a:t>George </a:t>
            </a:r>
            <a:r>
              <a:rPr lang="en-US" sz="2000" dirty="0" err="1"/>
              <a:t>Akerlof</a:t>
            </a:r>
            <a:r>
              <a:rPr lang="en-US" sz="2000" dirty="0"/>
              <a:t>, « The Market for Lemons : Quality Uncertainty and the Market Mechanism », Quarterly Journal of Economics, 1970.</a:t>
            </a:r>
          </a:p>
          <a:p>
            <a:pPr>
              <a:lnSpc>
                <a:spcPct val="100000"/>
              </a:lnSpc>
              <a:spcBef>
                <a:spcPts val="0"/>
              </a:spcBef>
            </a:pPr>
            <a:endParaRPr lang="en-US" sz="2000" dirty="0" smtClean="0"/>
          </a:p>
          <a:p>
            <a:pPr>
              <a:lnSpc>
                <a:spcPct val="100000"/>
              </a:lnSpc>
              <a:spcBef>
                <a:spcPts val="0"/>
              </a:spcBef>
            </a:pPr>
            <a:endParaRPr lang="en-US" sz="2000" dirty="0" smtClean="0"/>
          </a:p>
          <a:p>
            <a:pPr marL="0" indent="0" algn="ctr">
              <a:lnSpc>
                <a:spcPct val="100000"/>
              </a:lnSpc>
              <a:spcBef>
                <a:spcPts val="0"/>
              </a:spcBef>
              <a:buNone/>
            </a:pPr>
            <a:endParaRPr lang="fr-FR" sz="2000" dirty="0" smtClean="0">
              <a:solidFill>
                <a:srgbClr val="FF0000"/>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12</a:t>
            </a:fld>
            <a:endParaRPr lang="fr-FR" noProof="0"/>
          </a:p>
        </p:txBody>
      </p:sp>
      <p:sp>
        <p:nvSpPr>
          <p:cNvPr id="2" name="Espace réservé de la date 1"/>
          <p:cNvSpPr>
            <a:spLocks noGrp="1"/>
          </p:cNvSpPr>
          <p:nvPr>
            <p:ph type="dt" sz="half" idx="10"/>
          </p:nvPr>
        </p:nvSpPr>
        <p:spPr/>
        <p:txBody>
          <a:bodyPr/>
          <a:lstStyle/>
          <a:p>
            <a:r>
              <a:rPr lang="fr-FR" noProof="0" smtClean="0"/>
              <a:t>11/04/2019</a:t>
            </a:r>
            <a:endParaRPr lang="fr-FR" noProof="0" dirty="0"/>
          </a:p>
        </p:txBody>
      </p:sp>
      <p:sp>
        <p:nvSpPr>
          <p:cNvPr id="3" name="Espace réservé du pied de page 2"/>
          <p:cNvSpPr>
            <a:spLocks noGrp="1"/>
          </p:cNvSpPr>
          <p:nvPr>
            <p:ph type="ftr" sz="quarter" idx="11"/>
          </p:nvPr>
        </p:nvSpPr>
        <p:spPr/>
        <p:txBody>
          <a:bodyPr/>
          <a:lstStyle/>
          <a:p>
            <a:r>
              <a:rPr lang="fr-FR" smtClean="0"/>
              <a:t>ACADEMIE DE BESANCON</a:t>
            </a:r>
            <a:endParaRPr lang="fr-FR" dirty="0"/>
          </a:p>
        </p:txBody>
      </p:sp>
    </p:spTree>
    <p:extLst>
      <p:ext uri="{BB962C8B-B14F-4D97-AF65-F5344CB8AC3E}">
        <p14:creationId xmlns:p14="http://schemas.microsoft.com/office/powerpoint/2010/main" val="4079124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9718" y="332656"/>
            <a:ext cx="12188825" cy="1368152"/>
          </a:xfrm>
        </p:spPr>
        <p:txBody>
          <a:bodyPr>
            <a:normAutofit/>
          </a:bodyPr>
          <a:lstStyle/>
          <a:p>
            <a:pPr algn="ctr"/>
            <a:r>
              <a:rPr lang="fr-FR" sz="4400" b="1" dirty="0" smtClean="0"/>
              <a:t>Les questionnements en Science Economique</a:t>
            </a:r>
            <a:br>
              <a:rPr lang="fr-FR" sz="4400" b="1" dirty="0" smtClean="0"/>
            </a:br>
            <a:r>
              <a:rPr lang="fr-FR" sz="4400" b="1" dirty="0" smtClean="0"/>
              <a:t> portant sur le marché</a:t>
            </a:r>
            <a:endParaRPr lang="fr-FR" sz="4400" dirty="0"/>
          </a:p>
        </p:txBody>
      </p:sp>
      <p:sp>
        <p:nvSpPr>
          <p:cNvPr id="8" name="Espace réservé du contenu 7"/>
          <p:cNvSpPr>
            <a:spLocks noGrp="1"/>
          </p:cNvSpPr>
          <p:nvPr>
            <p:ph idx="1"/>
          </p:nvPr>
        </p:nvSpPr>
        <p:spPr>
          <a:xfrm>
            <a:off x="17749" y="2132856"/>
            <a:ext cx="11999069" cy="3888432"/>
          </a:xfrm>
        </p:spPr>
        <p:txBody>
          <a:bodyPr>
            <a:normAutofit/>
          </a:bodyPr>
          <a:lstStyle/>
          <a:p>
            <a:pPr marL="0" indent="0" algn="ctr">
              <a:spcBef>
                <a:spcPts val="0"/>
              </a:spcBef>
              <a:buNone/>
            </a:pPr>
            <a:r>
              <a:rPr lang="fr-FR" sz="3600" dirty="0">
                <a:solidFill>
                  <a:srgbClr val="FF0000"/>
                </a:solidFill>
              </a:rPr>
              <a:t>Une problématisation sur l’ensemble des trois premiers </a:t>
            </a:r>
            <a:r>
              <a:rPr lang="fr-FR" sz="3600" dirty="0" smtClean="0">
                <a:solidFill>
                  <a:srgbClr val="FF0000"/>
                </a:solidFill>
              </a:rPr>
              <a:t>questionnements :</a:t>
            </a:r>
            <a:endParaRPr lang="fr-FR" sz="3600" dirty="0" smtClean="0"/>
          </a:p>
          <a:p>
            <a:pPr>
              <a:spcBef>
                <a:spcPts val="0"/>
              </a:spcBef>
              <a:buFont typeface="Wingdings" panose="05000000000000000000" pitchFamily="2" charset="2"/>
              <a:buChar char="Ø"/>
            </a:pPr>
            <a:endParaRPr lang="fr-FR" sz="3600" dirty="0" smtClean="0"/>
          </a:p>
          <a:p>
            <a:pPr>
              <a:spcBef>
                <a:spcPts val="0"/>
              </a:spcBef>
              <a:buFont typeface="Wingdings" panose="05000000000000000000" pitchFamily="2" charset="2"/>
              <a:buChar char="Ø"/>
            </a:pPr>
            <a:r>
              <a:rPr lang="fr-FR" sz="3600" dirty="0" smtClean="0"/>
              <a:t> Comment un marché concurrentiel fonctionne-t-il ?</a:t>
            </a:r>
          </a:p>
          <a:p>
            <a:pPr>
              <a:spcBef>
                <a:spcPts val="0"/>
              </a:spcBef>
              <a:buFont typeface="Wingdings" panose="05000000000000000000" pitchFamily="2" charset="2"/>
              <a:buChar char="Ø"/>
            </a:pPr>
            <a:r>
              <a:rPr lang="fr-FR" sz="3600" dirty="0" smtClean="0"/>
              <a:t> Comment les marchés imparfaitement concurrentiels fonctionnent-ils ?</a:t>
            </a:r>
          </a:p>
          <a:p>
            <a:pPr>
              <a:spcBef>
                <a:spcPts val="0"/>
              </a:spcBef>
              <a:buFont typeface="Wingdings" panose="05000000000000000000" pitchFamily="2" charset="2"/>
              <a:buChar char="Ø"/>
            </a:pPr>
            <a:r>
              <a:rPr lang="fr-FR" sz="3600" dirty="0" smtClean="0"/>
              <a:t> Quelles sont les principales défaillances du marché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2</a:t>
            </a:fld>
            <a:endParaRPr lang="fr-FR" noProof="0"/>
          </a:p>
        </p:txBody>
      </p:sp>
      <p:sp>
        <p:nvSpPr>
          <p:cNvPr id="2" name="Espace réservé de la date 1"/>
          <p:cNvSpPr>
            <a:spLocks noGrp="1"/>
          </p:cNvSpPr>
          <p:nvPr>
            <p:ph type="dt" sz="half" idx="10"/>
          </p:nvPr>
        </p:nvSpPr>
        <p:spPr/>
        <p:txBody>
          <a:bodyPr/>
          <a:lstStyle/>
          <a:p>
            <a:r>
              <a:rPr lang="fr-FR" smtClean="0"/>
              <a:t>11/04/2019</a:t>
            </a:r>
            <a:endParaRPr lang="fr-FR" dirty="0"/>
          </a:p>
        </p:txBody>
      </p:sp>
      <p:sp>
        <p:nvSpPr>
          <p:cNvPr id="3" name="Espace réservé du pied de page 2"/>
          <p:cNvSpPr>
            <a:spLocks noGrp="1"/>
          </p:cNvSpPr>
          <p:nvPr>
            <p:ph type="ftr" sz="quarter" idx="11"/>
          </p:nvPr>
        </p:nvSpPr>
        <p:spPr/>
        <p:txBody>
          <a:bodyPr/>
          <a:lstStyle/>
          <a:p>
            <a:r>
              <a:rPr lang="fr-FR" smtClean="0"/>
              <a:t>ACADEMIE DE BESANCON</a:t>
            </a:r>
            <a:endParaRPr lang="fr-FR" dirty="0"/>
          </a:p>
        </p:txBody>
      </p:sp>
    </p:spTree>
    <p:extLst>
      <p:ext uri="{BB962C8B-B14F-4D97-AF65-F5344CB8AC3E}">
        <p14:creationId xmlns:p14="http://schemas.microsoft.com/office/powerpoint/2010/main" val="3960263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701925" y="332656"/>
            <a:ext cx="8805271" cy="1080120"/>
          </a:xfrm>
        </p:spPr>
        <p:txBody>
          <a:bodyPr>
            <a:normAutofit/>
          </a:bodyPr>
          <a:lstStyle/>
          <a:p>
            <a:pPr algn="ctr"/>
            <a:r>
              <a:rPr lang="fr-FR" b="1" dirty="0"/>
              <a:t>Les principaux verbes consignes dans les objectifs d’apprentissage (</a:t>
            </a:r>
            <a:r>
              <a:rPr lang="fr-FR" b="1" u="sng" dirty="0"/>
              <a:t>pour les élèves</a:t>
            </a:r>
            <a:r>
              <a:rPr lang="fr-FR" b="1" dirty="0"/>
              <a:t>)</a:t>
            </a:r>
            <a:endParaRPr lang="fr-FR" sz="4000" dirty="0"/>
          </a:p>
        </p:txBody>
      </p:sp>
      <p:sp>
        <p:nvSpPr>
          <p:cNvPr id="8" name="Espace réservé du contenu 7"/>
          <p:cNvSpPr>
            <a:spLocks noGrp="1"/>
          </p:cNvSpPr>
          <p:nvPr>
            <p:ph idx="1"/>
          </p:nvPr>
        </p:nvSpPr>
        <p:spPr>
          <a:xfrm>
            <a:off x="1" y="1772816"/>
            <a:ext cx="11927059" cy="4536504"/>
          </a:xfrm>
        </p:spPr>
        <p:txBody>
          <a:bodyPr>
            <a:normAutofit/>
          </a:bodyPr>
          <a:lstStyle/>
          <a:p>
            <a:pPr algn="just">
              <a:buFont typeface="Wingdings" panose="05000000000000000000" pitchFamily="2" charset="2"/>
              <a:buChar char="§"/>
            </a:pPr>
            <a:r>
              <a:rPr lang="fr-FR" sz="3600" dirty="0"/>
              <a:t> « Comprendre » = savoir expliquer, par les mécanismes.</a:t>
            </a:r>
          </a:p>
          <a:p>
            <a:pPr algn="just">
              <a:buFont typeface="Wingdings" panose="05000000000000000000" pitchFamily="2" charset="2"/>
              <a:buChar char="§"/>
            </a:pPr>
            <a:r>
              <a:rPr lang="fr-FR" sz="3600" dirty="0"/>
              <a:t> « Connaître » = « savoir » = savoir énoncer.</a:t>
            </a:r>
          </a:p>
          <a:p>
            <a:pPr algn="just">
              <a:buFont typeface="Wingdings" panose="05000000000000000000" pitchFamily="2" charset="2"/>
              <a:buChar char="§"/>
            </a:pPr>
            <a:r>
              <a:rPr lang="fr-FR" sz="3600" dirty="0"/>
              <a:t> « Savoir illustrer » / « Etre capable d’illustrer » </a:t>
            </a:r>
            <a:r>
              <a:rPr lang="fr-FR" sz="3600" dirty="0" smtClean="0"/>
              <a:t>= donner </a:t>
            </a:r>
            <a:r>
              <a:rPr lang="fr-FR" sz="3600" dirty="0"/>
              <a:t>des exemples.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smtClean="0">
                <a:solidFill>
                  <a:prstClr val="white"/>
                </a:solidFill>
              </a:rPr>
              <a:pPr/>
              <a:t>3</a:t>
            </a:fld>
            <a:endParaRPr lang="fr-FR">
              <a:solidFill>
                <a:prstClr val="white"/>
              </a:solidFill>
            </a:endParaRPr>
          </a:p>
        </p:txBody>
      </p:sp>
      <p:sp>
        <p:nvSpPr>
          <p:cNvPr id="2" name="Espace réservé de la date 1"/>
          <p:cNvSpPr>
            <a:spLocks noGrp="1"/>
          </p:cNvSpPr>
          <p:nvPr>
            <p:ph type="dt" sz="half" idx="10"/>
          </p:nvPr>
        </p:nvSpPr>
        <p:spPr>
          <a:xfrm>
            <a:off x="7519746" y="6516865"/>
            <a:ext cx="1022938" cy="228600"/>
          </a:xfrm>
        </p:spPr>
        <p:txBody>
          <a:bodyPr/>
          <a:lstStyle/>
          <a:p>
            <a:r>
              <a:rPr lang="fr-FR" dirty="0">
                <a:solidFill>
                  <a:prstClr val="white"/>
                </a:solidFill>
              </a:rPr>
              <a:t>11/04/2019</a:t>
            </a:r>
          </a:p>
        </p:txBody>
      </p:sp>
      <p:sp>
        <p:nvSpPr>
          <p:cNvPr id="3" name="Espace réservé du pied de page 2"/>
          <p:cNvSpPr>
            <a:spLocks noGrp="1"/>
          </p:cNvSpPr>
          <p:nvPr>
            <p:ph type="ftr" sz="quarter" idx="11"/>
          </p:nvPr>
        </p:nvSpPr>
        <p:spPr/>
        <p:txBody>
          <a:bodyPr/>
          <a:lstStyle/>
          <a:p>
            <a:r>
              <a:rPr lang="fr-FR">
                <a:solidFill>
                  <a:prstClr val="white"/>
                </a:solidFill>
              </a:rPr>
              <a:t>ACADEMIE DE BESANCON</a:t>
            </a:r>
          </a:p>
        </p:txBody>
      </p:sp>
    </p:spTree>
    <p:extLst>
      <p:ext uri="{BB962C8B-B14F-4D97-AF65-F5344CB8AC3E}">
        <p14:creationId xmlns:p14="http://schemas.microsoft.com/office/powerpoint/2010/main" val="4285513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Quelles sont les principales défaillances du marché ?</a:t>
            </a:r>
          </a:p>
        </p:txBody>
      </p:sp>
      <p:sp>
        <p:nvSpPr>
          <p:cNvPr id="4" name="Espace réservé de la date 3"/>
          <p:cNvSpPr>
            <a:spLocks noGrp="1"/>
          </p:cNvSpPr>
          <p:nvPr>
            <p:ph type="dt" sz="half" idx="10"/>
          </p:nvPr>
        </p:nvSpPr>
        <p:spPr/>
        <p:txBody>
          <a:bodyPr/>
          <a:lstStyle/>
          <a:p>
            <a:r>
              <a:rPr lang="fr-FR" noProof="0" smtClean="0"/>
              <a:t>11/04/2019</a:t>
            </a:r>
            <a:endParaRPr lang="fr-FR" noProof="0" dirty="0"/>
          </a:p>
        </p:txBody>
      </p:sp>
      <p:sp>
        <p:nvSpPr>
          <p:cNvPr id="5" name="Espace réservé du pied de page 4"/>
          <p:cNvSpPr>
            <a:spLocks noGrp="1"/>
          </p:cNvSpPr>
          <p:nvPr>
            <p:ph type="ftr" sz="quarter" idx="11"/>
          </p:nvPr>
        </p:nvSpPr>
        <p:spPr/>
        <p:txBody>
          <a:bodyPr/>
          <a:lstStyle/>
          <a:p>
            <a:r>
              <a:rPr lang="fr-FR" noProof="0" smtClean="0"/>
              <a:t>ACADEMIE DE BESANCON</a:t>
            </a:r>
            <a:endParaRPr lang="fr-FR" noProof="0"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4</a:t>
            </a:fld>
            <a:endParaRPr lang="fr-FR" noProof="0"/>
          </a:p>
        </p:txBody>
      </p:sp>
      <p:sp>
        <p:nvSpPr>
          <p:cNvPr id="7" name="Espace réservé du texte 6"/>
          <p:cNvSpPr>
            <a:spLocks noGrp="1"/>
          </p:cNvSpPr>
          <p:nvPr>
            <p:ph type="body" idx="1"/>
          </p:nvPr>
        </p:nvSpPr>
        <p:spPr/>
        <p:txBody>
          <a:bodyPr/>
          <a:lstStyle/>
          <a:p>
            <a:endParaRPr lang="fr-FR"/>
          </a:p>
        </p:txBody>
      </p:sp>
    </p:spTree>
    <p:extLst>
      <p:ext uri="{BB962C8B-B14F-4D97-AF65-F5344CB8AC3E}">
        <p14:creationId xmlns:p14="http://schemas.microsoft.com/office/powerpoint/2010/main" val="1290929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247359"/>
            <a:ext cx="12188825" cy="1588127"/>
          </a:xfrm>
        </p:spPr>
        <p:txBody>
          <a:bodyPr wrap="square" anchor="ctr" anchorCtr="1">
            <a:spAutoFit/>
          </a:bodyPr>
          <a:lstStyle/>
          <a:p>
            <a:pPr algn="ctr"/>
            <a:r>
              <a:rPr lang="fr-FR" sz="3200" b="1" dirty="0"/>
              <a:t>Quelles sont les principales défaillances du marché ? </a:t>
            </a:r>
            <a:r>
              <a:rPr lang="fr-FR" dirty="0"/>
              <a:t>	</a:t>
            </a:r>
            <a:br>
              <a:rPr lang="fr-FR" dirty="0"/>
            </a:br>
            <a:endParaRPr lang="fr-FR" dirty="0"/>
          </a:p>
        </p:txBody>
      </p:sp>
      <p:sp>
        <p:nvSpPr>
          <p:cNvPr id="3" name="Espace réservé de la date 2"/>
          <p:cNvSpPr>
            <a:spLocks noGrp="1"/>
          </p:cNvSpPr>
          <p:nvPr>
            <p:ph type="dt" sz="half" idx="10"/>
          </p:nvPr>
        </p:nvSpPr>
        <p:spPr/>
        <p:txBody>
          <a:bodyPr/>
          <a:lstStyle/>
          <a:p>
            <a:r>
              <a:rPr lang="fr-FR" noProof="0" smtClean="0"/>
              <a:t>11/04/2019</a:t>
            </a:r>
            <a:endParaRPr lang="fr-FR" noProof="0"/>
          </a:p>
        </p:txBody>
      </p:sp>
      <p:sp>
        <p:nvSpPr>
          <p:cNvPr id="4" name="Espace réservé du pied de page 3"/>
          <p:cNvSpPr>
            <a:spLocks noGrp="1"/>
          </p:cNvSpPr>
          <p:nvPr>
            <p:ph type="ftr" sz="quarter" idx="11"/>
          </p:nvPr>
        </p:nvSpPr>
        <p:spPr/>
        <p:txBody>
          <a:bodyPr/>
          <a:lstStyle/>
          <a:p>
            <a:r>
              <a:rPr lang="fr-FR" noProof="0" smtClean="0"/>
              <a:t>ACADEMIE DE BESANCON</a:t>
            </a:r>
            <a:endParaRPr lang="fr-FR" noProof="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5</a:t>
            </a:fld>
            <a:endParaRPr lang="fr-FR" noProof="0"/>
          </a:p>
        </p:txBody>
      </p:sp>
      <p:graphicFrame>
        <p:nvGraphicFramePr>
          <p:cNvPr id="7" name="Tableau 6"/>
          <p:cNvGraphicFramePr>
            <a:graphicFrameLocks noGrp="1"/>
          </p:cNvGraphicFramePr>
          <p:nvPr>
            <p:extLst>
              <p:ext uri="{D42A27DB-BD31-4B8C-83A1-F6EECF244321}">
                <p14:modId xmlns:p14="http://schemas.microsoft.com/office/powerpoint/2010/main" val="4016500752"/>
              </p:ext>
            </p:extLst>
          </p:nvPr>
        </p:nvGraphicFramePr>
        <p:xfrm>
          <a:off x="1" y="720372"/>
          <a:ext cx="12188824" cy="6182979"/>
        </p:xfrm>
        <a:graphic>
          <a:graphicData uri="http://schemas.openxmlformats.org/drawingml/2006/table">
            <a:tbl>
              <a:tblPr firstRow="1" bandRow="1">
                <a:tableStyleId>{3B4B98B0-60AC-42C2-AFA5-B58CD77FA1E5}</a:tableStyleId>
              </a:tblPr>
              <a:tblGrid>
                <a:gridCol w="12188824">
                  <a:extLst>
                    <a:ext uri="{9D8B030D-6E8A-4147-A177-3AD203B41FA5}">
                      <a16:colId xmlns:a16="http://schemas.microsoft.com/office/drawing/2014/main" xmlns="" val="20000"/>
                    </a:ext>
                  </a:extLst>
                </a:gridCol>
              </a:tblGrid>
              <a:tr h="114659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b="0" kern="1200" dirty="0" smtClean="0">
                          <a:solidFill>
                            <a:schemeClr val="tx1"/>
                          </a:solidFill>
                          <a:effectLst/>
                          <a:latin typeface="+mn-lt"/>
                          <a:ea typeface="+mn-ea"/>
                          <a:cs typeface="+mn-cs"/>
                        </a:rPr>
                        <a:t>- </a:t>
                      </a:r>
                      <a:r>
                        <a:rPr lang="fr-FR" sz="2400" b="0" kern="1200" dirty="0" smtClean="0">
                          <a:solidFill>
                            <a:srgbClr val="0070C0"/>
                          </a:solidFill>
                          <a:effectLst/>
                          <a:latin typeface="+mn-lt"/>
                          <a:ea typeface="+mn-ea"/>
                          <a:cs typeface="+mn-cs"/>
                        </a:rPr>
                        <a:t>Comprendre </a:t>
                      </a:r>
                      <a:r>
                        <a:rPr lang="fr-FR" sz="2400" b="0" kern="1200" dirty="0" smtClean="0">
                          <a:solidFill>
                            <a:schemeClr val="tx1"/>
                          </a:solidFill>
                          <a:effectLst/>
                          <a:latin typeface="+mn-lt"/>
                          <a:ea typeface="+mn-ea"/>
                          <a:cs typeface="+mn-cs"/>
                        </a:rPr>
                        <a:t>que le marché</a:t>
                      </a:r>
                      <a:r>
                        <a:rPr lang="fr-FR" sz="2400" b="1" kern="1200" dirty="0" smtClean="0">
                          <a:solidFill>
                            <a:srgbClr val="FF0000"/>
                          </a:solidFill>
                          <a:effectLst/>
                          <a:latin typeface="+mn-lt"/>
                          <a:ea typeface="+mn-ea"/>
                          <a:cs typeface="+mn-cs"/>
                        </a:rPr>
                        <a:t> </a:t>
                      </a:r>
                      <a:r>
                        <a:rPr lang="fr-FR" sz="2400" b="0" kern="1200" dirty="0" smtClean="0">
                          <a:solidFill>
                            <a:schemeClr val="tx1"/>
                          </a:solidFill>
                          <a:effectLst/>
                          <a:latin typeface="+mn-lt"/>
                          <a:ea typeface="+mn-ea"/>
                          <a:cs typeface="+mn-cs"/>
                        </a:rPr>
                        <a:t>est défaillant en présence d’externalités et </a:t>
                      </a:r>
                      <a:r>
                        <a:rPr lang="fr-FR" sz="2400" b="0" kern="1200" dirty="0" smtClean="0">
                          <a:solidFill>
                            <a:srgbClr val="0070C0"/>
                          </a:solidFill>
                          <a:effectLst/>
                          <a:latin typeface="+mn-lt"/>
                          <a:ea typeface="+mn-ea"/>
                          <a:cs typeface="+mn-cs"/>
                        </a:rPr>
                        <a:t>être capable de l’illustrer </a:t>
                      </a:r>
                      <a:r>
                        <a:rPr lang="fr-FR" sz="2400" b="0" kern="1200" dirty="0" smtClean="0">
                          <a:solidFill>
                            <a:schemeClr val="tx1"/>
                          </a:solidFill>
                          <a:effectLst/>
                          <a:latin typeface="+mn-lt"/>
                          <a:ea typeface="+mn-ea"/>
                          <a:cs typeface="+mn-cs"/>
                        </a:rPr>
                        <a:t>par un exemple (notamment celui de la pollution).</a:t>
                      </a:r>
                    </a:p>
                  </a:txBody>
                  <a:tcPr/>
                </a:tc>
                <a:extLst>
                  <a:ext uri="{0D108BD9-81ED-4DB2-BD59-A6C34878D82A}">
                    <a16:rowId xmlns:a16="http://schemas.microsoft.com/office/drawing/2014/main" xmlns="" val="10000"/>
                  </a:ext>
                </a:extLst>
              </a:tr>
              <a:tr h="1146593">
                <a:tc>
                  <a:txBody>
                    <a:bodyPr/>
                    <a:lstStyle/>
                    <a:p>
                      <a:pPr algn="just"/>
                      <a:r>
                        <a:rPr lang="fr-FR" sz="2400" b="0" kern="1200" dirty="0" smtClean="0">
                          <a:solidFill>
                            <a:schemeClr val="tx1"/>
                          </a:solidFill>
                          <a:effectLst/>
                          <a:latin typeface="+mn-lt"/>
                          <a:ea typeface="+mn-ea"/>
                          <a:cs typeface="+mn-cs"/>
                        </a:rPr>
                        <a:t>- </a:t>
                      </a:r>
                      <a:r>
                        <a:rPr lang="fr-FR" sz="2400" b="0" kern="1200" dirty="0" smtClean="0">
                          <a:solidFill>
                            <a:srgbClr val="0070C0"/>
                          </a:solidFill>
                          <a:effectLst/>
                          <a:latin typeface="+mn-lt"/>
                          <a:ea typeface="+mn-ea"/>
                          <a:cs typeface="+mn-cs"/>
                        </a:rPr>
                        <a:t>Comprendre </a:t>
                      </a:r>
                      <a:r>
                        <a:rPr lang="fr-FR" sz="2400" b="0" kern="1200" dirty="0" smtClean="0">
                          <a:solidFill>
                            <a:schemeClr val="tx1"/>
                          </a:solidFill>
                          <a:effectLst/>
                          <a:latin typeface="+mn-lt"/>
                          <a:ea typeface="+mn-ea"/>
                          <a:cs typeface="+mn-cs"/>
                        </a:rPr>
                        <a:t>que le marché est défaillant en présence de biens communs et de biens collectifs, et </a:t>
                      </a:r>
                      <a:r>
                        <a:rPr lang="fr-FR" sz="2400" b="0" kern="1200" dirty="0" smtClean="0">
                          <a:solidFill>
                            <a:srgbClr val="0070C0"/>
                          </a:solidFill>
                          <a:effectLst/>
                          <a:latin typeface="+mn-lt"/>
                          <a:ea typeface="+mn-ea"/>
                          <a:cs typeface="+mn-cs"/>
                        </a:rPr>
                        <a:t>être capable de l’illustrer </a:t>
                      </a:r>
                      <a:r>
                        <a:rPr lang="fr-FR" sz="2400" b="0" kern="1200" dirty="0" smtClean="0">
                          <a:solidFill>
                            <a:schemeClr val="tx1"/>
                          </a:solidFill>
                          <a:effectLst/>
                          <a:latin typeface="+mn-lt"/>
                          <a:ea typeface="+mn-ea"/>
                          <a:cs typeface="+mn-cs"/>
                        </a:rPr>
                        <a:t>par des exemples.</a:t>
                      </a:r>
                      <a:endParaRPr lang="fr-FR" sz="2400" b="0" dirty="0"/>
                    </a:p>
                  </a:txBody>
                  <a:tcPr/>
                </a:tc>
                <a:extLst>
                  <a:ext uri="{0D108BD9-81ED-4DB2-BD59-A6C34878D82A}">
                    <a16:rowId xmlns:a16="http://schemas.microsoft.com/office/drawing/2014/main" xmlns="" val="10001"/>
                  </a:ext>
                </a:extLst>
              </a:tr>
              <a:tr h="1146593">
                <a:tc>
                  <a:txBody>
                    <a:bodyPr/>
                    <a:lstStyle/>
                    <a:p>
                      <a:pPr algn="just"/>
                      <a:r>
                        <a:rPr lang="fr-FR" sz="2400" b="0" kern="1200" dirty="0" smtClean="0">
                          <a:solidFill>
                            <a:schemeClr val="tx1"/>
                          </a:solidFill>
                          <a:effectLst/>
                          <a:latin typeface="+mn-lt"/>
                          <a:ea typeface="+mn-ea"/>
                          <a:cs typeface="+mn-cs"/>
                        </a:rPr>
                        <a:t>- </a:t>
                      </a:r>
                      <a:r>
                        <a:rPr lang="fr-FR" sz="2400" b="0" kern="1200" dirty="0" smtClean="0">
                          <a:solidFill>
                            <a:srgbClr val="0070C0"/>
                          </a:solidFill>
                          <a:effectLst/>
                          <a:latin typeface="+mn-lt"/>
                          <a:ea typeface="+mn-ea"/>
                          <a:cs typeface="+mn-cs"/>
                        </a:rPr>
                        <a:t>Connaître </a:t>
                      </a:r>
                      <a:r>
                        <a:rPr lang="fr-FR" sz="2400" b="0" kern="1200" dirty="0" smtClean="0">
                          <a:solidFill>
                            <a:schemeClr val="tx1"/>
                          </a:solidFill>
                          <a:effectLst/>
                          <a:latin typeface="+mn-lt"/>
                          <a:ea typeface="+mn-ea"/>
                          <a:cs typeface="+mn-cs"/>
                        </a:rPr>
                        <a:t>les deux principales formes d’information asymétrique, la sélection adverse et l’aléa moral, et </a:t>
                      </a:r>
                      <a:r>
                        <a:rPr lang="fr-FR" sz="2400" b="0" kern="1200" dirty="0" smtClean="0">
                          <a:solidFill>
                            <a:srgbClr val="0070C0"/>
                          </a:solidFill>
                          <a:effectLst/>
                          <a:latin typeface="+mn-lt"/>
                          <a:ea typeface="+mn-ea"/>
                          <a:cs typeface="+mn-cs"/>
                        </a:rPr>
                        <a:t>être capable de les illustrer </a:t>
                      </a:r>
                      <a:r>
                        <a:rPr lang="fr-FR" sz="2400" b="0" kern="1200" dirty="0" smtClean="0">
                          <a:solidFill>
                            <a:schemeClr val="tx1"/>
                          </a:solidFill>
                          <a:effectLst/>
                          <a:latin typeface="+mn-lt"/>
                          <a:ea typeface="+mn-ea"/>
                          <a:cs typeface="+mn-cs"/>
                        </a:rPr>
                        <a:t>par des exemples (notamment celui des voitures d’occasion pour la sélection adverse et de l’assurance pour l’aléa moral).</a:t>
                      </a:r>
                      <a:endParaRPr lang="fr-FR" sz="2400" b="0" dirty="0"/>
                    </a:p>
                  </a:txBody>
                  <a:tcPr/>
                </a:tc>
                <a:extLst>
                  <a:ext uri="{0D108BD9-81ED-4DB2-BD59-A6C34878D82A}">
                    <a16:rowId xmlns:a16="http://schemas.microsoft.com/office/drawing/2014/main" xmlns="" val="10002"/>
                  </a:ext>
                </a:extLst>
              </a:tr>
              <a:tr h="1146593">
                <a:tc>
                  <a:txBody>
                    <a:bodyPr/>
                    <a:lstStyle/>
                    <a:p>
                      <a:r>
                        <a:rPr lang="fr-FR" sz="2400" b="0" kern="1200" dirty="0" smtClean="0">
                          <a:solidFill>
                            <a:schemeClr val="tx1"/>
                          </a:solidFill>
                          <a:effectLst/>
                          <a:latin typeface="+mn-lt"/>
                          <a:ea typeface="+mn-ea"/>
                          <a:cs typeface="+mn-cs"/>
                        </a:rPr>
                        <a:t>- </a:t>
                      </a:r>
                      <a:r>
                        <a:rPr lang="fr-FR" sz="2400" b="0" kern="1200" dirty="0" smtClean="0">
                          <a:solidFill>
                            <a:srgbClr val="0070C0"/>
                          </a:solidFill>
                          <a:effectLst/>
                          <a:latin typeface="+mn-lt"/>
                          <a:ea typeface="+mn-ea"/>
                          <a:cs typeface="+mn-cs"/>
                        </a:rPr>
                        <a:t>Comprendre</a:t>
                      </a:r>
                      <a:r>
                        <a:rPr lang="fr-FR" sz="2400" b="0" kern="1200" dirty="0" smtClean="0">
                          <a:solidFill>
                            <a:schemeClr val="tx1"/>
                          </a:solidFill>
                          <a:effectLst/>
                          <a:latin typeface="+mn-lt"/>
                          <a:ea typeface="+mn-ea"/>
                          <a:cs typeface="+mn-cs"/>
                        </a:rPr>
                        <a:t> que la sélection adverse peut mener à l’absence d’équilibre.</a:t>
                      </a:r>
                      <a:endParaRPr lang="fr-FR" sz="2400" b="0" dirty="0"/>
                    </a:p>
                  </a:txBody>
                  <a:tcPr/>
                </a:tc>
                <a:extLst>
                  <a:ext uri="{0D108BD9-81ED-4DB2-BD59-A6C34878D82A}">
                    <a16:rowId xmlns:a16="http://schemas.microsoft.com/office/drawing/2014/main" xmlns="" val="10003"/>
                  </a:ext>
                </a:extLst>
              </a:tr>
              <a:tr h="1146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0" kern="1200" dirty="0" smtClean="0">
                          <a:solidFill>
                            <a:schemeClr val="tx1"/>
                          </a:solidFill>
                          <a:effectLst/>
                          <a:latin typeface="+mn-lt"/>
                          <a:ea typeface="+mn-ea"/>
                          <a:cs typeface="+mn-cs"/>
                        </a:rPr>
                        <a:t>- </a:t>
                      </a:r>
                      <a:r>
                        <a:rPr lang="fr-FR" sz="2400" b="0" kern="1200" dirty="0" smtClean="0">
                          <a:solidFill>
                            <a:srgbClr val="0070C0"/>
                          </a:solidFill>
                          <a:effectLst/>
                          <a:latin typeface="+mn-lt"/>
                          <a:ea typeface="+mn-ea"/>
                          <a:cs typeface="+mn-cs"/>
                        </a:rPr>
                        <a:t>Être capable d’illustrer </a:t>
                      </a:r>
                      <a:r>
                        <a:rPr lang="fr-FR" sz="2400" b="0" kern="1200" dirty="0" smtClean="0">
                          <a:solidFill>
                            <a:schemeClr val="tx1"/>
                          </a:solidFill>
                          <a:effectLst/>
                          <a:latin typeface="+mn-lt"/>
                          <a:ea typeface="+mn-ea"/>
                          <a:cs typeface="+mn-cs"/>
                        </a:rPr>
                        <a:t>l’intervention des pouvoirs publics face à ces différentes défaillances.</a:t>
                      </a:r>
                    </a:p>
                    <a:p>
                      <a:endParaRPr lang="fr-FR" sz="2400" b="0"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0873754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0" y="260648"/>
            <a:ext cx="12163936" cy="864096"/>
          </a:xfrm>
        </p:spPr>
        <p:txBody>
          <a:bodyPr>
            <a:noAutofit/>
          </a:bodyPr>
          <a:lstStyle/>
          <a:p>
            <a:pPr algn="just"/>
            <a:r>
              <a:rPr lang="fr-FR" sz="2400" dirty="0">
                <a:solidFill>
                  <a:srgbClr val="000000"/>
                </a:solidFill>
                <a:ea typeface="Calibri" panose="020F0502020204030204" pitchFamily="34" charset="0"/>
                <a:cs typeface="Calibri-Italic"/>
              </a:rPr>
              <a:t>- </a:t>
            </a:r>
            <a:r>
              <a:rPr lang="fr-FR" sz="2400" dirty="0">
                <a:solidFill>
                  <a:srgbClr val="0070C0"/>
                </a:solidFill>
              </a:rPr>
              <a:t>Comprendre </a:t>
            </a:r>
            <a:r>
              <a:rPr lang="fr-FR" sz="2400" dirty="0">
                <a:solidFill>
                  <a:schemeClr val="tx1"/>
                </a:solidFill>
              </a:rPr>
              <a:t>que le marché</a:t>
            </a:r>
            <a:r>
              <a:rPr lang="fr-FR" sz="2400" b="1" dirty="0">
                <a:solidFill>
                  <a:srgbClr val="FF0000"/>
                </a:solidFill>
              </a:rPr>
              <a:t> </a:t>
            </a:r>
            <a:r>
              <a:rPr lang="fr-FR" sz="2400" dirty="0">
                <a:solidFill>
                  <a:schemeClr val="tx1"/>
                </a:solidFill>
              </a:rPr>
              <a:t>est défaillant en présence d’externalités et </a:t>
            </a:r>
            <a:r>
              <a:rPr lang="fr-FR" sz="2400" dirty="0">
                <a:solidFill>
                  <a:srgbClr val="0070C0"/>
                </a:solidFill>
              </a:rPr>
              <a:t>être capable de l’illustrer </a:t>
            </a:r>
            <a:r>
              <a:rPr lang="fr-FR" sz="2400" dirty="0">
                <a:solidFill>
                  <a:schemeClr val="tx1"/>
                </a:solidFill>
              </a:rPr>
              <a:t>par un exemple (notamment celui de la pollution</a:t>
            </a:r>
            <a:r>
              <a:rPr lang="fr-FR" sz="2400" dirty="0" smtClean="0">
                <a:solidFill>
                  <a:schemeClr val="tx1"/>
                </a:solidFill>
              </a:rPr>
              <a:t>).</a:t>
            </a:r>
            <a:endParaRPr lang="fr-FR" sz="24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6</a:t>
            </a:fld>
            <a:endParaRPr lang="fr-FR" noProof="0"/>
          </a:p>
        </p:txBody>
      </p:sp>
      <p:sp>
        <p:nvSpPr>
          <p:cNvPr id="15" name="ZoneTexte 14"/>
          <p:cNvSpPr txBox="1"/>
          <p:nvPr/>
        </p:nvSpPr>
        <p:spPr>
          <a:xfrm>
            <a:off x="-1080" y="1916832"/>
            <a:ext cx="7750595" cy="3379387"/>
          </a:xfrm>
          <a:prstGeom prst="rect">
            <a:avLst/>
          </a:prstGeom>
          <a:noFill/>
        </p:spPr>
        <p:txBody>
          <a:bodyPr wrap="square" rtlCol="0">
            <a:spAutoFit/>
          </a:bodyPr>
          <a:lstStyle/>
          <a:p>
            <a:pPr>
              <a:lnSpc>
                <a:spcPct val="90000"/>
              </a:lnSpc>
            </a:pPr>
            <a:r>
              <a:rPr lang="fr-FR" sz="2400" b="1" u="sng" dirty="0" smtClean="0"/>
              <a:t>Savoirs à enseigner</a:t>
            </a:r>
            <a:r>
              <a:rPr lang="fr-FR" sz="2400" dirty="0" smtClean="0"/>
              <a:t> :</a:t>
            </a:r>
          </a:p>
          <a:p>
            <a:pPr lvl="0"/>
            <a:endParaRPr lang="fr-FR" sz="2400" dirty="0" smtClean="0"/>
          </a:p>
          <a:p>
            <a:pPr marL="342900" lvl="0" indent="-342900">
              <a:buFont typeface="Wingdings" panose="05000000000000000000" pitchFamily="2" charset="2"/>
              <a:buChar char="Ø"/>
            </a:pPr>
            <a:r>
              <a:rPr lang="fr-FR" sz="2400" dirty="0" smtClean="0"/>
              <a:t>Les externalités rendent le marché inefficace.</a:t>
            </a:r>
          </a:p>
          <a:p>
            <a:pPr marL="342900" lvl="0" indent="-342900">
              <a:buFont typeface="Wingdings" panose="05000000000000000000" pitchFamily="2" charset="2"/>
              <a:buChar char="Ø"/>
            </a:pPr>
            <a:endParaRPr lang="fr-FR" sz="2400" dirty="0" smtClean="0"/>
          </a:p>
          <a:p>
            <a:pPr marL="342900" indent="-342900">
              <a:buFont typeface="Wingdings" panose="05000000000000000000" pitchFamily="2" charset="2"/>
              <a:buChar char="Ø"/>
            </a:pPr>
            <a:r>
              <a:rPr lang="fr-FR" sz="2400" dirty="0" smtClean="0"/>
              <a:t>L’exemple </a:t>
            </a:r>
            <a:r>
              <a:rPr lang="fr-FR" sz="2400" dirty="0"/>
              <a:t>de la pollution : </a:t>
            </a:r>
            <a:r>
              <a:rPr lang="fr-FR" sz="2400" dirty="0" smtClean="0"/>
              <a:t>l’équilibre </a:t>
            </a:r>
            <a:r>
              <a:rPr lang="fr-FR" sz="2400" dirty="0"/>
              <a:t>sur le marché avec effet externe n’est pas efficace </a:t>
            </a:r>
            <a:r>
              <a:rPr lang="fr-FR" sz="2400" dirty="0" smtClean="0"/>
              <a:t>(on </a:t>
            </a:r>
            <a:r>
              <a:rPr lang="fr-FR" sz="2400" dirty="0"/>
              <a:t>produit trop</a:t>
            </a:r>
            <a:r>
              <a:rPr lang="fr-FR" sz="2400" dirty="0" smtClean="0"/>
              <a:t>.) </a:t>
            </a:r>
            <a:endParaRPr lang="fr-FR" sz="2400" dirty="0"/>
          </a:p>
          <a:p>
            <a:pPr marL="342900" lvl="0" indent="-342900">
              <a:buFont typeface="Wingdings" panose="05000000000000000000" pitchFamily="2" charset="2"/>
              <a:buChar char="Ø"/>
            </a:pPr>
            <a:endParaRPr lang="fr-FR" sz="2400" dirty="0" smtClean="0"/>
          </a:p>
          <a:p>
            <a:pPr marL="342900" lvl="0" indent="-342900">
              <a:buFont typeface="Wingdings" panose="05000000000000000000" pitchFamily="2" charset="2"/>
              <a:buChar char="Ø"/>
            </a:pPr>
            <a:endParaRPr lang="fr-FR" sz="2400" dirty="0" smtClean="0"/>
          </a:p>
          <a:p>
            <a:pPr lvl="0"/>
            <a:endParaRPr lang="fr-FR" sz="2400" dirty="0"/>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pic>
        <p:nvPicPr>
          <p:cNvPr id="9" name="Image 8"/>
          <p:cNvPicPr/>
          <p:nvPr/>
        </p:nvPicPr>
        <p:blipFill>
          <a:blip r:embed="rId3"/>
          <a:stretch>
            <a:fillRect/>
          </a:stretch>
        </p:blipFill>
        <p:spPr>
          <a:xfrm>
            <a:off x="7968022" y="1844824"/>
            <a:ext cx="3785964" cy="3100718"/>
          </a:xfrm>
          <a:prstGeom prst="rect">
            <a:avLst/>
          </a:prstGeom>
        </p:spPr>
      </p:pic>
      <p:sp>
        <p:nvSpPr>
          <p:cNvPr id="10" name="Rectangle 9"/>
          <p:cNvSpPr/>
          <p:nvPr/>
        </p:nvSpPr>
        <p:spPr>
          <a:xfrm>
            <a:off x="7569643" y="4966970"/>
            <a:ext cx="4594293" cy="590931"/>
          </a:xfrm>
          <a:prstGeom prst="rect">
            <a:avLst/>
          </a:prstGeom>
        </p:spPr>
        <p:txBody>
          <a:bodyPr wrap="square">
            <a:spAutoFit/>
          </a:bodyPr>
          <a:lstStyle/>
          <a:p>
            <a:pPr>
              <a:lnSpc>
                <a:spcPct val="90000"/>
              </a:lnSpc>
            </a:pPr>
            <a:r>
              <a:rPr lang="fr-FR" i="1" dirty="0" smtClean="0"/>
              <a:t>Graphique issu de la présentation de M. </a:t>
            </a:r>
            <a:r>
              <a:rPr lang="fr-FR" i="1" dirty="0" err="1" smtClean="0"/>
              <a:t>Montoussé</a:t>
            </a:r>
            <a:r>
              <a:rPr lang="fr-FR" i="1" dirty="0" smtClean="0"/>
              <a:t> </a:t>
            </a:r>
          </a:p>
          <a:p>
            <a:pPr>
              <a:lnSpc>
                <a:spcPct val="90000"/>
              </a:lnSpc>
            </a:pPr>
            <a:r>
              <a:rPr lang="fr-FR" i="1" dirty="0" smtClean="0"/>
              <a:t>lors du stage national sur les programmes le 07/02/2019.</a:t>
            </a:r>
            <a:endParaRPr lang="fr-FR" dirty="0"/>
          </a:p>
        </p:txBody>
      </p:sp>
    </p:spTree>
    <p:extLst>
      <p:ext uri="{BB962C8B-B14F-4D97-AF65-F5344CB8AC3E}">
        <p14:creationId xmlns:p14="http://schemas.microsoft.com/office/powerpoint/2010/main" val="1622539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0" y="260648"/>
            <a:ext cx="12163936" cy="864096"/>
          </a:xfrm>
        </p:spPr>
        <p:txBody>
          <a:bodyPr>
            <a:noAutofit/>
          </a:bodyPr>
          <a:lstStyle/>
          <a:p>
            <a:pPr algn="just"/>
            <a:r>
              <a:rPr lang="fr-FR" sz="2400" dirty="0">
                <a:solidFill>
                  <a:schemeClr val="tx1"/>
                </a:solidFill>
              </a:rPr>
              <a:t>- </a:t>
            </a:r>
            <a:r>
              <a:rPr lang="fr-FR" sz="2400" dirty="0">
                <a:solidFill>
                  <a:srgbClr val="0070C0"/>
                </a:solidFill>
              </a:rPr>
              <a:t>Comprendre </a:t>
            </a:r>
            <a:r>
              <a:rPr lang="fr-FR" sz="2400" dirty="0">
                <a:solidFill>
                  <a:schemeClr val="tx1"/>
                </a:solidFill>
              </a:rPr>
              <a:t>que le marché est défaillant en présence de biens communs et de biens collectifs, et </a:t>
            </a:r>
            <a:r>
              <a:rPr lang="fr-FR" sz="2400" dirty="0">
                <a:solidFill>
                  <a:srgbClr val="0070C0"/>
                </a:solidFill>
              </a:rPr>
              <a:t>être capable de l’illustrer </a:t>
            </a:r>
            <a:r>
              <a:rPr lang="fr-FR" sz="2400" dirty="0">
                <a:solidFill>
                  <a:schemeClr val="tx1"/>
                </a:solidFill>
              </a:rPr>
              <a:t>par des exemples.</a:t>
            </a:r>
            <a:endParaRPr lang="fr-FR" sz="24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7</a:t>
            </a:fld>
            <a:endParaRPr lang="fr-FR" noProof="0"/>
          </a:p>
        </p:txBody>
      </p:sp>
      <p:sp>
        <p:nvSpPr>
          <p:cNvPr id="15" name="ZoneTexte 14"/>
          <p:cNvSpPr txBox="1"/>
          <p:nvPr/>
        </p:nvSpPr>
        <p:spPr>
          <a:xfrm>
            <a:off x="18846" y="1412776"/>
            <a:ext cx="12188825" cy="1865126"/>
          </a:xfrm>
          <a:prstGeom prst="rect">
            <a:avLst/>
          </a:prstGeom>
          <a:noFill/>
        </p:spPr>
        <p:txBody>
          <a:bodyPr wrap="square" rtlCol="0">
            <a:spAutoFit/>
          </a:bodyPr>
          <a:lstStyle/>
          <a:p>
            <a:pPr algn="just">
              <a:lnSpc>
                <a:spcPct val="90000"/>
              </a:lnSpc>
            </a:pPr>
            <a:r>
              <a:rPr lang="fr-FR" sz="2400" b="1" u="sng" dirty="0" smtClean="0"/>
              <a:t>Savoirs à enseigner</a:t>
            </a:r>
            <a:r>
              <a:rPr lang="fr-FR" sz="2400" dirty="0" smtClean="0"/>
              <a:t> :</a:t>
            </a:r>
          </a:p>
          <a:p>
            <a:pPr algn="just">
              <a:lnSpc>
                <a:spcPct val="90000"/>
              </a:lnSpc>
            </a:pPr>
            <a:endParaRPr lang="fr-FR" sz="2400" dirty="0" smtClean="0"/>
          </a:p>
          <a:p>
            <a:pPr marL="342900" lvl="0" indent="-342900" algn="just">
              <a:buFont typeface="Wingdings" panose="05000000000000000000" pitchFamily="2" charset="2"/>
              <a:buChar char="Ø"/>
            </a:pPr>
            <a:r>
              <a:rPr lang="fr-FR" sz="2400" dirty="0" smtClean="0"/>
              <a:t>Sans </a:t>
            </a:r>
            <a:r>
              <a:rPr lang="fr-FR" sz="2400" dirty="0"/>
              <a:t>intervention </a:t>
            </a:r>
            <a:r>
              <a:rPr lang="fr-FR" sz="2400" dirty="0" smtClean="0"/>
              <a:t>publique, les biens communs sont surexploités. Illustration possible : les ressources halieutiques.</a:t>
            </a:r>
          </a:p>
          <a:p>
            <a:pPr marL="342900" lvl="0" indent="-342900" algn="just">
              <a:buFont typeface="Wingdings" panose="05000000000000000000" pitchFamily="2" charset="2"/>
              <a:buChar char="Ø"/>
            </a:pPr>
            <a:endParaRPr lang="fr-FR" sz="2400" dirty="0" smtClean="0"/>
          </a:p>
          <a:p>
            <a:pPr marL="342900" indent="-342900" algn="just">
              <a:buFont typeface="Wingdings" panose="05000000000000000000" pitchFamily="2" charset="2"/>
              <a:buChar char="Ø"/>
            </a:pPr>
            <a:r>
              <a:rPr lang="fr-FR" sz="2400" dirty="0" smtClean="0"/>
              <a:t>Les marchés ne sont pas capables de fournir les biens collectifs</a:t>
            </a:r>
            <a:r>
              <a:rPr lang="fr-FR" sz="2400" dirty="0"/>
              <a:t>. Illustration possible : </a:t>
            </a:r>
            <a:r>
              <a:rPr lang="fr-FR" sz="2400" dirty="0" smtClean="0"/>
              <a:t>la défense nationale.</a:t>
            </a:r>
            <a:endParaRPr lang="fr-FR" sz="2400" dirty="0"/>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pic>
        <p:nvPicPr>
          <p:cNvPr id="9" name="Espace réservé du contenu 6"/>
          <p:cNvPicPr>
            <a:picLocks noGrp="1" noChangeAspect="1"/>
          </p:cNvPicPr>
          <p:nvPr>
            <p:ph idx="1"/>
          </p:nvPr>
        </p:nvPicPr>
        <p:blipFill>
          <a:blip r:embed="rId3"/>
          <a:stretch>
            <a:fillRect/>
          </a:stretch>
        </p:blipFill>
        <p:spPr>
          <a:xfrm>
            <a:off x="189756" y="4098075"/>
            <a:ext cx="9144000" cy="2199650"/>
          </a:xfrm>
          <a:prstGeom prst="rect">
            <a:avLst/>
          </a:prstGeom>
        </p:spPr>
      </p:pic>
      <p:sp>
        <p:nvSpPr>
          <p:cNvPr id="11" name="Rectangle 10"/>
          <p:cNvSpPr/>
          <p:nvPr/>
        </p:nvSpPr>
        <p:spPr>
          <a:xfrm>
            <a:off x="9550795" y="4653136"/>
            <a:ext cx="2402043" cy="1089529"/>
          </a:xfrm>
          <a:prstGeom prst="rect">
            <a:avLst/>
          </a:prstGeom>
        </p:spPr>
        <p:txBody>
          <a:bodyPr wrap="square">
            <a:spAutoFit/>
          </a:bodyPr>
          <a:lstStyle/>
          <a:p>
            <a:pPr algn="just">
              <a:lnSpc>
                <a:spcPct val="90000"/>
              </a:lnSpc>
            </a:pPr>
            <a:r>
              <a:rPr lang="fr-FR" i="1" dirty="0" smtClean="0"/>
              <a:t>Tableau issu de la présentation de M. </a:t>
            </a:r>
            <a:r>
              <a:rPr lang="fr-FR" i="1" dirty="0" err="1" smtClean="0"/>
              <a:t>Montoussé</a:t>
            </a:r>
            <a:r>
              <a:rPr lang="fr-FR" i="1" dirty="0" smtClean="0"/>
              <a:t> lors du stage national sur les programmes le 07/02/2019.</a:t>
            </a:r>
          </a:p>
        </p:txBody>
      </p:sp>
    </p:spTree>
    <p:extLst>
      <p:ext uri="{BB962C8B-B14F-4D97-AF65-F5344CB8AC3E}">
        <p14:creationId xmlns:p14="http://schemas.microsoft.com/office/powerpoint/2010/main" val="10644298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26003" y="476672"/>
            <a:ext cx="12182882" cy="1373954"/>
          </a:xfrm>
        </p:spPr>
        <p:txBody>
          <a:bodyPr>
            <a:noAutofit/>
          </a:bodyPr>
          <a:lstStyle/>
          <a:p>
            <a:pPr algn="just"/>
            <a:r>
              <a:rPr lang="fr-FR" sz="2400" dirty="0">
                <a:solidFill>
                  <a:schemeClr val="tx1"/>
                </a:solidFill>
              </a:rPr>
              <a:t>- </a:t>
            </a:r>
            <a:r>
              <a:rPr lang="fr-FR" sz="2400" dirty="0">
                <a:solidFill>
                  <a:srgbClr val="0070C0"/>
                </a:solidFill>
              </a:rPr>
              <a:t>Connaître </a:t>
            </a:r>
            <a:r>
              <a:rPr lang="fr-FR" sz="2400" dirty="0">
                <a:solidFill>
                  <a:schemeClr val="tx1"/>
                </a:solidFill>
              </a:rPr>
              <a:t>les deux principales formes d’information asymétrique, la sélection</a:t>
            </a:r>
            <a:r>
              <a:rPr lang="fr-FR" sz="2400" b="1" dirty="0">
                <a:solidFill>
                  <a:srgbClr val="FF0000"/>
                </a:solidFill>
              </a:rPr>
              <a:t> </a:t>
            </a:r>
            <a:r>
              <a:rPr lang="fr-FR" sz="2400" dirty="0">
                <a:solidFill>
                  <a:schemeClr val="tx1"/>
                </a:solidFill>
              </a:rPr>
              <a:t>adverse</a:t>
            </a:r>
            <a:r>
              <a:rPr lang="fr-FR" sz="2400" b="1" dirty="0">
                <a:solidFill>
                  <a:srgbClr val="FF0000"/>
                </a:solidFill>
              </a:rPr>
              <a:t> </a:t>
            </a:r>
            <a:r>
              <a:rPr lang="fr-FR" sz="2400" dirty="0">
                <a:solidFill>
                  <a:schemeClr val="tx1"/>
                </a:solidFill>
              </a:rPr>
              <a:t>et l’aléa</a:t>
            </a:r>
            <a:r>
              <a:rPr lang="fr-FR" sz="2400" b="1" dirty="0">
                <a:solidFill>
                  <a:srgbClr val="FF0000"/>
                </a:solidFill>
              </a:rPr>
              <a:t> </a:t>
            </a:r>
            <a:r>
              <a:rPr lang="fr-FR" sz="2400" dirty="0">
                <a:solidFill>
                  <a:schemeClr val="tx1"/>
                </a:solidFill>
              </a:rPr>
              <a:t>moral, et </a:t>
            </a:r>
            <a:r>
              <a:rPr lang="fr-FR" sz="2400" dirty="0">
                <a:solidFill>
                  <a:srgbClr val="0070C0"/>
                </a:solidFill>
              </a:rPr>
              <a:t>être capable de les illustrer </a:t>
            </a:r>
            <a:r>
              <a:rPr lang="fr-FR" sz="2400" dirty="0">
                <a:solidFill>
                  <a:schemeClr val="tx1"/>
                </a:solidFill>
              </a:rPr>
              <a:t>par des exemples (notamment celui des voitures d’occasion pour la sélection adverse et de l’assurance pour l’aléa moral).</a:t>
            </a:r>
            <a:endParaRPr lang="fr-FR" sz="24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8</a:t>
            </a:fld>
            <a:endParaRPr lang="fr-FR" noProof="0"/>
          </a:p>
        </p:txBody>
      </p:sp>
      <p:sp>
        <p:nvSpPr>
          <p:cNvPr id="15" name="ZoneTexte 14"/>
          <p:cNvSpPr txBox="1"/>
          <p:nvPr/>
        </p:nvSpPr>
        <p:spPr>
          <a:xfrm>
            <a:off x="-2940" y="2420888"/>
            <a:ext cx="12182882" cy="2973122"/>
          </a:xfrm>
          <a:prstGeom prst="rect">
            <a:avLst/>
          </a:prstGeom>
          <a:noFill/>
        </p:spPr>
        <p:txBody>
          <a:bodyPr wrap="square" rtlCol="0">
            <a:spAutoFit/>
          </a:bodyPr>
          <a:lstStyle/>
          <a:p>
            <a:pPr>
              <a:lnSpc>
                <a:spcPct val="90000"/>
              </a:lnSpc>
            </a:pPr>
            <a:r>
              <a:rPr lang="fr-FR" sz="2400" b="1" u="sng" dirty="0" smtClean="0"/>
              <a:t>Savoirs  à enseigner</a:t>
            </a:r>
            <a:r>
              <a:rPr lang="fr-FR" sz="2400" dirty="0" smtClean="0"/>
              <a:t> :</a:t>
            </a:r>
          </a:p>
          <a:p>
            <a:pPr>
              <a:lnSpc>
                <a:spcPct val="90000"/>
              </a:lnSpc>
            </a:pPr>
            <a:endParaRPr lang="fr-FR" sz="2400" dirty="0" smtClean="0"/>
          </a:p>
          <a:p>
            <a:pPr marL="342900" lvl="0" indent="-342900" algn="just">
              <a:buFont typeface="Wingdings" panose="05000000000000000000" pitchFamily="2" charset="2"/>
              <a:buChar char="Ø"/>
            </a:pPr>
            <a:r>
              <a:rPr lang="fr-FR" sz="2400" dirty="0" smtClean="0"/>
              <a:t>Dans </a:t>
            </a:r>
            <a:r>
              <a:rPr lang="fr-FR" sz="2400" dirty="0"/>
              <a:t>le cas de la sélection adverse, la concurrence est perturbée car une seule partie connaît la valeur réelle du produit. Exemple des voitures </a:t>
            </a:r>
            <a:r>
              <a:rPr lang="fr-FR" sz="2400" dirty="0" smtClean="0"/>
              <a:t>d’occasion.</a:t>
            </a:r>
          </a:p>
          <a:p>
            <a:pPr lvl="0" algn="just"/>
            <a:r>
              <a:rPr lang="fr-FR" sz="2400" dirty="0" smtClean="0"/>
              <a:t> </a:t>
            </a:r>
          </a:p>
          <a:p>
            <a:pPr marL="342900" lvl="0" indent="-342900" algn="just">
              <a:buFont typeface="Wingdings" panose="05000000000000000000" pitchFamily="2" charset="2"/>
              <a:buChar char="Ø"/>
            </a:pPr>
            <a:r>
              <a:rPr lang="fr-FR" sz="2400" dirty="0" smtClean="0"/>
              <a:t>Dans </a:t>
            </a:r>
            <a:r>
              <a:rPr lang="fr-FR" sz="2400" dirty="0"/>
              <a:t>le cas de l’aléa moral, l’agent non informé ne peut pas contrôler l’action de son partenaire </a:t>
            </a:r>
            <a:r>
              <a:rPr lang="fr-FR" sz="2400" dirty="0" smtClean="0"/>
              <a:t>; le </a:t>
            </a:r>
            <a:r>
              <a:rPr lang="fr-FR" sz="2400" dirty="0"/>
              <a:t>partenaire </a:t>
            </a:r>
            <a:r>
              <a:rPr lang="fr-FR" sz="2400" dirty="0" smtClean="0"/>
              <a:t>peut en profiter </a:t>
            </a:r>
            <a:r>
              <a:rPr lang="fr-FR" sz="2400" dirty="0"/>
              <a:t>pour tricher ou adopter un comportement opportuniste. Exemple de </a:t>
            </a:r>
            <a:r>
              <a:rPr lang="fr-FR" sz="2400" dirty="0" smtClean="0"/>
              <a:t>l’assurance.</a:t>
            </a:r>
            <a:endParaRPr lang="fr-FR" sz="2400" dirty="0"/>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spTree>
    <p:extLst>
      <p:ext uri="{BB962C8B-B14F-4D97-AF65-F5344CB8AC3E}">
        <p14:creationId xmlns:p14="http://schemas.microsoft.com/office/powerpoint/2010/main" val="39631352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48626" y="332656"/>
            <a:ext cx="11999068" cy="437850"/>
          </a:xfrm>
        </p:spPr>
        <p:txBody>
          <a:bodyPr>
            <a:noAutofit/>
          </a:bodyPr>
          <a:lstStyle/>
          <a:p>
            <a:r>
              <a:rPr lang="fr-FR" sz="2400" dirty="0">
                <a:solidFill>
                  <a:schemeClr val="tx1"/>
                </a:solidFill>
              </a:rPr>
              <a:t>- </a:t>
            </a:r>
            <a:r>
              <a:rPr lang="fr-FR" sz="2400" dirty="0">
                <a:solidFill>
                  <a:srgbClr val="0070C0"/>
                </a:solidFill>
              </a:rPr>
              <a:t>Comprendre</a:t>
            </a:r>
            <a:r>
              <a:rPr lang="fr-FR" sz="2400" dirty="0">
                <a:solidFill>
                  <a:schemeClr val="tx1"/>
                </a:solidFill>
              </a:rPr>
              <a:t> que la sélection adverse peut mener à l’absence d’équilibre.</a:t>
            </a:r>
            <a:endParaRPr lang="fr-FR" sz="2400"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9</a:t>
            </a:fld>
            <a:endParaRPr lang="fr-FR" noProof="0"/>
          </a:p>
        </p:txBody>
      </p:sp>
      <p:sp>
        <p:nvSpPr>
          <p:cNvPr id="15" name="ZoneTexte 14"/>
          <p:cNvSpPr txBox="1"/>
          <p:nvPr/>
        </p:nvSpPr>
        <p:spPr>
          <a:xfrm>
            <a:off x="1" y="1090101"/>
            <a:ext cx="12188824" cy="4610493"/>
          </a:xfrm>
          <a:prstGeom prst="rect">
            <a:avLst/>
          </a:prstGeom>
          <a:noFill/>
        </p:spPr>
        <p:txBody>
          <a:bodyPr wrap="square" rtlCol="0">
            <a:spAutoFit/>
          </a:bodyPr>
          <a:lstStyle/>
          <a:p>
            <a:pPr>
              <a:lnSpc>
                <a:spcPct val="90000"/>
              </a:lnSpc>
            </a:pPr>
            <a:r>
              <a:rPr lang="fr-FR" sz="2400" b="1" u="sng" dirty="0" smtClean="0"/>
              <a:t>Savoirs à enseigner</a:t>
            </a:r>
            <a:r>
              <a:rPr lang="fr-FR" sz="2400" dirty="0" smtClean="0"/>
              <a:t> :</a:t>
            </a:r>
          </a:p>
          <a:p>
            <a:pPr lvl="0"/>
            <a:endParaRPr lang="fr-FR" sz="1200" dirty="0" smtClean="0"/>
          </a:p>
          <a:p>
            <a:pPr marL="342900" lvl="0" indent="-342900">
              <a:buFont typeface="Wingdings" panose="05000000000000000000" pitchFamily="2" charset="2"/>
              <a:buChar char="Ø"/>
            </a:pPr>
            <a:r>
              <a:rPr lang="fr-FR" sz="2400" dirty="0" smtClean="0"/>
              <a:t>L’information asymétrique amène les acheteurs à anticiper des défauts cachés dans les biens offerts à la vente, ce qui entraîne des prix faibles et le retrait du marché des biens de meilleure qualité.</a:t>
            </a:r>
          </a:p>
          <a:p>
            <a:pPr lvl="0"/>
            <a:endParaRPr lang="fr-FR" sz="1200" dirty="0"/>
          </a:p>
          <a:p>
            <a:pPr lvl="0"/>
            <a:r>
              <a:rPr lang="fr-FR" sz="2400" dirty="0" smtClean="0"/>
              <a:t>Sur le marché des véhicules d’occasion, </a:t>
            </a:r>
          </a:p>
          <a:p>
            <a:pPr lvl="0"/>
            <a:r>
              <a:rPr lang="fr-FR" sz="2400" dirty="0" smtClean="0"/>
              <a:t>au bout d’un certain temps,</a:t>
            </a:r>
          </a:p>
          <a:p>
            <a:pPr lvl="0"/>
            <a:r>
              <a:rPr lang="fr-FR" sz="2400" dirty="0" smtClean="0"/>
              <a:t>plus personne n’achètera les vieilles voitures</a:t>
            </a:r>
          </a:p>
          <a:p>
            <a:pPr lvl="0"/>
            <a:r>
              <a:rPr lang="fr-FR" sz="2400" dirty="0" smtClean="0"/>
              <a:t>et le marché risque de disparaître.</a:t>
            </a:r>
          </a:p>
          <a:p>
            <a:pPr lvl="0"/>
            <a:endParaRPr lang="fr-FR" sz="2400" dirty="0"/>
          </a:p>
          <a:p>
            <a:pPr lvl="0" algn="just"/>
            <a:endParaRPr lang="fr-FR" sz="2400" dirty="0" smtClean="0"/>
          </a:p>
          <a:p>
            <a:pPr lvl="0" algn="just"/>
            <a:r>
              <a:rPr lang="fr-FR" sz="2400" dirty="0" smtClean="0"/>
              <a:t> </a:t>
            </a:r>
          </a:p>
        </p:txBody>
      </p:sp>
      <p:sp>
        <p:nvSpPr>
          <p:cNvPr id="2" name="Espace réservé de la date 1"/>
          <p:cNvSpPr>
            <a:spLocks noGrp="1"/>
          </p:cNvSpPr>
          <p:nvPr>
            <p:ph type="dt" sz="half" idx="10"/>
          </p:nvPr>
        </p:nvSpPr>
        <p:spPr/>
        <p:txBody>
          <a:bodyPr/>
          <a:lstStyle/>
          <a:p>
            <a:r>
              <a:rPr lang="fr-FR" noProof="0" smtClean="0"/>
              <a:t>11/04/2019</a:t>
            </a:r>
            <a:endParaRPr lang="fr-FR" noProof="0"/>
          </a:p>
        </p:txBody>
      </p:sp>
      <p:sp>
        <p:nvSpPr>
          <p:cNvPr id="3" name="Espace réservé du pied de page 2"/>
          <p:cNvSpPr>
            <a:spLocks noGrp="1"/>
          </p:cNvSpPr>
          <p:nvPr>
            <p:ph type="ftr" sz="quarter" idx="11"/>
          </p:nvPr>
        </p:nvSpPr>
        <p:spPr/>
        <p:txBody>
          <a:bodyPr/>
          <a:lstStyle/>
          <a:p>
            <a:r>
              <a:rPr lang="fr-FR" noProof="0" smtClean="0"/>
              <a:t>ACADEMIE DE BESANCON</a:t>
            </a:r>
            <a:endParaRPr lang="fr-FR" noProof="0"/>
          </a:p>
        </p:txBody>
      </p:sp>
      <p:pic>
        <p:nvPicPr>
          <p:cNvPr id="7" name="Image 6"/>
          <p:cNvPicPr>
            <a:picLocks noChangeAspect="1"/>
          </p:cNvPicPr>
          <p:nvPr/>
        </p:nvPicPr>
        <p:blipFill>
          <a:blip r:embed="rId3"/>
          <a:stretch>
            <a:fillRect/>
          </a:stretch>
        </p:blipFill>
        <p:spPr>
          <a:xfrm>
            <a:off x="7462564" y="2420888"/>
            <a:ext cx="4006493" cy="2909871"/>
          </a:xfrm>
          <a:prstGeom prst="rect">
            <a:avLst/>
          </a:prstGeom>
        </p:spPr>
      </p:pic>
      <p:sp>
        <p:nvSpPr>
          <p:cNvPr id="8" name="Rectangle 7"/>
          <p:cNvSpPr/>
          <p:nvPr/>
        </p:nvSpPr>
        <p:spPr>
          <a:xfrm>
            <a:off x="6094414" y="5373216"/>
            <a:ext cx="6297720" cy="923330"/>
          </a:xfrm>
          <a:prstGeom prst="rect">
            <a:avLst/>
          </a:prstGeom>
        </p:spPr>
        <p:txBody>
          <a:bodyPr wrap="square">
            <a:spAutoFit/>
          </a:bodyPr>
          <a:lstStyle/>
          <a:p>
            <a:pPr>
              <a:lnSpc>
                <a:spcPct val="100000"/>
              </a:lnSpc>
              <a:spcBef>
                <a:spcPts val="0"/>
              </a:spcBef>
            </a:pPr>
            <a:r>
              <a:rPr lang="en-US" dirty="0"/>
              <a:t>Joseph E. </a:t>
            </a:r>
            <a:r>
              <a:rPr lang="en-US" dirty="0" err="1"/>
              <a:t>Stiglitz</a:t>
            </a:r>
            <a:r>
              <a:rPr lang="en-US" dirty="0"/>
              <a:t>, </a:t>
            </a:r>
            <a:r>
              <a:rPr lang="en-US" dirty="0" smtClean="0"/>
              <a:t>Carl </a:t>
            </a:r>
            <a:r>
              <a:rPr lang="en-US" dirty="0"/>
              <a:t>E. Walsh</a:t>
            </a:r>
            <a:r>
              <a:rPr lang="en-US" dirty="0" smtClean="0"/>
              <a:t>, </a:t>
            </a:r>
            <a:r>
              <a:rPr lang="en-US" dirty="0"/>
              <a:t>Jean-Dominique </a:t>
            </a:r>
            <a:r>
              <a:rPr lang="en-US" dirty="0" err="1" smtClean="0"/>
              <a:t>Lafay</a:t>
            </a:r>
            <a:r>
              <a:rPr lang="en-US" dirty="0" smtClean="0"/>
              <a:t>,</a:t>
            </a:r>
            <a:endParaRPr lang="en-US" dirty="0"/>
          </a:p>
          <a:p>
            <a:pPr>
              <a:lnSpc>
                <a:spcPct val="100000"/>
              </a:lnSpc>
              <a:spcBef>
                <a:spcPts val="0"/>
              </a:spcBef>
            </a:pPr>
            <a:r>
              <a:rPr lang="en-US" i="1" dirty="0" err="1" smtClean="0"/>
              <a:t>Principes</a:t>
            </a:r>
            <a:r>
              <a:rPr lang="en-US" i="1" dirty="0" smtClean="0"/>
              <a:t> </a:t>
            </a:r>
            <a:r>
              <a:rPr lang="en-US" i="1" dirty="0" err="1"/>
              <a:t>d’économie</a:t>
            </a:r>
            <a:r>
              <a:rPr lang="en-US" i="1" dirty="0"/>
              <a:t> </a:t>
            </a:r>
            <a:r>
              <a:rPr lang="en-US" i="1" dirty="0" err="1"/>
              <a:t>moderne</a:t>
            </a:r>
            <a:r>
              <a:rPr lang="en-US" dirty="0"/>
              <a:t>, De </a:t>
            </a:r>
            <a:r>
              <a:rPr lang="en-US" dirty="0" err="1"/>
              <a:t>Boeck</a:t>
            </a:r>
            <a:r>
              <a:rPr lang="en-US" dirty="0"/>
              <a:t>, </a:t>
            </a:r>
            <a:r>
              <a:rPr lang="en-US" dirty="0" smtClean="0"/>
              <a:t>3ème </a:t>
            </a:r>
            <a:r>
              <a:rPr lang="en-US" dirty="0"/>
              <a:t>edition, </a:t>
            </a:r>
            <a:r>
              <a:rPr lang="en-US" dirty="0" smtClean="0"/>
              <a:t>2011, p, 316.</a:t>
            </a:r>
            <a:endParaRPr lang="en-US" dirty="0"/>
          </a:p>
        </p:txBody>
      </p:sp>
    </p:spTree>
    <p:extLst>
      <p:ext uri="{BB962C8B-B14F-4D97-AF65-F5344CB8AC3E}">
        <p14:creationId xmlns:p14="http://schemas.microsoft.com/office/powerpoint/2010/main" val="3126440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xmlns="" name="Office_26001328_TF02801098" id="{D036E82C-7A46-4721-861D-B53BF562C6CD}" vid="{5CF44131-581B-424B-9467-D2FEDD247F0E}"/>
    </a:ext>
  </a:extLst>
</a:theme>
</file>

<file path=ppt/theme/theme2.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 avec bordure noire rayée (écran large)</Template>
  <TotalTime>1440</TotalTime>
  <Words>1605</Words>
  <Application>Microsoft Office PowerPoint</Application>
  <PresentationFormat>Personnalisé</PresentationFormat>
  <Paragraphs>180</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Bordure rayée 16:9</vt:lpstr>
      <vt:lpstr>Le nouveau programme de  Sciences Economiques et Sociales en Première</vt:lpstr>
      <vt:lpstr>Les questionnements en Science Economique  portant sur le marché</vt:lpstr>
      <vt:lpstr>Les principaux verbes consignes dans les objectifs d’apprentissage (pour les élèves)</vt:lpstr>
      <vt:lpstr>Quelles sont les principales défaillances du marché ?</vt:lpstr>
      <vt:lpstr>Quelles sont les principales défaillances du marché ?   </vt:lpstr>
      <vt:lpstr>- Comprendre que le marché est défaillant en présence d’externalités et être capable de l’illustrer par un exemple (notamment celui de la pollution).</vt:lpstr>
      <vt:lpstr>- Comprendre que le marché est défaillant en présence de biens communs et de biens collectifs, et être capable de l’illustrer par des exemples.</vt:lpstr>
      <vt:lpstr>- Connaître les deux principales formes d’information asymétrique, la sélection adverse et l’aléa moral, et être capable de les illustrer par des exemples (notamment celui des voitures d’occasion pour la sélection adverse et de l’assurance pour l’aléa moral).</vt:lpstr>
      <vt:lpstr>- Comprendre que la sélection adverse peut mener à l’absence d’équilibre.</vt:lpstr>
      <vt:lpstr>- Être capable d’illustrer l’intervention des pouvoirs publics face à ces différentes défaillances. (1/2)</vt:lpstr>
      <vt:lpstr>- Être capable d’illustrer l’intervention des pouvoirs publics face à ces différentes défaillances. (2/2)</vt:lpstr>
      <vt:lpstr>Quelles sont les principales défaillances du marché ? Bibliographie</vt:lpstr>
    </vt:vector>
  </TitlesOfParts>
  <Company>ACADEMIE DE LYON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Disposition du titre</dc:title>
  <dc:creator>C. GRANDCLEMENT</dc:creator>
  <cp:lastModifiedBy>Céline</cp:lastModifiedBy>
  <cp:revision>146</cp:revision>
  <cp:lastPrinted>2019-04-10T19:47:01Z</cp:lastPrinted>
  <dcterms:created xsi:type="dcterms:W3CDTF">2019-02-09T06:56:47Z</dcterms:created>
  <dcterms:modified xsi:type="dcterms:W3CDTF">2019-04-11T05:34:26Z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