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202E2-F385-4C92-9BF3-BA54C6364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84F8AC-EFF7-4E02-B242-1A336B146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DD75D2-B699-4B3D-8CA7-CD2F35D6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9A3462-E924-4DBA-BEFC-891153C0C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9976F-27B0-4BE6-9819-5B2AD0E3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11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FD216D-B747-4E46-84B6-1CC2F59D3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526864-6582-4DC9-B7DE-40E6B47B6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EF89D5-F114-4391-99FA-0ED1AE09A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89A22E-50FB-46AD-8971-DB96F024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0ACEAD-83B8-4AAA-B49D-EC7802EF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3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71A4C99-95D1-4E7F-99D2-93FA53FA9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25FB13-B771-41B5-A687-DE99E8AE7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5B4DBC-EDEE-4181-AC1E-A5F19F60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A5EA18-2464-4860-965B-9B5C66DC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236AF-D887-4F2E-964C-00BFE6E6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9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63D55-04AB-4743-A734-6912D438B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9E8C7-3A9F-426C-AC21-8C73DBA8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34B0F5-2DA3-4596-BE03-18E4D3FBC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A46698-6BF2-4A78-B63B-7EA575472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1E6BCB-A948-4B6A-98BB-B51895A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62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4F75C-8201-4876-824A-AC7C7CA0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F90051-3AC3-484E-850D-0900653C5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F8E8B-B3C9-4B58-9DF2-65BF329A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39CAC6-5039-4D6D-A6B6-FABBA7C7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69926B-6DD6-488F-B6D4-88B4F878F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22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BFBB72-0CB8-45C4-8F1A-1EB7561B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812FA-C603-4FE4-B8A9-29F2A2815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4F1BD9-7D06-432E-B718-620AA7D5B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489E23-015D-45A0-88AE-E75EBEFA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DF2084-98DB-459D-B720-06F71DE93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A77810-846A-4513-8BFC-0D65C6759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19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50F88C-0A04-4670-AE4E-A3E7ADD80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6680E8-2AE9-4DB4-BC72-A79CB835A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0735A9-2A7E-49D8-BF4A-1D399D116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8C1BAA-8607-468C-9A64-CEB9442E9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278935-6B31-4B2B-88B3-7DB5AE7F4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9330EF-B8A4-4B18-A686-5DF7DA19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A48E0D-6D97-49A6-BE36-0281D9329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5DD92B8-95E0-4373-885A-8CE6A3AB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25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A52AF-4DC5-4879-8906-CF6CD9C03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35F9AB-2492-4BE5-9E98-D3882DB8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07A5E3-2A0C-43DC-A13B-3ED08AA7D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A5D39E-168E-4D5F-A38F-A88E8226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99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5BDA8BE-E9A3-4412-917B-2354C90BE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61C0CE-566E-48FE-8C37-D8F74E5A6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82D4DF-BB26-4094-A4C2-EB2041CF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59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7CF38D-4B85-48DB-BAAC-1D5440F1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A9CFA-27C2-4624-8E52-49E294AE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B048D9-A41E-4AE1-AAAE-CDD7E5670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F4F4E8-519D-4633-835A-55F18C18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279C71-300E-41BD-962A-842D9D76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3A6FCD-EDA0-44E4-8B95-1D7B1456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90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941CB9-FB84-4DD3-A08E-DFF616D15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F09461-9DFD-4C32-A97C-818F26A10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19D3DA-2A35-4F37-BE61-91C321C4C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5215C0-BFA2-43FE-8822-590071690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29655A-0960-488F-B85D-0C3E55A3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EFB5FA-D8EF-41BD-91F3-CE4235E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69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0ECE88-A22F-4208-A4AE-AE9B554CB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F382A4-7ABB-4D40-9AAF-2707DDDA0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93295B-44E7-4404-A340-40AD59DAC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09BD0-64C2-4590-8C0F-75235EC5468A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F3998B-040B-44E3-8875-860491865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25A772-A5AE-4B58-9F65-70883E085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00367-C7FF-40E8-ADA2-5DABFD774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21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Hors-la-loi_(film)" TargetMode="External"/><Relationship Id="rId13" Type="http://schemas.openxmlformats.org/officeDocument/2006/relationships/hyperlink" Target="https://fr.wikipedia.org/wiki/Florence_Foresti" TargetMode="External"/><Relationship Id="rId18" Type="http://schemas.openxmlformats.org/officeDocument/2006/relationships/hyperlink" Target="https://fr.wikipedia.org/wiki/Rendez-vous_chez_les_Malawa" TargetMode="External"/><Relationship Id="rId3" Type="http://schemas.openxmlformats.org/officeDocument/2006/relationships/hyperlink" Target="https://fr.wikipedia.org/wiki/Le_Fabuleux_Destin_d%27Am%C3%A9lie_Poulain" TargetMode="External"/><Relationship Id="rId21" Type="http://schemas.openxmlformats.org/officeDocument/2006/relationships/hyperlink" Target="https://fr.wikipedia.org/wiki/Pourquoi_j%27ai_pas_mang%C3%A9_mon_p%C3%A8re" TargetMode="External"/><Relationship Id="rId7" Type="http://schemas.openxmlformats.org/officeDocument/2006/relationships/hyperlink" Target="https://fr.wikipedia.org/wiki/Parlez-moi_de_la_pluie" TargetMode="External"/><Relationship Id="rId12" Type="http://schemas.openxmlformats.org/officeDocument/2006/relationships/hyperlink" Target="https://fr.wikipedia.org/wiki/La_Vache_(film,_2016)" TargetMode="External"/><Relationship Id="rId17" Type="http://schemas.openxmlformats.org/officeDocument/2006/relationships/hyperlink" Target="https://fr.wikipedia.org/wiki/Micka%C3%ABl_Youn" TargetMode="External"/><Relationship Id="rId2" Type="http://schemas.openxmlformats.org/officeDocument/2006/relationships/image" Target="../media/image2.jpg"/><Relationship Id="rId16" Type="http://schemas.openxmlformats.org/officeDocument/2006/relationships/hyperlink" Target="https://fr.wikipedia.org/wiki/Alad%272" TargetMode="External"/><Relationship Id="rId20" Type="http://schemas.openxmlformats.org/officeDocument/2006/relationships/hyperlink" Target="https://fr.wikipedia.org/wiki/Marrakech_du_ri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Indig%C3%A8nes" TargetMode="External"/><Relationship Id="rId11" Type="http://schemas.openxmlformats.org/officeDocument/2006/relationships/hyperlink" Target="https://fr.wikipedia.org/wiki/La_Marche_(film,_2013)" TargetMode="External"/><Relationship Id="rId5" Type="http://schemas.openxmlformats.org/officeDocument/2006/relationships/hyperlink" Target="https://fr.wikipedia.org/wiki/Angel-A" TargetMode="External"/><Relationship Id="rId15" Type="http://schemas.openxmlformats.org/officeDocument/2006/relationships/hyperlink" Target="https://fr.wikipedia.org/wiki/Kev_Adams" TargetMode="External"/><Relationship Id="rId10" Type="http://schemas.openxmlformats.org/officeDocument/2006/relationships/hyperlink" Target="https://fr.wikipedia.org/wiki/N%C3%A9_quelque_part_(film)" TargetMode="External"/><Relationship Id="rId19" Type="http://schemas.openxmlformats.org/officeDocument/2006/relationships/hyperlink" Target="https://fr.wikipedia.org/wiki/Jamel_Comedy_Club" TargetMode="External"/><Relationship Id="rId4" Type="http://schemas.openxmlformats.org/officeDocument/2006/relationships/hyperlink" Target="https://fr.wikipedia.org/wiki/Ast%C3%A9rix_et_Ob%C3%A9lix_:_Mission_Cl%C3%A9op%C3%A2tre" TargetMode="External"/><Relationship Id="rId9" Type="http://schemas.openxmlformats.org/officeDocument/2006/relationships/hyperlink" Target="https://fr.wikipedia.org/wiki/Sur_la_piste_du_Marsupilami" TargetMode="External"/><Relationship Id="rId14" Type="http://schemas.openxmlformats.org/officeDocument/2006/relationships/hyperlink" Target="https://fr.wikipedia.org/wiki/Hollywo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Pierre_Mend%C3%A8s_Franc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Claude_%C3%89vin" TargetMode="External"/><Relationship Id="rId5" Type="http://schemas.openxmlformats.org/officeDocument/2006/relationships/hyperlink" Target="https://fr.wikipedia.org/wiki/Castelnaudary" TargetMode="External"/><Relationship Id="rId4" Type="http://schemas.openxmlformats.org/officeDocument/2006/relationships/hyperlink" Target="https://fr.wikipedia.org/wiki/Jean-Pierre_Verna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80DEB1B6-4F60-4A8E-AF1A-6639C509A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5713" y="933994"/>
            <a:ext cx="8503921" cy="3259183"/>
          </a:xfrm>
        </p:spPr>
        <p:txBody>
          <a:bodyPr>
            <a:normAutofit fontScale="92500" lnSpcReduction="10000"/>
          </a:bodyPr>
          <a:lstStyle/>
          <a:p>
            <a:r>
              <a:rPr lang="fr-FR" sz="3000" i="1" dirty="0"/>
              <a:t>J’ai 14 ans et je vis dans la banlieue parisienne au sein d'une famille d’origine marocaine composée d’une fratrie de cinq enfants. </a:t>
            </a:r>
          </a:p>
          <a:p>
            <a:r>
              <a:rPr lang="fr-FR" sz="3000" i="1" dirty="0"/>
              <a:t>Mon père est employé à la</a:t>
            </a:r>
            <a:r>
              <a:rPr lang="fr-FR" sz="3000" dirty="0"/>
              <a:t> RATP </a:t>
            </a:r>
            <a:r>
              <a:rPr lang="fr-FR" sz="3000" i="1" dirty="0"/>
              <a:t>et ma mère réalise le nettoyage dans une grande entreprise. </a:t>
            </a:r>
          </a:p>
          <a:p>
            <a:r>
              <a:rPr lang="fr-FR" sz="3000" i="1" dirty="0"/>
              <a:t>Je connais une jeunesse difficile ; je participe à des actions de bandes de quartier et flirte avec la petite délinquance.</a:t>
            </a:r>
            <a:endParaRPr lang="fr-FR" sz="30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 descr="Une image contenant silhouette&#10;&#10;Description générée automatiquement">
            <a:extLst>
              <a:ext uri="{FF2B5EF4-FFF2-40B4-BE49-F238E27FC236}">
                <a16:creationId xmlns:a16="http://schemas.microsoft.com/office/drawing/2014/main" id="{35CA8EA2-A048-42A3-BF3B-AC130D815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66" y="1038497"/>
            <a:ext cx="2658292" cy="265829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E0F8DD9-0327-4FFA-8DAD-D2DCEA480679}"/>
              </a:ext>
            </a:extLst>
          </p:cNvPr>
          <p:cNvSpPr txBox="1"/>
          <p:nvPr/>
        </p:nvSpPr>
        <p:spPr>
          <a:xfrm>
            <a:off x="557348" y="4741205"/>
            <a:ext cx="110773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Question </a:t>
            </a:r>
            <a:r>
              <a:rPr lang="fr-FR" sz="2400" dirty="0"/>
              <a:t>: Imaginer la trajectoire sociale probable de cet individu : que va-t-il devenir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199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EC3C5FD0-9CEC-4368-A8F4-6847BD27B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764" y="705394"/>
            <a:ext cx="7206343" cy="3272246"/>
          </a:xfrm>
        </p:spPr>
        <p:txBody>
          <a:bodyPr>
            <a:normAutofit lnSpcReduction="10000"/>
          </a:bodyPr>
          <a:lstStyle/>
          <a:p>
            <a:r>
              <a:rPr lang="fr-FR" i="1" dirty="0"/>
              <a:t>Je suis un entrepreneur. </a:t>
            </a:r>
          </a:p>
          <a:p>
            <a:r>
              <a:rPr lang="fr-FR" i="1" dirty="0"/>
              <a:t>Cependant, j’ai été à plusieurs reprises condamné pour fait de délinquance : en 2007, pour avoir dissimulé le travail d’une femme de ménage étrangère au sein de mon entreprise et en mai 2018, pour  « fraude fiscale » et « blanchiment de fraude fiscale » (deux ans de prison ferme et deux ans avec sursis, cinq ans d'inéligibilité et 300 000 euros d'amende). </a:t>
            </a:r>
          </a:p>
          <a:p>
            <a:r>
              <a:rPr lang="fr-FR" i="1" dirty="0"/>
              <a:t>J’affectionne les cigares et collectionne les montres de luxe. Je pratique la boxe, le ski et le golf.</a:t>
            </a:r>
            <a:endParaRPr lang="fr-FR" dirty="0"/>
          </a:p>
          <a:p>
            <a:endParaRPr lang="fr-FR" dirty="0"/>
          </a:p>
        </p:txBody>
      </p:sp>
      <p:pic>
        <p:nvPicPr>
          <p:cNvPr id="5" name="Image 4" descr="Une image contenant silhouette&#10;&#10;Description générée automatiquement">
            <a:extLst>
              <a:ext uri="{FF2B5EF4-FFF2-40B4-BE49-F238E27FC236}">
                <a16:creationId xmlns:a16="http://schemas.microsoft.com/office/drawing/2014/main" id="{6CA7F581-C5C5-480A-BA49-D46F3C32DA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351" y="705394"/>
            <a:ext cx="3272246" cy="327224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99DD86B-79E1-4E1A-8718-41A7BC8CCAA3}"/>
              </a:ext>
            </a:extLst>
          </p:cNvPr>
          <p:cNvSpPr txBox="1"/>
          <p:nvPr/>
        </p:nvSpPr>
        <p:spPr>
          <a:xfrm>
            <a:off x="931818" y="4781006"/>
            <a:ext cx="112601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Question :</a:t>
            </a:r>
            <a:r>
              <a:rPr lang="fr-FR" sz="2400" dirty="0"/>
              <a:t> Imaginer le milieu social d’origine probable de cet individu : d’où vient-il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402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D06B8-FFE6-4DFA-94A2-B4827DA0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444" y="449531"/>
            <a:ext cx="2749062" cy="1325563"/>
          </a:xfrm>
        </p:spPr>
        <p:txBody>
          <a:bodyPr/>
          <a:lstStyle/>
          <a:p>
            <a:pPr algn="ctr"/>
            <a:r>
              <a:rPr lang="fr-FR" b="1" dirty="0" err="1"/>
              <a:t>Jamel</a:t>
            </a:r>
            <a:r>
              <a:rPr lang="fr-FR" b="1" dirty="0"/>
              <a:t> Debbouze</a:t>
            </a:r>
          </a:p>
        </p:txBody>
      </p:sp>
      <p:pic>
        <p:nvPicPr>
          <p:cNvPr id="5" name="Espace réservé du contenu 4" descr="Une image contenant personne, homme, mur, debout&#10;&#10;Description générée automatiquement">
            <a:extLst>
              <a:ext uri="{FF2B5EF4-FFF2-40B4-BE49-F238E27FC236}">
                <a16:creationId xmlns:a16="http://schemas.microsoft.com/office/drawing/2014/main" id="{B9F5A2F6-F14C-4C4E-9F87-875BBD0E3F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44" y="2193116"/>
            <a:ext cx="2732227" cy="2732227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CB11BDB-B8AE-4BC7-9EC1-0EDF05E20609}"/>
              </a:ext>
            </a:extLst>
          </p:cNvPr>
          <p:cNvSpPr txBox="1"/>
          <p:nvPr/>
        </p:nvSpPr>
        <p:spPr>
          <a:xfrm>
            <a:off x="3615397" y="474345"/>
            <a:ext cx="84124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Jamel</a:t>
            </a:r>
            <a:r>
              <a:rPr lang="fr-FR" b="1" dirty="0"/>
              <a:t> Debbouze</a:t>
            </a:r>
            <a:r>
              <a:rPr lang="fr-FR" dirty="0"/>
              <a:t>, né le 18 juin 1975 à Paris, est un humoriste, acteur et producteur franco-marocain. </a:t>
            </a:r>
          </a:p>
          <a:p>
            <a:endParaRPr lang="fr-FR" dirty="0"/>
          </a:p>
          <a:p>
            <a:r>
              <a:rPr lang="fr-FR" dirty="0"/>
              <a:t>Il s'impose comme une valeur sûre grâce à des seconds rôles dans des films à grand succès : </a:t>
            </a:r>
            <a:r>
              <a:rPr lang="fr-FR" i="1" dirty="0">
                <a:hlinkClick r:id="rId3" tooltip="Le Fabuleux Destin d'Amélie Poulain"/>
              </a:rPr>
              <a:t>Le Fabuleux Destin d'Amélie Poulain</a:t>
            </a:r>
            <a:r>
              <a:rPr lang="fr-FR" dirty="0"/>
              <a:t> (2001) et </a:t>
            </a:r>
            <a:r>
              <a:rPr lang="fr-FR" i="1" dirty="0">
                <a:hlinkClick r:id="rId4" tooltip="Astérix et Obélix : Mission Cléopâtre"/>
              </a:rPr>
              <a:t>Astérix et Obélix : Mission Cléopâtre</a:t>
            </a:r>
            <a:r>
              <a:rPr lang="fr-FR" dirty="0"/>
              <a:t> (2002). </a:t>
            </a:r>
          </a:p>
          <a:p>
            <a:endParaRPr lang="fr-FR" dirty="0"/>
          </a:p>
          <a:p>
            <a:r>
              <a:rPr lang="fr-FR" dirty="0"/>
              <a:t>Il enchaîne après les premiers rôles, dans un registre dramatique : </a:t>
            </a:r>
            <a:r>
              <a:rPr lang="fr-FR" i="1" dirty="0" err="1">
                <a:hlinkClick r:id="rId5" tooltip="Angel-A"/>
              </a:rPr>
              <a:t>Angel-A</a:t>
            </a:r>
            <a:r>
              <a:rPr lang="fr-FR" dirty="0"/>
              <a:t> (2005), </a:t>
            </a:r>
            <a:r>
              <a:rPr lang="fr-FR" i="1" dirty="0">
                <a:hlinkClick r:id="rId6" tooltip="Indigènes"/>
              </a:rPr>
              <a:t>Indigènes</a:t>
            </a:r>
            <a:r>
              <a:rPr lang="fr-FR" dirty="0"/>
              <a:t> (2006), </a:t>
            </a:r>
            <a:r>
              <a:rPr lang="fr-FR" i="1" dirty="0">
                <a:hlinkClick r:id="rId7" tooltip="Parlez-moi de la pluie"/>
              </a:rPr>
              <a:t>Parlez-moi de la pluie</a:t>
            </a:r>
            <a:r>
              <a:rPr lang="fr-FR" dirty="0"/>
              <a:t> (2008), </a:t>
            </a:r>
            <a:r>
              <a:rPr lang="fr-FR" i="1" dirty="0">
                <a:hlinkClick r:id="rId8" tooltip="Hors-la-loi (film)"/>
              </a:rPr>
              <a:t>Hors-la-loi</a:t>
            </a:r>
            <a:r>
              <a:rPr lang="fr-FR" dirty="0"/>
              <a:t> (2010). Il retrouve aussi Alain Chabat pour la comédie familiale </a:t>
            </a:r>
            <a:r>
              <a:rPr lang="fr-FR" i="1" dirty="0">
                <a:hlinkClick r:id="rId9" tooltip="Sur la piste du Marsupilami"/>
              </a:rPr>
              <a:t>Sur la piste du Marsupilami</a:t>
            </a:r>
            <a:r>
              <a:rPr lang="fr-FR" dirty="0"/>
              <a:t> (2012). </a:t>
            </a:r>
          </a:p>
          <a:p>
            <a:endParaRPr lang="fr-FR" dirty="0"/>
          </a:p>
          <a:p>
            <a:r>
              <a:rPr lang="fr-FR" dirty="0"/>
              <a:t>Durant les années 2010, il produit et joue dans des comédies dramatiques sociales et humanistes : </a:t>
            </a:r>
            <a:r>
              <a:rPr lang="fr-FR" i="1" dirty="0">
                <a:hlinkClick r:id="rId10" tooltip="Né quelque part (film)"/>
              </a:rPr>
              <a:t>Né quelque part</a:t>
            </a:r>
            <a:r>
              <a:rPr lang="fr-FR" dirty="0"/>
              <a:t> (2013), </a:t>
            </a:r>
            <a:r>
              <a:rPr lang="fr-FR" i="1" dirty="0">
                <a:hlinkClick r:id="rId11" tooltip="La Marche (film, 2013)"/>
              </a:rPr>
              <a:t>La Marche</a:t>
            </a:r>
            <a:r>
              <a:rPr lang="fr-FR" dirty="0"/>
              <a:t> (2013), </a:t>
            </a:r>
            <a:r>
              <a:rPr lang="fr-FR" i="1" dirty="0">
                <a:hlinkClick r:id="rId12" tooltip="La Vache (film, 2016)"/>
              </a:rPr>
              <a:t>La Vache</a:t>
            </a:r>
            <a:r>
              <a:rPr lang="fr-FR" dirty="0"/>
              <a:t> (2016). Parallèlement, il s'associe à des humoristes populaires pour des productions commerciales : </a:t>
            </a:r>
            <a:r>
              <a:rPr lang="fr-FR" dirty="0">
                <a:hlinkClick r:id="rId13" tooltip="Florence Foresti"/>
              </a:rPr>
              <a:t>Florence Foresti</a:t>
            </a:r>
            <a:r>
              <a:rPr lang="fr-FR" dirty="0"/>
              <a:t> pour </a:t>
            </a:r>
            <a:r>
              <a:rPr lang="fr-FR" i="1" dirty="0" err="1">
                <a:hlinkClick r:id="rId14" tooltip="Hollywoo"/>
              </a:rPr>
              <a:t>Hollywoo</a:t>
            </a:r>
            <a:r>
              <a:rPr lang="fr-FR" dirty="0"/>
              <a:t> (2011), </a:t>
            </a:r>
            <a:r>
              <a:rPr lang="fr-FR" dirty="0" err="1">
                <a:hlinkClick r:id="rId15" tooltip="Kev Adams"/>
              </a:rPr>
              <a:t>Kev</a:t>
            </a:r>
            <a:r>
              <a:rPr lang="fr-FR" dirty="0">
                <a:hlinkClick r:id="rId15" tooltip="Kev Adams"/>
              </a:rPr>
              <a:t> Adams</a:t>
            </a:r>
            <a:r>
              <a:rPr lang="fr-FR" dirty="0"/>
              <a:t> pour </a:t>
            </a:r>
            <a:r>
              <a:rPr lang="fr-FR" i="1" dirty="0">
                <a:hlinkClick r:id="rId16" tooltip="Alad'2"/>
              </a:rPr>
              <a:t>Alad'2</a:t>
            </a:r>
            <a:r>
              <a:rPr lang="fr-FR" dirty="0"/>
              <a:t> (2018), ou encore </a:t>
            </a:r>
            <a:r>
              <a:rPr lang="fr-FR" dirty="0">
                <a:hlinkClick r:id="rId17" tooltip="Mickaël Youn"/>
              </a:rPr>
              <a:t>Mickaël </a:t>
            </a:r>
            <a:r>
              <a:rPr lang="fr-FR" dirty="0" err="1">
                <a:hlinkClick r:id="rId17" tooltip="Mickaël Youn"/>
              </a:rPr>
              <a:t>Youn</a:t>
            </a:r>
            <a:r>
              <a:rPr lang="fr-FR" dirty="0"/>
              <a:t> pour </a:t>
            </a:r>
            <a:r>
              <a:rPr lang="fr-FR" i="1" dirty="0">
                <a:hlinkClick r:id="rId18" tooltip="Rendez-vous chez les Malawa"/>
              </a:rPr>
              <a:t>Rendez-vous chez les </a:t>
            </a:r>
            <a:r>
              <a:rPr lang="fr-FR" i="1" dirty="0" err="1">
                <a:hlinkClick r:id="rId18" tooltip="Rendez-vous chez les Malawa"/>
              </a:rPr>
              <a:t>Malawa</a:t>
            </a:r>
            <a:r>
              <a:rPr lang="fr-FR" dirty="0"/>
              <a:t> (2019). </a:t>
            </a:r>
          </a:p>
          <a:p>
            <a:endParaRPr lang="fr-FR" dirty="0"/>
          </a:p>
          <a:p>
            <a:r>
              <a:rPr lang="fr-FR" dirty="0"/>
              <a:t>Derrière les caméras, il lance aussi divers projets comme le </a:t>
            </a:r>
            <a:r>
              <a:rPr lang="fr-FR" dirty="0" err="1">
                <a:hlinkClick r:id="rId19" tooltip="Jamel Comedy Club"/>
              </a:rPr>
              <a:t>Jamel</a:t>
            </a:r>
            <a:r>
              <a:rPr lang="fr-FR" dirty="0">
                <a:hlinkClick r:id="rId19" tooltip="Jamel Comedy Club"/>
              </a:rPr>
              <a:t> </a:t>
            </a:r>
            <a:r>
              <a:rPr lang="fr-FR" dirty="0" err="1">
                <a:hlinkClick r:id="rId19" tooltip="Jamel Comedy Club"/>
              </a:rPr>
              <a:t>Comedy</a:t>
            </a:r>
            <a:r>
              <a:rPr lang="fr-FR" dirty="0">
                <a:hlinkClick r:id="rId19" tooltip="Jamel Comedy Club"/>
              </a:rPr>
              <a:t> Club</a:t>
            </a:r>
            <a:r>
              <a:rPr lang="fr-FR" dirty="0"/>
              <a:t> (depuis 2006), le festival du </a:t>
            </a:r>
            <a:r>
              <a:rPr lang="fr-FR" dirty="0">
                <a:hlinkClick r:id="rId20" tooltip="Marrakech du rire"/>
              </a:rPr>
              <a:t>Marrakech du rire</a:t>
            </a:r>
            <a:r>
              <a:rPr lang="fr-FR" dirty="0"/>
              <a:t> (depuis 2011) ou le film d'animation </a:t>
            </a:r>
            <a:r>
              <a:rPr lang="fr-FR" i="1" dirty="0">
                <a:hlinkClick r:id="rId21" tooltip="Pourquoi j'ai pas mangé mon père"/>
              </a:rPr>
              <a:t>Pourquoi j'ai pas mangé mon père</a:t>
            </a:r>
            <a:r>
              <a:rPr lang="fr-FR" dirty="0"/>
              <a:t> (2015).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97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C72F0-2843-4616-977D-86DFCF206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1630" y="365125"/>
            <a:ext cx="2702169" cy="1325563"/>
          </a:xfrm>
        </p:spPr>
        <p:txBody>
          <a:bodyPr/>
          <a:lstStyle/>
          <a:p>
            <a:pPr algn="ctr"/>
            <a:r>
              <a:rPr lang="fr-FR" b="1" dirty="0"/>
              <a:t>Jérôme Cahuzac</a:t>
            </a:r>
          </a:p>
        </p:txBody>
      </p:sp>
      <p:pic>
        <p:nvPicPr>
          <p:cNvPr id="5" name="Espace réservé du contenu 4" descr="Une image contenant personne, homme, complet, cravate&#10;&#10;Description générée automatiquement">
            <a:extLst>
              <a:ext uri="{FF2B5EF4-FFF2-40B4-BE49-F238E27FC236}">
                <a16:creationId xmlns:a16="http://schemas.microsoft.com/office/drawing/2014/main" id="{CDBB10D4-6C59-4D78-A720-55A0928F3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212" y="2147561"/>
            <a:ext cx="2286587" cy="3025330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6882CEE-E1C1-4BA0-B529-2FFD7CA0FE8A}"/>
              </a:ext>
            </a:extLst>
          </p:cNvPr>
          <p:cNvSpPr txBox="1"/>
          <p:nvPr/>
        </p:nvSpPr>
        <p:spPr>
          <a:xfrm>
            <a:off x="640080" y="770709"/>
            <a:ext cx="801155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Jérôme Cahuzac</a:t>
            </a:r>
            <a:r>
              <a:rPr lang="fr-FR" sz="2000" dirty="0"/>
              <a:t>, né le 19 juin 1952 à Talence (Gironde), est un homme politique français. </a:t>
            </a:r>
          </a:p>
          <a:p>
            <a:endParaRPr lang="fr-FR" sz="2000" dirty="0"/>
          </a:p>
          <a:p>
            <a:r>
              <a:rPr lang="fr-FR" sz="2000" dirty="0"/>
              <a:t>Les parents de Jérôme Cahuzac sont d'anciens résistants proches de </a:t>
            </a:r>
            <a:r>
              <a:rPr lang="fr-FR" sz="2000" dirty="0">
                <a:hlinkClick r:id="rId3" tooltip="Pierre Mendès France"/>
              </a:rPr>
              <a:t>Pierre Mendès France</a:t>
            </a:r>
            <a:r>
              <a:rPr lang="fr-FR" sz="2000" dirty="0"/>
              <a:t> : son père, ingénieur en armement et grand invalide de guerre, membre du réseau de </a:t>
            </a:r>
            <a:r>
              <a:rPr lang="fr-FR" sz="2000" dirty="0">
                <a:hlinkClick r:id="rId4" tooltip="Jean-Pierre Vernant"/>
              </a:rPr>
              <a:t>Jean-Pierre Vernant</a:t>
            </a:r>
            <a:r>
              <a:rPr lang="fr-FR" sz="2000" dirty="0"/>
              <a:t> et sa mère, fille d'un notable pétainiste de </a:t>
            </a:r>
            <a:r>
              <a:rPr lang="fr-FR" sz="2000" dirty="0">
                <a:hlinkClick r:id="rId5" tooltip="Castelnaudary"/>
              </a:rPr>
              <a:t>Castelnaudary</a:t>
            </a:r>
            <a:r>
              <a:rPr lang="fr-FR" sz="2000" dirty="0"/>
              <a:t>, devenue professeure d’anglais de classe préparatoire au lycée Henri-IV, organisatrice d'un réseau de passeurs de réfugiés juifs vers l'Espagne.</a:t>
            </a:r>
          </a:p>
          <a:p>
            <a:endParaRPr lang="fr-FR" sz="2000" dirty="0"/>
          </a:p>
          <a:p>
            <a:r>
              <a:rPr lang="fr-FR" sz="2000" dirty="0"/>
              <a:t>Chirurgien de formation, il commence par exercer en cardiologie dans le public. </a:t>
            </a:r>
          </a:p>
          <a:p>
            <a:r>
              <a:rPr lang="fr-FR" sz="2000" dirty="0"/>
              <a:t>Après avoir travaillé au sein du cabinet de </a:t>
            </a:r>
            <a:r>
              <a:rPr lang="fr-FR" sz="2000" dirty="0">
                <a:hlinkClick r:id="rId6" tooltip="Claude Évin"/>
              </a:rPr>
              <a:t>Claude Évin</a:t>
            </a:r>
            <a:r>
              <a:rPr lang="fr-FR" sz="2000" dirty="0"/>
              <a:t> (ministre des Affaires sociales), Jérôme Cahuzac exerce la chirurgie esthétique en créant avec son épouse, Patricia Ménard, dermatologue, la clinique Cahuzac, spécialisée dans les implants capillaires.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52492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261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Jamel Debbouze</vt:lpstr>
      <vt:lpstr>Jérôme Cahuzac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Elise BENOIT LEMONNIER</dc:creator>
  <cp:lastModifiedBy>Elise BENOIT LEMONNIER</cp:lastModifiedBy>
  <cp:revision>4</cp:revision>
  <dcterms:created xsi:type="dcterms:W3CDTF">2019-06-19T06:39:01Z</dcterms:created>
  <dcterms:modified xsi:type="dcterms:W3CDTF">2019-06-19T06:57:34Z</dcterms:modified>
</cp:coreProperties>
</file>