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10E83335-E3EC-456F-8702-B03FD4857589}" type="datetimeFigureOut">
              <a:rPr lang="fr-FR" smtClean="0"/>
              <a:t>08/10/2019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B4F70A-F44A-4D65-B4B0-4250AEF0232E}" type="slidenum">
              <a:rPr lang="fr-FR" smtClean="0"/>
              <a:t>‹N°›</a:t>
            </a:fld>
            <a:endParaRPr lang="fr-FR"/>
          </a:p>
        </p:txBody>
      </p:sp>
    </p:spTree>
    <p:extLst>
      <p:ext uri="{BB962C8B-B14F-4D97-AF65-F5344CB8AC3E}">
        <p14:creationId xmlns:p14="http://schemas.microsoft.com/office/powerpoint/2010/main" val="499179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0E83335-E3EC-456F-8702-B03FD4857589}" type="datetimeFigureOut">
              <a:rPr lang="fr-FR" smtClean="0"/>
              <a:t>08/10/2019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B4F70A-F44A-4D65-B4B0-4250AEF0232E}" type="slidenum">
              <a:rPr lang="fr-FR" smtClean="0"/>
              <a:t>‹N°›</a:t>
            </a:fld>
            <a:endParaRPr lang="fr-FR"/>
          </a:p>
        </p:txBody>
      </p:sp>
    </p:spTree>
    <p:extLst>
      <p:ext uri="{BB962C8B-B14F-4D97-AF65-F5344CB8AC3E}">
        <p14:creationId xmlns:p14="http://schemas.microsoft.com/office/powerpoint/2010/main" val="3981365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0E83335-E3EC-456F-8702-B03FD4857589}" type="datetimeFigureOut">
              <a:rPr lang="fr-FR" smtClean="0"/>
              <a:t>08/10/2019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B4F70A-F44A-4D65-B4B0-4250AEF0232E}" type="slidenum">
              <a:rPr lang="fr-FR" smtClean="0"/>
              <a:t>‹N°›</a:t>
            </a:fld>
            <a:endParaRPr lang="fr-FR"/>
          </a:p>
        </p:txBody>
      </p:sp>
    </p:spTree>
    <p:extLst>
      <p:ext uri="{BB962C8B-B14F-4D97-AF65-F5344CB8AC3E}">
        <p14:creationId xmlns:p14="http://schemas.microsoft.com/office/powerpoint/2010/main" val="2800420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0E83335-E3EC-456F-8702-B03FD4857589}" type="datetimeFigureOut">
              <a:rPr lang="fr-FR" smtClean="0"/>
              <a:t>08/10/2019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B4F70A-F44A-4D65-B4B0-4250AEF0232E}" type="slidenum">
              <a:rPr lang="fr-FR" smtClean="0"/>
              <a:t>‹N°›</a:t>
            </a:fld>
            <a:endParaRPr lang="fr-FR"/>
          </a:p>
        </p:txBody>
      </p:sp>
    </p:spTree>
    <p:extLst>
      <p:ext uri="{BB962C8B-B14F-4D97-AF65-F5344CB8AC3E}">
        <p14:creationId xmlns:p14="http://schemas.microsoft.com/office/powerpoint/2010/main" val="3588586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10E83335-E3EC-456F-8702-B03FD4857589}" type="datetimeFigureOut">
              <a:rPr lang="fr-FR" smtClean="0"/>
              <a:t>08/10/2019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B4F70A-F44A-4D65-B4B0-4250AEF0232E}" type="slidenum">
              <a:rPr lang="fr-FR" smtClean="0"/>
              <a:t>‹N°›</a:t>
            </a:fld>
            <a:endParaRPr lang="fr-FR"/>
          </a:p>
        </p:txBody>
      </p:sp>
    </p:spTree>
    <p:extLst>
      <p:ext uri="{BB962C8B-B14F-4D97-AF65-F5344CB8AC3E}">
        <p14:creationId xmlns:p14="http://schemas.microsoft.com/office/powerpoint/2010/main" val="1031121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0E83335-E3EC-456F-8702-B03FD4857589}" type="datetimeFigureOut">
              <a:rPr lang="fr-FR" smtClean="0"/>
              <a:t>08/10/2019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B4F70A-F44A-4D65-B4B0-4250AEF0232E}" type="slidenum">
              <a:rPr lang="fr-FR" smtClean="0"/>
              <a:t>‹N°›</a:t>
            </a:fld>
            <a:endParaRPr lang="fr-FR"/>
          </a:p>
        </p:txBody>
      </p:sp>
    </p:spTree>
    <p:extLst>
      <p:ext uri="{BB962C8B-B14F-4D97-AF65-F5344CB8AC3E}">
        <p14:creationId xmlns:p14="http://schemas.microsoft.com/office/powerpoint/2010/main" val="647771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0E83335-E3EC-456F-8702-B03FD4857589}" type="datetimeFigureOut">
              <a:rPr lang="fr-FR" smtClean="0"/>
              <a:t>08/10/2019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DB4F70A-F44A-4D65-B4B0-4250AEF0232E}" type="slidenum">
              <a:rPr lang="fr-FR" smtClean="0"/>
              <a:t>‹N°›</a:t>
            </a:fld>
            <a:endParaRPr lang="fr-FR"/>
          </a:p>
        </p:txBody>
      </p:sp>
    </p:spTree>
    <p:extLst>
      <p:ext uri="{BB962C8B-B14F-4D97-AF65-F5344CB8AC3E}">
        <p14:creationId xmlns:p14="http://schemas.microsoft.com/office/powerpoint/2010/main" val="2115948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0E83335-E3EC-456F-8702-B03FD4857589}" type="datetimeFigureOut">
              <a:rPr lang="fr-FR" smtClean="0"/>
              <a:t>08/10/2019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B4F70A-F44A-4D65-B4B0-4250AEF0232E}" type="slidenum">
              <a:rPr lang="fr-FR" smtClean="0"/>
              <a:t>‹N°›</a:t>
            </a:fld>
            <a:endParaRPr lang="fr-FR"/>
          </a:p>
        </p:txBody>
      </p:sp>
    </p:spTree>
    <p:extLst>
      <p:ext uri="{BB962C8B-B14F-4D97-AF65-F5344CB8AC3E}">
        <p14:creationId xmlns:p14="http://schemas.microsoft.com/office/powerpoint/2010/main" val="2918441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0E83335-E3EC-456F-8702-B03FD4857589}" type="datetimeFigureOut">
              <a:rPr lang="fr-FR" smtClean="0"/>
              <a:t>08/10/2019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DB4F70A-F44A-4D65-B4B0-4250AEF0232E}" type="slidenum">
              <a:rPr lang="fr-FR" smtClean="0"/>
              <a:t>‹N°›</a:t>
            </a:fld>
            <a:endParaRPr lang="fr-FR"/>
          </a:p>
        </p:txBody>
      </p:sp>
    </p:spTree>
    <p:extLst>
      <p:ext uri="{BB962C8B-B14F-4D97-AF65-F5344CB8AC3E}">
        <p14:creationId xmlns:p14="http://schemas.microsoft.com/office/powerpoint/2010/main" val="454420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10E83335-E3EC-456F-8702-B03FD4857589}" type="datetimeFigureOut">
              <a:rPr lang="fr-FR" smtClean="0"/>
              <a:t>08/10/2019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B4F70A-F44A-4D65-B4B0-4250AEF0232E}" type="slidenum">
              <a:rPr lang="fr-FR" smtClean="0"/>
              <a:t>‹N°›</a:t>
            </a:fld>
            <a:endParaRPr lang="fr-FR"/>
          </a:p>
        </p:txBody>
      </p:sp>
    </p:spTree>
    <p:extLst>
      <p:ext uri="{BB962C8B-B14F-4D97-AF65-F5344CB8AC3E}">
        <p14:creationId xmlns:p14="http://schemas.microsoft.com/office/powerpoint/2010/main" val="3486119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10E83335-E3EC-456F-8702-B03FD4857589}" type="datetimeFigureOut">
              <a:rPr lang="fr-FR" smtClean="0"/>
              <a:t>08/10/2019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B4F70A-F44A-4D65-B4B0-4250AEF0232E}" type="slidenum">
              <a:rPr lang="fr-FR" smtClean="0"/>
              <a:t>‹N°›</a:t>
            </a:fld>
            <a:endParaRPr lang="fr-FR"/>
          </a:p>
        </p:txBody>
      </p:sp>
    </p:spTree>
    <p:extLst>
      <p:ext uri="{BB962C8B-B14F-4D97-AF65-F5344CB8AC3E}">
        <p14:creationId xmlns:p14="http://schemas.microsoft.com/office/powerpoint/2010/main" val="202133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E83335-E3EC-456F-8702-B03FD4857589}" type="datetimeFigureOut">
              <a:rPr lang="fr-FR" smtClean="0"/>
              <a:t>08/10/2019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B4F70A-F44A-4D65-B4B0-4250AEF0232E}" type="slidenum">
              <a:rPr lang="fr-FR" smtClean="0"/>
              <a:t>‹N°›</a:t>
            </a:fld>
            <a:endParaRPr lang="fr-FR"/>
          </a:p>
        </p:txBody>
      </p:sp>
    </p:spTree>
    <p:extLst>
      <p:ext uri="{BB962C8B-B14F-4D97-AF65-F5344CB8AC3E}">
        <p14:creationId xmlns:p14="http://schemas.microsoft.com/office/powerpoint/2010/main" val="2459444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Méthodologie:</a:t>
            </a:r>
            <a:endParaRPr lang="fr-FR" dirty="0"/>
          </a:p>
        </p:txBody>
      </p:sp>
      <p:sp>
        <p:nvSpPr>
          <p:cNvPr id="3" name="Sous-titre 2"/>
          <p:cNvSpPr>
            <a:spLocks noGrp="1"/>
          </p:cNvSpPr>
          <p:nvPr>
            <p:ph type="subTitle" idx="1"/>
          </p:nvPr>
        </p:nvSpPr>
        <p:spPr/>
        <p:txBody>
          <a:bodyPr/>
          <a:lstStyle/>
          <a:p>
            <a:r>
              <a:rPr lang="fr-FR" dirty="0" smtClean="0"/>
              <a:t>Epreuve Commune de Contrôle Continu (E3C) de l’enseignement de spécialité des SES</a:t>
            </a:r>
            <a:endParaRPr lang="fr-FR" dirty="0"/>
          </a:p>
        </p:txBody>
      </p:sp>
    </p:spTree>
    <p:extLst>
      <p:ext uri="{BB962C8B-B14F-4D97-AF65-F5344CB8AC3E}">
        <p14:creationId xmlns:p14="http://schemas.microsoft.com/office/powerpoint/2010/main" val="3064975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p:txBody>
          <a:bodyPr/>
          <a:lstStyle/>
          <a:p>
            <a:endParaRPr lang="fr-FR"/>
          </a:p>
        </p:txBody>
      </p:sp>
      <p:graphicFrame>
        <p:nvGraphicFramePr>
          <p:cNvPr id="4" name="Tableau 3"/>
          <p:cNvGraphicFramePr>
            <a:graphicFrameLocks noGrp="1"/>
          </p:cNvGraphicFramePr>
          <p:nvPr>
            <p:extLst>
              <p:ext uri="{D42A27DB-BD31-4B8C-83A1-F6EECF244321}">
                <p14:modId xmlns:p14="http://schemas.microsoft.com/office/powerpoint/2010/main" val="3095893555"/>
              </p:ext>
            </p:extLst>
          </p:nvPr>
        </p:nvGraphicFramePr>
        <p:xfrm>
          <a:off x="520700" y="431800"/>
          <a:ext cx="10896600" cy="6007100"/>
        </p:xfrm>
        <a:graphic>
          <a:graphicData uri="http://schemas.openxmlformats.org/drawingml/2006/table">
            <a:tbl>
              <a:tblPr>
                <a:tableStyleId>{5C22544A-7EE6-4342-B048-85BDC9FD1C3A}</a:tableStyleId>
              </a:tblPr>
              <a:tblGrid>
                <a:gridCol w="4258528">
                  <a:extLst>
                    <a:ext uri="{9D8B030D-6E8A-4147-A177-3AD203B41FA5}">
                      <a16:colId xmlns:a16="http://schemas.microsoft.com/office/drawing/2014/main" val="3315390411"/>
                    </a:ext>
                  </a:extLst>
                </a:gridCol>
                <a:gridCol w="6638072">
                  <a:extLst>
                    <a:ext uri="{9D8B030D-6E8A-4147-A177-3AD203B41FA5}">
                      <a16:colId xmlns:a16="http://schemas.microsoft.com/office/drawing/2014/main" val="2722305207"/>
                    </a:ext>
                  </a:extLst>
                </a:gridCol>
              </a:tblGrid>
              <a:tr h="6007100">
                <a:tc>
                  <a:txBody>
                    <a:bodyPr/>
                    <a:lstStyle/>
                    <a:p>
                      <a:pPr algn="l">
                        <a:spcAft>
                          <a:spcPts val="0"/>
                        </a:spcAft>
                      </a:pPr>
                      <a:r>
                        <a:rPr lang="fr-FR" sz="2400" kern="50" dirty="0">
                          <a:effectLst/>
                        </a:rPr>
                        <a:t>3- </a:t>
                      </a:r>
                      <a:r>
                        <a:rPr lang="fr-FR" sz="2400" kern="50" dirty="0">
                          <a:solidFill>
                            <a:srgbClr val="FF0000"/>
                          </a:solidFill>
                          <a:effectLst/>
                        </a:rPr>
                        <a:t>Capacité à maîtriser l’utilisation des données quantitatives et des représentations graphiques</a:t>
                      </a:r>
                    </a:p>
                    <a:p>
                      <a:pPr algn="l">
                        <a:spcAft>
                          <a:spcPts val="0"/>
                        </a:spcAft>
                      </a:pPr>
                      <a:r>
                        <a:rPr lang="fr-FR" sz="2400" kern="50" dirty="0">
                          <a:solidFill>
                            <a:srgbClr val="FF0000"/>
                          </a:solidFill>
                          <a:effectLst/>
                        </a:rPr>
                        <a:t>(Q2 et Q3)</a:t>
                      </a:r>
                      <a:endParaRPr lang="fr-FR" sz="2400" kern="50" dirty="0">
                        <a:solidFill>
                          <a:srgbClr val="FF0000"/>
                        </a:solidFill>
                        <a:effectLst/>
                        <a:latin typeface="Calibri" panose="020F0502020204030204" pitchFamily="34" charset="0"/>
                        <a:ea typeface="Calibri" panose="020F0502020204030204" pitchFamily="34" charset="0"/>
                      </a:endParaRPr>
                    </a:p>
                  </a:txBody>
                  <a:tcPr marL="8255" marR="68580" marT="0" marB="0"/>
                </a:tc>
                <a:tc>
                  <a:txBody>
                    <a:bodyPr/>
                    <a:lstStyle/>
                    <a:p>
                      <a:pPr algn="just">
                        <a:spcAft>
                          <a:spcPts val="0"/>
                        </a:spcAft>
                      </a:pPr>
                      <a:r>
                        <a:rPr lang="fr-FR" sz="2400" kern="50" dirty="0">
                          <a:effectLst/>
                        </a:rPr>
                        <a:t>Sélectionner les données pertinentes pour répondre à la question posée.</a:t>
                      </a:r>
                    </a:p>
                    <a:p>
                      <a:pPr algn="just">
                        <a:spcAft>
                          <a:spcPts val="0"/>
                        </a:spcAft>
                      </a:pPr>
                      <a:r>
                        <a:rPr lang="fr-FR" sz="2400" kern="50" dirty="0">
                          <a:effectLst/>
                        </a:rPr>
                        <a:t> </a:t>
                      </a:r>
                      <a:r>
                        <a:rPr lang="fr-FR" sz="2400" u="sng" kern="50" dirty="0" smtClean="0">
                          <a:effectLst>
                            <a:outerShdw blurRad="38100" dist="38100" dir="2700000" algn="tl">
                              <a:srgbClr val="000000">
                                <a:alpha val="43137"/>
                              </a:srgbClr>
                            </a:outerShdw>
                          </a:effectLst>
                        </a:rPr>
                        <a:t>→sélectionnez des données pour</a:t>
                      </a:r>
                      <a:r>
                        <a:rPr lang="fr-FR" sz="2400" u="sng" kern="50" baseline="0" dirty="0" smtClean="0">
                          <a:effectLst>
                            <a:outerShdw blurRad="38100" dist="38100" dir="2700000" algn="tl">
                              <a:srgbClr val="000000">
                                <a:alpha val="43137"/>
                              </a:srgbClr>
                            </a:outerShdw>
                          </a:effectLst>
                        </a:rPr>
                        <a:t> le genre et le milieu social</a:t>
                      </a:r>
                      <a:endParaRPr lang="fr-FR" sz="2400" u="sng" kern="50" dirty="0">
                        <a:effectLst>
                          <a:outerShdw blurRad="38100" dist="38100" dir="2700000" algn="tl">
                            <a:srgbClr val="000000">
                              <a:alpha val="43137"/>
                            </a:srgbClr>
                          </a:outerShdw>
                        </a:effectLst>
                      </a:endParaRPr>
                    </a:p>
                    <a:p>
                      <a:pPr algn="just">
                        <a:spcAft>
                          <a:spcPts val="0"/>
                        </a:spcAft>
                      </a:pPr>
                      <a:endParaRPr lang="fr-FR" sz="2400" kern="50" dirty="0" smtClean="0">
                        <a:effectLst/>
                      </a:endParaRPr>
                    </a:p>
                    <a:p>
                      <a:pPr algn="just">
                        <a:spcAft>
                          <a:spcPts val="0"/>
                        </a:spcAft>
                      </a:pPr>
                      <a:r>
                        <a:rPr lang="fr-FR" sz="2400" kern="50" dirty="0" smtClean="0">
                          <a:effectLst/>
                        </a:rPr>
                        <a:t>Effectuer </a:t>
                      </a:r>
                      <a:r>
                        <a:rPr lang="fr-FR" sz="2400" kern="50" dirty="0">
                          <a:effectLst/>
                        </a:rPr>
                        <a:t>un ou plusieurs calculs appropriés.</a:t>
                      </a:r>
                    </a:p>
                    <a:p>
                      <a:pPr marL="0" indent="0" algn="just">
                        <a:spcAft>
                          <a:spcPts val="0"/>
                        </a:spcAft>
                        <a:buFont typeface="Wingdings" panose="05000000000000000000" pitchFamily="2" charset="2"/>
                        <a:buNone/>
                      </a:pPr>
                      <a:r>
                        <a:rPr lang="fr-FR" sz="2400" u="sng" kern="50" dirty="0" smtClean="0">
                          <a:effectLst>
                            <a:outerShdw blurRad="38100" dist="38100" dir="2700000" algn="tl">
                              <a:srgbClr val="000000">
                                <a:alpha val="43137"/>
                              </a:srgbClr>
                            </a:outerShdw>
                          </a:effectLst>
                        </a:rPr>
                        <a:t>→écarts</a:t>
                      </a:r>
                      <a:r>
                        <a:rPr lang="fr-FR" sz="2400" u="sng" kern="50" baseline="0" dirty="0" smtClean="0">
                          <a:effectLst>
                            <a:outerShdw blurRad="38100" dist="38100" dir="2700000" algn="tl">
                              <a:srgbClr val="000000">
                                <a:alpha val="43137"/>
                              </a:srgbClr>
                            </a:outerShdw>
                          </a:effectLst>
                        </a:rPr>
                        <a:t> en points ou un coefficient multiplicateur</a:t>
                      </a:r>
                    </a:p>
                    <a:p>
                      <a:pPr marL="0" indent="0" algn="just">
                        <a:spcAft>
                          <a:spcPts val="0"/>
                        </a:spcAft>
                        <a:buFont typeface="Wingdings" panose="05000000000000000000" pitchFamily="2" charset="2"/>
                        <a:buNone/>
                      </a:pPr>
                      <a:endParaRPr lang="fr-FR" sz="2400" kern="50" dirty="0">
                        <a:effectLst/>
                      </a:endParaRPr>
                    </a:p>
                    <a:p>
                      <a:pPr algn="just">
                        <a:spcAft>
                          <a:spcPts val="0"/>
                        </a:spcAft>
                      </a:pPr>
                      <a:endParaRPr lang="fr-FR" sz="2400" kern="50" dirty="0">
                        <a:solidFill>
                          <a:srgbClr val="00000A"/>
                        </a:solidFill>
                        <a:effectLst/>
                        <a:latin typeface="Calibri" panose="020F0502020204030204" pitchFamily="34" charset="0"/>
                        <a:ea typeface="Calibri" panose="020F0502020204030204" pitchFamily="34" charset="0"/>
                      </a:endParaRPr>
                    </a:p>
                  </a:txBody>
                  <a:tcPr marL="8255" marR="68580" marT="0" marB="0"/>
                </a:tc>
                <a:extLst>
                  <a:ext uri="{0D108BD9-81ED-4DB2-BD59-A6C34878D82A}">
                    <a16:rowId xmlns:a16="http://schemas.microsoft.com/office/drawing/2014/main" val="3372496151"/>
                  </a:ext>
                </a:extLst>
              </a:tr>
            </a:tbl>
          </a:graphicData>
        </a:graphic>
      </p:graphicFrame>
    </p:spTree>
    <p:extLst>
      <p:ext uri="{BB962C8B-B14F-4D97-AF65-F5344CB8AC3E}">
        <p14:creationId xmlns:p14="http://schemas.microsoft.com/office/powerpoint/2010/main" val="3445510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549225879"/>
              </p:ext>
            </p:extLst>
          </p:nvPr>
        </p:nvGraphicFramePr>
        <p:xfrm>
          <a:off x="838200" y="685800"/>
          <a:ext cx="10807700" cy="5562600"/>
        </p:xfrm>
        <a:graphic>
          <a:graphicData uri="http://schemas.openxmlformats.org/drawingml/2006/table">
            <a:tbl>
              <a:tblPr>
                <a:tableStyleId>{5C22544A-7EE6-4342-B048-85BDC9FD1C3A}</a:tableStyleId>
              </a:tblPr>
              <a:tblGrid>
                <a:gridCol w="4223785">
                  <a:extLst>
                    <a:ext uri="{9D8B030D-6E8A-4147-A177-3AD203B41FA5}">
                      <a16:colId xmlns:a16="http://schemas.microsoft.com/office/drawing/2014/main" val="2833995116"/>
                    </a:ext>
                  </a:extLst>
                </a:gridCol>
                <a:gridCol w="6583915">
                  <a:extLst>
                    <a:ext uri="{9D8B030D-6E8A-4147-A177-3AD203B41FA5}">
                      <a16:colId xmlns:a16="http://schemas.microsoft.com/office/drawing/2014/main" val="2255840888"/>
                    </a:ext>
                  </a:extLst>
                </a:gridCol>
              </a:tblGrid>
              <a:tr h="5562600">
                <a:tc>
                  <a:txBody>
                    <a:bodyPr/>
                    <a:lstStyle/>
                    <a:p>
                      <a:pPr algn="l">
                        <a:spcAft>
                          <a:spcPts val="0"/>
                        </a:spcAft>
                      </a:pPr>
                      <a:r>
                        <a:rPr lang="fr-FR" sz="2400" kern="50" dirty="0">
                          <a:effectLst/>
                        </a:rPr>
                        <a:t>4- </a:t>
                      </a:r>
                      <a:r>
                        <a:rPr lang="fr-FR" sz="2400" kern="50" dirty="0">
                          <a:solidFill>
                            <a:srgbClr val="FF0000"/>
                          </a:solidFill>
                          <a:effectLst/>
                        </a:rPr>
                        <a:t>Capacité à répondre à la question posée</a:t>
                      </a:r>
                    </a:p>
                    <a:p>
                      <a:pPr algn="l">
                        <a:spcAft>
                          <a:spcPts val="0"/>
                        </a:spcAft>
                      </a:pPr>
                      <a:r>
                        <a:rPr lang="fr-FR" sz="2400" kern="50" dirty="0">
                          <a:solidFill>
                            <a:srgbClr val="FF0000"/>
                          </a:solidFill>
                          <a:effectLst/>
                        </a:rPr>
                        <a:t>(Q1, Q2 et Q3)</a:t>
                      </a:r>
                      <a:endParaRPr lang="fr-FR" sz="2400" kern="50" dirty="0">
                        <a:solidFill>
                          <a:srgbClr val="FF0000"/>
                        </a:solidFill>
                        <a:effectLst/>
                        <a:latin typeface="Calibri" panose="020F0502020204030204" pitchFamily="34" charset="0"/>
                        <a:ea typeface="Calibri" panose="020F0502020204030204" pitchFamily="34" charset="0"/>
                      </a:endParaRPr>
                    </a:p>
                  </a:txBody>
                  <a:tcPr marL="8255" marR="68580" marT="0" marB="0"/>
                </a:tc>
                <a:tc>
                  <a:txBody>
                    <a:bodyPr/>
                    <a:lstStyle/>
                    <a:p>
                      <a:pPr algn="just">
                        <a:spcAft>
                          <a:spcPts val="0"/>
                        </a:spcAft>
                      </a:pPr>
                      <a:r>
                        <a:rPr lang="fr-FR" sz="2400" kern="50" dirty="0" smtClean="0">
                          <a:effectLst/>
                        </a:rPr>
                        <a:t>Organiser </a:t>
                      </a:r>
                      <a:r>
                        <a:rPr lang="fr-FR" sz="2400" kern="50" dirty="0">
                          <a:effectLst/>
                        </a:rPr>
                        <a:t>de manière cohérente la réponse à la question posée</a:t>
                      </a:r>
                      <a:r>
                        <a:rPr lang="fr-FR" sz="2400" kern="50" dirty="0" smtClean="0">
                          <a:effectLst/>
                        </a:rPr>
                        <a:t>.</a:t>
                      </a:r>
                    </a:p>
                    <a:p>
                      <a:pPr algn="just">
                        <a:spcAft>
                          <a:spcPts val="0"/>
                        </a:spcAft>
                      </a:pPr>
                      <a:endParaRPr lang="fr-FR" sz="2400" kern="50" dirty="0" smtClean="0">
                        <a:effectLst/>
                      </a:endParaRPr>
                    </a:p>
                    <a:p>
                      <a:pPr algn="just">
                        <a:spcAft>
                          <a:spcPts val="0"/>
                        </a:spcAft>
                      </a:pPr>
                      <a:r>
                        <a:rPr lang="fr-FR" sz="2400" u="sng" kern="50" dirty="0" smtClean="0">
                          <a:effectLst>
                            <a:outerShdw blurRad="38100" dist="38100" dir="2700000" algn="tl">
                              <a:srgbClr val="000000">
                                <a:alpha val="43137"/>
                              </a:srgbClr>
                            </a:outerShdw>
                          </a:effectLst>
                        </a:rPr>
                        <a:t>→</a:t>
                      </a:r>
                      <a:r>
                        <a:rPr lang="fr-FR" sz="2400" u="sng" kern="50" baseline="0" dirty="0" smtClean="0">
                          <a:effectLst>
                            <a:outerShdw blurRad="38100" dist="38100" dir="2700000" algn="tl">
                              <a:srgbClr val="000000">
                                <a:alpha val="43137"/>
                              </a:srgbClr>
                            </a:outerShdw>
                          </a:effectLst>
                        </a:rPr>
                        <a:t> U</a:t>
                      </a:r>
                      <a:r>
                        <a:rPr lang="fr-FR" sz="2400" u="sng" kern="50" dirty="0" smtClean="0">
                          <a:effectLst>
                            <a:outerShdw blurRad="38100" dist="38100" dir="2700000" algn="tl">
                              <a:srgbClr val="000000">
                                <a:alpha val="43137"/>
                              </a:srgbClr>
                            </a:outerShdw>
                          </a:effectLst>
                        </a:rPr>
                        <a:t>tilisez des</a:t>
                      </a:r>
                      <a:r>
                        <a:rPr lang="fr-FR" sz="2400" u="sng" kern="50" baseline="0" dirty="0" smtClean="0">
                          <a:effectLst>
                            <a:outerShdw blurRad="38100" dist="38100" dir="2700000" algn="tl">
                              <a:srgbClr val="000000">
                                <a:alpha val="43137"/>
                              </a:srgbClr>
                            </a:outerShdw>
                          </a:effectLst>
                        </a:rPr>
                        <a:t> connecteurs logiques</a:t>
                      </a:r>
                      <a:endParaRPr lang="fr-FR" sz="2400" kern="50" dirty="0" smtClean="0">
                        <a:effectLst/>
                      </a:endParaRPr>
                    </a:p>
                    <a:p>
                      <a:pPr algn="just">
                        <a:spcAft>
                          <a:spcPts val="0"/>
                        </a:spcAft>
                      </a:pPr>
                      <a:endParaRPr lang="fr-FR" sz="2400" kern="50" dirty="0" smtClean="0">
                        <a:solidFill>
                          <a:srgbClr val="00000A"/>
                        </a:solidFill>
                        <a:effectLst/>
                        <a:latin typeface="Calibri" panose="020F0502020204030204" pitchFamily="34" charset="0"/>
                        <a:ea typeface="Calibri" panose="020F0502020204030204" pitchFamily="34" charset="0"/>
                      </a:endParaRPr>
                    </a:p>
                    <a:p>
                      <a:pPr algn="just">
                        <a:spcAft>
                          <a:spcPts val="0"/>
                        </a:spcAft>
                      </a:pPr>
                      <a:endParaRPr lang="fr-FR" sz="2400" kern="50" dirty="0">
                        <a:solidFill>
                          <a:srgbClr val="00000A"/>
                        </a:solidFill>
                        <a:effectLst/>
                        <a:latin typeface="Calibri" panose="020F0502020204030204" pitchFamily="34" charset="0"/>
                        <a:ea typeface="Calibri" panose="020F0502020204030204" pitchFamily="34" charset="0"/>
                      </a:endParaRPr>
                    </a:p>
                  </a:txBody>
                  <a:tcPr marL="8255" marR="68580" marT="0" marB="0"/>
                </a:tc>
                <a:extLst>
                  <a:ext uri="{0D108BD9-81ED-4DB2-BD59-A6C34878D82A}">
                    <a16:rowId xmlns:a16="http://schemas.microsoft.com/office/drawing/2014/main" val="2134561461"/>
                  </a:ext>
                </a:extLst>
              </a:tr>
            </a:tbl>
          </a:graphicData>
        </a:graphic>
      </p:graphicFrame>
    </p:spTree>
    <p:extLst>
      <p:ext uri="{BB962C8B-B14F-4D97-AF65-F5344CB8AC3E}">
        <p14:creationId xmlns:p14="http://schemas.microsoft.com/office/powerpoint/2010/main" val="24936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i="1" dirty="0"/>
              <a:t>Épreuve écrite</a:t>
            </a:r>
            <a:endParaRPr lang="fr-FR" dirty="0"/>
          </a:p>
          <a:p>
            <a:r>
              <a:rPr lang="fr-FR" b="1" i="1" dirty="0"/>
              <a:t>Durée : 2 heures</a:t>
            </a:r>
            <a:endParaRPr lang="fr-FR" dirty="0"/>
          </a:p>
          <a:p>
            <a:pPr marL="0" indent="0">
              <a:buNone/>
            </a:pPr>
            <a:r>
              <a:rPr lang="fr-FR" i="1" dirty="0"/>
              <a:t> </a:t>
            </a:r>
            <a:endParaRPr lang="fr-FR" dirty="0"/>
          </a:p>
          <a:p>
            <a:r>
              <a:rPr lang="fr-FR" i="1" u="sng" dirty="0"/>
              <a:t>Objectifs</a:t>
            </a:r>
            <a:endParaRPr lang="fr-FR" dirty="0"/>
          </a:p>
          <a:p>
            <a:r>
              <a:rPr lang="fr-FR" i="1" dirty="0"/>
              <a:t>L'épreuve porte sur les notions et contenus, capacités et compétences figurant dans l'ensemble du programme de l'enseignement de spécialité « Sciences économiques et </a:t>
            </a:r>
            <a:r>
              <a:rPr lang="fr-FR" i="1" dirty="0" smtClean="0"/>
              <a:t>sociales »</a:t>
            </a:r>
            <a:endParaRPr lang="fr-FR" dirty="0"/>
          </a:p>
          <a:p>
            <a:endParaRPr lang="fr-FR" dirty="0"/>
          </a:p>
        </p:txBody>
      </p:sp>
    </p:spTree>
    <p:extLst>
      <p:ext uri="{BB962C8B-B14F-4D97-AF65-F5344CB8AC3E}">
        <p14:creationId xmlns:p14="http://schemas.microsoft.com/office/powerpoint/2010/main" val="3918321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Première partie (10 points)</a:t>
            </a:r>
            <a:endParaRPr lang="fr-FR" dirty="0"/>
          </a:p>
        </p:txBody>
      </p:sp>
      <p:sp>
        <p:nvSpPr>
          <p:cNvPr id="3" name="Espace réservé du contenu 2"/>
          <p:cNvSpPr>
            <a:spLocks noGrp="1"/>
          </p:cNvSpPr>
          <p:nvPr>
            <p:ph idx="1"/>
          </p:nvPr>
        </p:nvSpPr>
        <p:spPr/>
        <p:txBody>
          <a:bodyPr/>
          <a:lstStyle/>
          <a:p>
            <a:r>
              <a:rPr lang="fr-FR" i="1" dirty="0"/>
              <a:t>La première partie repose sur </a:t>
            </a:r>
            <a:r>
              <a:rPr lang="fr-FR" b="1" i="1" dirty="0"/>
              <a:t>la mobilisation des connaissances </a:t>
            </a:r>
            <a:r>
              <a:rPr lang="fr-FR" i="1" dirty="0"/>
              <a:t>et le </a:t>
            </a:r>
            <a:r>
              <a:rPr lang="fr-FR" b="1" i="1" dirty="0"/>
              <a:t>traitement de </a:t>
            </a:r>
            <a:r>
              <a:rPr lang="fr-FR" b="1" i="1" dirty="0" smtClean="0"/>
              <a:t>l'information</a:t>
            </a:r>
          </a:p>
          <a:p>
            <a:r>
              <a:rPr lang="fr-FR" i="1" dirty="0"/>
              <a:t>Elle comporte soit un exercice </a:t>
            </a:r>
            <a:r>
              <a:rPr lang="fr-FR" i="1" dirty="0" smtClean="0"/>
              <a:t>conduisant: </a:t>
            </a:r>
          </a:p>
          <a:p>
            <a:pPr marL="0" indent="0">
              <a:buNone/>
            </a:pPr>
            <a:r>
              <a:rPr lang="fr-FR" i="1" dirty="0"/>
              <a:t>-</a:t>
            </a:r>
            <a:r>
              <a:rPr lang="fr-FR" b="1" i="1" dirty="0" smtClean="0"/>
              <a:t>à </a:t>
            </a:r>
            <a:r>
              <a:rPr lang="fr-FR" b="1" i="1" dirty="0"/>
              <a:t>une résolution graphique </a:t>
            </a:r>
            <a:r>
              <a:rPr lang="fr-FR" i="1" dirty="0"/>
              <a:t>(sans formalisation mathématique</a:t>
            </a:r>
            <a:r>
              <a:rPr lang="fr-FR" i="1" dirty="0" smtClean="0"/>
              <a:t>). Exemple: représentation d’un marché </a:t>
            </a:r>
          </a:p>
          <a:p>
            <a:pPr marL="0" indent="0">
              <a:buNone/>
            </a:pPr>
            <a:r>
              <a:rPr lang="fr-FR" b="1" i="1" dirty="0"/>
              <a:t>-</a:t>
            </a:r>
            <a:r>
              <a:rPr lang="fr-FR" b="1" i="1" dirty="0" smtClean="0"/>
              <a:t> </a:t>
            </a:r>
            <a:r>
              <a:rPr lang="fr-FR" b="1" i="1" dirty="0"/>
              <a:t>soit une étude d'un document </a:t>
            </a:r>
            <a:r>
              <a:rPr lang="fr-FR" i="1" dirty="0"/>
              <a:t>de nature statistique comportant une ou plusieurs questions (tableau, graphique, carte, radar, etc.) </a:t>
            </a:r>
            <a:endParaRPr lang="fr-FR" dirty="0"/>
          </a:p>
        </p:txBody>
      </p:sp>
    </p:spTree>
    <p:extLst>
      <p:ext uri="{BB962C8B-B14F-4D97-AF65-F5344CB8AC3E}">
        <p14:creationId xmlns:p14="http://schemas.microsoft.com/office/powerpoint/2010/main" val="1954974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Indications officielles:</a:t>
            </a:r>
            <a:endParaRPr lang="fr-FR" dirty="0"/>
          </a:p>
        </p:txBody>
      </p:sp>
      <p:sp>
        <p:nvSpPr>
          <p:cNvPr id="3" name="Espace réservé du contenu 2"/>
          <p:cNvSpPr>
            <a:spLocks noGrp="1"/>
          </p:cNvSpPr>
          <p:nvPr>
            <p:ph idx="1"/>
          </p:nvPr>
        </p:nvSpPr>
        <p:spPr/>
        <p:txBody>
          <a:bodyPr/>
          <a:lstStyle/>
          <a:p>
            <a:r>
              <a:rPr lang="fr-FR" b="1" i="1" dirty="0" smtClean="0"/>
              <a:t>« Il </a:t>
            </a:r>
            <a:r>
              <a:rPr lang="fr-FR" b="1" i="1" dirty="0"/>
              <a:t>est demandé au candidat de répondre aux questions en mobilisant les connaissances acquises dans le cadre du programme, en adoptant une démarche méthodologique rigoureuse de collecte et d'exploitation de données quantitatives, et en ayant recours le cas échéant à des résolutions graphiques</a:t>
            </a:r>
            <a:r>
              <a:rPr lang="fr-FR" i="1" dirty="0" smtClean="0"/>
              <a:t>. »</a:t>
            </a:r>
            <a:endParaRPr lang="fr-FR" dirty="0"/>
          </a:p>
          <a:p>
            <a:endParaRPr lang="fr-FR" dirty="0"/>
          </a:p>
        </p:txBody>
      </p:sp>
    </p:spTree>
    <p:extLst>
      <p:ext uri="{BB962C8B-B14F-4D97-AF65-F5344CB8AC3E}">
        <p14:creationId xmlns:p14="http://schemas.microsoft.com/office/powerpoint/2010/main" val="2415820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450975"/>
          </a:xfrm>
        </p:spPr>
        <p:txBody>
          <a:bodyPr/>
          <a:lstStyle/>
          <a:p>
            <a:endParaRPr lang="fr-F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263972287"/>
              </p:ext>
            </p:extLst>
          </p:nvPr>
        </p:nvGraphicFramePr>
        <p:xfrm>
          <a:off x="838200" y="647699"/>
          <a:ext cx="9867900" cy="5671833"/>
        </p:xfrm>
        <a:graphic>
          <a:graphicData uri="http://schemas.openxmlformats.org/drawingml/2006/table">
            <a:tbl>
              <a:tblPr>
                <a:tableStyleId>{5C22544A-7EE6-4342-B048-85BDC9FD1C3A}</a:tableStyleId>
              </a:tblPr>
              <a:tblGrid>
                <a:gridCol w="3856499">
                  <a:extLst>
                    <a:ext uri="{9D8B030D-6E8A-4147-A177-3AD203B41FA5}">
                      <a16:colId xmlns:a16="http://schemas.microsoft.com/office/drawing/2014/main" val="3738003644"/>
                    </a:ext>
                  </a:extLst>
                </a:gridCol>
                <a:gridCol w="6011401">
                  <a:extLst>
                    <a:ext uri="{9D8B030D-6E8A-4147-A177-3AD203B41FA5}">
                      <a16:colId xmlns:a16="http://schemas.microsoft.com/office/drawing/2014/main" val="1684029087"/>
                    </a:ext>
                  </a:extLst>
                </a:gridCol>
              </a:tblGrid>
              <a:tr h="1247128">
                <a:tc>
                  <a:txBody>
                    <a:bodyPr/>
                    <a:lstStyle/>
                    <a:p>
                      <a:pPr algn="ctr">
                        <a:spcAft>
                          <a:spcPts val="0"/>
                        </a:spcAft>
                      </a:pPr>
                      <a:r>
                        <a:rPr lang="fr-FR" sz="2400" kern="50" cap="all" dirty="0">
                          <a:effectLst/>
                        </a:rPr>
                        <a:t>Attentes</a:t>
                      </a:r>
                      <a:endParaRPr lang="fr-FR" sz="2400" kern="50" dirty="0">
                        <a:solidFill>
                          <a:srgbClr val="00000A"/>
                        </a:solidFill>
                        <a:effectLst/>
                        <a:latin typeface="Calibri" panose="020F0502020204030204" pitchFamily="34" charset="0"/>
                        <a:ea typeface="Calibri" panose="020F0502020204030204" pitchFamily="34" charset="0"/>
                      </a:endParaRPr>
                    </a:p>
                  </a:txBody>
                  <a:tcPr marL="8255" marR="68580" marT="0" marB="0" anchor="ctr"/>
                </a:tc>
                <a:tc>
                  <a:txBody>
                    <a:bodyPr/>
                    <a:lstStyle/>
                    <a:p>
                      <a:pPr algn="ctr">
                        <a:spcAft>
                          <a:spcPts val="0"/>
                        </a:spcAft>
                      </a:pPr>
                      <a:r>
                        <a:rPr lang="fr-FR" sz="2400" kern="50" cap="all">
                          <a:effectLst/>
                        </a:rPr>
                        <a:t>Explicitations</a:t>
                      </a:r>
                      <a:endParaRPr lang="fr-FR" sz="2400" kern="50">
                        <a:solidFill>
                          <a:srgbClr val="00000A"/>
                        </a:solidFill>
                        <a:effectLst/>
                        <a:latin typeface="Calibri" panose="020F0502020204030204" pitchFamily="34" charset="0"/>
                        <a:ea typeface="Calibri" panose="020F0502020204030204" pitchFamily="34" charset="0"/>
                      </a:endParaRPr>
                    </a:p>
                  </a:txBody>
                  <a:tcPr marL="8255" marR="68580" marT="0" marB="0" anchor="ctr"/>
                </a:tc>
                <a:extLst>
                  <a:ext uri="{0D108BD9-81ED-4DB2-BD59-A6C34878D82A}">
                    <a16:rowId xmlns:a16="http://schemas.microsoft.com/office/drawing/2014/main" val="3806408548"/>
                  </a:ext>
                </a:extLst>
              </a:tr>
              <a:tr h="4424705">
                <a:tc>
                  <a:txBody>
                    <a:bodyPr/>
                    <a:lstStyle/>
                    <a:p>
                      <a:pPr algn="l">
                        <a:spcAft>
                          <a:spcPts val="0"/>
                        </a:spcAft>
                      </a:pPr>
                      <a:r>
                        <a:rPr lang="fr-FR" sz="2400" kern="50" dirty="0">
                          <a:effectLst/>
                        </a:rPr>
                        <a:t>1- </a:t>
                      </a:r>
                      <a:r>
                        <a:rPr lang="fr-FR" sz="2400" kern="50" dirty="0" smtClean="0">
                          <a:solidFill>
                            <a:srgbClr val="FF0000"/>
                          </a:solidFill>
                          <a:effectLst/>
                        </a:rPr>
                        <a:t>Etre</a:t>
                      </a:r>
                      <a:r>
                        <a:rPr lang="fr-FR" sz="2400" kern="50" baseline="0" dirty="0" smtClean="0">
                          <a:solidFill>
                            <a:srgbClr val="FF0000"/>
                          </a:solidFill>
                          <a:effectLst/>
                        </a:rPr>
                        <a:t> capable</a:t>
                      </a:r>
                      <a:r>
                        <a:rPr lang="fr-FR" sz="2400" kern="50" dirty="0" smtClean="0">
                          <a:solidFill>
                            <a:srgbClr val="FF0000"/>
                          </a:solidFill>
                          <a:effectLst/>
                        </a:rPr>
                        <a:t> </a:t>
                      </a:r>
                      <a:r>
                        <a:rPr lang="fr-FR" sz="2400" kern="50" dirty="0">
                          <a:solidFill>
                            <a:srgbClr val="FF0000"/>
                          </a:solidFill>
                          <a:effectLst/>
                        </a:rPr>
                        <a:t>à comprendre le sens de la question </a:t>
                      </a:r>
                    </a:p>
                    <a:p>
                      <a:pPr algn="l">
                        <a:spcAft>
                          <a:spcPts val="0"/>
                        </a:spcAft>
                      </a:pPr>
                      <a:r>
                        <a:rPr lang="fr-FR" sz="2400" kern="50" dirty="0">
                          <a:solidFill>
                            <a:srgbClr val="FF0000"/>
                          </a:solidFill>
                          <a:effectLst/>
                        </a:rPr>
                        <a:t>(Q1, Q2 et Q3) </a:t>
                      </a:r>
                      <a:endParaRPr lang="fr-FR" sz="2400" kern="50" dirty="0">
                        <a:solidFill>
                          <a:srgbClr val="FF0000"/>
                        </a:solidFill>
                        <a:effectLst/>
                        <a:latin typeface="Calibri" panose="020F0502020204030204" pitchFamily="34" charset="0"/>
                        <a:ea typeface="Calibri" panose="020F0502020204030204" pitchFamily="34" charset="0"/>
                      </a:endParaRPr>
                    </a:p>
                  </a:txBody>
                  <a:tcPr marL="8255" marR="68580" marT="0" marB="0"/>
                </a:tc>
                <a:tc>
                  <a:txBody>
                    <a:bodyPr/>
                    <a:lstStyle/>
                    <a:p>
                      <a:pPr algn="just">
                        <a:spcAft>
                          <a:spcPts val="0"/>
                        </a:spcAft>
                      </a:pPr>
                      <a:r>
                        <a:rPr lang="fr-FR" sz="2400" kern="50" dirty="0">
                          <a:effectLst/>
                        </a:rPr>
                        <a:t>Identifier la consigne pour répondre à la question posée</a:t>
                      </a:r>
                      <a:r>
                        <a:rPr lang="fr-FR" sz="2400" kern="50" dirty="0" smtClean="0">
                          <a:effectLst/>
                        </a:rPr>
                        <a:t>.</a:t>
                      </a:r>
                    </a:p>
                    <a:p>
                      <a:pPr algn="just">
                        <a:spcAft>
                          <a:spcPts val="0"/>
                        </a:spcAft>
                      </a:pPr>
                      <a:endParaRPr lang="fr-FR" sz="2400" kern="50" dirty="0" smtClean="0">
                        <a:solidFill>
                          <a:srgbClr val="00000A"/>
                        </a:solidFill>
                        <a:effectLst/>
                        <a:latin typeface="Calibri" panose="020F0502020204030204" pitchFamily="34" charset="0"/>
                        <a:ea typeface="Calibri" panose="020F0502020204030204" pitchFamily="34" charset="0"/>
                      </a:endParaRPr>
                    </a:p>
                    <a:p>
                      <a:pPr algn="just">
                        <a:spcAft>
                          <a:spcPts val="0"/>
                        </a:spcAft>
                      </a:pPr>
                      <a:endParaRPr lang="fr-FR" sz="2400" kern="50" dirty="0" smtClean="0">
                        <a:solidFill>
                          <a:srgbClr val="00000A"/>
                        </a:solidFill>
                        <a:effectLst/>
                        <a:latin typeface="Calibri" panose="020F0502020204030204" pitchFamily="34" charset="0"/>
                        <a:ea typeface="Calibri" panose="020F0502020204030204" pitchFamily="34" charset="0"/>
                      </a:endParaRPr>
                    </a:p>
                    <a:p>
                      <a:pPr algn="just">
                        <a:spcAft>
                          <a:spcPts val="0"/>
                        </a:spcAft>
                      </a:pPr>
                      <a:endParaRPr lang="fr-FR" sz="2400" kern="50" dirty="0" smtClean="0">
                        <a:solidFill>
                          <a:srgbClr val="00000A"/>
                        </a:solidFill>
                        <a:effectLst/>
                        <a:latin typeface="Calibri" panose="020F0502020204030204" pitchFamily="34" charset="0"/>
                        <a:ea typeface="Calibri" panose="020F0502020204030204" pitchFamily="34" charset="0"/>
                      </a:endParaRPr>
                    </a:p>
                    <a:p>
                      <a:pPr algn="just">
                        <a:spcAft>
                          <a:spcPts val="0"/>
                        </a:spcAft>
                      </a:pPr>
                      <a:r>
                        <a:rPr lang="fr-FR" sz="2400" kern="50" dirty="0" smtClean="0">
                          <a:solidFill>
                            <a:srgbClr val="00000A"/>
                          </a:solidFill>
                          <a:effectLst/>
                          <a:latin typeface="Calibri" panose="020F0502020204030204" pitchFamily="34" charset="0"/>
                          <a:ea typeface="Calibri" panose="020F0502020204030204" pitchFamily="34" charset="0"/>
                        </a:rPr>
                        <a:t>illustration: « montrez</a:t>
                      </a:r>
                      <a:r>
                        <a:rPr lang="fr-FR" sz="2400" kern="50" baseline="0" dirty="0" smtClean="0">
                          <a:solidFill>
                            <a:srgbClr val="00000A"/>
                          </a:solidFill>
                          <a:effectLst/>
                          <a:latin typeface="Calibri" panose="020F0502020204030204" pitchFamily="34" charset="0"/>
                          <a:ea typeface="Calibri" panose="020F0502020204030204" pitchFamily="34" charset="0"/>
                        </a:rPr>
                        <a:t> par un exemple que la socialisation est plurielle »</a:t>
                      </a:r>
                      <a:endParaRPr lang="fr-FR" sz="2400" kern="50" dirty="0">
                        <a:solidFill>
                          <a:srgbClr val="00000A"/>
                        </a:solidFill>
                        <a:effectLst/>
                        <a:latin typeface="Calibri" panose="020F0502020204030204" pitchFamily="34" charset="0"/>
                        <a:ea typeface="Calibri" panose="020F0502020204030204" pitchFamily="34" charset="0"/>
                      </a:endParaRPr>
                    </a:p>
                  </a:txBody>
                  <a:tcPr marL="8255" marR="68580" marT="0" marB="0"/>
                </a:tc>
                <a:extLst>
                  <a:ext uri="{0D108BD9-81ED-4DB2-BD59-A6C34878D82A}">
                    <a16:rowId xmlns:a16="http://schemas.microsoft.com/office/drawing/2014/main" val="181583447"/>
                  </a:ext>
                </a:extLst>
              </a:tr>
            </a:tbl>
          </a:graphicData>
        </a:graphic>
      </p:graphicFrame>
    </p:spTree>
    <p:extLst>
      <p:ext uri="{BB962C8B-B14F-4D97-AF65-F5344CB8AC3E}">
        <p14:creationId xmlns:p14="http://schemas.microsoft.com/office/powerpoint/2010/main" val="3000072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graphicFrame>
        <p:nvGraphicFramePr>
          <p:cNvPr id="4" name="Espace réservé du contenu 3"/>
          <p:cNvGraphicFramePr>
            <a:graphicFrameLocks/>
          </p:cNvGraphicFramePr>
          <p:nvPr>
            <p:extLst>
              <p:ext uri="{D42A27DB-BD31-4B8C-83A1-F6EECF244321}">
                <p14:modId xmlns:p14="http://schemas.microsoft.com/office/powerpoint/2010/main" val="2450228018"/>
              </p:ext>
            </p:extLst>
          </p:nvPr>
        </p:nvGraphicFramePr>
        <p:xfrm>
          <a:off x="838200" y="647699"/>
          <a:ext cx="9867900" cy="5671833"/>
        </p:xfrm>
        <a:graphic>
          <a:graphicData uri="http://schemas.openxmlformats.org/drawingml/2006/table">
            <a:tbl>
              <a:tblPr>
                <a:tableStyleId>{5C22544A-7EE6-4342-B048-85BDC9FD1C3A}</a:tableStyleId>
              </a:tblPr>
              <a:tblGrid>
                <a:gridCol w="3856499">
                  <a:extLst>
                    <a:ext uri="{9D8B030D-6E8A-4147-A177-3AD203B41FA5}">
                      <a16:colId xmlns:a16="http://schemas.microsoft.com/office/drawing/2014/main" val="3738003644"/>
                    </a:ext>
                  </a:extLst>
                </a:gridCol>
                <a:gridCol w="6011401">
                  <a:extLst>
                    <a:ext uri="{9D8B030D-6E8A-4147-A177-3AD203B41FA5}">
                      <a16:colId xmlns:a16="http://schemas.microsoft.com/office/drawing/2014/main" val="1684029087"/>
                    </a:ext>
                  </a:extLst>
                </a:gridCol>
              </a:tblGrid>
              <a:tr h="1247128">
                <a:tc>
                  <a:txBody>
                    <a:bodyPr/>
                    <a:lstStyle/>
                    <a:p>
                      <a:pPr algn="ctr">
                        <a:spcAft>
                          <a:spcPts val="0"/>
                        </a:spcAft>
                      </a:pPr>
                      <a:r>
                        <a:rPr lang="fr-FR" sz="2400" kern="50" cap="all" dirty="0">
                          <a:effectLst/>
                        </a:rPr>
                        <a:t>Attentes</a:t>
                      </a:r>
                      <a:endParaRPr lang="fr-FR" sz="2400" kern="50" dirty="0">
                        <a:solidFill>
                          <a:srgbClr val="00000A"/>
                        </a:solidFill>
                        <a:effectLst/>
                        <a:latin typeface="Calibri" panose="020F0502020204030204" pitchFamily="34" charset="0"/>
                        <a:ea typeface="Calibri" panose="020F0502020204030204" pitchFamily="34" charset="0"/>
                      </a:endParaRPr>
                    </a:p>
                  </a:txBody>
                  <a:tcPr marL="8255" marR="68580" marT="0" marB="0" anchor="ctr"/>
                </a:tc>
                <a:tc>
                  <a:txBody>
                    <a:bodyPr/>
                    <a:lstStyle/>
                    <a:p>
                      <a:pPr algn="ctr">
                        <a:spcAft>
                          <a:spcPts val="0"/>
                        </a:spcAft>
                      </a:pPr>
                      <a:r>
                        <a:rPr lang="fr-FR" sz="2400" kern="50" cap="all" dirty="0">
                          <a:effectLst/>
                        </a:rPr>
                        <a:t>Explicitations</a:t>
                      </a:r>
                      <a:endParaRPr lang="fr-FR" sz="2400" kern="50" dirty="0">
                        <a:solidFill>
                          <a:srgbClr val="00000A"/>
                        </a:solidFill>
                        <a:effectLst/>
                        <a:latin typeface="Calibri" panose="020F0502020204030204" pitchFamily="34" charset="0"/>
                        <a:ea typeface="Calibri" panose="020F0502020204030204" pitchFamily="34" charset="0"/>
                      </a:endParaRPr>
                    </a:p>
                  </a:txBody>
                  <a:tcPr marL="8255" marR="68580" marT="0" marB="0" anchor="ctr"/>
                </a:tc>
                <a:extLst>
                  <a:ext uri="{0D108BD9-81ED-4DB2-BD59-A6C34878D82A}">
                    <a16:rowId xmlns:a16="http://schemas.microsoft.com/office/drawing/2014/main" val="3806408548"/>
                  </a:ext>
                </a:extLst>
              </a:tr>
              <a:tr h="4424705">
                <a:tc>
                  <a:txBody>
                    <a:bodyPr/>
                    <a:lstStyle/>
                    <a:p>
                      <a:pPr algn="l">
                        <a:spcAft>
                          <a:spcPts val="0"/>
                        </a:spcAft>
                      </a:pPr>
                      <a:r>
                        <a:rPr lang="fr-FR" sz="2400" kern="50" dirty="0">
                          <a:effectLst/>
                        </a:rPr>
                        <a:t>1- Capacité à comprendre le sens de la question </a:t>
                      </a:r>
                    </a:p>
                    <a:p>
                      <a:pPr algn="l">
                        <a:spcAft>
                          <a:spcPts val="0"/>
                        </a:spcAft>
                      </a:pPr>
                      <a:r>
                        <a:rPr lang="fr-FR" sz="2400" kern="50" dirty="0">
                          <a:effectLst/>
                        </a:rPr>
                        <a:t>(Q1, Q2 et Q3) </a:t>
                      </a:r>
                      <a:endParaRPr lang="fr-FR" sz="2400" kern="50" dirty="0">
                        <a:solidFill>
                          <a:srgbClr val="00000A"/>
                        </a:solidFill>
                        <a:effectLst/>
                        <a:latin typeface="Calibri" panose="020F0502020204030204" pitchFamily="34" charset="0"/>
                        <a:ea typeface="Calibri" panose="020F0502020204030204" pitchFamily="34" charset="0"/>
                      </a:endParaRPr>
                    </a:p>
                  </a:txBody>
                  <a:tcPr marL="8255" marR="68580" marT="0" marB="0"/>
                </a:tc>
                <a:tc>
                  <a:txBody>
                    <a:bodyPr/>
                    <a:lstStyle/>
                    <a:p>
                      <a:pPr algn="just">
                        <a:spcAft>
                          <a:spcPts val="0"/>
                        </a:spcAft>
                      </a:pPr>
                      <a:r>
                        <a:rPr lang="fr-FR" sz="2400" kern="50" dirty="0">
                          <a:effectLst/>
                        </a:rPr>
                        <a:t>Identifier la consigne pour répondre à la question posée</a:t>
                      </a:r>
                      <a:r>
                        <a:rPr lang="fr-FR" sz="2400" kern="50" dirty="0" smtClean="0">
                          <a:effectLst/>
                        </a:rPr>
                        <a:t>.</a:t>
                      </a:r>
                    </a:p>
                    <a:p>
                      <a:pPr algn="just">
                        <a:spcAft>
                          <a:spcPts val="0"/>
                        </a:spcAft>
                      </a:pPr>
                      <a:endParaRPr lang="fr-FR" sz="2400" kern="50" dirty="0" smtClean="0">
                        <a:solidFill>
                          <a:srgbClr val="00000A"/>
                        </a:solidFill>
                        <a:effectLst/>
                        <a:latin typeface="Calibri" panose="020F0502020204030204" pitchFamily="34" charset="0"/>
                        <a:ea typeface="Calibri" panose="020F0502020204030204" pitchFamily="34" charset="0"/>
                      </a:endParaRPr>
                    </a:p>
                    <a:p>
                      <a:pPr algn="just">
                        <a:spcAft>
                          <a:spcPts val="0"/>
                        </a:spcAft>
                      </a:pPr>
                      <a:endParaRPr lang="fr-FR" sz="2400" kern="50" dirty="0" smtClean="0">
                        <a:solidFill>
                          <a:srgbClr val="00000A"/>
                        </a:solidFill>
                        <a:effectLst/>
                        <a:latin typeface="Calibri" panose="020F0502020204030204" pitchFamily="34" charset="0"/>
                        <a:ea typeface="Calibri" panose="020F0502020204030204" pitchFamily="34" charset="0"/>
                      </a:endParaRPr>
                    </a:p>
                    <a:p>
                      <a:pPr algn="just">
                        <a:spcAft>
                          <a:spcPts val="0"/>
                        </a:spcAft>
                      </a:pPr>
                      <a:endParaRPr lang="fr-FR" sz="2400" kern="50" dirty="0" smtClean="0">
                        <a:solidFill>
                          <a:srgbClr val="00000A"/>
                        </a:solidFill>
                        <a:effectLst/>
                        <a:latin typeface="Calibri" panose="020F0502020204030204" pitchFamily="34" charset="0"/>
                        <a:ea typeface="Calibri" panose="020F0502020204030204" pitchFamily="34" charset="0"/>
                      </a:endParaRPr>
                    </a:p>
                    <a:p>
                      <a:pPr algn="just">
                        <a:spcAft>
                          <a:spcPts val="0"/>
                        </a:spcAft>
                      </a:pPr>
                      <a:r>
                        <a:rPr lang="fr-FR" sz="2400" kern="50" dirty="0" smtClean="0">
                          <a:solidFill>
                            <a:srgbClr val="00000A"/>
                          </a:solidFill>
                          <a:effectLst/>
                          <a:latin typeface="Calibri" panose="020F0502020204030204" pitchFamily="34" charset="0"/>
                          <a:ea typeface="Calibri" panose="020F0502020204030204" pitchFamily="34" charset="0"/>
                        </a:rPr>
                        <a:t>illustration: « </a:t>
                      </a:r>
                      <a:r>
                        <a:rPr lang="fr-FR" sz="2400" u="sng" kern="50" dirty="0" smtClean="0">
                          <a:solidFill>
                            <a:srgbClr val="00000A"/>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rPr>
                        <a:t>montrez</a:t>
                      </a:r>
                      <a:r>
                        <a:rPr lang="fr-FR" sz="2400" kern="50" baseline="0" dirty="0" smtClean="0">
                          <a:solidFill>
                            <a:srgbClr val="00000A"/>
                          </a:solidFill>
                          <a:effectLst/>
                          <a:latin typeface="Calibri" panose="020F0502020204030204" pitchFamily="34" charset="0"/>
                          <a:ea typeface="Calibri" panose="020F0502020204030204" pitchFamily="34" charset="0"/>
                        </a:rPr>
                        <a:t> par </a:t>
                      </a:r>
                      <a:r>
                        <a:rPr lang="fr-FR" sz="2400" u="sng" kern="50" baseline="0" dirty="0" smtClean="0">
                          <a:solidFill>
                            <a:srgbClr val="00000A"/>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rPr>
                        <a:t>un exemple </a:t>
                      </a:r>
                      <a:r>
                        <a:rPr lang="fr-FR" sz="2400" kern="50" baseline="0" dirty="0" smtClean="0">
                          <a:solidFill>
                            <a:srgbClr val="00000A"/>
                          </a:solidFill>
                          <a:effectLst/>
                          <a:latin typeface="Calibri" panose="020F0502020204030204" pitchFamily="34" charset="0"/>
                          <a:ea typeface="Calibri" panose="020F0502020204030204" pitchFamily="34" charset="0"/>
                        </a:rPr>
                        <a:t>que la socialisation est plurielle »</a:t>
                      </a:r>
                    </a:p>
                    <a:p>
                      <a:pPr algn="just">
                        <a:spcAft>
                          <a:spcPts val="0"/>
                        </a:spcAft>
                      </a:pPr>
                      <a:endParaRPr lang="fr-FR" sz="2400" kern="50" baseline="0" dirty="0" smtClean="0">
                        <a:solidFill>
                          <a:srgbClr val="00000A"/>
                        </a:solidFill>
                        <a:effectLst/>
                        <a:latin typeface="Calibri" panose="020F0502020204030204" pitchFamily="34" charset="0"/>
                        <a:ea typeface="Calibri" panose="020F0502020204030204" pitchFamily="34" charset="0"/>
                      </a:endParaRPr>
                    </a:p>
                    <a:p>
                      <a:pPr algn="just">
                        <a:spcAft>
                          <a:spcPts val="0"/>
                        </a:spcAft>
                      </a:pPr>
                      <a:r>
                        <a:rPr lang="fr-FR" sz="2400" kern="50" baseline="0" dirty="0" smtClean="0">
                          <a:solidFill>
                            <a:srgbClr val="00000A"/>
                          </a:solidFill>
                          <a:effectLst/>
                          <a:latin typeface="Calibri" panose="020F0502020204030204" pitchFamily="34" charset="0"/>
                          <a:ea typeface="Calibri" panose="020F0502020204030204" pitchFamily="34" charset="0"/>
                        </a:rPr>
                        <a:t>→Faire attention aux verbes et termes utilisés! </a:t>
                      </a:r>
                      <a:r>
                        <a:rPr lang="fr-FR" sz="2400" u="sng" kern="50" baseline="0" dirty="0" smtClean="0">
                          <a:solidFill>
                            <a:srgbClr val="00000A"/>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rPr>
                        <a:t>il s’agit ici d’illustrer par un exemple la diversité des agents de socialisation</a:t>
                      </a:r>
                      <a:endParaRPr lang="fr-FR" sz="2400" u="sng" kern="50" dirty="0">
                        <a:solidFill>
                          <a:srgbClr val="00000A"/>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a:txBody>
                  <a:tcPr marL="8255" marR="68580" marT="0" marB="0"/>
                </a:tc>
                <a:extLst>
                  <a:ext uri="{0D108BD9-81ED-4DB2-BD59-A6C34878D82A}">
                    <a16:rowId xmlns:a16="http://schemas.microsoft.com/office/drawing/2014/main" val="181583447"/>
                  </a:ext>
                </a:extLst>
              </a:tr>
            </a:tbl>
          </a:graphicData>
        </a:graphic>
      </p:graphicFrame>
    </p:spTree>
    <p:extLst>
      <p:ext uri="{BB962C8B-B14F-4D97-AF65-F5344CB8AC3E}">
        <p14:creationId xmlns:p14="http://schemas.microsoft.com/office/powerpoint/2010/main" val="3120706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547713762"/>
              </p:ext>
            </p:extLst>
          </p:nvPr>
        </p:nvGraphicFramePr>
        <p:xfrm>
          <a:off x="838200" y="457200"/>
          <a:ext cx="10515600" cy="6836100"/>
        </p:xfrm>
        <a:graphic>
          <a:graphicData uri="http://schemas.openxmlformats.org/drawingml/2006/table">
            <a:tbl>
              <a:tblPr>
                <a:tableStyleId>{5C22544A-7EE6-4342-B048-85BDC9FD1C3A}</a:tableStyleId>
              </a:tblPr>
              <a:tblGrid>
                <a:gridCol w="4403177">
                  <a:extLst>
                    <a:ext uri="{9D8B030D-6E8A-4147-A177-3AD203B41FA5}">
                      <a16:colId xmlns:a16="http://schemas.microsoft.com/office/drawing/2014/main" val="2850984989"/>
                    </a:ext>
                  </a:extLst>
                </a:gridCol>
                <a:gridCol w="6112423">
                  <a:extLst>
                    <a:ext uri="{9D8B030D-6E8A-4147-A177-3AD203B41FA5}">
                      <a16:colId xmlns:a16="http://schemas.microsoft.com/office/drawing/2014/main" val="3967686556"/>
                    </a:ext>
                  </a:extLst>
                </a:gridCol>
              </a:tblGrid>
              <a:tr h="618180">
                <a:tc>
                  <a:txBody>
                    <a:bodyPr/>
                    <a:lstStyle/>
                    <a:p>
                      <a:pPr algn="ctr">
                        <a:spcAft>
                          <a:spcPts val="0"/>
                        </a:spcAft>
                      </a:pPr>
                      <a:r>
                        <a:rPr lang="fr-FR" sz="2000" kern="50" cap="all" dirty="0">
                          <a:effectLst/>
                        </a:rPr>
                        <a:t>Attentes</a:t>
                      </a:r>
                      <a:endParaRPr lang="fr-FR" sz="2000" kern="50" dirty="0">
                        <a:solidFill>
                          <a:srgbClr val="00000A"/>
                        </a:solidFill>
                        <a:effectLst/>
                        <a:latin typeface="Calibri" panose="020F0502020204030204" pitchFamily="34" charset="0"/>
                        <a:ea typeface="Calibri" panose="020F0502020204030204" pitchFamily="34" charset="0"/>
                      </a:endParaRPr>
                    </a:p>
                  </a:txBody>
                  <a:tcPr marL="8255" marR="68580" marT="0" marB="0" anchor="ctr"/>
                </a:tc>
                <a:tc>
                  <a:txBody>
                    <a:bodyPr/>
                    <a:lstStyle/>
                    <a:p>
                      <a:pPr algn="ctr">
                        <a:spcAft>
                          <a:spcPts val="0"/>
                        </a:spcAft>
                      </a:pPr>
                      <a:r>
                        <a:rPr lang="fr-FR" sz="2000" kern="50" cap="all">
                          <a:effectLst/>
                        </a:rPr>
                        <a:t>Explicitations</a:t>
                      </a:r>
                      <a:endParaRPr lang="fr-FR" sz="2000" kern="50">
                        <a:solidFill>
                          <a:srgbClr val="00000A"/>
                        </a:solidFill>
                        <a:effectLst/>
                        <a:latin typeface="Calibri" panose="020F0502020204030204" pitchFamily="34" charset="0"/>
                        <a:ea typeface="Calibri" panose="020F0502020204030204" pitchFamily="34" charset="0"/>
                      </a:endParaRPr>
                    </a:p>
                  </a:txBody>
                  <a:tcPr marL="8255" marR="68580" marT="0" marB="0" anchor="ctr"/>
                </a:tc>
                <a:extLst>
                  <a:ext uri="{0D108BD9-81ED-4DB2-BD59-A6C34878D82A}">
                    <a16:rowId xmlns:a16="http://schemas.microsoft.com/office/drawing/2014/main" val="2667664084"/>
                  </a:ext>
                </a:extLst>
              </a:tr>
              <a:tr h="5249220">
                <a:tc>
                  <a:txBody>
                    <a:bodyPr/>
                    <a:lstStyle/>
                    <a:p>
                      <a:pPr algn="l">
                        <a:spcAft>
                          <a:spcPts val="0"/>
                        </a:spcAft>
                      </a:pPr>
                      <a:r>
                        <a:rPr lang="fr-FR" sz="2400" kern="50" dirty="0">
                          <a:solidFill>
                            <a:srgbClr val="FF0000"/>
                          </a:solidFill>
                          <a:effectLst/>
                        </a:rPr>
                        <a:t>2- </a:t>
                      </a:r>
                      <a:r>
                        <a:rPr lang="fr-FR" sz="2400" kern="50" dirty="0" smtClean="0">
                          <a:solidFill>
                            <a:srgbClr val="FF0000"/>
                          </a:solidFill>
                          <a:effectLst/>
                        </a:rPr>
                        <a:t> Etre</a:t>
                      </a:r>
                      <a:r>
                        <a:rPr lang="fr-FR" sz="2400" kern="50" baseline="0" dirty="0" smtClean="0">
                          <a:solidFill>
                            <a:srgbClr val="FF0000"/>
                          </a:solidFill>
                          <a:effectLst/>
                        </a:rPr>
                        <a:t> capable de</a:t>
                      </a:r>
                      <a:r>
                        <a:rPr lang="fr-FR" sz="2400" kern="50" dirty="0" smtClean="0">
                          <a:solidFill>
                            <a:srgbClr val="FF0000"/>
                          </a:solidFill>
                          <a:effectLst/>
                        </a:rPr>
                        <a:t> </a:t>
                      </a:r>
                      <a:r>
                        <a:rPr lang="fr-FR" sz="2400" kern="50" dirty="0">
                          <a:solidFill>
                            <a:srgbClr val="FF0000"/>
                          </a:solidFill>
                          <a:effectLst/>
                        </a:rPr>
                        <a:t>maîtriser les connaissances appropriées</a:t>
                      </a:r>
                    </a:p>
                    <a:p>
                      <a:pPr algn="l">
                        <a:spcAft>
                          <a:spcPts val="0"/>
                        </a:spcAft>
                      </a:pPr>
                      <a:r>
                        <a:rPr lang="fr-FR" sz="2400" kern="50" dirty="0">
                          <a:effectLst/>
                        </a:rPr>
                        <a:t>(Q1, Q2 et Q3) </a:t>
                      </a:r>
                      <a:endParaRPr lang="fr-FR" sz="2400" kern="50" dirty="0">
                        <a:solidFill>
                          <a:srgbClr val="00000A"/>
                        </a:solidFill>
                        <a:effectLst/>
                        <a:latin typeface="Calibri" panose="020F0502020204030204" pitchFamily="34" charset="0"/>
                        <a:ea typeface="Calibri" panose="020F0502020204030204" pitchFamily="34" charset="0"/>
                      </a:endParaRPr>
                    </a:p>
                  </a:txBody>
                  <a:tcPr marL="8255" marR="68580" marT="0" marB="0"/>
                </a:tc>
                <a:tc>
                  <a:txBody>
                    <a:bodyPr/>
                    <a:lstStyle/>
                    <a:p>
                      <a:pPr algn="just">
                        <a:spcAft>
                          <a:spcPts val="0"/>
                        </a:spcAft>
                      </a:pPr>
                      <a:r>
                        <a:rPr lang="fr-FR" sz="2400" kern="50" dirty="0">
                          <a:effectLst/>
                        </a:rPr>
                        <a:t>Sélectionner les connaissances pertinentes en lien avec la question posée. </a:t>
                      </a:r>
                      <a:endParaRPr lang="fr-FR" sz="2400" kern="50" dirty="0" smtClean="0">
                        <a:effectLst/>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2400" kern="50" dirty="0" smtClean="0">
                        <a:effectLst/>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2400" kern="50" dirty="0" smtClean="0">
                          <a:effectLst/>
                        </a:rPr>
                        <a:t>Montrer une compréhension des connaissances mobilisées</a:t>
                      </a:r>
                    </a:p>
                    <a:p>
                      <a:pPr algn="just">
                        <a:spcAft>
                          <a:spcPts val="0"/>
                        </a:spcAft>
                      </a:pPr>
                      <a:endParaRPr lang="fr-FR" sz="2400" kern="50" dirty="0" smtClean="0">
                        <a:effectLst/>
                      </a:endParaRPr>
                    </a:p>
                    <a:p>
                      <a:pPr algn="just">
                        <a:spcAft>
                          <a:spcPts val="0"/>
                        </a:spcAft>
                      </a:pPr>
                      <a:endParaRPr lang="fr-FR" sz="2400" kern="50" dirty="0" smtClean="0">
                        <a:effectLst/>
                      </a:endParaRPr>
                    </a:p>
                    <a:p>
                      <a:pPr algn="just">
                        <a:spcAft>
                          <a:spcPts val="0"/>
                        </a:spcAft>
                      </a:pPr>
                      <a:r>
                        <a:rPr lang="fr-FR" sz="2400" kern="50" dirty="0" smtClean="0">
                          <a:effectLst/>
                        </a:rPr>
                        <a:t>→</a:t>
                      </a:r>
                      <a:r>
                        <a:rPr lang="fr-FR" sz="2400" kern="50" baseline="0" dirty="0" smtClean="0">
                          <a:effectLst/>
                        </a:rPr>
                        <a:t> </a:t>
                      </a:r>
                      <a:r>
                        <a:rPr lang="fr-FR" sz="2400" u="sng" kern="50" baseline="0" dirty="0" smtClean="0">
                          <a:effectLst>
                            <a:outerShdw blurRad="38100" dist="38100" dir="2700000" algn="tl">
                              <a:srgbClr val="000000">
                                <a:alpha val="43137"/>
                              </a:srgbClr>
                            </a:outerShdw>
                          </a:effectLst>
                        </a:rPr>
                        <a:t>il faut parler de socialisations secondaires ( professionnelle, conjugale, politique) à la suite de la socialisation primaire </a:t>
                      </a:r>
                    </a:p>
                    <a:p>
                      <a:pPr algn="just">
                        <a:spcAft>
                          <a:spcPts val="0"/>
                        </a:spcAft>
                      </a:pPr>
                      <a:endParaRPr lang="fr-FR" sz="2400" u="sng" kern="50" baseline="0" dirty="0" smtClean="0">
                        <a:effectLst>
                          <a:outerShdw blurRad="38100" dist="38100" dir="2700000" algn="tl">
                            <a:srgbClr val="000000">
                              <a:alpha val="43137"/>
                            </a:srgbClr>
                          </a:outerShdw>
                        </a:effectLst>
                      </a:endParaRPr>
                    </a:p>
                    <a:p>
                      <a:pPr algn="just">
                        <a:spcAft>
                          <a:spcPts val="0"/>
                        </a:spcAft>
                      </a:pPr>
                      <a:r>
                        <a:rPr lang="fr-FR" sz="2400" u="sng" kern="50" baseline="0" dirty="0" smtClean="0">
                          <a:effectLst>
                            <a:outerShdw blurRad="38100" dist="38100" dir="2700000" algn="tl">
                              <a:srgbClr val="000000">
                                <a:alpha val="43137"/>
                              </a:srgbClr>
                            </a:outerShdw>
                          </a:effectLst>
                        </a:rPr>
                        <a:t>→il peut y avoir contradiction ou renforcement entre les normes et valeurs acquises lors des socialisations,</a:t>
                      </a:r>
                    </a:p>
                    <a:p>
                      <a:pPr algn="just">
                        <a:spcAft>
                          <a:spcPts val="0"/>
                        </a:spcAft>
                      </a:pPr>
                      <a:r>
                        <a:rPr lang="fr-FR" sz="2400" kern="50" dirty="0" smtClean="0">
                          <a:effectLst/>
                        </a:rPr>
                        <a:t>(Présenter </a:t>
                      </a:r>
                      <a:r>
                        <a:rPr lang="fr-FR" sz="2400" kern="50" dirty="0">
                          <a:effectLst/>
                        </a:rPr>
                        <a:t>des mécanismes</a:t>
                      </a:r>
                      <a:r>
                        <a:rPr lang="fr-FR" sz="2400" kern="50" dirty="0" smtClean="0">
                          <a:effectLst/>
                        </a:rPr>
                        <a:t>.)</a:t>
                      </a:r>
                      <a:endParaRPr lang="fr-FR" sz="2400" kern="50" dirty="0">
                        <a:effectLst/>
                      </a:endParaRPr>
                    </a:p>
                    <a:p>
                      <a:pPr algn="just">
                        <a:spcAft>
                          <a:spcPts val="0"/>
                        </a:spcAft>
                      </a:pPr>
                      <a:r>
                        <a:rPr lang="fr-FR" sz="2400" kern="50" dirty="0">
                          <a:effectLst/>
                        </a:rPr>
                        <a:t> </a:t>
                      </a:r>
                    </a:p>
                    <a:p>
                      <a:pPr algn="just">
                        <a:spcAft>
                          <a:spcPts val="0"/>
                        </a:spcAft>
                      </a:pPr>
                      <a:r>
                        <a:rPr lang="fr-FR" sz="2400" kern="50" dirty="0">
                          <a:effectLst/>
                        </a:rPr>
                        <a:t> </a:t>
                      </a:r>
                      <a:endParaRPr lang="fr-FR" sz="2400" kern="50" dirty="0">
                        <a:solidFill>
                          <a:srgbClr val="00000A"/>
                        </a:solidFill>
                        <a:effectLst/>
                        <a:latin typeface="Calibri" panose="020F0502020204030204" pitchFamily="34" charset="0"/>
                        <a:ea typeface="Calibri" panose="020F0502020204030204" pitchFamily="34" charset="0"/>
                      </a:endParaRPr>
                    </a:p>
                  </a:txBody>
                  <a:tcPr marL="8255" marR="68580" marT="0" marB="0"/>
                </a:tc>
                <a:extLst>
                  <a:ext uri="{0D108BD9-81ED-4DB2-BD59-A6C34878D82A}">
                    <a16:rowId xmlns:a16="http://schemas.microsoft.com/office/drawing/2014/main" val="997844355"/>
                  </a:ext>
                </a:extLst>
              </a:tr>
            </a:tbl>
          </a:graphicData>
        </a:graphic>
      </p:graphicFrame>
    </p:spTree>
    <p:extLst>
      <p:ext uri="{BB962C8B-B14F-4D97-AF65-F5344CB8AC3E}">
        <p14:creationId xmlns:p14="http://schemas.microsoft.com/office/powerpoint/2010/main" val="2603745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805717366"/>
              </p:ext>
            </p:extLst>
          </p:nvPr>
        </p:nvGraphicFramePr>
        <p:xfrm>
          <a:off x="622300" y="546100"/>
          <a:ext cx="10960100" cy="5740400"/>
        </p:xfrm>
        <a:graphic>
          <a:graphicData uri="http://schemas.openxmlformats.org/drawingml/2006/table">
            <a:tbl>
              <a:tblPr>
                <a:tableStyleId>{5C22544A-7EE6-4342-B048-85BDC9FD1C3A}</a:tableStyleId>
              </a:tblPr>
              <a:tblGrid>
                <a:gridCol w="4283344">
                  <a:extLst>
                    <a:ext uri="{9D8B030D-6E8A-4147-A177-3AD203B41FA5}">
                      <a16:colId xmlns:a16="http://schemas.microsoft.com/office/drawing/2014/main" val="3798659282"/>
                    </a:ext>
                  </a:extLst>
                </a:gridCol>
                <a:gridCol w="6676756">
                  <a:extLst>
                    <a:ext uri="{9D8B030D-6E8A-4147-A177-3AD203B41FA5}">
                      <a16:colId xmlns:a16="http://schemas.microsoft.com/office/drawing/2014/main" val="4110457898"/>
                    </a:ext>
                  </a:extLst>
                </a:gridCol>
              </a:tblGrid>
              <a:tr h="5740400">
                <a:tc>
                  <a:txBody>
                    <a:bodyPr/>
                    <a:lstStyle/>
                    <a:p>
                      <a:pPr algn="l">
                        <a:spcAft>
                          <a:spcPts val="0"/>
                        </a:spcAft>
                      </a:pPr>
                      <a:r>
                        <a:rPr lang="fr-FR" sz="2400" kern="50" dirty="0">
                          <a:effectLst/>
                        </a:rPr>
                        <a:t>3- </a:t>
                      </a:r>
                      <a:r>
                        <a:rPr lang="fr-FR" sz="2400" kern="50" dirty="0" smtClean="0">
                          <a:solidFill>
                            <a:srgbClr val="FF0000"/>
                          </a:solidFill>
                          <a:effectLst/>
                        </a:rPr>
                        <a:t>Etre</a:t>
                      </a:r>
                      <a:r>
                        <a:rPr lang="fr-FR" sz="2400" kern="50" baseline="0" dirty="0" smtClean="0">
                          <a:solidFill>
                            <a:srgbClr val="FF0000"/>
                          </a:solidFill>
                          <a:effectLst/>
                        </a:rPr>
                        <a:t> capable de </a:t>
                      </a:r>
                      <a:r>
                        <a:rPr lang="fr-FR" sz="2400" kern="50" dirty="0" smtClean="0">
                          <a:solidFill>
                            <a:srgbClr val="FF0000"/>
                          </a:solidFill>
                          <a:effectLst/>
                        </a:rPr>
                        <a:t> </a:t>
                      </a:r>
                      <a:r>
                        <a:rPr lang="fr-FR" sz="2400" kern="50" dirty="0">
                          <a:solidFill>
                            <a:srgbClr val="FF0000"/>
                          </a:solidFill>
                          <a:effectLst/>
                        </a:rPr>
                        <a:t>maîtriser l’utilisation des données quantitatives et des représentations graphiques</a:t>
                      </a:r>
                    </a:p>
                    <a:p>
                      <a:pPr algn="l">
                        <a:spcAft>
                          <a:spcPts val="0"/>
                        </a:spcAft>
                      </a:pPr>
                      <a:r>
                        <a:rPr lang="fr-FR" sz="2400" kern="50" dirty="0">
                          <a:solidFill>
                            <a:srgbClr val="FF0000"/>
                          </a:solidFill>
                          <a:effectLst/>
                        </a:rPr>
                        <a:t>(Q2 et Q3)</a:t>
                      </a:r>
                      <a:endParaRPr lang="fr-FR" sz="2400" kern="50" dirty="0">
                        <a:solidFill>
                          <a:srgbClr val="FF0000"/>
                        </a:solidFill>
                        <a:effectLst/>
                        <a:latin typeface="Calibri" panose="020F0502020204030204" pitchFamily="34" charset="0"/>
                        <a:ea typeface="Calibri" panose="020F0502020204030204" pitchFamily="34" charset="0"/>
                      </a:endParaRPr>
                    </a:p>
                  </a:txBody>
                  <a:tcPr marL="8255" marR="68580" marT="0" marB="0"/>
                </a:tc>
                <a:tc>
                  <a:txBody>
                    <a:bodyPr/>
                    <a:lstStyle/>
                    <a:p>
                      <a:pPr algn="just">
                        <a:spcAft>
                          <a:spcPts val="0"/>
                        </a:spcAft>
                      </a:pPr>
                      <a:r>
                        <a:rPr lang="fr-FR" sz="2400" kern="50" dirty="0">
                          <a:effectLst/>
                        </a:rPr>
                        <a:t>Sélectionner les données pertinentes pour répondre à la question posée.</a:t>
                      </a:r>
                    </a:p>
                    <a:p>
                      <a:pPr algn="just">
                        <a:spcAft>
                          <a:spcPts val="0"/>
                        </a:spcAft>
                      </a:pPr>
                      <a:r>
                        <a:rPr lang="fr-FR" sz="2400" kern="50" dirty="0">
                          <a:effectLst/>
                        </a:rPr>
                        <a:t> </a:t>
                      </a:r>
                    </a:p>
                    <a:p>
                      <a:pPr algn="just">
                        <a:spcAft>
                          <a:spcPts val="0"/>
                        </a:spcAft>
                      </a:pPr>
                      <a:r>
                        <a:rPr lang="fr-FR" sz="2400" kern="50" dirty="0">
                          <a:effectLst/>
                        </a:rPr>
                        <a:t>Effectuer un ou plusieurs calculs appropriés.</a:t>
                      </a:r>
                    </a:p>
                    <a:p>
                      <a:pPr algn="just">
                        <a:spcAft>
                          <a:spcPts val="0"/>
                        </a:spcAft>
                      </a:pPr>
                      <a:r>
                        <a:rPr lang="fr-FR" sz="2400" kern="50" dirty="0">
                          <a:effectLst/>
                        </a:rPr>
                        <a:t> </a:t>
                      </a:r>
                    </a:p>
                    <a:p>
                      <a:pPr algn="just">
                        <a:spcAft>
                          <a:spcPts val="0"/>
                        </a:spcAft>
                      </a:pPr>
                      <a:r>
                        <a:rPr lang="fr-FR" sz="2400" kern="50" dirty="0">
                          <a:effectLst/>
                        </a:rPr>
                        <a:t>Avoir recours à une résolution graphique (sans formalisation mathématique).</a:t>
                      </a:r>
                    </a:p>
                    <a:p>
                      <a:pPr algn="just">
                        <a:spcAft>
                          <a:spcPts val="0"/>
                        </a:spcAft>
                      </a:pPr>
                      <a:r>
                        <a:rPr lang="fr-FR" sz="2400" kern="50" dirty="0">
                          <a:effectLst/>
                        </a:rPr>
                        <a:t> </a:t>
                      </a:r>
                    </a:p>
                    <a:p>
                      <a:pPr algn="just">
                        <a:spcAft>
                          <a:spcPts val="0"/>
                        </a:spcAft>
                      </a:pPr>
                      <a:r>
                        <a:rPr lang="fr-FR" sz="2400" kern="50" dirty="0">
                          <a:effectLst/>
                        </a:rPr>
                        <a:t>Réaliser une représentation graphique.</a:t>
                      </a:r>
                      <a:endParaRPr lang="fr-FR" sz="2400" kern="50" dirty="0">
                        <a:solidFill>
                          <a:srgbClr val="00000A"/>
                        </a:solidFill>
                        <a:effectLst/>
                        <a:latin typeface="Calibri" panose="020F0502020204030204" pitchFamily="34" charset="0"/>
                        <a:ea typeface="Calibri" panose="020F0502020204030204" pitchFamily="34" charset="0"/>
                      </a:endParaRPr>
                    </a:p>
                  </a:txBody>
                  <a:tcPr marL="8255" marR="68580" marT="0" marB="0"/>
                </a:tc>
                <a:extLst>
                  <a:ext uri="{0D108BD9-81ED-4DB2-BD59-A6C34878D82A}">
                    <a16:rowId xmlns:a16="http://schemas.microsoft.com/office/drawing/2014/main" val="2224442617"/>
                  </a:ext>
                </a:extLst>
              </a:tr>
            </a:tbl>
          </a:graphicData>
        </a:graphic>
      </p:graphicFrame>
    </p:spTree>
    <p:extLst>
      <p:ext uri="{BB962C8B-B14F-4D97-AF65-F5344CB8AC3E}">
        <p14:creationId xmlns:p14="http://schemas.microsoft.com/office/powerpoint/2010/main" val="2832455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Illustration: Q2: A l’aide du document, montrez que les comportements sont socialement situés</a:t>
            </a:r>
            <a:endParaRPr lang="fr-FR" sz="2800" dirty="0"/>
          </a:p>
        </p:txBody>
      </p:sp>
      <p:pic>
        <p:nvPicPr>
          <p:cNvPr id="4" name="Espace réservé du contenu 3"/>
          <p:cNvPicPr>
            <a:picLocks noGrp="1" noChangeAspect="1"/>
          </p:cNvPicPr>
          <p:nvPr>
            <p:ph idx="1"/>
          </p:nvPr>
        </p:nvPicPr>
        <p:blipFill rotWithShape="1">
          <a:blip r:embed="rId2"/>
          <a:srcRect l="17091" t="29061" r="14964" b="14293"/>
          <a:stretch/>
        </p:blipFill>
        <p:spPr>
          <a:xfrm>
            <a:off x="1435100" y="1419155"/>
            <a:ext cx="8991600" cy="4905445"/>
          </a:xfrm>
          <a:prstGeom prst="rect">
            <a:avLst/>
          </a:prstGeom>
        </p:spPr>
      </p:pic>
    </p:spTree>
    <p:extLst>
      <p:ext uri="{BB962C8B-B14F-4D97-AF65-F5344CB8AC3E}">
        <p14:creationId xmlns:p14="http://schemas.microsoft.com/office/powerpoint/2010/main" val="1959060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338</Words>
  <Application>Microsoft Office PowerPoint</Application>
  <PresentationFormat>Grand écran</PresentationFormat>
  <Paragraphs>71</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Calibri Light</vt:lpstr>
      <vt:lpstr>Wingdings</vt:lpstr>
      <vt:lpstr>Thème Office</vt:lpstr>
      <vt:lpstr>Méthodologie:</vt:lpstr>
      <vt:lpstr>Présentation PowerPoint</vt:lpstr>
      <vt:lpstr>Première partie (10 points)</vt:lpstr>
      <vt:lpstr>Indications officielles:</vt:lpstr>
      <vt:lpstr>Présentation PowerPoint</vt:lpstr>
      <vt:lpstr>Présentation PowerPoint</vt:lpstr>
      <vt:lpstr>Présentation PowerPoint</vt:lpstr>
      <vt:lpstr>Présentation PowerPoint</vt:lpstr>
      <vt:lpstr>Illustration: Q2: A l’aide du document, montrez que les comportements sont socialement situés</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Méthodologie:</dc:title>
  <dc:creator>superu</dc:creator>
  <cp:lastModifiedBy>superu</cp:lastModifiedBy>
  <cp:revision>9</cp:revision>
  <dcterms:created xsi:type="dcterms:W3CDTF">2019-10-08T11:56:14Z</dcterms:created>
  <dcterms:modified xsi:type="dcterms:W3CDTF">2019-10-08T13:05:34Z</dcterms:modified>
</cp:coreProperties>
</file>