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1" r:id="rId5"/>
    <p:sldMasterId id="2147483663" r:id="rId6"/>
    <p:sldMasterId id="2147483681" r:id="rId7"/>
  </p:sldMasterIdLst>
  <p:notesMasterIdLst>
    <p:notesMasterId r:id="rId38"/>
  </p:notesMasterIdLst>
  <p:handoutMasterIdLst>
    <p:handoutMasterId r:id="rId39"/>
  </p:handoutMasterIdLst>
  <p:sldIdLst>
    <p:sldId id="271" r:id="rId8"/>
    <p:sldId id="284" r:id="rId9"/>
    <p:sldId id="280" r:id="rId10"/>
    <p:sldId id="285" r:id="rId11"/>
    <p:sldId id="286" r:id="rId12"/>
    <p:sldId id="287" r:id="rId13"/>
    <p:sldId id="288" r:id="rId14"/>
    <p:sldId id="332" r:id="rId15"/>
    <p:sldId id="309" r:id="rId16"/>
    <p:sldId id="333" r:id="rId17"/>
    <p:sldId id="290" r:id="rId18"/>
    <p:sldId id="289" r:id="rId19"/>
    <p:sldId id="334" r:id="rId20"/>
    <p:sldId id="300" r:id="rId21"/>
    <p:sldId id="302" r:id="rId22"/>
    <p:sldId id="303" r:id="rId23"/>
    <p:sldId id="304" r:id="rId24"/>
    <p:sldId id="307" r:id="rId25"/>
    <p:sldId id="310" r:id="rId26"/>
    <p:sldId id="305" r:id="rId27"/>
    <p:sldId id="306" r:id="rId28"/>
    <p:sldId id="311" r:id="rId29"/>
    <p:sldId id="336" r:id="rId30"/>
    <p:sldId id="337" r:id="rId31"/>
    <p:sldId id="325" r:id="rId32"/>
    <p:sldId id="326" r:id="rId33"/>
    <p:sldId id="323" r:id="rId34"/>
    <p:sldId id="324" r:id="rId35"/>
    <p:sldId id="328" r:id="rId36"/>
    <p:sldId id="313" r:id="rId37"/>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Pelletier" initials="MP" lastIdx="1" clrIdx="0">
    <p:extLst>
      <p:ext uri="{19B8F6BF-5375-455C-9EA6-DF929625EA0E}">
        <p15:presenceInfo xmlns:p15="http://schemas.microsoft.com/office/powerpoint/2012/main" userId="855f2a3ac437ed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D7CC9"/>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0" autoAdjust="0"/>
    <p:restoredTop sz="73810"/>
  </p:normalViewPr>
  <p:slideViewPr>
    <p:cSldViewPr snapToGrid="0" snapToObjects="1">
      <p:cViewPr varScale="1">
        <p:scale>
          <a:sx n="106" d="100"/>
          <a:sy n="106" d="100"/>
        </p:scale>
        <p:origin x="1128"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Feuil1!$A$2</c:f>
              <c:strCache>
                <c:ptCount val="1"/>
                <c:pt idx="0">
                  <c:v>Sc. Eco. &amp; sociales R2019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Feuil1!$B$1:$AG$1</c:f>
              <c:strCache>
                <c:ptCount val="32"/>
                <c:pt idx="0">
                  <c:v>PARIS</c:v>
                </c:pt>
                <c:pt idx="1">
                  <c:v>AIX-MARSEILLE</c:v>
                </c:pt>
                <c:pt idx="2">
                  <c:v>BESANCON</c:v>
                </c:pt>
                <c:pt idx="3">
                  <c:v>BORDEAUX</c:v>
                </c:pt>
                <c:pt idx="4">
                  <c:v>CAEN</c:v>
                </c:pt>
                <c:pt idx="5">
                  <c:v>CLERMONT-FERD</c:v>
                </c:pt>
                <c:pt idx="6">
                  <c:v>DIJON</c:v>
                </c:pt>
                <c:pt idx="7">
                  <c:v>GRENOBLE</c:v>
                </c:pt>
                <c:pt idx="8">
                  <c:v>LILLE</c:v>
                </c:pt>
                <c:pt idx="9">
                  <c:v>LYON</c:v>
                </c:pt>
                <c:pt idx="10">
                  <c:v>MONTPELLIER</c:v>
                </c:pt>
                <c:pt idx="11">
                  <c:v>NANCY-METZ</c:v>
                </c:pt>
                <c:pt idx="12">
                  <c:v>POITIERS</c:v>
                </c:pt>
                <c:pt idx="13">
                  <c:v>RENNES</c:v>
                </c:pt>
                <c:pt idx="14">
                  <c:v>STRASBOURG</c:v>
                </c:pt>
                <c:pt idx="15">
                  <c:v>TOULOUSE</c:v>
                </c:pt>
                <c:pt idx="16">
                  <c:v>NANTES</c:v>
                </c:pt>
                <c:pt idx="17">
                  <c:v>ORLEANS-TOURS</c:v>
                </c:pt>
                <c:pt idx="18">
                  <c:v>REIMS</c:v>
                </c:pt>
                <c:pt idx="19">
                  <c:v>AMIENS</c:v>
                </c:pt>
                <c:pt idx="20">
                  <c:v>ROUEN</c:v>
                </c:pt>
                <c:pt idx="21">
                  <c:v>LIMOGES</c:v>
                </c:pt>
                <c:pt idx="22">
                  <c:v>NICE</c:v>
                </c:pt>
                <c:pt idx="23">
                  <c:v>CRETEIL</c:v>
                </c:pt>
                <c:pt idx="24">
                  <c:v>VERSAILLES</c:v>
                </c:pt>
                <c:pt idx="25">
                  <c:v>CORSE</c:v>
                </c:pt>
                <c:pt idx="26">
                  <c:v>REUNION</c:v>
                </c:pt>
                <c:pt idx="27">
                  <c:v>MARTINIQUE</c:v>
                </c:pt>
                <c:pt idx="28">
                  <c:v>GUADELOUPE</c:v>
                </c:pt>
                <c:pt idx="29">
                  <c:v>GUYANE</c:v>
                </c:pt>
                <c:pt idx="30">
                  <c:v>MAYOTTE</c:v>
                </c:pt>
                <c:pt idx="31">
                  <c:v>Ensemble</c:v>
                </c:pt>
              </c:strCache>
            </c:strRef>
          </c:cat>
          <c:val>
            <c:numRef>
              <c:f>Feuil1!$B$2:$AG$2</c:f>
              <c:numCache>
                <c:formatCode>0.0</c:formatCode>
                <c:ptCount val="32"/>
                <c:pt idx="0">
                  <c:v>42.131087957354005</c:v>
                </c:pt>
                <c:pt idx="1">
                  <c:v>38.381839348079161</c:v>
                </c:pt>
                <c:pt idx="2">
                  <c:v>40.153794717485795</c:v>
                </c:pt>
                <c:pt idx="3">
                  <c:v>37.402487876871177</c:v>
                </c:pt>
                <c:pt idx="4">
                  <c:v>35.594886922320548</c:v>
                </c:pt>
                <c:pt idx="5">
                  <c:v>36.503248670998225</c:v>
                </c:pt>
                <c:pt idx="6">
                  <c:v>39.195455599350801</c:v>
                </c:pt>
                <c:pt idx="7">
                  <c:v>39.72956850268443</c:v>
                </c:pt>
                <c:pt idx="8">
                  <c:v>37.782678254853636</c:v>
                </c:pt>
                <c:pt idx="9">
                  <c:v>38.589146475482757</c:v>
                </c:pt>
                <c:pt idx="10">
                  <c:v>36.674914732829535</c:v>
                </c:pt>
                <c:pt idx="11">
                  <c:v>37.857142857142854</c:v>
                </c:pt>
                <c:pt idx="12">
                  <c:v>40.086616668427169</c:v>
                </c:pt>
                <c:pt idx="13">
                  <c:v>37.73507558288496</c:v>
                </c:pt>
                <c:pt idx="14">
                  <c:v>40.200858034321371</c:v>
                </c:pt>
                <c:pt idx="15">
                  <c:v>35.4079466181377</c:v>
                </c:pt>
                <c:pt idx="16">
                  <c:v>41.307844308625526</c:v>
                </c:pt>
                <c:pt idx="17">
                  <c:v>42.139534883720927</c:v>
                </c:pt>
                <c:pt idx="18">
                  <c:v>39.215972019819297</c:v>
                </c:pt>
                <c:pt idx="19">
                  <c:v>35.244079265345576</c:v>
                </c:pt>
                <c:pt idx="20">
                  <c:v>37.118072289156629</c:v>
                </c:pt>
                <c:pt idx="21">
                  <c:v>36.319265001435546</c:v>
                </c:pt>
                <c:pt idx="22">
                  <c:v>39.861424158944821</c:v>
                </c:pt>
                <c:pt idx="23">
                  <c:v>41.826498058961448</c:v>
                </c:pt>
                <c:pt idx="24">
                  <c:v>43.122846138252584</c:v>
                </c:pt>
                <c:pt idx="25">
                  <c:v>35.840108401084009</c:v>
                </c:pt>
                <c:pt idx="26">
                  <c:v>32.929292929292927</c:v>
                </c:pt>
                <c:pt idx="27">
                  <c:v>35.523809523809526</c:v>
                </c:pt>
                <c:pt idx="28">
                  <c:v>35.807050092764378</c:v>
                </c:pt>
                <c:pt idx="29">
                  <c:v>42.544987146529564</c:v>
                </c:pt>
                <c:pt idx="30">
                  <c:v>35.699693564862109</c:v>
                </c:pt>
                <c:pt idx="31">
                  <c:v>39.164500316869081</c:v>
                </c:pt>
              </c:numCache>
            </c:numRef>
          </c:val>
          <c:extLst>
            <c:ext xmlns:c16="http://schemas.microsoft.com/office/drawing/2014/chart" uri="{C3380CC4-5D6E-409C-BE32-E72D297353CC}">
              <c16:uniqueId val="{00000000-933F-0343-ADF9-B92D67610F7C}"/>
            </c:ext>
          </c:extLst>
        </c:ser>
        <c:ser>
          <c:idx val="1"/>
          <c:order val="1"/>
          <c:tx>
            <c:strRef>
              <c:f>Feuil1!$A$3</c:f>
              <c:strCache>
                <c:ptCount val="1"/>
                <c:pt idx="0">
                  <c:v>Part série. ES 2018</c:v>
                </c:pt>
              </c:strCache>
            </c:strRef>
          </c:tx>
          <c:spPr>
            <a:solidFill>
              <a:schemeClr val="accent2"/>
            </a:solidFill>
            <a:ln>
              <a:noFill/>
            </a:ln>
            <a:effectLst/>
          </c:spPr>
          <c:invertIfNegative val="0"/>
          <c:dLbls>
            <c:delete val="1"/>
          </c:dLbls>
          <c:cat>
            <c:strRef>
              <c:f>Feuil1!$B$1:$AG$1</c:f>
              <c:strCache>
                <c:ptCount val="32"/>
                <c:pt idx="0">
                  <c:v>PARIS</c:v>
                </c:pt>
                <c:pt idx="1">
                  <c:v>AIX-MARSEILLE</c:v>
                </c:pt>
                <c:pt idx="2">
                  <c:v>BESANCON</c:v>
                </c:pt>
                <c:pt idx="3">
                  <c:v>BORDEAUX</c:v>
                </c:pt>
                <c:pt idx="4">
                  <c:v>CAEN</c:v>
                </c:pt>
                <c:pt idx="5">
                  <c:v>CLERMONT-FERD</c:v>
                </c:pt>
                <c:pt idx="6">
                  <c:v>DIJON</c:v>
                </c:pt>
                <c:pt idx="7">
                  <c:v>GRENOBLE</c:v>
                </c:pt>
                <c:pt idx="8">
                  <c:v>LILLE</c:v>
                </c:pt>
                <c:pt idx="9">
                  <c:v>LYON</c:v>
                </c:pt>
                <c:pt idx="10">
                  <c:v>MONTPELLIER</c:v>
                </c:pt>
                <c:pt idx="11">
                  <c:v>NANCY-METZ</c:v>
                </c:pt>
                <c:pt idx="12">
                  <c:v>POITIERS</c:v>
                </c:pt>
                <c:pt idx="13">
                  <c:v>RENNES</c:v>
                </c:pt>
                <c:pt idx="14">
                  <c:v>STRASBOURG</c:v>
                </c:pt>
                <c:pt idx="15">
                  <c:v>TOULOUSE</c:v>
                </c:pt>
                <c:pt idx="16">
                  <c:v>NANTES</c:v>
                </c:pt>
                <c:pt idx="17">
                  <c:v>ORLEANS-TOURS</c:v>
                </c:pt>
                <c:pt idx="18">
                  <c:v>REIMS</c:v>
                </c:pt>
                <c:pt idx="19">
                  <c:v>AMIENS</c:v>
                </c:pt>
                <c:pt idx="20">
                  <c:v>ROUEN</c:v>
                </c:pt>
                <c:pt idx="21">
                  <c:v>LIMOGES</c:v>
                </c:pt>
                <c:pt idx="22">
                  <c:v>NICE</c:v>
                </c:pt>
                <c:pt idx="23">
                  <c:v>CRETEIL</c:v>
                </c:pt>
                <c:pt idx="24">
                  <c:v>VERSAILLES</c:v>
                </c:pt>
                <c:pt idx="25">
                  <c:v>CORSE</c:v>
                </c:pt>
                <c:pt idx="26">
                  <c:v>REUNION</c:v>
                </c:pt>
                <c:pt idx="27">
                  <c:v>MARTINIQUE</c:v>
                </c:pt>
                <c:pt idx="28">
                  <c:v>GUADELOUPE</c:v>
                </c:pt>
                <c:pt idx="29">
                  <c:v>GUYANE</c:v>
                </c:pt>
                <c:pt idx="30">
                  <c:v>MAYOTTE</c:v>
                </c:pt>
                <c:pt idx="31">
                  <c:v>Ensemble</c:v>
                </c:pt>
              </c:strCache>
            </c:strRef>
          </c:cat>
          <c:val>
            <c:numRef>
              <c:f>Feuil1!$B$3:$AG$3</c:f>
              <c:numCache>
                <c:formatCode>General</c:formatCode>
                <c:ptCount val="32"/>
                <c:pt idx="0">
                  <c:v>32.9</c:v>
                </c:pt>
                <c:pt idx="1">
                  <c:v>34.1</c:v>
                </c:pt>
                <c:pt idx="2">
                  <c:v>34.200000000000003</c:v>
                </c:pt>
                <c:pt idx="3">
                  <c:v>32.5</c:v>
                </c:pt>
                <c:pt idx="4">
                  <c:v>32.799999999999997</c:v>
                </c:pt>
                <c:pt idx="5">
                  <c:v>35.1</c:v>
                </c:pt>
                <c:pt idx="6">
                  <c:v>32.6</c:v>
                </c:pt>
                <c:pt idx="7">
                  <c:v>34.9</c:v>
                </c:pt>
                <c:pt idx="8">
                  <c:v>31.9</c:v>
                </c:pt>
                <c:pt idx="9">
                  <c:v>33.4</c:v>
                </c:pt>
                <c:pt idx="10">
                  <c:v>31.8</c:v>
                </c:pt>
                <c:pt idx="11">
                  <c:v>31.7</c:v>
                </c:pt>
                <c:pt idx="12">
                  <c:v>35.9</c:v>
                </c:pt>
                <c:pt idx="13">
                  <c:v>35</c:v>
                </c:pt>
                <c:pt idx="14">
                  <c:v>35.1</c:v>
                </c:pt>
                <c:pt idx="15">
                  <c:v>32</c:v>
                </c:pt>
                <c:pt idx="16">
                  <c:v>34.4</c:v>
                </c:pt>
                <c:pt idx="17">
                  <c:v>35.4</c:v>
                </c:pt>
                <c:pt idx="18">
                  <c:v>33.1</c:v>
                </c:pt>
                <c:pt idx="19">
                  <c:v>32.200000000000003</c:v>
                </c:pt>
                <c:pt idx="20">
                  <c:v>34.299999999999997</c:v>
                </c:pt>
                <c:pt idx="21">
                  <c:v>33.1</c:v>
                </c:pt>
                <c:pt idx="22">
                  <c:v>33.299999999999997</c:v>
                </c:pt>
                <c:pt idx="23">
                  <c:v>35.5</c:v>
                </c:pt>
                <c:pt idx="24">
                  <c:v>36.1</c:v>
                </c:pt>
                <c:pt idx="25">
                  <c:v>33.299999999999997</c:v>
                </c:pt>
                <c:pt idx="26">
                  <c:v>28.8</c:v>
                </c:pt>
                <c:pt idx="27">
                  <c:v>31.9</c:v>
                </c:pt>
                <c:pt idx="29">
                  <c:v>39.9</c:v>
                </c:pt>
                <c:pt idx="31">
                  <c:v>33.4</c:v>
                </c:pt>
              </c:numCache>
            </c:numRef>
          </c:val>
          <c:extLst>
            <c:ext xmlns:c16="http://schemas.microsoft.com/office/drawing/2014/chart" uri="{C3380CC4-5D6E-409C-BE32-E72D297353CC}">
              <c16:uniqueId val="{00000001-933F-0343-ADF9-B92D67610F7C}"/>
            </c:ext>
          </c:extLst>
        </c:ser>
        <c:dLbls>
          <c:showLegendKey val="0"/>
          <c:showVal val="1"/>
          <c:showCatName val="0"/>
          <c:showSerName val="0"/>
          <c:showPercent val="0"/>
          <c:showBubbleSize val="0"/>
        </c:dLbls>
        <c:gapWidth val="219"/>
        <c:overlap val="-27"/>
        <c:axId val="159625103"/>
        <c:axId val="159626735"/>
      </c:barChart>
      <c:catAx>
        <c:axId val="15962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4020202020204" pitchFamily="34" charset="0"/>
                <a:ea typeface="+mn-ea"/>
                <a:cs typeface="+mn-cs"/>
              </a:defRPr>
            </a:pPr>
            <a:endParaRPr lang="fr-FR"/>
          </a:p>
        </c:txPr>
        <c:crossAx val="159626735"/>
        <c:crosses val="autoZero"/>
        <c:auto val="1"/>
        <c:lblAlgn val="ctr"/>
        <c:lblOffset val="100"/>
        <c:noMultiLvlLbl val="0"/>
      </c:catAx>
      <c:valAx>
        <c:axId val="159626735"/>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4020202020204" pitchFamily="34" charset="0"/>
                <a:ea typeface="+mn-ea"/>
                <a:cs typeface="+mn-cs"/>
              </a:defRPr>
            </a:pPr>
            <a:endParaRPr lang="fr-FR"/>
          </a:p>
        </c:txPr>
        <c:crossAx val="15962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30057-098C-8B4F-9C7C-83F7B6EFBD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45B6CCCF-6D30-5940-BDF8-580486D058B7}">
      <dgm:prSet/>
      <dgm:spPr/>
      <dgm:t>
        <a:bodyPr/>
        <a:lstStyle/>
        <a:p>
          <a:r>
            <a:rPr lang="fr-FR" baseline="0"/>
            <a:t>Objectifs généraux de la réforme</a:t>
          </a:r>
          <a:endParaRPr lang="fr-FR"/>
        </a:p>
      </dgm:t>
    </dgm:pt>
    <dgm:pt modelId="{64DBAF87-5E1E-7B43-B3AE-DB32AF1E8041}" type="parTrans" cxnId="{0F693928-9286-DC4A-9BAA-BCC38D671D7E}">
      <dgm:prSet/>
      <dgm:spPr/>
      <dgm:t>
        <a:bodyPr/>
        <a:lstStyle/>
        <a:p>
          <a:endParaRPr lang="fr-FR"/>
        </a:p>
      </dgm:t>
    </dgm:pt>
    <dgm:pt modelId="{3E9AD71E-19D2-2E49-9422-DC7FB7F14771}" type="sibTrans" cxnId="{0F693928-9286-DC4A-9BAA-BCC38D671D7E}">
      <dgm:prSet/>
      <dgm:spPr/>
      <dgm:t>
        <a:bodyPr/>
        <a:lstStyle/>
        <a:p>
          <a:endParaRPr lang="fr-FR"/>
        </a:p>
      </dgm:t>
    </dgm:pt>
    <dgm:pt modelId="{C60E1FB3-F337-DB45-8604-5664020C0DB6}">
      <dgm:prSet/>
      <dgm:spPr/>
      <dgm:t>
        <a:bodyPr/>
        <a:lstStyle/>
        <a:p>
          <a:r>
            <a:rPr lang="fr-FR" baseline="0" dirty="0"/>
            <a:t>Simplifier l’organisation de l’examen (4 épreuves terminales)</a:t>
          </a:r>
          <a:endParaRPr lang="fr-FR" dirty="0"/>
        </a:p>
      </dgm:t>
    </dgm:pt>
    <dgm:pt modelId="{BC16E0E6-702A-7D42-B4F6-7FB6DDE133F9}" type="parTrans" cxnId="{7810188E-2DE2-AD46-BFDC-D38ED61BEBCE}">
      <dgm:prSet/>
      <dgm:spPr/>
      <dgm:t>
        <a:bodyPr/>
        <a:lstStyle/>
        <a:p>
          <a:endParaRPr lang="fr-FR"/>
        </a:p>
      </dgm:t>
    </dgm:pt>
    <dgm:pt modelId="{63B024C4-C20A-A340-B9F6-A07F70171101}" type="sibTrans" cxnId="{7810188E-2DE2-AD46-BFDC-D38ED61BEBCE}">
      <dgm:prSet/>
      <dgm:spPr/>
      <dgm:t>
        <a:bodyPr/>
        <a:lstStyle/>
        <a:p>
          <a:endParaRPr lang="fr-FR"/>
        </a:p>
      </dgm:t>
    </dgm:pt>
    <dgm:pt modelId="{BCC717AE-3F50-6147-8126-621AB42BEAE6}">
      <dgm:prSet/>
      <dgm:spPr/>
      <dgm:t>
        <a:bodyPr/>
        <a:lstStyle/>
        <a:p>
          <a:r>
            <a:rPr lang="fr-FR" baseline="0"/>
            <a:t>Valoriser le travail et la régularité des lycéens</a:t>
          </a:r>
          <a:endParaRPr lang="fr-FR"/>
        </a:p>
      </dgm:t>
    </dgm:pt>
    <dgm:pt modelId="{C454E371-5B28-714D-9FDC-7070FA5CC28A}" type="parTrans" cxnId="{826DD648-C52E-6F4F-87C6-02B31A0D318C}">
      <dgm:prSet/>
      <dgm:spPr/>
      <dgm:t>
        <a:bodyPr/>
        <a:lstStyle/>
        <a:p>
          <a:endParaRPr lang="fr-FR"/>
        </a:p>
      </dgm:t>
    </dgm:pt>
    <dgm:pt modelId="{595BE88B-4B44-0647-AD54-BB329B2988D4}" type="sibTrans" cxnId="{826DD648-C52E-6F4F-87C6-02B31A0D318C}">
      <dgm:prSet/>
      <dgm:spPr/>
      <dgm:t>
        <a:bodyPr/>
        <a:lstStyle/>
        <a:p>
          <a:endParaRPr lang="fr-FR"/>
        </a:p>
      </dgm:t>
    </dgm:pt>
    <dgm:pt modelId="{9126B4B5-7095-F541-BC9F-B5C21B7A56AA}">
      <dgm:prSet/>
      <dgm:spPr/>
      <dgm:t>
        <a:bodyPr/>
        <a:lstStyle/>
        <a:p>
          <a:r>
            <a:rPr lang="fr-FR" baseline="0"/>
            <a:t>Mieux accompagner les élèves dans la conception de leur projet d’orientation</a:t>
          </a:r>
          <a:endParaRPr lang="fr-FR"/>
        </a:p>
      </dgm:t>
    </dgm:pt>
    <dgm:pt modelId="{DEA51744-3F61-E34C-B3A2-E341102320C0}" type="parTrans" cxnId="{E2F83A26-DB6A-864A-A1DD-109A89FDF621}">
      <dgm:prSet/>
      <dgm:spPr/>
      <dgm:t>
        <a:bodyPr/>
        <a:lstStyle/>
        <a:p>
          <a:endParaRPr lang="fr-FR"/>
        </a:p>
      </dgm:t>
    </dgm:pt>
    <dgm:pt modelId="{483C10FD-FDBB-2747-9000-B765A5DD6424}" type="sibTrans" cxnId="{E2F83A26-DB6A-864A-A1DD-109A89FDF621}">
      <dgm:prSet/>
      <dgm:spPr/>
      <dgm:t>
        <a:bodyPr/>
        <a:lstStyle/>
        <a:p>
          <a:endParaRPr lang="fr-FR"/>
        </a:p>
      </dgm:t>
    </dgm:pt>
    <dgm:pt modelId="{B51D67E7-3E6B-474C-B82B-86B5C556C9EB}">
      <dgm:prSet/>
      <dgm:spPr/>
      <dgm:t>
        <a:bodyPr/>
        <a:lstStyle/>
        <a:p>
          <a:r>
            <a:rPr lang="fr-FR" baseline="0"/>
            <a:t>Améliorer la transition entre le lycée et l’enseignement supérieur</a:t>
          </a:r>
          <a:endParaRPr lang="fr-FR"/>
        </a:p>
      </dgm:t>
    </dgm:pt>
    <dgm:pt modelId="{9376ABC5-1CA5-F244-B243-9AE470A4051D}" type="parTrans" cxnId="{4559E54E-A45E-4D4D-AF36-1CAB731BBE33}">
      <dgm:prSet/>
      <dgm:spPr/>
      <dgm:t>
        <a:bodyPr/>
        <a:lstStyle/>
        <a:p>
          <a:endParaRPr lang="fr-FR"/>
        </a:p>
      </dgm:t>
    </dgm:pt>
    <dgm:pt modelId="{7D205BAB-2C0D-1F47-86B3-CE41A0F5F9C2}" type="sibTrans" cxnId="{4559E54E-A45E-4D4D-AF36-1CAB731BBE33}">
      <dgm:prSet/>
      <dgm:spPr/>
      <dgm:t>
        <a:bodyPr/>
        <a:lstStyle/>
        <a:p>
          <a:endParaRPr lang="fr-FR"/>
        </a:p>
      </dgm:t>
    </dgm:pt>
    <dgm:pt modelId="{935C89DD-8268-134D-A766-0D61A40D1E33}">
      <dgm:prSet/>
      <dgm:spPr/>
      <dgm:t>
        <a:bodyPr/>
        <a:lstStyle/>
        <a:p>
          <a:r>
            <a:rPr lang="fr-FR" baseline="0"/>
            <a:t>Fin des séries : spécialisation « modulable » et progressive</a:t>
          </a:r>
          <a:endParaRPr lang="fr-FR"/>
        </a:p>
      </dgm:t>
    </dgm:pt>
    <dgm:pt modelId="{A9C74BB7-7A98-8540-A1E5-E69885826BB6}" type="parTrans" cxnId="{0647EB0D-24F7-7441-8023-20C8A006AEDB}">
      <dgm:prSet/>
      <dgm:spPr/>
      <dgm:t>
        <a:bodyPr/>
        <a:lstStyle/>
        <a:p>
          <a:endParaRPr lang="fr-FR"/>
        </a:p>
      </dgm:t>
    </dgm:pt>
    <dgm:pt modelId="{36658332-4440-6A40-A2DE-0676D56D7B28}" type="sibTrans" cxnId="{0647EB0D-24F7-7441-8023-20C8A006AEDB}">
      <dgm:prSet/>
      <dgm:spPr/>
      <dgm:t>
        <a:bodyPr/>
        <a:lstStyle/>
        <a:p>
          <a:endParaRPr lang="fr-FR"/>
        </a:p>
      </dgm:t>
    </dgm:pt>
    <dgm:pt modelId="{5C070CD6-10D7-EF4F-A312-477B19CF6ACB}">
      <dgm:prSet/>
      <dgm:spPr/>
      <dgm:t>
        <a:bodyPr/>
        <a:lstStyle/>
        <a:p>
          <a:r>
            <a:rPr lang="fr-FR" baseline="0" dirty="0"/>
            <a:t>L’enseignement des sciences économiques et sociales au lycée</a:t>
          </a:r>
          <a:endParaRPr lang="fr-FR" dirty="0"/>
        </a:p>
      </dgm:t>
    </dgm:pt>
    <dgm:pt modelId="{1C6C3FBB-1EB1-A146-B763-1BD49354392F}" type="parTrans" cxnId="{9B32BA9E-71B7-EA49-A3D3-A84C2DF4F672}">
      <dgm:prSet/>
      <dgm:spPr/>
      <dgm:t>
        <a:bodyPr/>
        <a:lstStyle/>
        <a:p>
          <a:endParaRPr lang="fr-FR"/>
        </a:p>
      </dgm:t>
    </dgm:pt>
    <dgm:pt modelId="{7DB74258-F3D8-F148-AC43-7DC04D7C94DA}" type="sibTrans" cxnId="{9B32BA9E-71B7-EA49-A3D3-A84C2DF4F672}">
      <dgm:prSet/>
      <dgm:spPr/>
      <dgm:t>
        <a:bodyPr/>
        <a:lstStyle/>
        <a:p>
          <a:endParaRPr lang="fr-FR"/>
        </a:p>
      </dgm:t>
    </dgm:pt>
    <dgm:pt modelId="{C4E5E10E-CD94-954E-9950-F79D68750F8A}">
      <dgm:prSet/>
      <dgm:spPr/>
      <dgm:t>
        <a:bodyPr/>
        <a:lstStyle/>
        <a:p>
          <a:r>
            <a:rPr lang="fr-FR" baseline="0" dirty="0"/>
            <a:t>Nouvelle évaluation au baccalauréat </a:t>
          </a:r>
          <a:endParaRPr lang="fr-FR" dirty="0"/>
        </a:p>
      </dgm:t>
    </dgm:pt>
    <dgm:pt modelId="{4592D3CE-B570-694A-B320-D0381EB544D4}" type="parTrans" cxnId="{47EC1D09-CE28-1048-97CD-9563257AF15B}">
      <dgm:prSet/>
      <dgm:spPr/>
      <dgm:t>
        <a:bodyPr/>
        <a:lstStyle/>
        <a:p>
          <a:endParaRPr lang="fr-FR"/>
        </a:p>
      </dgm:t>
    </dgm:pt>
    <dgm:pt modelId="{670BC658-63CC-0D4B-8A4A-F52FAD16F445}" type="sibTrans" cxnId="{47EC1D09-CE28-1048-97CD-9563257AF15B}">
      <dgm:prSet/>
      <dgm:spPr/>
      <dgm:t>
        <a:bodyPr/>
        <a:lstStyle/>
        <a:p>
          <a:endParaRPr lang="fr-FR"/>
        </a:p>
      </dgm:t>
    </dgm:pt>
    <dgm:pt modelId="{85469CE1-9F74-C14F-97E5-36CBF2D178AB}">
      <dgm:prSet/>
      <dgm:spPr/>
      <dgm:t>
        <a:bodyPr/>
        <a:lstStyle/>
        <a:p>
          <a:r>
            <a:rPr lang="fr-FR" baseline="0" dirty="0"/>
            <a:t>Épreuve commune de contrôle continu</a:t>
          </a:r>
          <a:endParaRPr lang="fr-FR" dirty="0"/>
        </a:p>
      </dgm:t>
    </dgm:pt>
    <dgm:pt modelId="{FAC408EE-5759-9243-B386-471E41B0D930}" type="parTrans" cxnId="{5612C9CE-161C-2649-BA53-3F3877225DB4}">
      <dgm:prSet/>
      <dgm:spPr/>
      <dgm:t>
        <a:bodyPr/>
        <a:lstStyle/>
        <a:p>
          <a:endParaRPr lang="fr-FR"/>
        </a:p>
      </dgm:t>
    </dgm:pt>
    <dgm:pt modelId="{6387939D-F872-5F48-82D9-51F69DAD0075}" type="sibTrans" cxnId="{5612C9CE-161C-2649-BA53-3F3877225DB4}">
      <dgm:prSet/>
      <dgm:spPr/>
      <dgm:t>
        <a:bodyPr/>
        <a:lstStyle/>
        <a:p>
          <a:endParaRPr lang="fr-FR"/>
        </a:p>
      </dgm:t>
    </dgm:pt>
    <dgm:pt modelId="{6AEEF025-9945-A942-82F9-35327B3773BC}">
      <dgm:prSet/>
      <dgm:spPr/>
      <dgm:t>
        <a:bodyPr/>
        <a:lstStyle/>
        <a:p>
          <a:r>
            <a:rPr lang="fr-FR" baseline="0" dirty="0"/>
            <a:t>Enseignement de tronc commun en classe de seconde</a:t>
          </a:r>
          <a:endParaRPr lang="fr-FR" dirty="0"/>
        </a:p>
      </dgm:t>
    </dgm:pt>
    <dgm:pt modelId="{9157260D-0BC4-0E44-A0F6-F3D28B59D3C2}" type="parTrans" cxnId="{4D8B813B-205D-B047-AF1E-A0F61B9A4C63}">
      <dgm:prSet/>
      <dgm:spPr/>
      <dgm:t>
        <a:bodyPr/>
        <a:lstStyle/>
        <a:p>
          <a:endParaRPr lang="fr-FR"/>
        </a:p>
      </dgm:t>
    </dgm:pt>
    <dgm:pt modelId="{566FD928-9442-0240-B6FB-E96DE5317BA2}" type="sibTrans" cxnId="{4D8B813B-205D-B047-AF1E-A0F61B9A4C63}">
      <dgm:prSet/>
      <dgm:spPr/>
      <dgm:t>
        <a:bodyPr/>
        <a:lstStyle/>
        <a:p>
          <a:endParaRPr lang="fr-FR"/>
        </a:p>
      </dgm:t>
    </dgm:pt>
    <dgm:pt modelId="{F289D04D-6CB1-024C-A4B3-BFC8DCC0F024}">
      <dgm:prSet/>
      <dgm:spPr/>
      <dgm:t>
        <a:bodyPr/>
        <a:lstStyle/>
        <a:p>
          <a:r>
            <a:rPr lang="fr-FR" baseline="0" dirty="0"/>
            <a:t>Enseignement de spécialité dans le cycle terminal</a:t>
          </a:r>
          <a:endParaRPr lang="fr-FR" dirty="0"/>
        </a:p>
      </dgm:t>
    </dgm:pt>
    <dgm:pt modelId="{84DCDD83-BDED-BB43-B69C-59CE1B92D330}" type="parTrans" cxnId="{06410CB0-9164-ED4D-B029-C95E7B32FBD0}">
      <dgm:prSet/>
      <dgm:spPr/>
      <dgm:t>
        <a:bodyPr/>
        <a:lstStyle/>
        <a:p>
          <a:endParaRPr lang="fr-FR"/>
        </a:p>
      </dgm:t>
    </dgm:pt>
    <dgm:pt modelId="{A9597579-23E8-F843-A184-253270858515}" type="sibTrans" cxnId="{06410CB0-9164-ED4D-B029-C95E7B32FBD0}">
      <dgm:prSet/>
      <dgm:spPr/>
      <dgm:t>
        <a:bodyPr/>
        <a:lstStyle/>
        <a:p>
          <a:endParaRPr lang="fr-FR"/>
        </a:p>
      </dgm:t>
    </dgm:pt>
    <dgm:pt modelId="{AE5DEE41-F2D7-AA46-9CDE-3702094B3A78}">
      <dgm:prSet/>
      <dgm:spPr/>
      <dgm:t>
        <a:bodyPr/>
        <a:lstStyle/>
        <a:p>
          <a:r>
            <a:rPr lang="fr-FR" baseline="0" dirty="0"/>
            <a:t>Diversification des profils des élèves</a:t>
          </a:r>
          <a:endParaRPr lang="fr-FR" dirty="0"/>
        </a:p>
      </dgm:t>
    </dgm:pt>
    <dgm:pt modelId="{6FC3CBB1-AE97-3142-A492-83AFC0AF220A}" type="parTrans" cxnId="{F267500F-5C2A-054A-885A-8E16F2AB5A09}">
      <dgm:prSet/>
      <dgm:spPr/>
      <dgm:t>
        <a:bodyPr/>
        <a:lstStyle/>
        <a:p>
          <a:endParaRPr lang="fr-FR"/>
        </a:p>
      </dgm:t>
    </dgm:pt>
    <dgm:pt modelId="{7296FB7B-AC89-7046-91A2-1DAC1AE2B134}" type="sibTrans" cxnId="{F267500F-5C2A-054A-885A-8E16F2AB5A09}">
      <dgm:prSet/>
      <dgm:spPr/>
      <dgm:t>
        <a:bodyPr/>
        <a:lstStyle/>
        <a:p>
          <a:endParaRPr lang="fr-FR"/>
        </a:p>
      </dgm:t>
    </dgm:pt>
    <dgm:pt modelId="{310F7CCD-8331-0844-B83E-FBE91037AAF8}">
      <dgm:prSet/>
      <dgm:spPr/>
      <dgm:t>
        <a:bodyPr/>
        <a:lstStyle/>
        <a:p>
          <a:r>
            <a:rPr lang="fr-FR" baseline="0" dirty="0"/>
            <a:t>Épreuve terminale</a:t>
          </a:r>
          <a:endParaRPr lang="fr-FR" dirty="0"/>
        </a:p>
      </dgm:t>
    </dgm:pt>
    <dgm:pt modelId="{26ECB88D-F7FF-D743-9FC9-E7FB40133246}" type="parTrans" cxnId="{FF6244A9-A91E-274A-B128-94525B74C943}">
      <dgm:prSet/>
      <dgm:spPr/>
      <dgm:t>
        <a:bodyPr/>
        <a:lstStyle/>
        <a:p>
          <a:endParaRPr lang="fr-FR"/>
        </a:p>
      </dgm:t>
    </dgm:pt>
    <dgm:pt modelId="{3EEDE579-76E2-4748-9D3C-0EFEBBDCB42B}" type="sibTrans" cxnId="{FF6244A9-A91E-274A-B128-94525B74C943}">
      <dgm:prSet/>
      <dgm:spPr/>
      <dgm:t>
        <a:bodyPr/>
        <a:lstStyle/>
        <a:p>
          <a:endParaRPr lang="fr-FR"/>
        </a:p>
      </dgm:t>
    </dgm:pt>
    <dgm:pt modelId="{2DC5A4F6-0BB5-9649-8365-3441E25951A3}">
      <dgm:prSet/>
      <dgm:spPr/>
      <dgm:t>
        <a:bodyPr/>
        <a:lstStyle/>
        <a:p>
          <a:r>
            <a:rPr lang="fr-FR" baseline="0" dirty="0"/>
            <a:t>Grand oral</a:t>
          </a:r>
          <a:endParaRPr lang="fr-FR" dirty="0"/>
        </a:p>
      </dgm:t>
    </dgm:pt>
    <dgm:pt modelId="{7A9D8A33-187A-EC4A-AABF-28D79D1E6693}" type="parTrans" cxnId="{18AB6EF4-8514-A949-936F-8D1FF43AA308}">
      <dgm:prSet/>
      <dgm:spPr/>
      <dgm:t>
        <a:bodyPr/>
        <a:lstStyle/>
        <a:p>
          <a:endParaRPr lang="fr-FR"/>
        </a:p>
      </dgm:t>
    </dgm:pt>
    <dgm:pt modelId="{91DB9198-D619-9B45-AEEE-085596BE3E7D}" type="sibTrans" cxnId="{18AB6EF4-8514-A949-936F-8D1FF43AA308}">
      <dgm:prSet/>
      <dgm:spPr/>
      <dgm:t>
        <a:bodyPr/>
        <a:lstStyle/>
        <a:p>
          <a:endParaRPr lang="fr-FR"/>
        </a:p>
      </dgm:t>
    </dgm:pt>
    <dgm:pt modelId="{FF0F01D6-3D03-CF42-A3DF-C9F177C625D5}" type="pres">
      <dgm:prSet presAssocID="{3D530057-098C-8B4F-9C7C-83F7B6EFBDC1}" presName="Name0" presStyleCnt="0">
        <dgm:presLayoutVars>
          <dgm:dir/>
          <dgm:animLvl val="lvl"/>
          <dgm:resizeHandles val="exact"/>
        </dgm:presLayoutVars>
      </dgm:prSet>
      <dgm:spPr/>
    </dgm:pt>
    <dgm:pt modelId="{E7AAF3B0-9A8D-CA43-984E-066D8D7ABF6A}" type="pres">
      <dgm:prSet presAssocID="{45B6CCCF-6D30-5940-BDF8-580486D058B7}" presName="composite" presStyleCnt="0"/>
      <dgm:spPr/>
    </dgm:pt>
    <dgm:pt modelId="{CDF13303-3565-884E-953E-F0C46F412353}" type="pres">
      <dgm:prSet presAssocID="{45B6CCCF-6D30-5940-BDF8-580486D058B7}" presName="parTx" presStyleLbl="alignNode1" presStyleIdx="0" presStyleCnt="3">
        <dgm:presLayoutVars>
          <dgm:chMax val="0"/>
          <dgm:chPref val="0"/>
          <dgm:bulletEnabled val="1"/>
        </dgm:presLayoutVars>
      </dgm:prSet>
      <dgm:spPr/>
    </dgm:pt>
    <dgm:pt modelId="{2BB5F053-5151-4C4A-AB2A-70D76DB38AE4}" type="pres">
      <dgm:prSet presAssocID="{45B6CCCF-6D30-5940-BDF8-580486D058B7}" presName="desTx" presStyleLbl="alignAccFollowNode1" presStyleIdx="0" presStyleCnt="3">
        <dgm:presLayoutVars>
          <dgm:bulletEnabled val="1"/>
        </dgm:presLayoutVars>
      </dgm:prSet>
      <dgm:spPr/>
    </dgm:pt>
    <dgm:pt modelId="{35BFA2AC-8C76-FA42-BDCC-4752D95B18A6}" type="pres">
      <dgm:prSet presAssocID="{3E9AD71E-19D2-2E49-9422-DC7FB7F14771}" presName="space" presStyleCnt="0"/>
      <dgm:spPr/>
    </dgm:pt>
    <dgm:pt modelId="{A2B2E632-EAD7-C049-8476-306191253F2C}" type="pres">
      <dgm:prSet presAssocID="{5C070CD6-10D7-EF4F-A312-477B19CF6ACB}" presName="composite" presStyleCnt="0"/>
      <dgm:spPr/>
    </dgm:pt>
    <dgm:pt modelId="{BB2B2DDB-0B2B-3A42-AF37-6B6D1E6C5E35}" type="pres">
      <dgm:prSet presAssocID="{5C070CD6-10D7-EF4F-A312-477B19CF6ACB}" presName="parTx" presStyleLbl="alignNode1" presStyleIdx="1" presStyleCnt="3">
        <dgm:presLayoutVars>
          <dgm:chMax val="0"/>
          <dgm:chPref val="0"/>
          <dgm:bulletEnabled val="1"/>
        </dgm:presLayoutVars>
      </dgm:prSet>
      <dgm:spPr/>
    </dgm:pt>
    <dgm:pt modelId="{47364499-3D82-954B-97BA-CDCC0B22ABDD}" type="pres">
      <dgm:prSet presAssocID="{5C070CD6-10D7-EF4F-A312-477B19CF6ACB}" presName="desTx" presStyleLbl="alignAccFollowNode1" presStyleIdx="1" presStyleCnt="3">
        <dgm:presLayoutVars>
          <dgm:bulletEnabled val="1"/>
        </dgm:presLayoutVars>
      </dgm:prSet>
      <dgm:spPr/>
    </dgm:pt>
    <dgm:pt modelId="{75FF5D4B-58A3-7846-B4F7-AB1DC88FED8E}" type="pres">
      <dgm:prSet presAssocID="{7DB74258-F3D8-F148-AC43-7DC04D7C94DA}" presName="space" presStyleCnt="0"/>
      <dgm:spPr/>
    </dgm:pt>
    <dgm:pt modelId="{DC1644A1-EE40-E243-9A8D-E768713958E6}" type="pres">
      <dgm:prSet presAssocID="{C4E5E10E-CD94-954E-9950-F79D68750F8A}" presName="composite" presStyleCnt="0"/>
      <dgm:spPr/>
    </dgm:pt>
    <dgm:pt modelId="{6B473FB2-CEE4-5C4D-BEB0-3BF2220F3529}" type="pres">
      <dgm:prSet presAssocID="{C4E5E10E-CD94-954E-9950-F79D68750F8A}" presName="parTx" presStyleLbl="alignNode1" presStyleIdx="2" presStyleCnt="3">
        <dgm:presLayoutVars>
          <dgm:chMax val="0"/>
          <dgm:chPref val="0"/>
          <dgm:bulletEnabled val="1"/>
        </dgm:presLayoutVars>
      </dgm:prSet>
      <dgm:spPr/>
    </dgm:pt>
    <dgm:pt modelId="{9BF4B752-7976-DC47-98E8-05D313282F96}" type="pres">
      <dgm:prSet presAssocID="{C4E5E10E-CD94-954E-9950-F79D68750F8A}" presName="desTx" presStyleLbl="alignAccFollowNode1" presStyleIdx="2" presStyleCnt="3">
        <dgm:presLayoutVars>
          <dgm:bulletEnabled val="1"/>
        </dgm:presLayoutVars>
      </dgm:prSet>
      <dgm:spPr/>
    </dgm:pt>
  </dgm:ptLst>
  <dgm:cxnLst>
    <dgm:cxn modelId="{8F645506-9114-4144-B87C-4F18A685C2EF}" type="presOf" srcId="{F289D04D-6CB1-024C-A4B3-BFC8DCC0F024}" destId="{47364499-3D82-954B-97BA-CDCC0B22ABDD}" srcOrd="0" destOrd="1" presId="urn:microsoft.com/office/officeart/2005/8/layout/hList1"/>
    <dgm:cxn modelId="{4F001807-91AB-2A44-8B1A-50848C37B5C0}" type="presOf" srcId="{BCC717AE-3F50-6147-8126-621AB42BEAE6}" destId="{2BB5F053-5151-4C4A-AB2A-70D76DB38AE4}" srcOrd="0" destOrd="1" presId="urn:microsoft.com/office/officeart/2005/8/layout/hList1"/>
    <dgm:cxn modelId="{47EC1D09-CE28-1048-97CD-9563257AF15B}" srcId="{3D530057-098C-8B4F-9C7C-83F7B6EFBDC1}" destId="{C4E5E10E-CD94-954E-9950-F79D68750F8A}" srcOrd="2" destOrd="0" parTransId="{4592D3CE-B570-694A-B320-D0381EB544D4}" sibTransId="{670BC658-63CC-0D4B-8A4A-F52FAD16F445}"/>
    <dgm:cxn modelId="{3C03860A-0A6A-2C41-8B97-777ABA9780A6}" type="presOf" srcId="{3D530057-098C-8B4F-9C7C-83F7B6EFBDC1}" destId="{FF0F01D6-3D03-CF42-A3DF-C9F177C625D5}" srcOrd="0" destOrd="0" presId="urn:microsoft.com/office/officeart/2005/8/layout/hList1"/>
    <dgm:cxn modelId="{0647EB0D-24F7-7441-8023-20C8A006AEDB}" srcId="{45B6CCCF-6D30-5940-BDF8-580486D058B7}" destId="{935C89DD-8268-134D-A766-0D61A40D1E33}" srcOrd="4" destOrd="0" parTransId="{A9C74BB7-7A98-8540-A1E5-E69885826BB6}" sibTransId="{36658332-4440-6A40-A2DE-0676D56D7B28}"/>
    <dgm:cxn modelId="{F658EE0E-F082-1C4E-9739-17E7C42EA58C}" type="presOf" srcId="{C60E1FB3-F337-DB45-8604-5664020C0DB6}" destId="{2BB5F053-5151-4C4A-AB2A-70D76DB38AE4}" srcOrd="0" destOrd="0" presId="urn:microsoft.com/office/officeart/2005/8/layout/hList1"/>
    <dgm:cxn modelId="{F267500F-5C2A-054A-885A-8E16F2AB5A09}" srcId="{5C070CD6-10D7-EF4F-A312-477B19CF6ACB}" destId="{AE5DEE41-F2D7-AA46-9CDE-3702094B3A78}" srcOrd="2" destOrd="0" parTransId="{6FC3CBB1-AE97-3142-A492-83AFC0AF220A}" sibTransId="{7296FB7B-AC89-7046-91A2-1DAC1AE2B134}"/>
    <dgm:cxn modelId="{E2F83A26-DB6A-864A-A1DD-109A89FDF621}" srcId="{45B6CCCF-6D30-5940-BDF8-580486D058B7}" destId="{9126B4B5-7095-F541-BC9F-B5C21B7A56AA}" srcOrd="2" destOrd="0" parTransId="{DEA51744-3F61-E34C-B3A2-E341102320C0}" sibTransId="{483C10FD-FDBB-2747-9000-B765A5DD6424}"/>
    <dgm:cxn modelId="{0F693928-9286-DC4A-9BAA-BCC38D671D7E}" srcId="{3D530057-098C-8B4F-9C7C-83F7B6EFBDC1}" destId="{45B6CCCF-6D30-5940-BDF8-580486D058B7}" srcOrd="0" destOrd="0" parTransId="{64DBAF87-5E1E-7B43-B3AE-DB32AF1E8041}" sibTransId="{3E9AD71E-19D2-2E49-9422-DC7FB7F14771}"/>
    <dgm:cxn modelId="{E1908129-4A8E-AE4B-A685-BF55AABCF011}" type="presOf" srcId="{9126B4B5-7095-F541-BC9F-B5C21B7A56AA}" destId="{2BB5F053-5151-4C4A-AB2A-70D76DB38AE4}" srcOrd="0" destOrd="2" presId="urn:microsoft.com/office/officeart/2005/8/layout/hList1"/>
    <dgm:cxn modelId="{4D8B813B-205D-B047-AF1E-A0F61B9A4C63}" srcId="{5C070CD6-10D7-EF4F-A312-477B19CF6ACB}" destId="{6AEEF025-9945-A942-82F9-35327B3773BC}" srcOrd="0" destOrd="0" parTransId="{9157260D-0BC4-0E44-A0F6-F3D28B59D3C2}" sibTransId="{566FD928-9442-0240-B6FB-E96DE5317BA2}"/>
    <dgm:cxn modelId="{826DD648-C52E-6F4F-87C6-02B31A0D318C}" srcId="{45B6CCCF-6D30-5940-BDF8-580486D058B7}" destId="{BCC717AE-3F50-6147-8126-621AB42BEAE6}" srcOrd="1" destOrd="0" parTransId="{C454E371-5B28-714D-9FDC-7070FA5CC28A}" sibTransId="{595BE88B-4B44-0647-AD54-BB329B2988D4}"/>
    <dgm:cxn modelId="{06112B4E-48C1-714C-BAA2-740893AFFD2A}" type="presOf" srcId="{85469CE1-9F74-C14F-97E5-36CBF2D178AB}" destId="{9BF4B752-7976-DC47-98E8-05D313282F96}" srcOrd="0" destOrd="0" presId="urn:microsoft.com/office/officeart/2005/8/layout/hList1"/>
    <dgm:cxn modelId="{4559E54E-A45E-4D4D-AF36-1CAB731BBE33}" srcId="{45B6CCCF-6D30-5940-BDF8-580486D058B7}" destId="{B51D67E7-3E6B-474C-B82B-86B5C556C9EB}" srcOrd="3" destOrd="0" parTransId="{9376ABC5-1CA5-F244-B243-9AE470A4051D}" sibTransId="{7D205BAB-2C0D-1F47-86B3-CE41A0F5F9C2}"/>
    <dgm:cxn modelId="{B1206158-787C-FE4D-A660-10DA6790B390}" type="presOf" srcId="{6AEEF025-9945-A942-82F9-35327B3773BC}" destId="{47364499-3D82-954B-97BA-CDCC0B22ABDD}" srcOrd="0" destOrd="0" presId="urn:microsoft.com/office/officeart/2005/8/layout/hList1"/>
    <dgm:cxn modelId="{6C00486C-0B35-1243-A070-881CC21953C5}" type="presOf" srcId="{935C89DD-8268-134D-A766-0D61A40D1E33}" destId="{2BB5F053-5151-4C4A-AB2A-70D76DB38AE4}" srcOrd="0" destOrd="4" presId="urn:microsoft.com/office/officeart/2005/8/layout/hList1"/>
    <dgm:cxn modelId="{AE73A174-766F-5A4F-9968-DE08D258F612}" type="presOf" srcId="{5C070CD6-10D7-EF4F-A312-477B19CF6ACB}" destId="{BB2B2DDB-0B2B-3A42-AF37-6B6D1E6C5E35}" srcOrd="0" destOrd="0" presId="urn:microsoft.com/office/officeart/2005/8/layout/hList1"/>
    <dgm:cxn modelId="{B16AAB86-1D8C-B64B-B916-59544A2ADCBC}" type="presOf" srcId="{310F7CCD-8331-0844-B83E-FBE91037AAF8}" destId="{9BF4B752-7976-DC47-98E8-05D313282F96}" srcOrd="0" destOrd="1" presId="urn:microsoft.com/office/officeart/2005/8/layout/hList1"/>
    <dgm:cxn modelId="{6D0AC686-3DEE-EB42-A01A-314181900D65}" type="presOf" srcId="{C4E5E10E-CD94-954E-9950-F79D68750F8A}" destId="{6B473FB2-CEE4-5C4D-BEB0-3BF2220F3529}" srcOrd="0" destOrd="0" presId="urn:microsoft.com/office/officeart/2005/8/layout/hList1"/>
    <dgm:cxn modelId="{7810188E-2DE2-AD46-BFDC-D38ED61BEBCE}" srcId="{45B6CCCF-6D30-5940-BDF8-580486D058B7}" destId="{C60E1FB3-F337-DB45-8604-5664020C0DB6}" srcOrd="0" destOrd="0" parTransId="{BC16E0E6-702A-7D42-B4F6-7FB6DDE133F9}" sibTransId="{63B024C4-C20A-A340-B9F6-A07F70171101}"/>
    <dgm:cxn modelId="{2970898F-BFED-7E4E-98EA-5CD1C87B3413}" type="presOf" srcId="{45B6CCCF-6D30-5940-BDF8-580486D058B7}" destId="{CDF13303-3565-884E-953E-F0C46F412353}" srcOrd="0" destOrd="0" presId="urn:microsoft.com/office/officeart/2005/8/layout/hList1"/>
    <dgm:cxn modelId="{3118DB93-7540-4F46-919B-7A968941430B}" type="presOf" srcId="{2DC5A4F6-0BB5-9649-8365-3441E25951A3}" destId="{9BF4B752-7976-DC47-98E8-05D313282F96}" srcOrd="0" destOrd="2" presId="urn:microsoft.com/office/officeart/2005/8/layout/hList1"/>
    <dgm:cxn modelId="{9B32BA9E-71B7-EA49-A3D3-A84C2DF4F672}" srcId="{3D530057-098C-8B4F-9C7C-83F7B6EFBDC1}" destId="{5C070CD6-10D7-EF4F-A312-477B19CF6ACB}" srcOrd="1" destOrd="0" parTransId="{1C6C3FBB-1EB1-A146-B763-1BD49354392F}" sibTransId="{7DB74258-F3D8-F148-AC43-7DC04D7C94DA}"/>
    <dgm:cxn modelId="{FF6244A9-A91E-274A-B128-94525B74C943}" srcId="{C4E5E10E-CD94-954E-9950-F79D68750F8A}" destId="{310F7CCD-8331-0844-B83E-FBE91037AAF8}" srcOrd="1" destOrd="0" parTransId="{26ECB88D-F7FF-D743-9FC9-E7FB40133246}" sibTransId="{3EEDE579-76E2-4748-9D3C-0EFEBBDCB42B}"/>
    <dgm:cxn modelId="{06410CB0-9164-ED4D-B029-C95E7B32FBD0}" srcId="{5C070CD6-10D7-EF4F-A312-477B19CF6ACB}" destId="{F289D04D-6CB1-024C-A4B3-BFC8DCC0F024}" srcOrd="1" destOrd="0" parTransId="{84DCDD83-BDED-BB43-B69C-59CE1B92D330}" sibTransId="{A9597579-23E8-F843-A184-253270858515}"/>
    <dgm:cxn modelId="{0FEF19B4-602D-2B45-8D04-EBF0960824AD}" type="presOf" srcId="{AE5DEE41-F2D7-AA46-9CDE-3702094B3A78}" destId="{47364499-3D82-954B-97BA-CDCC0B22ABDD}" srcOrd="0" destOrd="2" presId="urn:microsoft.com/office/officeart/2005/8/layout/hList1"/>
    <dgm:cxn modelId="{6EB60CB5-5D0A-D449-B402-CBFFCE854D12}" type="presOf" srcId="{B51D67E7-3E6B-474C-B82B-86B5C556C9EB}" destId="{2BB5F053-5151-4C4A-AB2A-70D76DB38AE4}" srcOrd="0" destOrd="3" presId="urn:microsoft.com/office/officeart/2005/8/layout/hList1"/>
    <dgm:cxn modelId="{5612C9CE-161C-2649-BA53-3F3877225DB4}" srcId="{C4E5E10E-CD94-954E-9950-F79D68750F8A}" destId="{85469CE1-9F74-C14F-97E5-36CBF2D178AB}" srcOrd="0" destOrd="0" parTransId="{FAC408EE-5759-9243-B386-471E41B0D930}" sibTransId="{6387939D-F872-5F48-82D9-51F69DAD0075}"/>
    <dgm:cxn modelId="{18AB6EF4-8514-A949-936F-8D1FF43AA308}" srcId="{C4E5E10E-CD94-954E-9950-F79D68750F8A}" destId="{2DC5A4F6-0BB5-9649-8365-3441E25951A3}" srcOrd="2" destOrd="0" parTransId="{7A9D8A33-187A-EC4A-AABF-28D79D1E6693}" sibTransId="{91DB9198-D619-9B45-AEEE-085596BE3E7D}"/>
    <dgm:cxn modelId="{DEC10562-69ED-284D-B02C-B76F5047B400}" type="presParOf" srcId="{FF0F01D6-3D03-CF42-A3DF-C9F177C625D5}" destId="{E7AAF3B0-9A8D-CA43-984E-066D8D7ABF6A}" srcOrd="0" destOrd="0" presId="urn:microsoft.com/office/officeart/2005/8/layout/hList1"/>
    <dgm:cxn modelId="{37A944F8-DFC2-1043-A038-7D04CA1DA607}" type="presParOf" srcId="{E7AAF3B0-9A8D-CA43-984E-066D8D7ABF6A}" destId="{CDF13303-3565-884E-953E-F0C46F412353}" srcOrd="0" destOrd="0" presId="urn:microsoft.com/office/officeart/2005/8/layout/hList1"/>
    <dgm:cxn modelId="{173664CE-8C8F-D543-AE79-1573188E5924}" type="presParOf" srcId="{E7AAF3B0-9A8D-CA43-984E-066D8D7ABF6A}" destId="{2BB5F053-5151-4C4A-AB2A-70D76DB38AE4}" srcOrd="1" destOrd="0" presId="urn:microsoft.com/office/officeart/2005/8/layout/hList1"/>
    <dgm:cxn modelId="{D6D744B0-72FD-BE42-A4B9-17E1F19DA581}" type="presParOf" srcId="{FF0F01D6-3D03-CF42-A3DF-C9F177C625D5}" destId="{35BFA2AC-8C76-FA42-BDCC-4752D95B18A6}" srcOrd="1" destOrd="0" presId="urn:microsoft.com/office/officeart/2005/8/layout/hList1"/>
    <dgm:cxn modelId="{3CD7BFBB-F70E-BA48-9F69-A5889EA9A587}" type="presParOf" srcId="{FF0F01D6-3D03-CF42-A3DF-C9F177C625D5}" destId="{A2B2E632-EAD7-C049-8476-306191253F2C}" srcOrd="2" destOrd="0" presId="urn:microsoft.com/office/officeart/2005/8/layout/hList1"/>
    <dgm:cxn modelId="{6A0C54FA-C07D-A44C-A4AA-EF14B25CB939}" type="presParOf" srcId="{A2B2E632-EAD7-C049-8476-306191253F2C}" destId="{BB2B2DDB-0B2B-3A42-AF37-6B6D1E6C5E35}" srcOrd="0" destOrd="0" presId="urn:microsoft.com/office/officeart/2005/8/layout/hList1"/>
    <dgm:cxn modelId="{64CECFE3-9886-7441-8161-BFEA46F68F16}" type="presParOf" srcId="{A2B2E632-EAD7-C049-8476-306191253F2C}" destId="{47364499-3D82-954B-97BA-CDCC0B22ABDD}" srcOrd="1" destOrd="0" presId="urn:microsoft.com/office/officeart/2005/8/layout/hList1"/>
    <dgm:cxn modelId="{168E78F5-BACF-7647-B338-D119CB048C22}" type="presParOf" srcId="{FF0F01D6-3D03-CF42-A3DF-C9F177C625D5}" destId="{75FF5D4B-58A3-7846-B4F7-AB1DC88FED8E}" srcOrd="3" destOrd="0" presId="urn:microsoft.com/office/officeart/2005/8/layout/hList1"/>
    <dgm:cxn modelId="{06FCF7FA-47AC-914A-904A-D278FB6B3018}" type="presParOf" srcId="{FF0F01D6-3D03-CF42-A3DF-C9F177C625D5}" destId="{DC1644A1-EE40-E243-9A8D-E768713958E6}" srcOrd="4" destOrd="0" presId="urn:microsoft.com/office/officeart/2005/8/layout/hList1"/>
    <dgm:cxn modelId="{1FFF47E1-BBA2-9D4E-A42F-268B6A4908B6}" type="presParOf" srcId="{DC1644A1-EE40-E243-9A8D-E768713958E6}" destId="{6B473FB2-CEE4-5C4D-BEB0-3BF2220F3529}" srcOrd="0" destOrd="0" presId="urn:microsoft.com/office/officeart/2005/8/layout/hList1"/>
    <dgm:cxn modelId="{794410D9-F81F-174E-BD2D-85C75EB7A2FC}" type="presParOf" srcId="{DC1644A1-EE40-E243-9A8D-E768713958E6}" destId="{9BF4B752-7976-DC47-98E8-05D313282F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13303-3565-884E-953E-F0C46F412353}">
      <dsp:nvSpPr>
        <dsp:cNvPr id="0" name=""/>
        <dsp:cNvSpPr/>
      </dsp:nvSpPr>
      <dsp:spPr>
        <a:xfrm>
          <a:off x="2463" y="34837"/>
          <a:ext cx="2401527" cy="66750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r-FR" sz="1300" kern="1200" baseline="0"/>
            <a:t>Objectifs généraux de la réforme</a:t>
          </a:r>
          <a:endParaRPr lang="fr-FR" sz="1300" kern="1200"/>
        </a:p>
      </dsp:txBody>
      <dsp:txXfrm>
        <a:off x="2463" y="34837"/>
        <a:ext cx="2401527" cy="667505"/>
      </dsp:txXfrm>
    </dsp:sp>
    <dsp:sp modelId="{2BB5F053-5151-4C4A-AB2A-70D76DB38AE4}">
      <dsp:nvSpPr>
        <dsp:cNvPr id="0" name=""/>
        <dsp:cNvSpPr/>
      </dsp:nvSpPr>
      <dsp:spPr>
        <a:xfrm>
          <a:off x="2463" y="702343"/>
          <a:ext cx="2401527" cy="2712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baseline="0" dirty="0"/>
            <a:t>Simplifier l’organisation de l’examen (4 épreuves terminales)</a:t>
          </a:r>
          <a:endParaRPr lang="fr-FR" sz="1300" kern="1200" dirty="0"/>
        </a:p>
        <a:p>
          <a:pPr marL="114300" lvl="1" indent="-114300" algn="l" defTabSz="577850">
            <a:lnSpc>
              <a:spcPct val="90000"/>
            </a:lnSpc>
            <a:spcBef>
              <a:spcPct val="0"/>
            </a:spcBef>
            <a:spcAft>
              <a:spcPct val="15000"/>
            </a:spcAft>
            <a:buChar char="•"/>
          </a:pPr>
          <a:r>
            <a:rPr lang="fr-FR" sz="1300" kern="1200" baseline="0"/>
            <a:t>Valoriser le travail et la régularité des lycéens</a:t>
          </a:r>
          <a:endParaRPr lang="fr-FR" sz="1300" kern="1200"/>
        </a:p>
        <a:p>
          <a:pPr marL="114300" lvl="1" indent="-114300" algn="l" defTabSz="577850">
            <a:lnSpc>
              <a:spcPct val="90000"/>
            </a:lnSpc>
            <a:spcBef>
              <a:spcPct val="0"/>
            </a:spcBef>
            <a:spcAft>
              <a:spcPct val="15000"/>
            </a:spcAft>
            <a:buChar char="•"/>
          </a:pPr>
          <a:r>
            <a:rPr lang="fr-FR" sz="1300" kern="1200" baseline="0"/>
            <a:t>Mieux accompagner les élèves dans la conception de leur projet d’orientation</a:t>
          </a:r>
          <a:endParaRPr lang="fr-FR" sz="1300" kern="1200"/>
        </a:p>
        <a:p>
          <a:pPr marL="114300" lvl="1" indent="-114300" algn="l" defTabSz="577850">
            <a:lnSpc>
              <a:spcPct val="90000"/>
            </a:lnSpc>
            <a:spcBef>
              <a:spcPct val="0"/>
            </a:spcBef>
            <a:spcAft>
              <a:spcPct val="15000"/>
            </a:spcAft>
            <a:buChar char="•"/>
          </a:pPr>
          <a:r>
            <a:rPr lang="fr-FR" sz="1300" kern="1200" baseline="0"/>
            <a:t>Améliorer la transition entre le lycée et l’enseignement supérieur</a:t>
          </a:r>
          <a:endParaRPr lang="fr-FR" sz="1300" kern="1200"/>
        </a:p>
        <a:p>
          <a:pPr marL="114300" lvl="1" indent="-114300" algn="l" defTabSz="577850">
            <a:lnSpc>
              <a:spcPct val="90000"/>
            </a:lnSpc>
            <a:spcBef>
              <a:spcPct val="0"/>
            </a:spcBef>
            <a:spcAft>
              <a:spcPct val="15000"/>
            </a:spcAft>
            <a:buChar char="•"/>
          </a:pPr>
          <a:r>
            <a:rPr lang="fr-FR" sz="1300" kern="1200" baseline="0"/>
            <a:t>Fin des séries : spécialisation « modulable » et progressive</a:t>
          </a:r>
          <a:endParaRPr lang="fr-FR" sz="1300" kern="1200"/>
        </a:p>
      </dsp:txBody>
      <dsp:txXfrm>
        <a:off x="2463" y="702343"/>
        <a:ext cx="2401527" cy="2712060"/>
      </dsp:txXfrm>
    </dsp:sp>
    <dsp:sp modelId="{BB2B2DDB-0B2B-3A42-AF37-6B6D1E6C5E35}">
      <dsp:nvSpPr>
        <dsp:cNvPr id="0" name=""/>
        <dsp:cNvSpPr/>
      </dsp:nvSpPr>
      <dsp:spPr>
        <a:xfrm>
          <a:off x="2740204" y="34837"/>
          <a:ext cx="2401527" cy="66750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r-FR" sz="1300" kern="1200" baseline="0" dirty="0"/>
            <a:t>L’enseignement des sciences économiques et sociales au lycée</a:t>
          </a:r>
          <a:endParaRPr lang="fr-FR" sz="1300" kern="1200" dirty="0"/>
        </a:p>
      </dsp:txBody>
      <dsp:txXfrm>
        <a:off x="2740204" y="34837"/>
        <a:ext cx="2401527" cy="667505"/>
      </dsp:txXfrm>
    </dsp:sp>
    <dsp:sp modelId="{47364499-3D82-954B-97BA-CDCC0B22ABDD}">
      <dsp:nvSpPr>
        <dsp:cNvPr id="0" name=""/>
        <dsp:cNvSpPr/>
      </dsp:nvSpPr>
      <dsp:spPr>
        <a:xfrm>
          <a:off x="2740204" y="702343"/>
          <a:ext cx="2401527" cy="2712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baseline="0" dirty="0"/>
            <a:t>Enseignement de tronc commun en classe de seconde</a:t>
          </a:r>
          <a:endParaRPr lang="fr-FR" sz="1300" kern="1200" dirty="0"/>
        </a:p>
        <a:p>
          <a:pPr marL="114300" lvl="1" indent="-114300" algn="l" defTabSz="577850">
            <a:lnSpc>
              <a:spcPct val="90000"/>
            </a:lnSpc>
            <a:spcBef>
              <a:spcPct val="0"/>
            </a:spcBef>
            <a:spcAft>
              <a:spcPct val="15000"/>
            </a:spcAft>
            <a:buChar char="•"/>
          </a:pPr>
          <a:r>
            <a:rPr lang="fr-FR" sz="1300" kern="1200" baseline="0" dirty="0"/>
            <a:t>Enseignement de spécialité dans le cycle terminal</a:t>
          </a:r>
          <a:endParaRPr lang="fr-FR" sz="1300" kern="1200" dirty="0"/>
        </a:p>
        <a:p>
          <a:pPr marL="114300" lvl="1" indent="-114300" algn="l" defTabSz="577850">
            <a:lnSpc>
              <a:spcPct val="90000"/>
            </a:lnSpc>
            <a:spcBef>
              <a:spcPct val="0"/>
            </a:spcBef>
            <a:spcAft>
              <a:spcPct val="15000"/>
            </a:spcAft>
            <a:buChar char="•"/>
          </a:pPr>
          <a:r>
            <a:rPr lang="fr-FR" sz="1300" kern="1200" baseline="0" dirty="0"/>
            <a:t>Diversification des profils des élèves</a:t>
          </a:r>
          <a:endParaRPr lang="fr-FR" sz="1300" kern="1200" dirty="0"/>
        </a:p>
      </dsp:txBody>
      <dsp:txXfrm>
        <a:off x="2740204" y="702343"/>
        <a:ext cx="2401527" cy="2712060"/>
      </dsp:txXfrm>
    </dsp:sp>
    <dsp:sp modelId="{6B473FB2-CEE4-5C4D-BEB0-3BF2220F3529}">
      <dsp:nvSpPr>
        <dsp:cNvPr id="0" name=""/>
        <dsp:cNvSpPr/>
      </dsp:nvSpPr>
      <dsp:spPr>
        <a:xfrm>
          <a:off x="5477946" y="34837"/>
          <a:ext cx="2401527" cy="66750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r-FR" sz="1300" kern="1200" baseline="0" dirty="0"/>
            <a:t>Nouvelle évaluation au baccalauréat </a:t>
          </a:r>
          <a:endParaRPr lang="fr-FR" sz="1300" kern="1200" dirty="0"/>
        </a:p>
      </dsp:txBody>
      <dsp:txXfrm>
        <a:off x="5477946" y="34837"/>
        <a:ext cx="2401527" cy="667505"/>
      </dsp:txXfrm>
    </dsp:sp>
    <dsp:sp modelId="{9BF4B752-7976-DC47-98E8-05D313282F96}">
      <dsp:nvSpPr>
        <dsp:cNvPr id="0" name=""/>
        <dsp:cNvSpPr/>
      </dsp:nvSpPr>
      <dsp:spPr>
        <a:xfrm>
          <a:off x="5477946" y="702343"/>
          <a:ext cx="2401527" cy="2712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baseline="0" dirty="0"/>
            <a:t>Épreuve commune de contrôle continu</a:t>
          </a:r>
          <a:endParaRPr lang="fr-FR" sz="1300" kern="1200" dirty="0"/>
        </a:p>
        <a:p>
          <a:pPr marL="114300" lvl="1" indent="-114300" algn="l" defTabSz="577850">
            <a:lnSpc>
              <a:spcPct val="90000"/>
            </a:lnSpc>
            <a:spcBef>
              <a:spcPct val="0"/>
            </a:spcBef>
            <a:spcAft>
              <a:spcPct val="15000"/>
            </a:spcAft>
            <a:buChar char="•"/>
          </a:pPr>
          <a:r>
            <a:rPr lang="fr-FR" sz="1300" kern="1200" baseline="0" dirty="0"/>
            <a:t>Épreuve terminale</a:t>
          </a:r>
          <a:endParaRPr lang="fr-FR" sz="1300" kern="1200" dirty="0"/>
        </a:p>
        <a:p>
          <a:pPr marL="114300" lvl="1" indent="-114300" algn="l" defTabSz="577850">
            <a:lnSpc>
              <a:spcPct val="90000"/>
            </a:lnSpc>
            <a:spcBef>
              <a:spcPct val="0"/>
            </a:spcBef>
            <a:spcAft>
              <a:spcPct val="15000"/>
            </a:spcAft>
            <a:buChar char="•"/>
          </a:pPr>
          <a:r>
            <a:rPr lang="fr-FR" sz="1300" kern="1200" baseline="0" dirty="0"/>
            <a:t>Grand oral</a:t>
          </a:r>
          <a:endParaRPr lang="fr-FR" sz="1300" kern="1200" dirty="0"/>
        </a:p>
      </dsp:txBody>
      <dsp:txXfrm>
        <a:off x="5477946" y="702343"/>
        <a:ext cx="2401527" cy="27120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07/02/2020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23.4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20,'46'0,"-2"0,-29 0,1 0,2 0,-2 0,4 0,0 0,-5 0,4 0,-4 0,0 0,4 0,0 0,-2 0,1 0,-4 0,5 0,2-5,3 4,-8-4,2 5,-2 0,4 0,0 0,0 0,-5-4,4 3,-5-3,1 4,3 0,-4 0,4 0,0 0,-4 0,4 0,-3 0,0 0,5 0,-9 0,10 0,-2 0,1 0,4 0,2 0,-4 0,4 0,0 0,-5 0,5 0,-11 0,4 0,-4 0,0 0,1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25.7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1 104,'50'-5,"-3"4,-7-9,-11 8,4-12,-7 12,-5-7,5 4,-6 4,0-4,-5 5,4 0,-8-9,8 7,-3-7,-1 9,8 0,-7 0,3 0,0 0,-8 0,7-4,-2 2,-1-2,4 4,-4 0,5-5,-5 4,8-3,-12 0,8 3,-10-4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27.5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0,'49'0,"3"0,-3 0,9 0,7 0,0 0,-8 0,-1 0,-8 0,0 0,0 0,-6 0,-3 0,-11 0,-2 0,-1 0,-8 0,3 0,-7 0,1 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29.7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0,'50'0,"1"0,30 0,9 0,-20 0,15 0,-3 0,-7 0,1 0,-3 0,-15 0,-3 0,-13 0,-3 0,-12 0,-1 0,-10 0,-2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31.1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9,'83'0,"-11"0,-16 0,-8 0,0 0,-12 0,9 0,-10 0,7 0,-13 0,-5 0,-13 0,7 0,-4 0,4 0,0 0,-4 0,3 0,-3 0,4 0,0 0,-4 0,3-4,-3-1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32.4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1,'56'0,"0"0,-3 0,0 0,39 0,-22 0,10 0,-30 5,6-3,0 9,1-4,-6 0,-10 3,-15-9,-11 8,-1-8,-5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6T17:31:38.9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07/02/2020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64025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49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176267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326291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88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273508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309249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312407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46650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302246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202056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50109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320698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1820253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3729459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3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728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25</a:t>
            </a:fld>
            <a:endParaRPr lang="fr-FR"/>
          </a:p>
        </p:txBody>
      </p:sp>
    </p:spTree>
    <p:extLst>
      <p:ext uri="{BB962C8B-B14F-4D97-AF65-F5344CB8AC3E}">
        <p14:creationId xmlns:p14="http://schemas.microsoft.com/office/powerpoint/2010/main" val="321445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418747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27</a:t>
            </a:fld>
            <a:endParaRPr lang="fr-FR"/>
          </a:p>
        </p:txBody>
      </p:sp>
    </p:spTree>
    <p:extLst>
      <p:ext uri="{BB962C8B-B14F-4D97-AF65-F5344CB8AC3E}">
        <p14:creationId xmlns:p14="http://schemas.microsoft.com/office/powerpoint/2010/main" val="337655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28</a:t>
            </a:fld>
            <a:endParaRPr lang="fr-FR"/>
          </a:p>
        </p:txBody>
      </p:sp>
    </p:spTree>
    <p:extLst>
      <p:ext uri="{BB962C8B-B14F-4D97-AF65-F5344CB8AC3E}">
        <p14:creationId xmlns:p14="http://schemas.microsoft.com/office/powerpoint/2010/main" val="374937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29</a:t>
            </a:fld>
            <a:endParaRPr lang="fr-FR"/>
          </a:p>
        </p:txBody>
      </p:sp>
    </p:spTree>
    <p:extLst>
      <p:ext uri="{BB962C8B-B14F-4D97-AF65-F5344CB8AC3E}">
        <p14:creationId xmlns:p14="http://schemas.microsoft.com/office/powerpoint/2010/main" val="333734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3094990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30</a:t>
            </a:fld>
            <a:endParaRPr lang="fr-FR"/>
          </a:p>
        </p:txBody>
      </p:sp>
    </p:spTree>
    <p:extLst>
      <p:ext uri="{BB962C8B-B14F-4D97-AF65-F5344CB8AC3E}">
        <p14:creationId xmlns:p14="http://schemas.microsoft.com/office/powerpoint/2010/main" val="286746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288118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27176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33797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172004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11692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11228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732241"/>
            <a:ext cx="7894637" cy="1825421"/>
          </a:xfrm>
        </p:spPr>
        <p:txBody>
          <a:bodyPr/>
          <a:lstStyle/>
          <a:p>
            <a:r>
              <a:rPr lang="fr-FR" dirty="0"/>
              <a:t>CLIQUEZ ET MODIFIEZ LE TITRE</a:t>
            </a:r>
          </a:p>
        </p:txBody>
      </p:sp>
      <p:sp>
        <p:nvSpPr>
          <p:cNvPr id="3" name="Sous-titre 2"/>
          <p:cNvSpPr>
            <a:spLocks noGrp="1"/>
          </p:cNvSpPr>
          <p:nvPr>
            <p:ph type="subTitle" idx="1"/>
          </p:nvPr>
        </p:nvSpPr>
        <p:spPr>
          <a:xfrm>
            <a:off x="1090609" y="2604156"/>
            <a:ext cx="7596190" cy="1314450"/>
          </a:xfrm>
        </p:spPr>
        <p:txBody>
          <a:bodyPr/>
          <a:lstStyle>
            <a:lvl1pPr marL="0" indent="0" algn="l">
              <a:buNone/>
              <a:defRPr baseline="0">
                <a:solidFill>
                  <a:srgbClr val="407C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4" y="1102034"/>
            <a:ext cx="7881937" cy="3298031"/>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324385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52269"/>
            <a:ext cx="8004162" cy="621431"/>
          </a:xfrm>
        </p:spPr>
        <p:txBody>
          <a:bodyPr anchor="b">
            <a:normAutofit/>
          </a:bodyPr>
          <a:lstStyle>
            <a:lvl1pPr algn="l">
              <a:defRPr sz="2250" b="0"/>
            </a:lvl1pPr>
          </a:lstStyle>
          <a:p>
            <a:r>
              <a:rPr lang="fr-FR" dirty="0"/>
              <a:t>Cliquez et modifiez le titre</a:t>
            </a:r>
          </a:p>
        </p:txBody>
      </p:sp>
      <p:sp>
        <p:nvSpPr>
          <p:cNvPr id="3" name="Espace réservé pour une image  2"/>
          <p:cNvSpPr>
            <a:spLocks noGrp="1"/>
          </p:cNvSpPr>
          <p:nvPr>
            <p:ph type="pic" idx="1"/>
          </p:nvPr>
        </p:nvSpPr>
        <p:spPr>
          <a:xfrm>
            <a:off x="677333" y="1120898"/>
            <a:ext cx="7923066" cy="242478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77333" y="4025503"/>
            <a:ext cx="7923066"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Tree>
    <p:extLst>
      <p:ext uri="{BB962C8B-B14F-4D97-AF65-F5344CB8AC3E}">
        <p14:creationId xmlns:p14="http://schemas.microsoft.com/office/powerpoint/2010/main" val="85056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75E151-6C39-47AF-BDBF-189C17672D4F}"/>
              </a:ext>
            </a:extLst>
          </p:cNvPr>
          <p:cNvSpPr>
            <a:spLocks noGrp="1"/>
          </p:cNvSpPr>
          <p:nvPr>
            <p:ph type="dt" sz="half" idx="10"/>
          </p:nvPr>
        </p:nvSpPr>
        <p:spPr>
          <a:xfrm>
            <a:off x="628650" y="4767264"/>
            <a:ext cx="2057400" cy="273844"/>
          </a:xfrm>
          <a:prstGeom prst="rect">
            <a:avLst/>
          </a:prstGeom>
        </p:spPr>
        <p:txBody>
          <a:bodyPr/>
          <a:lstStyle/>
          <a:p>
            <a:fld id="{446CF88F-4049-4219-926A-03E07935D4B2}" type="datetimeFigureOut">
              <a:rPr lang="fr-FR" smtClean="0"/>
              <a:t>07/02/2020</a:t>
            </a:fld>
            <a:endParaRPr lang="fr-FR"/>
          </a:p>
        </p:txBody>
      </p:sp>
      <p:sp>
        <p:nvSpPr>
          <p:cNvPr id="3" name="Espace réservé du pied de page 2">
            <a:extLst>
              <a:ext uri="{FF2B5EF4-FFF2-40B4-BE49-F238E27FC236}">
                <a16:creationId xmlns:a16="http://schemas.microsoft.com/office/drawing/2014/main" id="{42E99D9F-A998-4BE3-AB9F-D06273E50239}"/>
              </a:ext>
            </a:extLst>
          </p:cNvPr>
          <p:cNvSpPr>
            <a:spLocks noGrp="1"/>
          </p:cNvSpPr>
          <p:nvPr>
            <p:ph type="ftr" sz="quarter" idx="11"/>
          </p:nvPr>
        </p:nvSpPr>
        <p:spPr>
          <a:xfrm>
            <a:off x="3028950" y="4767264"/>
            <a:ext cx="3086100" cy="273844"/>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2751B4F6-B05A-4FD9-9297-4CAF871EFD20}"/>
              </a:ext>
            </a:extLst>
          </p:cNvPr>
          <p:cNvSpPr>
            <a:spLocks noGrp="1"/>
          </p:cNvSpPr>
          <p:nvPr>
            <p:ph type="sldNum" sz="quarter" idx="12"/>
          </p:nvPr>
        </p:nvSpPr>
        <p:spPr>
          <a:xfrm>
            <a:off x="6457950" y="4767264"/>
            <a:ext cx="2057400" cy="273844"/>
          </a:xfrm>
          <a:prstGeom prst="rect">
            <a:avLst/>
          </a:prstGeom>
        </p:spPr>
        <p:txBody>
          <a:bodyPr/>
          <a:lstStyle/>
          <a:p>
            <a:fld id="{5695212E-5A1B-4FF3-8C02-D8D2FB7F8DD9}" type="slidenum">
              <a:rPr lang="fr-FR" smtClean="0"/>
              <a:t>‹N°›</a:t>
            </a:fld>
            <a:endParaRPr lang="fr-FR"/>
          </a:p>
        </p:txBody>
      </p:sp>
    </p:spTree>
    <p:extLst>
      <p:ext uri="{BB962C8B-B14F-4D97-AF65-F5344CB8AC3E}">
        <p14:creationId xmlns:p14="http://schemas.microsoft.com/office/powerpoint/2010/main" val="421143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407CC9"/>
                </a:solidFill>
              </a:defRPr>
            </a:lvl1pPr>
          </a:lstStyle>
          <a:p>
            <a:r>
              <a:rPr lang="fr-FR" dirty="0"/>
              <a:t>Cliquez et modifiez le titre</a:t>
            </a:r>
          </a:p>
        </p:txBody>
      </p:sp>
      <p:sp>
        <p:nvSpPr>
          <p:cNvPr id="8" name="Espace réservé du texte 7"/>
          <p:cNvSpPr>
            <a:spLocks noGrp="1"/>
          </p:cNvSpPr>
          <p:nvPr>
            <p:ph type="body" sz="quarter" idx="13"/>
          </p:nvPr>
        </p:nvSpPr>
        <p:spPr>
          <a:xfrm>
            <a:off x="1095375" y="3090863"/>
            <a:ext cx="7505700" cy="1360885"/>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028826"/>
            <a:ext cx="7505700" cy="867735"/>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4" y="1103312"/>
            <a:ext cx="7881937" cy="3449241"/>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107223"/>
            <a:ext cx="7881400" cy="3394472"/>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1A86D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1A86D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8153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4" y="1102034"/>
            <a:ext cx="7881937" cy="3298031"/>
          </a:xfrm>
        </p:spPr>
        <p:txBody>
          <a:bodyPr/>
          <a:lstStyle>
            <a:lvl1pPr>
              <a:buClr>
                <a:srgbClr val="1A86D0"/>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52269"/>
            <a:ext cx="8004162" cy="621431"/>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120898"/>
            <a:ext cx="7923066" cy="2424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4025503"/>
            <a:ext cx="7923066" cy="603647"/>
          </a:xfrm>
        </p:spPr>
        <p:txBody>
          <a:bodyPr/>
          <a:lstStyle>
            <a:lvl1pPr marL="0" indent="0">
              <a:buNone/>
              <a:defRPr sz="1400" baseline="0">
                <a:solidFill>
                  <a:srgbClr val="407CC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243092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4" y="1103312"/>
            <a:ext cx="7881937" cy="3449241"/>
          </a:xfrm>
        </p:spPr>
        <p:txBody>
          <a:bodyPr/>
          <a:lstStyle>
            <a:lvl1pPr marL="133350" marR="0" indent="-133350" algn="l" defTabSz="3429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470297" marR="0" indent="-127397" algn="l" defTabSz="342900" rtl="0" eaLnBrk="1" fontAlgn="auto" latinLnBrk="0" hangingPunct="1">
              <a:lnSpc>
                <a:spcPct val="100000"/>
              </a:lnSpc>
              <a:spcBef>
                <a:spcPct val="20000"/>
              </a:spcBef>
              <a:spcAft>
                <a:spcPts val="0"/>
              </a:spcAft>
              <a:buClr>
                <a:srgbClr val="683086"/>
              </a:buClr>
              <a:buSzTx/>
              <a:buFont typeface="Arial Italic"/>
              <a:buChar char="■"/>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683086"/>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1760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107223"/>
            <a:ext cx="7881400" cy="3394472"/>
          </a:xfrm>
        </p:spPr>
        <p:txBody>
          <a:bodyPr/>
          <a:lstStyle>
            <a:lvl1pPr marL="133350" marR="0" indent="-133350" algn="l" defTabSz="3429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470297" marR="0" indent="-127397" algn="l" defTabSz="342900" rtl="0" eaLnBrk="1" fontAlgn="auto" latinLnBrk="0" hangingPunct="1">
              <a:lnSpc>
                <a:spcPct val="100000"/>
              </a:lnSpc>
              <a:spcBef>
                <a:spcPct val="20000"/>
              </a:spcBef>
              <a:spcAft>
                <a:spcPts val="0"/>
              </a:spcAft>
              <a:buClr>
                <a:srgbClr val="683086"/>
              </a:buClr>
              <a:buSzTx/>
              <a:buFont typeface="Arial Italic"/>
              <a:buChar char="■"/>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683086"/>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7537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6" y="686880"/>
            <a:ext cx="7982797" cy="191172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7" y="2598603"/>
            <a:ext cx="7589313" cy="936947"/>
          </a:xfrm>
          <a:prstGeom prst="rect">
            <a:avLst/>
          </a:prstGeom>
        </p:spPr>
        <p:txBody>
          <a:bodyPr vert="horz" lIns="91440" tIns="45720" rIns="91440" bIns="45720" rtlCol="0">
            <a:normAutofit/>
          </a:bodyPr>
          <a:lstStyle/>
          <a:p>
            <a:pPr lvl="0"/>
            <a:r>
              <a:rPr lang="fr-FR" dirty="0"/>
              <a:t>Cliquez pour modifier les styles du texte du masque</a:t>
            </a:r>
          </a:p>
        </p:txBody>
      </p:sp>
      <p:cxnSp>
        <p:nvCxnSpPr>
          <p:cNvPr id="16" name="Connecteur droit 15"/>
          <p:cNvCxnSpPr/>
          <p:nvPr userDrawn="1"/>
        </p:nvCxnSpPr>
        <p:spPr>
          <a:xfrm>
            <a:off x="698886" y="4137313"/>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4" y="3366810"/>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6" y="0"/>
            <a:ext cx="295" cy="4130965"/>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4" y="523498"/>
            <a:ext cx="7781697" cy="1504742"/>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3" y="2028240"/>
            <a:ext cx="7781697" cy="885547"/>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5" name="Connecteur droit 14"/>
          <p:cNvCxnSpPr/>
          <p:nvPr userDrawn="1"/>
        </p:nvCxnSpPr>
        <p:spPr>
          <a:xfrm>
            <a:off x="698886" y="2920134"/>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4" y="2149632"/>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1" y="0"/>
            <a:ext cx="1" cy="2913787"/>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1A86D0"/>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96520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107017"/>
            <a:ext cx="7881400" cy="3394472"/>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3" name="Connecteur droit 12"/>
          <p:cNvCxnSpPr/>
          <p:nvPr userDrawn="1"/>
        </p:nvCxnSpPr>
        <p:spPr>
          <a:xfrm>
            <a:off x="698886" y="971550"/>
            <a:ext cx="7173849"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654480"/>
            <a:ext cx="642246" cy="314917"/>
          </a:xfrm>
          <a:prstGeom prst="line">
            <a:avLst/>
          </a:prstGeom>
          <a:ln w="57150" cap="rnd" cmpd="sng">
            <a:solidFill>
              <a:srgbClr val="1A86D0"/>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1" y="0"/>
            <a:ext cx="1" cy="965203"/>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baseline="0">
          <a:solidFill>
            <a:srgbClr val="407CC9"/>
          </a:solidFill>
          <a:latin typeface="+mn-lt"/>
          <a:ea typeface="+mn-ea"/>
          <a:cs typeface="+mn-cs"/>
        </a:defRPr>
      </a:lvl1pPr>
      <a:lvl2pPr marL="627063" indent="-169863" algn="l" defTabSz="457200" rtl="0" eaLnBrk="1" latinLnBrk="0" hangingPunct="1">
        <a:spcBef>
          <a:spcPct val="20000"/>
        </a:spcBef>
        <a:buClr>
          <a:srgbClr val="3D7CC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3D7CC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96520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107017"/>
            <a:ext cx="7881400" cy="3394472"/>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3" name="Connecteur droit 12"/>
          <p:cNvCxnSpPr/>
          <p:nvPr/>
        </p:nvCxnSpPr>
        <p:spPr>
          <a:xfrm>
            <a:off x="698886" y="97155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872734" y="654480"/>
            <a:ext cx="642246" cy="31491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9181" y="0"/>
            <a:ext cx="1" cy="96520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1734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p:txStyles>
    <p:titleStyle>
      <a:lvl1pPr algn="l" defTabSz="342900" rtl="0" eaLnBrk="1" latinLnBrk="0" hangingPunct="1">
        <a:spcBef>
          <a:spcPct val="0"/>
        </a:spcBef>
        <a:buNone/>
        <a:defRPr sz="2250" kern="1200" cap="all">
          <a:solidFill>
            <a:schemeClr val="tx1">
              <a:lumMod val="75000"/>
              <a:lumOff val="25000"/>
            </a:schemeClr>
          </a:solidFill>
          <a:latin typeface="+mj-lt"/>
          <a:ea typeface="+mj-ea"/>
          <a:cs typeface="+mj-cs"/>
        </a:defRPr>
      </a:lvl1pPr>
    </p:titleStyle>
    <p:bodyStyle>
      <a:lvl1pPr marL="133350" indent="-133350" algn="l" defTabSz="342900" rtl="0" eaLnBrk="1" latinLnBrk="0" hangingPunct="1">
        <a:spcBef>
          <a:spcPct val="20000"/>
        </a:spcBef>
        <a:buSzPct val="100000"/>
        <a:buFont typeface="Arial"/>
        <a:buChar char="■"/>
        <a:defRPr sz="1500" kern="1200">
          <a:solidFill>
            <a:srgbClr val="683086"/>
          </a:solidFill>
          <a:latin typeface="+mn-lt"/>
          <a:ea typeface="+mn-ea"/>
          <a:cs typeface="+mn-cs"/>
        </a:defRPr>
      </a:lvl1pPr>
      <a:lvl2pPr marL="470297" indent="-127397" algn="l" defTabSz="342900" rtl="0" eaLnBrk="1" latinLnBrk="0" hangingPunct="1">
        <a:spcBef>
          <a:spcPct val="20000"/>
        </a:spcBef>
        <a:buClr>
          <a:srgbClr val="683086"/>
        </a:buClr>
        <a:buFont typeface="Arial Italic"/>
        <a:buChar char="■"/>
        <a:defRPr sz="1125" kern="1200">
          <a:solidFill>
            <a:schemeClr val="tx1"/>
          </a:solidFill>
          <a:latin typeface="+mn-lt"/>
          <a:ea typeface="+mn-ea"/>
          <a:cs typeface="+mn-cs"/>
        </a:defRPr>
      </a:lvl2pPr>
      <a:lvl3pPr marL="470297" indent="0" algn="l" defTabSz="342900" rtl="0" eaLnBrk="1" latinLnBrk="0" hangingPunct="1">
        <a:spcBef>
          <a:spcPct val="20000"/>
        </a:spcBef>
        <a:buFont typeface="Arial"/>
        <a:buNone/>
        <a:defRPr sz="1125" kern="1200">
          <a:solidFill>
            <a:schemeClr val="tx1"/>
          </a:solidFill>
          <a:latin typeface="+mn-lt"/>
          <a:ea typeface="+mn-ea"/>
          <a:cs typeface="+mn-cs"/>
        </a:defRPr>
      </a:lvl3pPr>
      <a:lvl4pPr marL="470297" indent="133350" algn="l" defTabSz="342900" rtl="0" eaLnBrk="1" latinLnBrk="0" hangingPunct="1">
        <a:spcBef>
          <a:spcPct val="20000"/>
        </a:spcBef>
        <a:buClr>
          <a:srgbClr val="683086"/>
        </a:buClr>
        <a:buFont typeface="Arial"/>
        <a:buChar char="–"/>
        <a:defRPr sz="825" kern="1200">
          <a:solidFill>
            <a:schemeClr val="tx1"/>
          </a:solidFill>
          <a:latin typeface="+mn-lt"/>
          <a:ea typeface="+mn-ea"/>
          <a:cs typeface="+mn-cs"/>
        </a:defRPr>
      </a:lvl4pPr>
      <a:lvl5pPr marL="604838" indent="0" algn="l" defTabSz="342900" rtl="0" eaLnBrk="1" latinLnBrk="0" hangingPunct="1">
        <a:spcBef>
          <a:spcPct val="20000"/>
        </a:spcBef>
        <a:buFont typeface="Arial"/>
        <a:buNone/>
        <a:defRPr sz="825"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4.png"/><Relationship Id="rId12" Type="http://schemas.openxmlformats.org/officeDocument/2006/relationships/customXml" Target="../ink/ink5.xml"/><Relationship Id="rId1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Enseignements et évaluation en sciences économiques et sociales</a:t>
            </a:r>
          </a:p>
        </p:txBody>
      </p:sp>
      <p:sp>
        <p:nvSpPr>
          <p:cNvPr id="3" name="Sous-titre 2"/>
          <p:cNvSpPr>
            <a:spLocks noGrp="1"/>
          </p:cNvSpPr>
          <p:nvPr>
            <p:ph type="subTitle" idx="1"/>
          </p:nvPr>
        </p:nvSpPr>
        <p:spPr/>
        <p:txBody>
          <a:bodyPr>
            <a:normAutofit/>
          </a:bodyPr>
          <a:lstStyle/>
          <a:p>
            <a:endParaRPr lang="fr-FR" dirty="0">
              <a:solidFill>
                <a:schemeClr val="bg1">
                  <a:lumMod val="50000"/>
                </a:schemeClr>
              </a:solidFill>
            </a:endParaRPr>
          </a:p>
          <a:p>
            <a:r>
              <a:rPr lang="fr-FR" dirty="0">
                <a:solidFill>
                  <a:schemeClr val="bg1">
                    <a:lumMod val="50000"/>
                  </a:schemeClr>
                </a:solidFill>
              </a:rPr>
              <a:t>05-06 février 2020</a:t>
            </a:r>
          </a:p>
        </p:txBody>
      </p:sp>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C3C3A-86FC-3D45-B1A4-26B9AABAF7CB}"/>
              </a:ext>
            </a:extLst>
          </p:cNvPr>
          <p:cNvSpPr>
            <a:spLocks noGrp="1"/>
          </p:cNvSpPr>
          <p:nvPr>
            <p:ph type="title"/>
          </p:nvPr>
        </p:nvSpPr>
        <p:spPr/>
        <p:txBody>
          <a:bodyPr/>
          <a:lstStyle/>
          <a:p>
            <a:r>
              <a:rPr lang="fr-FR" dirty="0"/>
              <a:t>Programme de la classe de terminale </a:t>
            </a:r>
          </a:p>
        </p:txBody>
      </p:sp>
      <p:sp>
        <p:nvSpPr>
          <p:cNvPr id="3" name="Espace réservé du texte 2">
            <a:extLst>
              <a:ext uri="{FF2B5EF4-FFF2-40B4-BE49-F238E27FC236}">
                <a16:creationId xmlns:a16="http://schemas.microsoft.com/office/drawing/2014/main" id="{85DC64C4-0BCD-2D4C-9794-5E0FC2ACA540}"/>
              </a:ext>
            </a:extLst>
          </p:cNvPr>
          <p:cNvSpPr>
            <a:spLocks noGrp="1"/>
          </p:cNvSpPr>
          <p:nvPr>
            <p:ph type="body" sz="quarter" idx="13"/>
          </p:nvPr>
        </p:nvSpPr>
        <p:spPr/>
        <p:txBody>
          <a:bodyPr>
            <a:normAutofit/>
          </a:bodyPr>
          <a:lstStyle/>
          <a:p>
            <a:r>
              <a:rPr lang="fr-FR" dirty="0"/>
              <a:t>Rappels de quelques principes généraux d’élaboration des programmes</a:t>
            </a:r>
          </a:p>
          <a:p>
            <a:pPr lvl="1"/>
            <a:endParaRPr lang="fr-FR" dirty="0"/>
          </a:p>
          <a:p>
            <a:pPr lvl="1"/>
            <a:r>
              <a:rPr lang="fr-FR" sz="2000" dirty="0"/>
              <a:t>Conformité avec la nature et l’identité des sciences économiques et sociales</a:t>
            </a:r>
          </a:p>
          <a:p>
            <a:pPr lvl="1"/>
            <a:endParaRPr lang="fr-FR" sz="2000" dirty="0"/>
          </a:p>
          <a:p>
            <a:pPr lvl="1"/>
            <a:r>
              <a:rPr lang="fr-FR" sz="2000" dirty="0"/>
              <a:t>Rigueur scientifique</a:t>
            </a:r>
          </a:p>
          <a:p>
            <a:pPr lvl="1"/>
            <a:endParaRPr lang="fr-FR" sz="2000" dirty="0"/>
          </a:p>
          <a:p>
            <a:pPr lvl="1"/>
            <a:r>
              <a:rPr lang="fr-FR" sz="2000" dirty="0"/>
              <a:t>Accessibilité / attractivité</a:t>
            </a:r>
          </a:p>
          <a:p>
            <a:pPr lvl="1"/>
            <a:endParaRPr lang="fr-FR" dirty="0"/>
          </a:p>
        </p:txBody>
      </p:sp>
    </p:spTree>
    <p:extLst>
      <p:ext uri="{BB962C8B-B14F-4D97-AF65-F5344CB8AC3E}">
        <p14:creationId xmlns:p14="http://schemas.microsoft.com/office/powerpoint/2010/main" val="349489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064B5-6741-D942-BECA-1B4B19B57B32}"/>
              </a:ext>
            </a:extLst>
          </p:cNvPr>
          <p:cNvSpPr>
            <a:spLocks noGrp="1"/>
          </p:cNvSpPr>
          <p:nvPr>
            <p:ph type="title"/>
          </p:nvPr>
        </p:nvSpPr>
        <p:spPr/>
        <p:txBody>
          <a:bodyPr>
            <a:normAutofit/>
          </a:bodyPr>
          <a:lstStyle/>
          <a:p>
            <a:r>
              <a:rPr lang="fr-FR" dirty="0"/>
              <a:t>Programme de la classe de terminale </a:t>
            </a:r>
          </a:p>
        </p:txBody>
      </p:sp>
      <p:sp>
        <p:nvSpPr>
          <p:cNvPr id="3" name="Espace réservé du contenu 2">
            <a:extLst>
              <a:ext uri="{FF2B5EF4-FFF2-40B4-BE49-F238E27FC236}">
                <a16:creationId xmlns:a16="http://schemas.microsoft.com/office/drawing/2014/main" id="{48BD0A46-6E6F-6E46-A02C-338639A4D099}"/>
              </a:ext>
            </a:extLst>
          </p:cNvPr>
          <p:cNvSpPr>
            <a:spLocks noGrp="1"/>
          </p:cNvSpPr>
          <p:nvPr>
            <p:ph idx="1"/>
          </p:nvPr>
        </p:nvSpPr>
        <p:spPr>
          <a:xfrm>
            <a:off x="805400" y="1107222"/>
            <a:ext cx="7881400" cy="3858477"/>
          </a:xfrm>
        </p:spPr>
        <p:txBody>
          <a:bodyPr>
            <a:normAutofit/>
          </a:bodyPr>
          <a:lstStyle/>
          <a:p>
            <a:r>
              <a:rPr lang="fr-FR" dirty="0"/>
              <a:t>Conformité avec l’identité des sciences économiques et sociales</a:t>
            </a:r>
          </a:p>
          <a:p>
            <a:pPr lvl="1">
              <a:spcBef>
                <a:spcPts val="600"/>
              </a:spcBef>
            </a:pPr>
            <a:r>
              <a:rPr lang="fr-FR" sz="1800" dirty="0"/>
              <a:t>Amener les élèves à mieux comprendre les grands enjeux et les mécanismes essentiels, économiques, sociaux et politiques du monde contemporain. </a:t>
            </a:r>
          </a:p>
          <a:p>
            <a:pPr lvl="1">
              <a:spcBef>
                <a:spcPts val="600"/>
              </a:spcBef>
            </a:pPr>
            <a:r>
              <a:rPr lang="fr-FR" sz="1800" dirty="0"/>
              <a:t>Enseignement de culture générale ayant comme principaux objectifs la formation scientifique, la formation culturelle et l’éducation à la citoyenneté des élèves. </a:t>
            </a:r>
          </a:p>
          <a:p>
            <a:pPr lvl="1">
              <a:spcBef>
                <a:spcPts val="600"/>
              </a:spcBef>
            </a:pPr>
            <a:r>
              <a:rPr lang="fr-FR" sz="1800" dirty="0"/>
              <a:t>Inviter les élèves à mener une réflexion consacrée à une question centrale : pourquoi et comment les individus font-ils société ? </a:t>
            </a:r>
          </a:p>
          <a:p>
            <a:pPr lvl="1">
              <a:spcBef>
                <a:spcPts val="600"/>
              </a:spcBef>
            </a:pPr>
            <a:r>
              <a:rPr lang="fr-FR" sz="1800" dirty="0"/>
              <a:t>Mobiliser les regards des trois sciences qui, chacune avec ses spécificités, interrogent cette question : la science économique, la sociologie et la science politique.</a:t>
            </a:r>
          </a:p>
        </p:txBody>
      </p:sp>
    </p:spTree>
    <p:extLst>
      <p:ext uri="{BB962C8B-B14F-4D97-AF65-F5344CB8AC3E}">
        <p14:creationId xmlns:p14="http://schemas.microsoft.com/office/powerpoint/2010/main" val="404512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C3C3A-86FC-3D45-B1A4-26B9AABAF7CB}"/>
              </a:ext>
            </a:extLst>
          </p:cNvPr>
          <p:cNvSpPr>
            <a:spLocks noGrp="1"/>
          </p:cNvSpPr>
          <p:nvPr>
            <p:ph type="title"/>
          </p:nvPr>
        </p:nvSpPr>
        <p:spPr/>
        <p:txBody>
          <a:bodyPr/>
          <a:lstStyle/>
          <a:p>
            <a:r>
              <a:rPr lang="fr-FR" dirty="0"/>
              <a:t>Programme de la classe de terminale </a:t>
            </a:r>
          </a:p>
        </p:txBody>
      </p:sp>
      <p:sp>
        <p:nvSpPr>
          <p:cNvPr id="3" name="Espace réservé du texte 2">
            <a:extLst>
              <a:ext uri="{FF2B5EF4-FFF2-40B4-BE49-F238E27FC236}">
                <a16:creationId xmlns:a16="http://schemas.microsoft.com/office/drawing/2014/main" id="{85DC64C4-0BCD-2D4C-9794-5E0FC2ACA540}"/>
              </a:ext>
            </a:extLst>
          </p:cNvPr>
          <p:cNvSpPr>
            <a:spLocks noGrp="1"/>
          </p:cNvSpPr>
          <p:nvPr>
            <p:ph type="body" sz="quarter" idx="13"/>
          </p:nvPr>
        </p:nvSpPr>
        <p:spPr/>
        <p:txBody>
          <a:bodyPr>
            <a:normAutofit lnSpcReduction="10000"/>
          </a:bodyPr>
          <a:lstStyle/>
          <a:p>
            <a:r>
              <a:rPr lang="fr-FR" dirty="0"/>
              <a:t>Rigueur scientifique</a:t>
            </a:r>
          </a:p>
          <a:p>
            <a:pPr lvl="1"/>
            <a:endParaRPr lang="fr-FR" dirty="0"/>
          </a:p>
          <a:p>
            <a:pPr lvl="1"/>
            <a:r>
              <a:rPr lang="fr-FR" sz="2400" dirty="0"/>
              <a:t>Dans la lignée des préconisations du rapport Guesnerie de 2008.</a:t>
            </a:r>
          </a:p>
          <a:p>
            <a:pPr lvl="1"/>
            <a:endParaRPr lang="fr-FR" sz="2400" dirty="0"/>
          </a:p>
          <a:p>
            <a:pPr lvl="1"/>
            <a:r>
              <a:rPr lang="fr-FR" sz="2400" dirty="0"/>
              <a:t>Partenariat avec le Collège de France</a:t>
            </a:r>
          </a:p>
          <a:p>
            <a:pPr lvl="1"/>
            <a:endParaRPr lang="fr-FR" sz="2400" dirty="0"/>
          </a:p>
          <a:p>
            <a:pPr lvl="1"/>
            <a:r>
              <a:rPr lang="fr-FR" sz="2400" dirty="0"/>
              <a:t>Appréhender les spécificités disciplinaires avant de croiser les regards sur des thèmes identifiés.</a:t>
            </a:r>
          </a:p>
          <a:p>
            <a:pPr lvl="1"/>
            <a:endParaRPr lang="fr-FR" sz="2400" dirty="0"/>
          </a:p>
          <a:p>
            <a:pPr lvl="1"/>
            <a:endParaRPr lang="fr-FR" dirty="0"/>
          </a:p>
        </p:txBody>
      </p:sp>
    </p:spTree>
    <p:extLst>
      <p:ext uri="{BB962C8B-B14F-4D97-AF65-F5344CB8AC3E}">
        <p14:creationId xmlns:p14="http://schemas.microsoft.com/office/powerpoint/2010/main" val="425596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C3C3A-86FC-3D45-B1A4-26B9AABAF7CB}"/>
              </a:ext>
            </a:extLst>
          </p:cNvPr>
          <p:cNvSpPr>
            <a:spLocks noGrp="1"/>
          </p:cNvSpPr>
          <p:nvPr>
            <p:ph type="title"/>
          </p:nvPr>
        </p:nvSpPr>
        <p:spPr/>
        <p:txBody>
          <a:bodyPr/>
          <a:lstStyle/>
          <a:p>
            <a:r>
              <a:rPr lang="fr-FR" dirty="0"/>
              <a:t>Programme de la classe de terminale </a:t>
            </a:r>
          </a:p>
        </p:txBody>
      </p:sp>
      <p:sp>
        <p:nvSpPr>
          <p:cNvPr id="3" name="Espace réservé du texte 2">
            <a:extLst>
              <a:ext uri="{FF2B5EF4-FFF2-40B4-BE49-F238E27FC236}">
                <a16:creationId xmlns:a16="http://schemas.microsoft.com/office/drawing/2014/main" id="{85DC64C4-0BCD-2D4C-9794-5E0FC2ACA540}"/>
              </a:ext>
            </a:extLst>
          </p:cNvPr>
          <p:cNvSpPr>
            <a:spLocks noGrp="1"/>
          </p:cNvSpPr>
          <p:nvPr>
            <p:ph type="body" sz="quarter" idx="13"/>
          </p:nvPr>
        </p:nvSpPr>
        <p:spPr/>
        <p:txBody>
          <a:bodyPr>
            <a:normAutofit fontScale="85000" lnSpcReduction="20000"/>
          </a:bodyPr>
          <a:lstStyle/>
          <a:p>
            <a:r>
              <a:rPr lang="fr-FR" dirty="0"/>
              <a:t>Accessibilité /attractivité</a:t>
            </a:r>
          </a:p>
          <a:p>
            <a:pPr lvl="1"/>
            <a:endParaRPr lang="fr-FR" sz="1700" dirty="0"/>
          </a:p>
          <a:p>
            <a:pPr lvl="1">
              <a:lnSpc>
                <a:spcPct val="110000"/>
              </a:lnSpc>
              <a:spcBef>
                <a:spcPts val="600"/>
              </a:spcBef>
            </a:pPr>
            <a:r>
              <a:rPr lang="fr-FR" sz="1900" dirty="0"/>
              <a:t>Traite des grands enjeux économiques et sociaux du monde contemporain</a:t>
            </a:r>
          </a:p>
          <a:p>
            <a:pPr lvl="1">
              <a:lnSpc>
                <a:spcPct val="110000"/>
              </a:lnSpc>
              <a:spcBef>
                <a:spcPts val="600"/>
              </a:spcBef>
            </a:pPr>
            <a:r>
              <a:rPr lang="fr-FR" sz="1900" dirty="0"/>
              <a:t>Permet de donner du sens aux apprentissages</a:t>
            </a:r>
          </a:p>
          <a:p>
            <a:pPr lvl="1">
              <a:lnSpc>
                <a:spcPct val="110000"/>
              </a:lnSpc>
              <a:spcBef>
                <a:spcPts val="600"/>
              </a:spcBef>
            </a:pPr>
            <a:r>
              <a:rPr lang="fr-FR" sz="1900" dirty="0">
                <a:solidFill>
                  <a:prstClr val="black"/>
                </a:solidFill>
              </a:rPr>
              <a:t>Explication des attentes </a:t>
            </a:r>
            <a:r>
              <a:rPr lang="fr-FR" sz="1900" dirty="0">
                <a:solidFill>
                  <a:prstClr val="black"/>
                </a:solidFill>
                <a:sym typeface="Wingdings" pitchFamily="2" charset="2"/>
              </a:rPr>
              <a:t> rédaction en termes d’objectifs d’apprentissage - </a:t>
            </a:r>
            <a:r>
              <a:rPr lang="fr-FR" sz="1900" dirty="0"/>
              <a:t>Des objectifs d’apprentissage explicites : « comprendre », « savoir interpréter », « connaître », « savoir que », « être capable d’illustrer ».</a:t>
            </a:r>
          </a:p>
          <a:p>
            <a:pPr lvl="1">
              <a:lnSpc>
                <a:spcPct val="110000"/>
              </a:lnSpc>
              <a:spcBef>
                <a:spcPts val="600"/>
              </a:spcBef>
            </a:pPr>
            <a:r>
              <a:rPr lang="fr-FR" sz="1900" dirty="0"/>
              <a:t>Le programme définit ce que les élèves doivent avoir acquis à la fin de l’année (savoirs et savoir-faire).</a:t>
            </a:r>
          </a:p>
          <a:p>
            <a:pPr lvl="1">
              <a:lnSpc>
                <a:spcPct val="110000"/>
              </a:lnSpc>
              <a:spcBef>
                <a:spcPts val="600"/>
              </a:spcBef>
            </a:pPr>
            <a:r>
              <a:rPr lang="fr-FR" sz="1900" dirty="0"/>
              <a:t>Une continuité et une progressivité des apprentissages (connaissances et compétences)</a:t>
            </a:r>
          </a:p>
          <a:p>
            <a:pPr lvl="1">
              <a:lnSpc>
                <a:spcPct val="110000"/>
              </a:lnSpc>
              <a:spcBef>
                <a:spcPts val="600"/>
              </a:spcBef>
            </a:pPr>
            <a:r>
              <a:rPr lang="fr-FR" sz="1900" dirty="0"/>
              <a:t>Équilibre science économique / sociologie-science politique</a:t>
            </a:r>
          </a:p>
          <a:p>
            <a:pPr lvl="1">
              <a:lnSpc>
                <a:spcPct val="110000"/>
              </a:lnSpc>
              <a:spcBef>
                <a:spcPts val="600"/>
              </a:spcBef>
            </a:pPr>
            <a:endParaRPr lang="fr-FR" sz="1900" dirty="0"/>
          </a:p>
          <a:p>
            <a:pPr marL="457200" lvl="1" indent="0">
              <a:buNone/>
            </a:pPr>
            <a:endParaRPr lang="fr-FR" sz="1800" dirty="0"/>
          </a:p>
          <a:p>
            <a:pPr lvl="1"/>
            <a:endParaRPr lang="fr-FR" dirty="0"/>
          </a:p>
        </p:txBody>
      </p:sp>
    </p:spTree>
    <p:extLst>
      <p:ext uri="{BB962C8B-B14F-4D97-AF65-F5344CB8AC3E}">
        <p14:creationId xmlns:p14="http://schemas.microsoft.com/office/powerpoint/2010/main" val="382110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96A4A-0B6D-4B54-AE91-54FBD5C42CB5}"/>
              </a:ext>
            </a:extLst>
          </p:cNvPr>
          <p:cNvSpPr>
            <a:spLocks noGrp="1"/>
          </p:cNvSpPr>
          <p:nvPr>
            <p:ph type="title"/>
          </p:nvPr>
        </p:nvSpPr>
        <p:spPr/>
        <p:txBody>
          <a:bodyPr>
            <a:normAutofit fontScale="90000"/>
          </a:bodyPr>
          <a:lstStyle/>
          <a:p>
            <a:br>
              <a:rPr lang="fr-FR" dirty="0"/>
            </a:br>
            <a:br>
              <a:rPr lang="fr-FR" dirty="0"/>
            </a:br>
            <a:r>
              <a:rPr lang="fr-FR" dirty="0"/>
              <a:t>objectifs de l’enseignement et repères pédagogiques</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8E23CF5C-0D15-4B35-9B1B-DDA31589F858}"/>
              </a:ext>
            </a:extLst>
          </p:cNvPr>
          <p:cNvSpPr>
            <a:spLocks noGrp="1"/>
          </p:cNvSpPr>
          <p:nvPr>
            <p:ph idx="1"/>
          </p:nvPr>
        </p:nvSpPr>
        <p:spPr>
          <a:xfrm>
            <a:off x="647700" y="965203"/>
            <a:ext cx="7010400" cy="3771897"/>
          </a:xfrm>
        </p:spPr>
        <p:txBody>
          <a:bodyPr>
            <a:normAutofit/>
          </a:bodyPr>
          <a:lstStyle/>
          <a:p>
            <a:r>
              <a:rPr lang="fr-FR" dirty="0"/>
              <a:t>Classes de première et de terminale</a:t>
            </a:r>
          </a:p>
          <a:p>
            <a:pPr lvl="1"/>
            <a:r>
              <a:rPr lang="fr-FR" sz="1200" b="1" dirty="0"/>
              <a:t>participer à la formation intellectuelle des élèves</a:t>
            </a:r>
            <a:r>
              <a:rPr lang="fr-FR" sz="1200" dirty="0"/>
              <a:t> en renforçant leur acquisition des concepts, méthodes et problématiques essentiels de la science économique, de la sociologie et de la science politique ; </a:t>
            </a:r>
          </a:p>
          <a:p>
            <a:pPr marL="457200" lvl="1" indent="0">
              <a:buNone/>
            </a:pPr>
            <a:endParaRPr lang="fr-FR" sz="1200" dirty="0"/>
          </a:p>
          <a:p>
            <a:pPr lvl="1"/>
            <a:r>
              <a:rPr lang="fr-FR" sz="1200" b="1" dirty="0"/>
              <a:t>préparer les élèves à la poursuite d'études post-baccalauréat et leur permettre de faire des choix éclairés d'orientation dans l'enseignement supérieur</a:t>
            </a:r>
            <a:r>
              <a:rPr lang="fr-FR" sz="1200" dirty="0"/>
              <a:t>. Il existe en effet un vaste éventail de cursus pour lesquels la maîtrise de connaissances en sciences économiques et sociales constitue un atout indiscutable (classes préparatoires économiques et commerciales, classes préparatoires lettres et sciences sociales, formations universitaires d'économie et gestion, de droit, de science politique, de sociologie, de LEA, d’AES, instituts d'études politiques, écoles spécialisées : écoles de commerce et management, écoles de communication et journalisme, etc.) ;</a:t>
            </a:r>
          </a:p>
          <a:p>
            <a:pPr marL="457200" lvl="1" indent="0">
              <a:buNone/>
            </a:pPr>
            <a:endParaRPr lang="fr-FR" sz="1200" dirty="0"/>
          </a:p>
          <a:p>
            <a:pPr lvl="1"/>
            <a:r>
              <a:rPr lang="fr-FR" sz="1200" b="1" dirty="0"/>
              <a:t>contribuer à la formation citoyenne des élèves</a:t>
            </a:r>
            <a:r>
              <a:rPr lang="fr-FR" sz="1200" dirty="0"/>
              <a:t> grâce à la maîtrise de connaissances qui favorisent la participation au débat public sur les grands enjeux économiques, sociaux et politiques des sociétés contemporaines.</a:t>
            </a:r>
          </a:p>
          <a:p>
            <a:endParaRPr lang="fr-FR" dirty="0"/>
          </a:p>
          <a:p>
            <a:endParaRPr lang="fr-FR" dirty="0"/>
          </a:p>
        </p:txBody>
      </p:sp>
    </p:spTree>
    <p:extLst>
      <p:ext uri="{BB962C8B-B14F-4D97-AF65-F5344CB8AC3E}">
        <p14:creationId xmlns:p14="http://schemas.microsoft.com/office/powerpoint/2010/main" val="39427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br>
              <a:rPr lang="fr-FR" dirty="0"/>
            </a:br>
            <a:r>
              <a:rPr lang="fr-FR" dirty="0"/>
              <a:t>objectifs de l’enseignement et repères pédagogiques </a:t>
            </a:r>
            <a:br>
              <a:rPr lang="fr-FR" dirty="0"/>
            </a:br>
            <a:br>
              <a:rPr lang="fr-FR" dirty="0"/>
            </a:br>
            <a:endParaRPr lang="fr-FR" dirty="0"/>
          </a:p>
        </p:txBody>
      </p:sp>
      <p:sp>
        <p:nvSpPr>
          <p:cNvPr id="3" name="Espace réservé du contenu 2"/>
          <p:cNvSpPr>
            <a:spLocks noGrp="1"/>
          </p:cNvSpPr>
          <p:nvPr>
            <p:ph idx="1"/>
          </p:nvPr>
        </p:nvSpPr>
        <p:spPr>
          <a:xfrm>
            <a:off x="584200" y="1107222"/>
            <a:ext cx="8102600" cy="4036278"/>
          </a:xfrm>
        </p:spPr>
        <p:txBody>
          <a:bodyPr>
            <a:normAutofit lnSpcReduction="10000"/>
          </a:bodyPr>
          <a:lstStyle/>
          <a:p>
            <a:r>
              <a:rPr lang="fr-FR" dirty="0"/>
              <a:t>Renforcer chez les élèves certaines compétences transversales : </a:t>
            </a:r>
          </a:p>
          <a:p>
            <a:pPr marL="0" indent="0">
              <a:buNone/>
            </a:pPr>
            <a:r>
              <a:rPr lang="fr-FR" dirty="0"/>
              <a:t>	Dès la classe de première : </a:t>
            </a:r>
            <a:endParaRPr lang="fr-FR" sz="1800" dirty="0"/>
          </a:p>
          <a:p>
            <a:pPr marL="679847" lvl="3"/>
            <a:r>
              <a:rPr lang="fr-FR" sz="1800" dirty="0"/>
              <a:t>mobilisation des connaissances ;</a:t>
            </a:r>
          </a:p>
          <a:p>
            <a:pPr marL="679847" lvl="3"/>
            <a:r>
              <a:rPr lang="fr-FR" sz="1800" dirty="0"/>
              <a:t>résolution chiffrée et graphique d’exercices simples ; </a:t>
            </a:r>
          </a:p>
          <a:p>
            <a:pPr marL="679847" lvl="3"/>
            <a:r>
              <a:rPr lang="fr-FR" sz="1800" dirty="0"/>
              <a:t>collecte et traitement de l’information ;</a:t>
            </a:r>
          </a:p>
          <a:p>
            <a:pPr marL="679847" lvl="3"/>
            <a:r>
              <a:rPr lang="fr-FR" sz="1800" dirty="0"/>
              <a:t>analyse et mobilisation des données ;</a:t>
            </a:r>
          </a:p>
          <a:p>
            <a:pPr marL="679847" lvl="3"/>
            <a:r>
              <a:rPr lang="fr-FR" sz="1800" dirty="0"/>
              <a:t>analyse et mobilisation de documents de natures diverses ;</a:t>
            </a:r>
          </a:p>
          <a:p>
            <a:pPr marL="679847" lvl="3"/>
            <a:r>
              <a:rPr lang="fr-FR" sz="1800" dirty="0"/>
              <a:t>construction d’une argumentation / d’un raisonnement rigoureux ;</a:t>
            </a:r>
          </a:p>
          <a:p>
            <a:pPr marL="679847" lvl="3"/>
            <a:r>
              <a:rPr lang="fr-FR" sz="1800" dirty="0"/>
              <a:t>maîtrise de l’expression écrite et orale.</a:t>
            </a:r>
          </a:p>
          <a:p>
            <a:pPr marL="482600" indent="0">
              <a:buNone/>
            </a:pPr>
            <a:r>
              <a:rPr lang="fr-FR" dirty="0"/>
              <a:t>En fin de terminale (en plus des compétences transversales acquises en fin de première) :</a:t>
            </a:r>
            <a:endParaRPr lang="fr-FR" sz="1800" dirty="0"/>
          </a:p>
          <a:p>
            <a:pPr marL="679847" lvl="3"/>
            <a:r>
              <a:rPr lang="fr-FR" sz="1800" dirty="0"/>
              <a:t>construction d’une problématique ;</a:t>
            </a:r>
          </a:p>
          <a:p>
            <a:pPr marL="679847" lvl="3"/>
            <a:r>
              <a:rPr lang="fr-FR" sz="1800" dirty="0"/>
              <a:t>construction d’une dissertation.</a:t>
            </a:r>
          </a:p>
          <a:p>
            <a:endParaRPr lang="fr-FR" dirty="0"/>
          </a:p>
        </p:txBody>
      </p:sp>
    </p:spTree>
    <p:extLst>
      <p:ext uri="{BB962C8B-B14F-4D97-AF65-F5344CB8AC3E}">
        <p14:creationId xmlns:p14="http://schemas.microsoft.com/office/powerpoint/2010/main" val="205498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objectifs de l’enseignement et repères pédagogiques </a:t>
            </a:r>
          </a:p>
        </p:txBody>
      </p:sp>
      <p:sp>
        <p:nvSpPr>
          <p:cNvPr id="3" name="Espace réservé du contenu 2"/>
          <p:cNvSpPr>
            <a:spLocks noGrp="1"/>
          </p:cNvSpPr>
          <p:nvPr>
            <p:ph idx="1"/>
          </p:nvPr>
        </p:nvSpPr>
        <p:spPr/>
        <p:txBody>
          <a:bodyPr>
            <a:normAutofit/>
          </a:bodyPr>
          <a:lstStyle/>
          <a:p>
            <a:r>
              <a:rPr lang="fr-FR" dirty="0"/>
              <a:t>Dans le cadre de ce programme, les professeurs exercent leur liberté pédagogique, en particulier en :</a:t>
            </a:r>
          </a:p>
          <a:p>
            <a:endParaRPr lang="fr-FR" dirty="0"/>
          </a:p>
          <a:p>
            <a:pPr marL="965597" lvl="3" indent="-285750">
              <a:buFont typeface="Wingdings" panose="05000000000000000000" pitchFamily="2" charset="2"/>
              <a:buChar char="§"/>
            </a:pPr>
            <a:r>
              <a:rPr lang="fr-FR" sz="1800" dirty="0"/>
              <a:t>donnant du sens aux apprentissages : montrer comment les sciences économiques et sociales permettent de comprendre des situations concrètes</a:t>
            </a:r>
          </a:p>
          <a:p>
            <a:pPr marL="965597" lvl="3" indent="-285750">
              <a:buFont typeface="Wingdings" panose="05000000000000000000" pitchFamily="2" charset="2"/>
              <a:buChar char="§"/>
            </a:pPr>
            <a:r>
              <a:rPr lang="fr-FR" sz="1800" dirty="0"/>
              <a:t>diversifiant les dispositifs et supports pédagogiques</a:t>
            </a:r>
          </a:p>
          <a:p>
            <a:pPr marL="965597" lvl="3" indent="-285750">
              <a:buFont typeface="Wingdings" panose="05000000000000000000" pitchFamily="2" charset="2"/>
              <a:buChar char="§"/>
            </a:pPr>
            <a:r>
              <a:rPr lang="fr-FR" sz="1800" dirty="0"/>
              <a:t>favorisant la mise en activité intellectuelle des élèves.</a:t>
            </a:r>
          </a:p>
          <a:p>
            <a:pPr marL="342900" lvl="1" indent="0">
              <a:buNone/>
            </a:pPr>
            <a:endParaRPr lang="fr-FR" dirty="0"/>
          </a:p>
          <a:p>
            <a:endParaRPr lang="fr-FR" dirty="0"/>
          </a:p>
          <a:p>
            <a:endParaRPr lang="fr-FR" dirty="0"/>
          </a:p>
        </p:txBody>
      </p:sp>
    </p:spTree>
    <p:extLst>
      <p:ext uri="{BB962C8B-B14F-4D97-AF65-F5344CB8AC3E}">
        <p14:creationId xmlns:p14="http://schemas.microsoft.com/office/powerpoint/2010/main" val="224973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Des Contenus d’enseignement actualisés</a:t>
            </a:r>
            <a:br>
              <a:rPr lang="fr-FR" dirty="0"/>
            </a:br>
            <a:endParaRPr lang="fr-FR" dirty="0"/>
          </a:p>
        </p:txBody>
      </p:sp>
      <p:graphicFrame>
        <p:nvGraphicFramePr>
          <p:cNvPr id="5" name="Espace réservé du contenu 4">
            <a:extLst>
              <a:ext uri="{FF2B5EF4-FFF2-40B4-BE49-F238E27FC236}">
                <a16:creationId xmlns:a16="http://schemas.microsoft.com/office/drawing/2014/main" id="{506B54E5-CF4A-6C46-BF8D-61D4C6484F5D}"/>
              </a:ext>
            </a:extLst>
          </p:cNvPr>
          <p:cNvGraphicFramePr>
            <a:graphicFrameLocks noGrp="1"/>
          </p:cNvGraphicFramePr>
          <p:nvPr>
            <p:ph idx="1"/>
            <p:extLst>
              <p:ext uri="{D42A27DB-BD31-4B8C-83A1-F6EECF244321}">
                <p14:modId xmlns:p14="http://schemas.microsoft.com/office/powerpoint/2010/main" val="914842919"/>
              </p:ext>
            </p:extLst>
          </p:nvPr>
        </p:nvGraphicFramePr>
        <p:xfrm>
          <a:off x="709350" y="1184893"/>
          <a:ext cx="8073500" cy="3350890"/>
        </p:xfrm>
        <a:graphic>
          <a:graphicData uri="http://schemas.openxmlformats.org/drawingml/2006/table">
            <a:tbl>
              <a:tblPr firstRow="1" bandRow="1">
                <a:tableStyleId>{5C22544A-7EE6-4342-B048-85BDC9FD1C3A}</a:tableStyleId>
              </a:tblPr>
              <a:tblGrid>
                <a:gridCol w="1427205">
                  <a:extLst>
                    <a:ext uri="{9D8B030D-6E8A-4147-A177-3AD203B41FA5}">
                      <a16:colId xmlns:a16="http://schemas.microsoft.com/office/drawing/2014/main" val="321320733"/>
                    </a:ext>
                  </a:extLst>
                </a:gridCol>
                <a:gridCol w="6646295">
                  <a:extLst>
                    <a:ext uri="{9D8B030D-6E8A-4147-A177-3AD203B41FA5}">
                      <a16:colId xmlns:a16="http://schemas.microsoft.com/office/drawing/2014/main" val="4035993181"/>
                    </a:ext>
                  </a:extLst>
                </a:gridCol>
              </a:tblGrid>
              <a:tr h="1045500">
                <a:tc>
                  <a:txBody>
                    <a:bodyPr/>
                    <a:lstStyle/>
                    <a:p>
                      <a:pPr>
                        <a:tabLst>
                          <a:tab pos="302260" algn="l"/>
                        </a:tabLst>
                      </a:pPr>
                      <a:r>
                        <a:rPr lang="fr-FR" sz="1400" dirty="0">
                          <a:effectLst/>
                        </a:rPr>
                        <a:t>Science économique</a:t>
                      </a:r>
                      <a:endParaRPr lang="fr-FR" sz="1400" dirty="0">
                        <a:effectLst/>
                        <a:latin typeface="Calibri" panose="020F0502020204030204" pitchFamily="34" charset="0"/>
                      </a:endParaRPr>
                    </a:p>
                  </a:txBody>
                  <a:tcPr/>
                </a:tc>
                <a:tc>
                  <a:txBody>
                    <a:bodyPr/>
                    <a:lstStyle/>
                    <a:p>
                      <a:pPr>
                        <a:tabLst>
                          <a:tab pos="302260" algn="l"/>
                        </a:tabLst>
                      </a:pPr>
                      <a:r>
                        <a:rPr lang="fr-FR" sz="1400" dirty="0">
                          <a:effectLst/>
                        </a:rPr>
                        <a:t>Quels sont les sources et les défis de la croissance économique ?</a:t>
                      </a:r>
                    </a:p>
                    <a:p>
                      <a:pPr>
                        <a:tabLst>
                          <a:tab pos="302260" algn="l"/>
                        </a:tabLst>
                      </a:pPr>
                      <a:r>
                        <a:rPr lang="fr-FR" sz="1400" dirty="0">
                          <a:effectLst/>
                        </a:rPr>
                        <a:t>Quels sont les fondements du commerce international et de l’internationalisation de la production ?</a:t>
                      </a:r>
                    </a:p>
                    <a:p>
                      <a:pPr>
                        <a:tabLst>
                          <a:tab pos="302260" algn="l"/>
                        </a:tabLst>
                      </a:pPr>
                      <a:r>
                        <a:rPr lang="fr-FR" sz="1400" dirty="0">
                          <a:effectLst/>
                        </a:rPr>
                        <a:t>Comment lutter contre le chômage ?</a:t>
                      </a:r>
                    </a:p>
                    <a:p>
                      <a:pPr>
                        <a:tabLst>
                          <a:tab pos="302260" algn="l"/>
                        </a:tabLst>
                      </a:pPr>
                      <a:r>
                        <a:rPr lang="fr-FR" sz="1400" dirty="0">
                          <a:effectLst/>
                        </a:rPr>
                        <a:t>Comment expliquer les crises financières et réguler le système financier ?</a:t>
                      </a:r>
                    </a:p>
                    <a:p>
                      <a:pPr>
                        <a:tabLst>
                          <a:tab pos="302260" algn="l"/>
                        </a:tabLst>
                      </a:pPr>
                      <a:r>
                        <a:rPr lang="fr-FR" sz="1400" dirty="0">
                          <a:effectLst/>
                        </a:rPr>
                        <a:t>Quelles politiques économiques dans le cadre européen ?</a:t>
                      </a:r>
                      <a:endParaRPr lang="fr-FR" sz="1400" dirty="0">
                        <a:effectLst/>
                        <a:latin typeface="Calibri" panose="020F0502020204030204" pitchFamily="34" charset="0"/>
                      </a:endParaRPr>
                    </a:p>
                  </a:txBody>
                  <a:tcPr/>
                </a:tc>
                <a:extLst>
                  <a:ext uri="{0D108BD9-81ED-4DB2-BD59-A6C34878D82A}">
                    <a16:rowId xmlns:a16="http://schemas.microsoft.com/office/drawing/2014/main" val="993036273"/>
                  </a:ext>
                </a:extLst>
              </a:tr>
              <a:tr h="1007076">
                <a:tc>
                  <a:txBody>
                    <a:bodyPr/>
                    <a:lstStyle/>
                    <a:p>
                      <a:pPr>
                        <a:tabLst>
                          <a:tab pos="302260" algn="l"/>
                        </a:tabLst>
                      </a:pPr>
                      <a:r>
                        <a:rPr lang="fr-FR" sz="1400">
                          <a:effectLst/>
                        </a:rPr>
                        <a:t>Sociologie et science politique</a:t>
                      </a:r>
                      <a:endParaRPr lang="fr-FR" sz="1400">
                        <a:effectLst/>
                        <a:latin typeface="Calibri" panose="020F0502020204030204" pitchFamily="34" charset="0"/>
                      </a:endParaRPr>
                    </a:p>
                  </a:txBody>
                  <a:tcPr/>
                </a:tc>
                <a:tc>
                  <a:txBody>
                    <a:bodyPr/>
                    <a:lstStyle/>
                    <a:p>
                      <a:pPr>
                        <a:tabLst>
                          <a:tab pos="302260" algn="l"/>
                        </a:tabLst>
                      </a:pPr>
                      <a:r>
                        <a:rPr lang="fr-FR" sz="1400" dirty="0">
                          <a:effectLst/>
                        </a:rPr>
                        <a:t>Comment est structurée la société française actuelle ?</a:t>
                      </a:r>
                    </a:p>
                    <a:p>
                      <a:pPr>
                        <a:tabLst>
                          <a:tab pos="302260" algn="l"/>
                        </a:tabLst>
                      </a:pPr>
                      <a:r>
                        <a:rPr lang="fr-FR" sz="1400" dirty="0">
                          <a:effectLst/>
                        </a:rPr>
                        <a:t>Quelle est l’action de l’École sur les destins individuels et sur l’évolution de la société ?</a:t>
                      </a:r>
                    </a:p>
                    <a:p>
                      <a:pPr>
                        <a:tabLst>
                          <a:tab pos="302260" algn="l"/>
                        </a:tabLst>
                      </a:pPr>
                      <a:r>
                        <a:rPr lang="fr-FR" sz="1400" dirty="0">
                          <a:effectLst/>
                        </a:rPr>
                        <a:t>Quels sont les caractéristiques contemporaines et les facteurs de la mobilité sociale ?</a:t>
                      </a:r>
                    </a:p>
                    <a:p>
                      <a:pPr>
                        <a:tabLst>
                          <a:tab pos="302260" algn="l"/>
                        </a:tabLst>
                      </a:pPr>
                      <a:r>
                        <a:rPr lang="fr-FR" sz="1400" dirty="0">
                          <a:effectLst/>
                        </a:rPr>
                        <a:t>Quelles sont les mutations du travail et de l’emploi ?</a:t>
                      </a:r>
                    </a:p>
                    <a:p>
                      <a:pPr>
                        <a:tabLst>
                          <a:tab pos="302260" algn="l"/>
                        </a:tabLst>
                      </a:pPr>
                      <a:r>
                        <a:rPr lang="fr-FR" sz="1400" dirty="0">
                          <a:effectLst/>
                        </a:rPr>
                        <a:t>Comment expliquer l’engagement politique dans les sociétés démocratiques ?</a:t>
                      </a:r>
                      <a:endParaRPr lang="fr-FR" sz="1400" dirty="0">
                        <a:effectLst/>
                        <a:latin typeface="Calibri" panose="020F0502020204030204" pitchFamily="34" charset="0"/>
                      </a:endParaRPr>
                    </a:p>
                  </a:txBody>
                  <a:tcPr/>
                </a:tc>
                <a:extLst>
                  <a:ext uri="{0D108BD9-81ED-4DB2-BD59-A6C34878D82A}">
                    <a16:rowId xmlns:a16="http://schemas.microsoft.com/office/drawing/2014/main" val="4019091862"/>
                  </a:ext>
                </a:extLst>
              </a:tr>
              <a:tr h="821050">
                <a:tc>
                  <a:txBody>
                    <a:bodyPr/>
                    <a:lstStyle/>
                    <a:p>
                      <a:pPr>
                        <a:tabLst>
                          <a:tab pos="302260" algn="l"/>
                        </a:tabLst>
                      </a:pPr>
                      <a:r>
                        <a:rPr lang="fr-FR" sz="1400">
                          <a:effectLst/>
                        </a:rPr>
                        <a:t>Regards croisés</a:t>
                      </a:r>
                      <a:endParaRPr lang="fr-FR" sz="1400">
                        <a:effectLst/>
                        <a:latin typeface="Calibri" panose="020F0502020204030204" pitchFamily="34" charset="0"/>
                      </a:endParaRPr>
                    </a:p>
                  </a:txBody>
                  <a:tcPr/>
                </a:tc>
                <a:tc>
                  <a:txBody>
                    <a:bodyPr/>
                    <a:lstStyle/>
                    <a:p>
                      <a:pPr>
                        <a:tabLst>
                          <a:tab pos="302260" algn="l"/>
                        </a:tabLst>
                      </a:pPr>
                      <a:r>
                        <a:rPr lang="fr-FR" sz="1400" dirty="0">
                          <a:effectLst/>
                        </a:rPr>
                        <a:t>Quelles inégalités sont compatibles avec les différentes conceptions de la justice sociale ?</a:t>
                      </a:r>
                    </a:p>
                    <a:p>
                      <a:pPr>
                        <a:tabLst>
                          <a:tab pos="302260" algn="l"/>
                        </a:tabLst>
                      </a:pPr>
                      <a:r>
                        <a:rPr lang="fr-FR" sz="1400" dirty="0">
                          <a:effectLst/>
                        </a:rPr>
                        <a:t>Quelle action publique pour l’environnement ?</a:t>
                      </a:r>
                      <a:endParaRPr lang="fr-FR" sz="1400" dirty="0">
                        <a:effectLst/>
                        <a:latin typeface="Calibri" panose="020F0502020204030204" pitchFamily="34" charset="0"/>
                      </a:endParaRPr>
                    </a:p>
                  </a:txBody>
                  <a:tcPr/>
                </a:tc>
                <a:extLst>
                  <a:ext uri="{0D108BD9-81ED-4DB2-BD59-A6C34878D82A}">
                    <a16:rowId xmlns:a16="http://schemas.microsoft.com/office/drawing/2014/main" val="3507350639"/>
                  </a:ext>
                </a:extLst>
              </a:tr>
            </a:tbl>
          </a:graphicData>
        </a:graphic>
      </p:graphicFrame>
    </p:spTree>
    <p:extLst>
      <p:ext uri="{BB962C8B-B14F-4D97-AF65-F5344CB8AC3E}">
        <p14:creationId xmlns:p14="http://schemas.microsoft.com/office/powerpoint/2010/main" val="12262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79D90-9A81-7047-AAA2-B694E8853C43}"/>
              </a:ext>
            </a:extLst>
          </p:cNvPr>
          <p:cNvSpPr>
            <a:spLocks noGrp="1"/>
          </p:cNvSpPr>
          <p:nvPr>
            <p:ph type="ctrTitle"/>
          </p:nvPr>
        </p:nvSpPr>
        <p:spPr>
          <a:xfrm>
            <a:off x="1090610" y="1"/>
            <a:ext cx="7894637" cy="2557662"/>
          </a:xfrm>
        </p:spPr>
        <p:txBody>
          <a:bodyPr/>
          <a:lstStyle/>
          <a:p>
            <a:br>
              <a:rPr lang="fr-FR" dirty="0"/>
            </a:br>
            <a:r>
              <a:rPr lang="fr-FR" dirty="0"/>
              <a:t>L’évaluation de sciences économiques et sociales au baccalauréat</a:t>
            </a:r>
            <a:br>
              <a:rPr lang="fr-FR" dirty="0"/>
            </a:br>
            <a:endParaRPr lang="fr-FR" dirty="0"/>
          </a:p>
        </p:txBody>
      </p:sp>
      <p:sp>
        <p:nvSpPr>
          <p:cNvPr id="3" name="Sous-titre 2">
            <a:extLst>
              <a:ext uri="{FF2B5EF4-FFF2-40B4-BE49-F238E27FC236}">
                <a16:creationId xmlns:a16="http://schemas.microsoft.com/office/drawing/2014/main" id="{3D88799D-691A-334F-9180-F2E249CF386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3306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7D5A2-4D52-4F42-9740-DCFC2CDC2F64}"/>
              </a:ext>
            </a:extLst>
          </p:cNvPr>
          <p:cNvSpPr>
            <a:spLocks noGrp="1"/>
          </p:cNvSpPr>
          <p:nvPr>
            <p:ph type="title"/>
          </p:nvPr>
        </p:nvSpPr>
        <p:spPr/>
        <p:txBody>
          <a:bodyPr/>
          <a:lstStyle/>
          <a:p>
            <a:r>
              <a:rPr lang="fr-FR" dirty="0"/>
              <a:t>Qu’évalue-t-on ?</a:t>
            </a:r>
          </a:p>
        </p:txBody>
      </p:sp>
      <p:sp>
        <p:nvSpPr>
          <p:cNvPr id="3" name="Espace réservé du texte 2">
            <a:extLst>
              <a:ext uri="{FF2B5EF4-FFF2-40B4-BE49-F238E27FC236}">
                <a16:creationId xmlns:a16="http://schemas.microsoft.com/office/drawing/2014/main" id="{B97FBA03-34A8-1445-B49D-BB8A9E4B7F23}"/>
              </a:ext>
            </a:extLst>
          </p:cNvPr>
          <p:cNvSpPr>
            <a:spLocks noGrp="1"/>
          </p:cNvSpPr>
          <p:nvPr>
            <p:ph type="body" sz="quarter" idx="13"/>
          </p:nvPr>
        </p:nvSpPr>
        <p:spPr/>
        <p:txBody>
          <a:bodyPr>
            <a:normAutofit fontScale="70000" lnSpcReduction="20000"/>
          </a:bodyPr>
          <a:lstStyle/>
          <a:p>
            <a:r>
              <a:rPr lang="fr-FR" dirty="0"/>
              <a:t>Connaissances acquises dans le cadre du programme et définies par les objectifs d’apprentissage.</a:t>
            </a:r>
          </a:p>
          <a:p>
            <a:endParaRPr lang="fr-FR" dirty="0"/>
          </a:p>
          <a:p>
            <a:r>
              <a:rPr lang="fr-FR" dirty="0"/>
              <a:t>Compétences transversales : </a:t>
            </a:r>
          </a:p>
          <a:p>
            <a:pPr marL="0" indent="0">
              <a:buNone/>
            </a:pPr>
            <a:r>
              <a:rPr lang="fr-FR" dirty="0"/>
              <a:t>	</a:t>
            </a:r>
          </a:p>
          <a:p>
            <a:pPr marL="0" indent="0">
              <a:buNone/>
            </a:pPr>
            <a:r>
              <a:rPr lang="fr-FR" dirty="0"/>
              <a:t>	Dès la classe de première : </a:t>
            </a:r>
            <a:endParaRPr lang="fr-FR" sz="1800" dirty="0"/>
          </a:p>
          <a:p>
            <a:pPr marL="679847" lvl="3"/>
            <a:r>
              <a:rPr lang="fr-FR" sz="1800" dirty="0"/>
              <a:t>mobilisation des connaissances ;</a:t>
            </a:r>
          </a:p>
          <a:p>
            <a:pPr marL="679847" lvl="3"/>
            <a:r>
              <a:rPr lang="fr-FR" sz="1800" dirty="0"/>
              <a:t>résolution chiffrée et graphique d’exercices simples ; </a:t>
            </a:r>
          </a:p>
          <a:p>
            <a:pPr marL="679847" lvl="3"/>
            <a:r>
              <a:rPr lang="fr-FR" sz="1800" dirty="0"/>
              <a:t>collecte et traitement de l’information ;</a:t>
            </a:r>
          </a:p>
          <a:p>
            <a:pPr marL="679847" lvl="3"/>
            <a:r>
              <a:rPr lang="fr-FR" sz="1800" dirty="0"/>
              <a:t>analyse et mobilisation des données ;</a:t>
            </a:r>
          </a:p>
          <a:p>
            <a:pPr marL="679847" lvl="3"/>
            <a:r>
              <a:rPr lang="fr-FR" sz="1800" dirty="0"/>
              <a:t>analyse et mobilisation de documents de natures diverses ;</a:t>
            </a:r>
          </a:p>
          <a:p>
            <a:pPr marL="679847" lvl="3"/>
            <a:r>
              <a:rPr lang="fr-FR" sz="1800" dirty="0"/>
              <a:t>construction d’une argumentation / d’un raisonnement rigoureux ;</a:t>
            </a:r>
          </a:p>
          <a:p>
            <a:pPr marL="679847" lvl="3"/>
            <a:r>
              <a:rPr lang="fr-FR" sz="1800" dirty="0"/>
              <a:t>maîtrise de l’expression écrite et orale.</a:t>
            </a:r>
          </a:p>
          <a:p>
            <a:pPr marL="482600" indent="0">
              <a:buNone/>
            </a:pPr>
            <a:endParaRPr lang="fr-FR" dirty="0"/>
          </a:p>
          <a:p>
            <a:pPr marL="482600" indent="0">
              <a:buNone/>
            </a:pPr>
            <a:r>
              <a:rPr lang="fr-FR" dirty="0"/>
              <a:t>En fin de terminale (en plus des compétences acquises en fin de première) :</a:t>
            </a:r>
            <a:endParaRPr lang="fr-FR" sz="1800" dirty="0"/>
          </a:p>
          <a:p>
            <a:pPr marL="679847" lvl="3"/>
            <a:r>
              <a:rPr lang="fr-FR" sz="1800" dirty="0"/>
              <a:t>construction d’une problématique ;</a:t>
            </a:r>
          </a:p>
          <a:p>
            <a:pPr marL="679847" lvl="3"/>
            <a:r>
              <a:rPr lang="fr-FR" sz="1800" dirty="0"/>
              <a:t>construction d’une dissertation.</a:t>
            </a:r>
          </a:p>
          <a:p>
            <a:pPr marL="0" indent="0">
              <a:buNone/>
            </a:pPr>
            <a:endParaRPr lang="fr-FR" dirty="0"/>
          </a:p>
        </p:txBody>
      </p:sp>
    </p:spTree>
    <p:extLst>
      <p:ext uri="{BB962C8B-B14F-4D97-AF65-F5344CB8AC3E}">
        <p14:creationId xmlns:p14="http://schemas.microsoft.com/office/powerpoint/2010/main" val="193112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6" name="Espace réservé du texte 5"/>
          <p:cNvSpPr>
            <a:spLocks noGrp="1"/>
          </p:cNvSpPr>
          <p:nvPr>
            <p:ph type="body" sz="quarter" idx="13"/>
          </p:nvPr>
        </p:nvSpPr>
        <p:spPr/>
        <p:txBody>
          <a:bodyPr>
            <a:normAutofit fontScale="92500" lnSpcReduction="20000"/>
          </a:bodyPr>
          <a:lstStyle/>
          <a:p>
            <a:pPr>
              <a:buClr>
                <a:srgbClr val="3D7CC9"/>
              </a:buClr>
            </a:pPr>
            <a:r>
              <a:rPr lang="fr-FR" dirty="0">
                <a:solidFill>
                  <a:schemeClr val="tx1"/>
                </a:solidFill>
              </a:rPr>
              <a:t>Présentation du séminaire</a:t>
            </a:r>
          </a:p>
          <a:p>
            <a:pPr marL="0" indent="0">
              <a:buClr>
                <a:srgbClr val="3D7CC9"/>
              </a:buClr>
              <a:buNone/>
            </a:pPr>
            <a:endParaRPr lang="fr-FR" dirty="0">
              <a:solidFill>
                <a:schemeClr val="tx1"/>
              </a:solidFill>
            </a:endParaRPr>
          </a:p>
          <a:p>
            <a:pPr>
              <a:buClr>
                <a:srgbClr val="3D7CC9"/>
              </a:buClr>
            </a:pPr>
            <a:r>
              <a:rPr lang="fr-FR" dirty="0">
                <a:solidFill>
                  <a:schemeClr val="tx1"/>
                </a:solidFill>
              </a:rPr>
              <a:t>Repères sur la mise en œuvre de la réforme du baccalauréat et la réforme du lycée</a:t>
            </a:r>
          </a:p>
          <a:p>
            <a:pPr marL="0" indent="0">
              <a:buClr>
                <a:srgbClr val="3D7CC9"/>
              </a:buClr>
              <a:buNone/>
            </a:pPr>
            <a:endParaRPr lang="fr-FR" dirty="0">
              <a:solidFill>
                <a:schemeClr val="tx1"/>
              </a:solidFill>
            </a:endParaRPr>
          </a:p>
          <a:p>
            <a:pPr>
              <a:buClr>
                <a:srgbClr val="3D7CC9"/>
              </a:buClr>
            </a:pPr>
            <a:r>
              <a:rPr lang="fr-FR" dirty="0">
                <a:solidFill>
                  <a:schemeClr val="tx1"/>
                </a:solidFill>
              </a:rPr>
              <a:t>Le nouveau programme de sciences économiques et sociales en classe de terminale</a:t>
            </a:r>
          </a:p>
          <a:p>
            <a:pPr marL="0" indent="0">
              <a:buClr>
                <a:srgbClr val="3D7CC9"/>
              </a:buClr>
              <a:buNone/>
            </a:pPr>
            <a:endParaRPr lang="fr-FR" dirty="0">
              <a:solidFill>
                <a:schemeClr val="tx1"/>
              </a:solidFill>
            </a:endParaRPr>
          </a:p>
          <a:p>
            <a:r>
              <a:rPr lang="fr-FR" dirty="0">
                <a:solidFill>
                  <a:schemeClr val="tx1"/>
                </a:solidFill>
              </a:rPr>
              <a:t>Premières observations sur la mise en œuvre des programmes</a:t>
            </a:r>
          </a:p>
          <a:p>
            <a:pPr marL="0" indent="0">
              <a:buNone/>
            </a:pPr>
            <a:endParaRPr lang="fr-FR" dirty="0">
              <a:solidFill>
                <a:schemeClr val="tx1"/>
              </a:solidFill>
            </a:endParaRPr>
          </a:p>
          <a:p>
            <a:r>
              <a:rPr lang="fr-FR" dirty="0">
                <a:solidFill>
                  <a:schemeClr val="tx1"/>
                </a:solidFill>
              </a:rPr>
              <a:t>L’évaluation en sciences économiques et sociales</a:t>
            </a:r>
          </a:p>
          <a:p>
            <a:pPr marL="0" indent="0">
              <a:buNone/>
            </a:pPr>
            <a:endParaRPr lang="fr-FR" dirty="0"/>
          </a:p>
        </p:txBody>
      </p:sp>
    </p:spTree>
    <p:extLst>
      <p:ext uri="{BB962C8B-B14F-4D97-AF65-F5344CB8AC3E}">
        <p14:creationId xmlns:p14="http://schemas.microsoft.com/office/powerpoint/2010/main" val="326886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1615E-DFB8-5C40-9D37-93BA29E865FE}"/>
              </a:ext>
            </a:extLst>
          </p:cNvPr>
          <p:cNvSpPr>
            <a:spLocks noGrp="1"/>
          </p:cNvSpPr>
          <p:nvPr>
            <p:ph type="title"/>
          </p:nvPr>
        </p:nvSpPr>
        <p:spPr/>
        <p:txBody>
          <a:bodyPr/>
          <a:lstStyle/>
          <a:p>
            <a:r>
              <a:rPr lang="fr-FR" dirty="0"/>
              <a:t>Épreuve commune de contrôle continu</a:t>
            </a:r>
          </a:p>
        </p:txBody>
      </p:sp>
      <p:sp>
        <p:nvSpPr>
          <p:cNvPr id="3" name="Espace réservé du contenu 2">
            <a:extLst>
              <a:ext uri="{FF2B5EF4-FFF2-40B4-BE49-F238E27FC236}">
                <a16:creationId xmlns:a16="http://schemas.microsoft.com/office/drawing/2014/main" id="{54D0A410-E2E9-AE46-803D-94FA01971828}"/>
              </a:ext>
            </a:extLst>
          </p:cNvPr>
          <p:cNvSpPr>
            <a:spLocks noGrp="1"/>
          </p:cNvSpPr>
          <p:nvPr>
            <p:ph idx="1"/>
          </p:nvPr>
        </p:nvSpPr>
        <p:spPr/>
        <p:txBody>
          <a:bodyPr>
            <a:normAutofit fontScale="92500" lnSpcReduction="10000"/>
          </a:bodyPr>
          <a:lstStyle/>
          <a:p>
            <a:r>
              <a:rPr lang="fr-FR" dirty="0"/>
              <a:t>Ne concerne que les élèves qui ne choisissent pas les sciences économiques et sociales en classe de terminale.</a:t>
            </a:r>
          </a:p>
          <a:p>
            <a:endParaRPr lang="fr-FR" dirty="0"/>
          </a:p>
          <a:p>
            <a:r>
              <a:rPr lang="fr-FR" dirty="0"/>
              <a:t>Épreuve de deux heures. Coefficient 5, soit 5% de l’évaluation au baccalauréat. </a:t>
            </a:r>
          </a:p>
          <a:p>
            <a:endParaRPr lang="fr-FR" dirty="0"/>
          </a:p>
          <a:p>
            <a:r>
              <a:rPr lang="fr-FR" dirty="0"/>
              <a:t>L’élève est aussi évalué dans le cadre de contrôle continu « ordinaire  ».</a:t>
            </a:r>
          </a:p>
          <a:p>
            <a:pPr marL="0" indent="0">
              <a:buNone/>
            </a:pPr>
            <a:endParaRPr lang="fr-FR" dirty="0"/>
          </a:p>
          <a:p>
            <a:r>
              <a:rPr lang="fr-FR" dirty="0"/>
              <a:t>L’épreuve porte sur les notions et contenus, capacités et compétences figurant dans l’ensemble du programme de spécialité Sciences économiques et sociales de la classe de première.</a:t>
            </a:r>
          </a:p>
          <a:p>
            <a:pPr lvl="1"/>
            <a:endParaRPr lang="fr-FR" dirty="0"/>
          </a:p>
          <a:p>
            <a:endParaRPr lang="fr-FR" dirty="0"/>
          </a:p>
          <a:p>
            <a:endParaRPr lang="fr-FR" dirty="0"/>
          </a:p>
        </p:txBody>
      </p:sp>
    </p:spTree>
    <p:extLst>
      <p:ext uri="{BB962C8B-B14F-4D97-AF65-F5344CB8AC3E}">
        <p14:creationId xmlns:p14="http://schemas.microsoft.com/office/powerpoint/2010/main" val="414906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3209B-6892-0540-AF65-5D537892C59E}"/>
              </a:ext>
            </a:extLst>
          </p:cNvPr>
          <p:cNvSpPr>
            <a:spLocks noGrp="1"/>
          </p:cNvSpPr>
          <p:nvPr>
            <p:ph type="title"/>
          </p:nvPr>
        </p:nvSpPr>
        <p:spPr/>
        <p:txBody>
          <a:bodyPr/>
          <a:lstStyle/>
          <a:p>
            <a:r>
              <a:rPr lang="fr-FR" dirty="0"/>
              <a:t>Épreuve commune de contrôle continu</a:t>
            </a:r>
          </a:p>
        </p:txBody>
      </p:sp>
      <p:sp>
        <p:nvSpPr>
          <p:cNvPr id="3" name="Espace réservé du contenu 2">
            <a:extLst>
              <a:ext uri="{FF2B5EF4-FFF2-40B4-BE49-F238E27FC236}">
                <a16:creationId xmlns:a16="http://schemas.microsoft.com/office/drawing/2014/main" id="{A37A5612-7E43-3346-A79D-1E64195A1700}"/>
              </a:ext>
            </a:extLst>
          </p:cNvPr>
          <p:cNvSpPr>
            <a:spLocks noGrp="1"/>
          </p:cNvSpPr>
          <p:nvPr>
            <p:ph idx="1"/>
          </p:nvPr>
        </p:nvSpPr>
        <p:spPr/>
        <p:txBody>
          <a:bodyPr>
            <a:normAutofit fontScale="92500" lnSpcReduction="20000"/>
          </a:bodyPr>
          <a:lstStyle/>
          <a:p>
            <a:r>
              <a:rPr lang="fr-FR" dirty="0"/>
              <a:t>Structure de l’épreuve :</a:t>
            </a:r>
          </a:p>
          <a:p>
            <a:pPr lvl="1"/>
            <a:r>
              <a:rPr lang="fr-FR" sz="1600" b="1" dirty="0"/>
              <a:t>La première partie repose sur la mobilisation des connaissances et le traitement de l’information. </a:t>
            </a:r>
            <a:r>
              <a:rPr lang="fr-FR" sz="1600" dirty="0"/>
              <a:t>Elle comporte </a:t>
            </a:r>
            <a:r>
              <a:rPr lang="fr-FR" sz="1600" b="1" dirty="0"/>
              <a:t>soit un exercice </a:t>
            </a:r>
            <a:r>
              <a:rPr lang="fr-FR" sz="1600" dirty="0"/>
              <a:t>conduisant à une résolution graphique (sans formalisation mathématique)</a:t>
            </a:r>
            <a:r>
              <a:rPr lang="fr-FR" sz="1600" b="1" dirty="0"/>
              <a:t>, soit une étude d’un document de nature statistique comportant une ou plusieurs questions </a:t>
            </a:r>
            <a:r>
              <a:rPr lang="fr-FR" sz="1600" dirty="0"/>
              <a:t>(tableau, graphique, carte, radar, etc.) de 120 données chiffrées au maximum. Il est demandé au candidat de répondre aux questions </a:t>
            </a:r>
            <a:r>
              <a:rPr lang="fr-FR" sz="1600" b="1" dirty="0"/>
              <a:t>en mobilisant les connaissances</a:t>
            </a:r>
            <a:r>
              <a:rPr lang="fr-FR" sz="1600" dirty="0"/>
              <a:t> acquises dans le cadre du programme, </a:t>
            </a:r>
            <a:r>
              <a:rPr lang="fr-FR" sz="1600" b="1" dirty="0"/>
              <a:t>en adoptant une démarche méthodologique rigoureuse de collecte et d’exploitation de données quantitatives</a:t>
            </a:r>
            <a:r>
              <a:rPr lang="fr-FR" sz="1600" dirty="0"/>
              <a:t>, et en ayant recours le cas échéant à </a:t>
            </a:r>
            <a:r>
              <a:rPr lang="fr-FR" sz="1600" b="1" dirty="0"/>
              <a:t>des résolutions graphiques</a:t>
            </a:r>
            <a:r>
              <a:rPr lang="fr-FR" sz="1600" dirty="0"/>
              <a:t>.</a:t>
            </a:r>
          </a:p>
          <a:p>
            <a:pPr marL="457200" lvl="1" indent="0">
              <a:buNone/>
            </a:pPr>
            <a:endParaRPr lang="fr-FR" sz="1600" dirty="0"/>
          </a:p>
          <a:p>
            <a:pPr lvl="1"/>
            <a:r>
              <a:rPr lang="fr-FR" sz="1600" dirty="0"/>
              <a:t>La seconde partie demande un </a:t>
            </a:r>
            <a:r>
              <a:rPr lang="fr-FR" sz="1600" b="1" dirty="0"/>
              <a:t>raisonnement appuyé sur un dossier documentaire</a:t>
            </a:r>
            <a:r>
              <a:rPr lang="fr-FR" sz="1600" dirty="0"/>
              <a:t>. Le candidat est invité à développer un raisonnement </a:t>
            </a:r>
            <a:r>
              <a:rPr lang="fr-FR" sz="1600" b="1" dirty="0"/>
              <a:t>de l’ordre d’une page</a:t>
            </a:r>
            <a:r>
              <a:rPr lang="fr-FR" sz="1600" dirty="0"/>
              <a:t> en exploitant les documents du dossier et en mobilisant les connaissances acquises dans le cadre du programme. Le dossier documentaire comprend deux documents ; ils sont de nature différente : texte de 2 000 signes au maximum, document de nature statistique de 65 données au maximum. </a:t>
            </a:r>
          </a:p>
          <a:p>
            <a:pPr lvl="1"/>
            <a:endParaRPr lang="fr-FR" dirty="0"/>
          </a:p>
        </p:txBody>
      </p:sp>
    </p:spTree>
    <p:extLst>
      <p:ext uri="{BB962C8B-B14F-4D97-AF65-F5344CB8AC3E}">
        <p14:creationId xmlns:p14="http://schemas.microsoft.com/office/powerpoint/2010/main" val="227685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3209B-6892-0540-AF65-5D537892C59E}"/>
              </a:ext>
            </a:extLst>
          </p:cNvPr>
          <p:cNvSpPr>
            <a:spLocks noGrp="1"/>
          </p:cNvSpPr>
          <p:nvPr>
            <p:ph type="title"/>
          </p:nvPr>
        </p:nvSpPr>
        <p:spPr/>
        <p:txBody>
          <a:bodyPr/>
          <a:lstStyle/>
          <a:p>
            <a:r>
              <a:rPr lang="fr-FR" dirty="0"/>
              <a:t>Épreuve commune de contrôle continu</a:t>
            </a:r>
          </a:p>
        </p:txBody>
      </p:sp>
      <p:sp>
        <p:nvSpPr>
          <p:cNvPr id="3" name="Espace réservé du contenu 2">
            <a:extLst>
              <a:ext uri="{FF2B5EF4-FFF2-40B4-BE49-F238E27FC236}">
                <a16:creationId xmlns:a16="http://schemas.microsoft.com/office/drawing/2014/main" id="{A37A5612-7E43-3346-A79D-1E64195A1700}"/>
              </a:ext>
            </a:extLst>
          </p:cNvPr>
          <p:cNvSpPr>
            <a:spLocks noGrp="1"/>
          </p:cNvSpPr>
          <p:nvPr>
            <p:ph idx="1"/>
          </p:nvPr>
        </p:nvSpPr>
        <p:spPr/>
        <p:txBody>
          <a:bodyPr>
            <a:normAutofit/>
          </a:bodyPr>
          <a:lstStyle/>
          <a:p>
            <a:pPr marL="0" indent="0">
              <a:lnSpc>
                <a:spcPct val="80000"/>
              </a:lnSpc>
              <a:buNone/>
            </a:pPr>
            <a:endParaRPr lang="fr-FR" sz="1400" dirty="0"/>
          </a:p>
          <a:p>
            <a:pPr>
              <a:lnSpc>
                <a:spcPct val="80000"/>
              </a:lnSpc>
            </a:pPr>
            <a:r>
              <a:rPr lang="fr-FR" sz="1900" dirty="0">
                <a:solidFill>
                  <a:srgbClr val="3D7CC9"/>
                </a:solidFill>
              </a:rPr>
              <a:t>Une épreuve de </a:t>
            </a:r>
            <a:r>
              <a:rPr lang="fr-FR" sz="1900" b="1" dirty="0">
                <a:solidFill>
                  <a:srgbClr val="3D7CC9"/>
                </a:solidFill>
              </a:rPr>
              <a:t>contrôle continu </a:t>
            </a:r>
            <a:r>
              <a:rPr lang="fr-FR" sz="1900" dirty="0">
                <a:solidFill>
                  <a:srgbClr val="3D7CC9"/>
                </a:solidFill>
              </a:rPr>
              <a:t>(dont le poids total dans l’évaluation au baccalauréat est de 5%).</a:t>
            </a:r>
          </a:p>
          <a:p>
            <a:pPr lvl="1">
              <a:lnSpc>
                <a:spcPct val="80000"/>
              </a:lnSpc>
              <a:buFont typeface="Arial"/>
            </a:pPr>
            <a:endParaRPr lang="fr-FR" sz="1400" dirty="0">
              <a:solidFill>
                <a:srgbClr val="3D7CC9"/>
              </a:solidFill>
            </a:endParaRPr>
          </a:p>
          <a:p>
            <a:pPr>
              <a:lnSpc>
                <a:spcPct val="80000"/>
              </a:lnSpc>
            </a:pPr>
            <a:r>
              <a:rPr lang="fr-FR" sz="1900" dirty="0">
                <a:solidFill>
                  <a:srgbClr val="3D7CC9"/>
                </a:solidFill>
              </a:rPr>
              <a:t>Banque de sujets nationale</a:t>
            </a:r>
          </a:p>
          <a:p>
            <a:pPr>
              <a:lnSpc>
                <a:spcPct val="80000"/>
              </a:lnSpc>
            </a:pPr>
            <a:endParaRPr lang="fr-FR" sz="1900" dirty="0"/>
          </a:p>
          <a:p>
            <a:pPr>
              <a:lnSpc>
                <a:spcPct val="80000"/>
              </a:lnSpc>
            </a:pPr>
            <a:r>
              <a:rPr lang="fr-FR" sz="1900" dirty="0"/>
              <a:t>Une évaluation en </a:t>
            </a:r>
            <a:r>
              <a:rPr lang="fr-FR" sz="1900" b="1" dirty="0"/>
              <a:t>classe de première</a:t>
            </a:r>
          </a:p>
          <a:p>
            <a:pPr>
              <a:lnSpc>
                <a:spcPct val="80000"/>
              </a:lnSpc>
            </a:pPr>
            <a:endParaRPr lang="fr-FR" sz="1900" b="1" dirty="0"/>
          </a:p>
          <a:p>
            <a:pPr>
              <a:lnSpc>
                <a:spcPct val="80000"/>
              </a:lnSpc>
            </a:pPr>
            <a:r>
              <a:rPr lang="fr-FR" sz="1900" dirty="0"/>
              <a:t>Une évaluation coordonnée</a:t>
            </a:r>
          </a:p>
          <a:p>
            <a:pPr>
              <a:lnSpc>
                <a:spcPct val="80000"/>
              </a:lnSpc>
            </a:pPr>
            <a:endParaRPr lang="fr-FR" sz="1900" b="1" dirty="0"/>
          </a:p>
          <a:p>
            <a:pPr>
              <a:lnSpc>
                <a:spcPct val="80000"/>
              </a:lnSpc>
            </a:pPr>
            <a:r>
              <a:rPr lang="fr-FR" sz="1900" dirty="0"/>
              <a:t>Critères de réussite pour les élèves</a:t>
            </a:r>
          </a:p>
          <a:p>
            <a:pPr>
              <a:lnSpc>
                <a:spcPct val="80000"/>
              </a:lnSpc>
            </a:pPr>
            <a:endParaRPr lang="fr-FR" sz="1900" dirty="0"/>
          </a:p>
          <a:p>
            <a:pPr>
              <a:lnSpc>
                <a:spcPct val="80000"/>
              </a:lnSpc>
            </a:pPr>
            <a:endParaRPr lang="fr-FR" sz="1900" dirty="0"/>
          </a:p>
          <a:p>
            <a:pPr>
              <a:lnSpc>
                <a:spcPct val="80000"/>
              </a:lnSpc>
            </a:pPr>
            <a:endParaRPr lang="fr-FR" sz="1900" dirty="0"/>
          </a:p>
          <a:p>
            <a:pPr>
              <a:lnSpc>
                <a:spcPct val="80000"/>
              </a:lnSpc>
            </a:pPr>
            <a:endParaRPr lang="fr-FR" sz="1900" dirty="0"/>
          </a:p>
          <a:p>
            <a:pPr>
              <a:lnSpc>
                <a:spcPct val="80000"/>
              </a:lnSpc>
            </a:pPr>
            <a:endParaRPr lang="fr-FR" sz="1900" dirty="0">
              <a:solidFill>
                <a:srgbClr val="3D7CC9"/>
              </a:solidFill>
            </a:endParaRPr>
          </a:p>
          <a:p>
            <a:pPr>
              <a:lnSpc>
                <a:spcPct val="80000"/>
              </a:lnSpc>
            </a:pPr>
            <a:endParaRPr lang="fr-FR" sz="1900" dirty="0">
              <a:solidFill>
                <a:srgbClr val="3D7CC9"/>
              </a:solidFill>
            </a:endParaRPr>
          </a:p>
          <a:p>
            <a:pPr lvl="1"/>
            <a:endParaRPr lang="fr-FR" dirty="0"/>
          </a:p>
        </p:txBody>
      </p:sp>
    </p:spTree>
    <p:extLst>
      <p:ext uri="{BB962C8B-B14F-4D97-AF65-F5344CB8AC3E}">
        <p14:creationId xmlns:p14="http://schemas.microsoft.com/office/powerpoint/2010/main" val="114056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6692F-D61C-BE43-8F36-EB7DF5371FD4}"/>
              </a:ext>
            </a:extLst>
          </p:cNvPr>
          <p:cNvSpPr>
            <a:spLocks noGrp="1"/>
          </p:cNvSpPr>
          <p:nvPr>
            <p:ph type="title"/>
          </p:nvPr>
        </p:nvSpPr>
        <p:spPr/>
        <p:txBody>
          <a:bodyPr>
            <a:normAutofit fontScale="90000"/>
          </a:bodyPr>
          <a:lstStyle/>
          <a:p>
            <a:r>
              <a:rPr lang="fr-FR" dirty="0"/>
              <a:t>Épreuve terminale de sciences économiques et sociales</a:t>
            </a:r>
          </a:p>
        </p:txBody>
      </p:sp>
      <p:sp>
        <p:nvSpPr>
          <p:cNvPr id="3" name="Espace réservé du contenu 2">
            <a:extLst>
              <a:ext uri="{FF2B5EF4-FFF2-40B4-BE49-F238E27FC236}">
                <a16:creationId xmlns:a16="http://schemas.microsoft.com/office/drawing/2014/main" id="{7C6E83EE-2B42-0848-9246-A55A806A8C67}"/>
              </a:ext>
            </a:extLst>
          </p:cNvPr>
          <p:cNvSpPr>
            <a:spLocks noGrp="1"/>
          </p:cNvSpPr>
          <p:nvPr>
            <p:ph idx="1"/>
          </p:nvPr>
        </p:nvSpPr>
        <p:spPr/>
        <p:txBody>
          <a:bodyPr/>
          <a:lstStyle/>
          <a:p>
            <a:r>
              <a:rPr lang="fr-FR" dirty="0"/>
              <a:t>L’épreuve porte sur une partie du programme de l’enseignement de spécialité « sciences économiques et sociales » de la classe de terminale</a:t>
            </a:r>
          </a:p>
          <a:p>
            <a:pPr lvl="1"/>
            <a:endParaRPr lang="fr-FR" dirty="0"/>
          </a:p>
          <a:p>
            <a:pPr lvl="1"/>
            <a:r>
              <a:rPr lang="fr-FR" sz="1800" dirty="0"/>
              <a:t>Cette partie, définie par circulaire, couvre les objectifs d’apprentissage de huit questions du programme et inclut les objectifs d’apprentissage concernant l’utilisation des données quantitatives et des représentations graphiques. </a:t>
            </a:r>
          </a:p>
          <a:p>
            <a:pPr marL="457200" lvl="1" indent="0">
              <a:buNone/>
            </a:pPr>
            <a:endParaRPr lang="fr-FR" sz="1800" dirty="0"/>
          </a:p>
          <a:p>
            <a:pPr lvl="1"/>
            <a:r>
              <a:rPr lang="fr-FR" sz="1800" dirty="0"/>
              <a:t>Dans le cadre de l’épreuve, les acquis du programme de première peuvent être mobilisés.</a:t>
            </a:r>
          </a:p>
          <a:p>
            <a:pPr marL="0" indent="0">
              <a:buNone/>
            </a:pPr>
            <a:endParaRPr lang="fr-FR" dirty="0"/>
          </a:p>
        </p:txBody>
      </p:sp>
    </p:spTree>
    <p:extLst>
      <p:ext uri="{BB962C8B-B14F-4D97-AF65-F5344CB8AC3E}">
        <p14:creationId xmlns:p14="http://schemas.microsoft.com/office/powerpoint/2010/main" val="182831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6692F-D61C-BE43-8F36-EB7DF5371FD4}"/>
              </a:ext>
            </a:extLst>
          </p:cNvPr>
          <p:cNvSpPr>
            <a:spLocks noGrp="1"/>
          </p:cNvSpPr>
          <p:nvPr>
            <p:ph type="title"/>
          </p:nvPr>
        </p:nvSpPr>
        <p:spPr/>
        <p:txBody>
          <a:bodyPr>
            <a:normAutofit fontScale="90000"/>
          </a:bodyPr>
          <a:lstStyle/>
          <a:p>
            <a:r>
              <a:rPr lang="fr-FR" dirty="0"/>
              <a:t>Épreuve terminale de sciences économiques et sociales</a:t>
            </a:r>
          </a:p>
        </p:txBody>
      </p:sp>
      <p:sp>
        <p:nvSpPr>
          <p:cNvPr id="3" name="Espace réservé du contenu 2">
            <a:extLst>
              <a:ext uri="{FF2B5EF4-FFF2-40B4-BE49-F238E27FC236}">
                <a16:creationId xmlns:a16="http://schemas.microsoft.com/office/drawing/2014/main" id="{7C6E83EE-2B42-0848-9246-A55A806A8C67}"/>
              </a:ext>
            </a:extLst>
          </p:cNvPr>
          <p:cNvSpPr>
            <a:spLocks noGrp="1"/>
          </p:cNvSpPr>
          <p:nvPr>
            <p:ph idx="1"/>
          </p:nvPr>
        </p:nvSpPr>
        <p:spPr/>
        <p:txBody>
          <a:bodyPr>
            <a:normAutofit fontScale="92500"/>
          </a:bodyPr>
          <a:lstStyle/>
          <a:p>
            <a:pPr>
              <a:lnSpc>
                <a:spcPct val="110000"/>
              </a:lnSpc>
              <a:spcBef>
                <a:spcPts val="1200"/>
              </a:spcBef>
              <a:buClr>
                <a:schemeClr val="tx1"/>
              </a:buClr>
              <a:buNone/>
            </a:pPr>
            <a:r>
              <a:rPr lang="fr-FR" altLang="fr-FR" sz="2200" b="1" dirty="0"/>
              <a:t>Deux principales conditions d’une « bonne épreuve » en Sciences économiques et sociales :</a:t>
            </a:r>
          </a:p>
          <a:p>
            <a:pPr>
              <a:lnSpc>
                <a:spcPct val="110000"/>
              </a:lnSpc>
              <a:spcBef>
                <a:spcPts val="1200"/>
              </a:spcBef>
              <a:buClr>
                <a:schemeClr val="tx1"/>
              </a:buClr>
              <a:buFont typeface="Wingdings" panose="05000000000000000000" pitchFamily="2" charset="2"/>
              <a:buChar char="§"/>
            </a:pPr>
            <a:r>
              <a:rPr lang="fr-FR" altLang="fr-FR" sz="2200" dirty="0"/>
              <a:t> Porter sur un champ suffisamment large du programme pour limiter au maximum le caractère aléatoire de l’épreuve</a:t>
            </a:r>
          </a:p>
          <a:p>
            <a:pPr>
              <a:lnSpc>
                <a:spcPct val="110000"/>
              </a:lnSpc>
              <a:spcBef>
                <a:spcPts val="1200"/>
              </a:spcBef>
              <a:buClr>
                <a:schemeClr val="tx1"/>
              </a:buClr>
              <a:buFont typeface="Wingdings" panose="05000000000000000000" pitchFamily="2" charset="2"/>
              <a:buChar char="§"/>
            </a:pPr>
            <a:r>
              <a:rPr lang="fr-FR" altLang="fr-FR" sz="2200" dirty="0"/>
              <a:t> Permettre d’évaluer les différentes compétences attendues en SES :</a:t>
            </a:r>
          </a:p>
          <a:p>
            <a:pPr marL="609600" lvl="2" indent="-342900">
              <a:buClr>
                <a:schemeClr val="tx1"/>
              </a:buClr>
              <a:buFont typeface="Arial" panose="020B0604020202020204" pitchFamily="34" charset="0"/>
              <a:buChar char="•"/>
            </a:pPr>
            <a:r>
              <a:rPr lang="fr-FR" altLang="fr-FR" sz="2200" dirty="0"/>
              <a:t>maîtrise des connaissances</a:t>
            </a:r>
          </a:p>
          <a:p>
            <a:pPr marL="609600" lvl="1" indent="-342900">
              <a:buClr>
                <a:schemeClr val="tx1"/>
              </a:buClr>
              <a:buFont typeface="Arial" panose="020B0604020202020204" pitchFamily="34" charset="0"/>
              <a:buChar char="•"/>
            </a:pPr>
            <a:r>
              <a:rPr lang="fr-FR" altLang="fr-FR" sz="2200" dirty="0"/>
              <a:t>maîtrise du traitement de l’information</a:t>
            </a:r>
          </a:p>
          <a:p>
            <a:pPr marL="609600" lvl="1" indent="-342900">
              <a:buClr>
                <a:schemeClr val="tx1"/>
              </a:buClr>
              <a:buFont typeface="Arial" panose="020B0604020202020204" pitchFamily="34" charset="0"/>
              <a:buChar char="•"/>
            </a:pPr>
            <a:r>
              <a:rPr lang="fr-FR" altLang="fr-FR" sz="2200" dirty="0"/>
              <a:t>maîtrise des compétences transversales appliquées aux SES</a:t>
            </a:r>
          </a:p>
          <a:p>
            <a:pPr marL="0" indent="0">
              <a:buNone/>
            </a:pPr>
            <a:endParaRPr lang="fr-FR" dirty="0"/>
          </a:p>
        </p:txBody>
      </p:sp>
    </p:spTree>
    <p:extLst>
      <p:ext uri="{BB962C8B-B14F-4D97-AF65-F5344CB8AC3E}">
        <p14:creationId xmlns:p14="http://schemas.microsoft.com/office/powerpoint/2010/main" val="50444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D57C3-A9EE-3845-BA6A-29C07208F70C}"/>
              </a:ext>
            </a:extLst>
          </p:cNvPr>
          <p:cNvSpPr>
            <a:spLocks noGrp="1"/>
          </p:cNvSpPr>
          <p:nvPr>
            <p:ph type="title"/>
          </p:nvPr>
        </p:nvSpPr>
        <p:spPr/>
        <p:txBody>
          <a:bodyPr>
            <a:normAutofit fontScale="90000"/>
          </a:bodyPr>
          <a:lstStyle/>
          <a:p>
            <a:r>
              <a:rPr lang="fr-FR" dirty="0"/>
              <a:t>Épreuve terminale de sciences économiques et sociales / dissertation</a:t>
            </a:r>
          </a:p>
        </p:txBody>
      </p:sp>
      <p:sp>
        <p:nvSpPr>
          <p:cNvPr id="3" name="Espace réservé du contenu 2">
            <a:extLst>
              <a:ext uri="{FF2B5EF4-FFF2-40B4-BE49-F238E27FC236}">
                <a16:creationId xmlns:a16="http://schemas.microsoft.com/office/drawing/2014/main" id="{1C12FA71-2AA6-8E4B-8966-465F9AFFF1D7}"/>
              </a:ext>
            </a:extLst>
          </p:cNvPr>
          <p:cNvSpPr>
            <a:spLocks noGrp="1"/>
          </p:cNvSpPr>
          <p:nvPr>
            <p:ph idx="1"/>
          </p:nvPr>
        </p:nvSpPr>
        <p:spPr>
          <a:xfrm>
            <a:off x="805400" y="1107223"/>
            <a:ext cx="8018560" cy="3394472"/>
          </a:xfrm>
        </p:spPr>
        <p:txBody>
          <a:bodyPr>
            <a:normAutofit/>
          </a:bodyPr>
          <a:lstStyle/>
          <a:p>
            <a:r>
              <a:rPr lang="fr-FR" b="1" i="1" dirty="0"/>
              <a:t>Objectifs de l’épreuve : compétences et connaissances évaluées </a:t>
            </a:r>
          </a:p>
          <a:p>
            <a:pPr lvl="1"/>
            <a:r>
              <a:rPr lang="fr-FR" dirty="0"/>
              <a:t>Il est demandé au candidat :</a:t>
            </a:r>
          </a:p>
          <a:p>
            <a:pPr marL="912813" lvl="2" indent="-285750">
              <a:buFont typeface="Arial" panose="020B0604020202020204" pitchFamily="34" charset="0"/>
              <a:buChar char="•"/>
            </a:pPr>
            <a:r>
              <a:rPr lang="fr-FR" dirty="0"/>
              <a:t>	de répondre à la question posée par le sujet ;</a:t>
            </a:r>
          </a:p>
          <a:p>
            <a:pPr marL="912813" lvl="2" indent="-285750">
              <a:buFont typeface="Arial" panose="020B0604020202020204" pitchFamily="34" charset="0"/>
              <a:buChar char="•"/>
            </a:pPr>
            <a:r>
              <a:rPr lang="fr-FR" dirty="0"/>
              <a:t>	de construire une argumentation à partir d'une problématique qu'il devra élaborer ;</a:t>
            </a:r>
          </a:p>
          <a:p>
            <a:pPr marL="912813" lvl="2" indent="-285750">
              <a:buFont typeface="Arial" panose="020B0604020202020204" pitchFamily="34" charset="0"/>
              <a:buChar char="•"/>
            </a:pPr>
            <a:r>
              <a:rPr lang="fr-FR" dirty="0"/>
              <a:t>de mobiliser des connaissances et des informations pertinentes pour traiter le sujet, notamment celles figurant dans le dossier ;</a:t>
            </a:r>
          </a:p>
          <a:p>
            <a:pPr marL="912813" lvl="2" indent="-285750">
              <a:buFont typeface="Arial" panose="020B0604020202020204" pitchFamily="34" charset="0"/>
              <a:buChar char="•"/>
            </a:pPr>
            <a:r>
              <a:rPr lang="fr-FR" dirty="0"/>
              <a:t>de rédiger en utilisant le vocabulaire économique et social spécifique approprié à la question et en organisant le développement sous la forme d'un plan cohérent qui ménage l'équilibre des parties. </a:t>
            </a:r>
          </a:p>
        </p:txBody>
      </p:sp>
    </p:spTree>
    <p:extLst>
      <p:ext uri="{BB962C8B-B14F-4D97-AF65-F5344CB8AC3E}">
        <p14:creationId xmlns:p14="http://schemas.microsoft.com/office/powerpoint/2010/main" val="24086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D57C3-A9EE-3845-BA6A-29C07208F70C}"/>
              </a:ext>
            </a:extLst>
          </p:cNvPr>
          <p:cNvSpPr>
            <a:spLocks noGrp="1"/>
          </p:cNvSpPr>
          <p:nvPr>
            <p:ph type="title"/>
          </p:nvPr>
        </p:nvSpPr>
        <p:spPr/>
        <p:txBody>
          <a:bodyPr>
            <a:normAutofit fontScale="90000"/>
          </a:bodyPr>
          <a:lstStyle/>
          <a:p>
            <a:r>
              <a:rPr lang="fr-FR" dirty="0"/>
              <a:t>Épreuve terminale de sciences économiques et sociales / dissertation</a:t>
            </a:r>
          </a:p>
        </p:txBody>
      </p:sp>
      <p:sp>
        <p:nvSpPr>
          <p:cNvPr id="3" name="Espace réservé du contenu 2">
            <a:extLst>
              <a:ext uri="{FF2B5EF4-FFF2-40B4-BE49-F238E27FC236}">
                <a16:creationId xmlns:a16="http://schemas.microsoft.com/office/drawing/2014/main" id="{1C12FA71-2AA6-8E4B-8966-465F9AFFF1D7}"/>
              </a:ext>
            </a:extLst>
          </p:cNvPr>
          <p:cNvSpPr>
            <a:spLocks noGrp="1"/>
          </p:cNvSpPr>
          <p:nvPr>
            <p:ph idx="1"/>
          </p:nvPr>
        </p:nvSpPr>
        <p:spPr>
          <a:xfrm>
            <a:off x="805400" y="1107223"/>
            <a:ext cx="8018560" cy="3394472"/>
          </a:xfrm>
        </p:spPr>
        <p:txBody>
          <a:bodyPr>
            <a:normAutofit/>
          </a:bodyPr>
          <a:lstStyle/>
          <a:p>
            <a:r>
              <a:rPr lang="fr-FR" b="1" i="1" dirty="0"/>
              <a:t>Structure de l'épreuve</a:t>
            </a:r>
            <a:endParaRPr lang="fr-FR" dirty="0"/>
          </a:p>
          <a:p>
            <a:pPr lvl="1"/>
            <a:r>
              <a:rPr lang="fr-FR" dirty="0"/>
              <a:t>Le libellé du sujet de la dissertation invite le candidat à poser et à traiter, d'une façon organisée et réfléchie, un problème exigeant un effort d'analyse économique et/ou sociologique et politique</a:t>
            </a:r>
            <a:r>
              <a:rPr lang="fr-FR"/>
              <a:t>. </a:t>
            </a:r>
          </a:p>
          <a:p>
            <a:pPr lvl="1"/>
            <a:r>
              <a:rPr lang="fr-FR"/>
              <a:t>Pour </a:t>
            </a:r>
            <a:r>
              <a:rPr lang="fr-FR" dirty="0"/>
              <a:t>aider le candidat à asseoir son travail sur des informations précises, un dossier est mis à sa disposition. Ce dossier ne doit ni borner son horizon (en le détournant du recours à ses propres connaissances), ni lui servir de prétexte à un commentaire systématique et détaillé. Il comporte 3 ou 4 documents de nature strictement factuelle. Il s’agit principalement de données statistiques (graphique, tableau, carte, radar, etc.) ; un document texte peut figurer dans le dossier documentaire à condition qu’il soit lui aussi strictement factuel (chronologie, extrait d’entretien, monographie, récit de vie, compte rendu d’enquêtes, etc.). Chaque document statistique ne devra pas dépasser 120 données chiffrées et le texte éventuel comporter plus de 2500 signes. </a:t>
            </a:r>
          </a:p>
        </p:txBody>
      </p:sp>
    </p:spTree>
    <p:extLst>
      <p:ext uri="{BB962C8B-B14F-4D97-AF65-F5344CB8AC3E}">
        <p14:creationId xmlns:p14="http://schemas.microsoft.com/office/powerpoint/2010/main" val="73116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FEB97-7393-5F44-A21A-E6BB65335D33}"/>
              </a:ext>
            </a:extLst>
          </p:cNvPr>
          <p:cNvSpPr>
            <a:spLocks noGrp="1"/>
          </p:cNvSpPr>
          <p:nvPr>
            <p:ph type="title"/>
          </p:nvPr>
        </p:nvSpPr>
        <p:spPr/>
        <p:txBody>
          <a:bodyPr>
            <a:normAutofit fontScale="90000"/>
          </a:bodyPr>
          <a:lstStyle/>
          <a:p>
            <a:r>
              <a:rPr lang="fr-FR" dirty="0"/>
              <a:t>Épreuve terminale de sciences économiques et sociales / épreuve Composée</a:t>
            </a:r>
          </a:p>
        </p:txBody>
      </p:sp>
      <p:sp>
        <p:nvSpPr>
          <p:cNvPr id="3" name="Espace réservé du contenu 2">
            <a:extLst>
              <a:ext uri="{FF2B5EF4-FFF2-40B4-BE49-F238E27FC236}">
                <a16:creationId xmlns:a16="http://schemas.microsoft.com/office/drawing/2014/main" id="{02426B98-B60A-1A48-A10A-DAE868BC9E78}"/>
              </a:ext>
            </a:extLst>
          </p:cNvPr>
          <p:cNvSpPr>
            <a:spLocks noGrp="1"/>
          </p:cNvSpPr>
          <p:nvPr>
            <p:ph idx="1"/>
          </p:nvPr>
        </p:nvSpPr>
        <p:spPr/>
        <p:txBody>
          <a:bodyPr>
            <a:normAutofit fontScale="77500" lnSpcReduction="20000"/>
          </a:bodyPr>
          <a:lstStyle/>
          <a:p>
            <a:pPr marL="0" indent="0">
              <a:buNone/>
            </a:pPr>
            <a:r>
              <a:rPr lang="fr-FR" b="1" i="1" dirty="0"/>
              <a:t>Objectifs de l’épreuve : compétences et connaissances évaluées </a:t>
            </a:r>
          </a:p>
          <a:p>
            <a:pPr marL="0" indent="0">
              <a:buNone/>
            </a:pPr>
            <a:endParaRPr lang="fr-FR" b="1" dirty="0"/>
          </a:p>
          <a:p>
            <a:pPr marL="0" indent="0">
              <a:buNone/>
            </a:pPr>
            <a:r>
              <a:rPr lang="fr-FR" b="1" dirty="0"/>
              <a:t>Partie 1</a:t>
            </a:r>
            <a:r>
              <a:rPr lang="fr-FR" dirty="0"/>
              <a:t> : Mobilisation des connaissances ; il est demandé au candidat de répondre à la question en faisant appel à ses connaissances acquises dans le cadre du programme.</a:t>
            </a:r>
          </a:p>
          <a:p>
            <a:pPr marL="0" indent="0">
              <a:buNone/>
            </a:pPr>
            <a:endParaRPr lang="fr-FR" b="1" dirty="0"/>
          </a:p>
          <a:p>
            <a:pPr marL="0" indent="0">
              <a:buNone/>
            </a:pPr>
            <a:r>
              <a:rPr lang="fr-FR" b="1" dirty="0"/>
              <a:t>Partie 2 </a:t>
            </a:r>
            <a:r>
              <a:rPr lang="fr-FR" dirty="0"/>
              <a:t>: Étude d’un document ; il est demandé aux candidats de répondre aux questions en mobilisant ses connaissances acquises dans le cadre du programme et en adoptant une démarche méthodologique rigoureuse, de collecte et de traitement de l’information.</a:t>
            </a:r>
          </a:p>
          <a:p>
            <a:pPr marL="0" indent="0">
              <a:buNone/>
            </a:pPr>
            <a:endParaRPr lang="fr-FR" b="1" dirty="0"/>
          </a:p>
          <a:p>
            <a:pPr marL="0" indent="0">
              <a:buNone/>
            </a:pPr>
            <a:r>
              <a:rPr lang="fr-FR" b="1" dirty="0"/>
              <a:t>Partie 3 :</a:t>
            </a:r>
            <a:r>
              <a:rPr lang="fr-FR" dirty="0"/>
              <a:t> Raisonnement s’appuyant sur un dossier documentaire ; il est demandé au candidat de traiter le sujet :</a:t>
            </a:r>
          </a:p>
          <a:p>
            <a:pPr lvl="1"/>
            <a:r>
              <a:rPr lang="fr-FR" dirty="0"/>
              <a:t>en développant un raisonnement ;</a:t>
            </a:r>
          </a:p>
          <a:p>
            <a:pPr lvl="1"/>
            <a:r>
              <a:rPr lang="fr-FR" dirty="0"/>
              <a:t>en exploitant les documents du dossier ;</a:t>
            </a:r>
          </a:p>
          <a:p>
            <a:pPr lvl="1"/>
            <a:r>
              <a:rPr lang="fr-FR" dirty="0"/>
              <a:t>en faisant appel à ses connaissances personnelles ;</a:t>
            </a:r>
          </a:p>
          <a:p>
            <a:pPr lvl="1"/>
            <a:r>
              <a:rPr lang="fr-FR" dirty="0"/>
              <a:t>en composant une introduction, un développement, une conclusion. </a:t>
            </a:r>
          </a:p>
          <a:p>
            <a:pPr marL="0" indent="0">
              <a:buNone/>
            </a:pPr>
            <a:endParaRPr lang="fr-FR" dirty="0"/>
          </a:p>
          <a:p>
            <a:endParaRPr lang="fr-FR" dirty="0"/>
          </a:p>
        </p:txBody>
      </p:sp>
    </p:spTree>
    <p:extLst>
      <p:ext uri="{BB962C8B-B14F-4D97-AF65-F5344CB8AC3E}">
        <p14:creationId xmlns:p14="http://schemas.microsoft.com/office/powerpoint/2010/main" val="204290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742D6-369F-D44A-9B80-9BA384F3C479}"/>
              </a:ext>
            </a:extLst>
          </p:cNvPr>
          <p:cNvSpPr>
            <a:spLocks noGrp="1"/>
          </p:cNvSpPr>
          <p:nvPr>
            <p:ph type="title"/>
          </p:nvPr>
        </p:nvSpPr>
        <p:spPr/>
        <p:txBody>
          <a:bodyPr>
            <a:normAutofit fontScale="90000"/>
          </a:bodyPr>
          <a:lstStyle/>
          <a:p>
            <a:r>
              <a:rPr lang="fr-FR" dirty="0"/>
              <a:t>Épreuve terminale de sciences économiques et sociales / épreuve Composée</a:t>
            </a:r>
          </a:p>
        </p:txBody>
      </p:sp>
      <p:sp>
        <p:nvSpPr>
          <p:cNvPr id="3" name="Espace réservé du contenu 2">
            <a:extLst>
              <a:ext uri="{FF2B5EF4-FFF2-40B4-BE49-F238E27FC236}">
                <a16:creationId xmlns:a16="http://schemas.microsoft.com/office/drawing/2014/main" id="{196FD7E5-AB78-E44D-8EA5-3A2618099484}"/>
              </a:ext>
            </a:extLst>
          </p:cNvPr>
          <p:cNvSpPr>
            <a:spLocks noGrp="1"/>
          </p:cNvSpPr>
          <p:nvPr>
            <p:ph idx="1"/>
          </p:nvPr>
        </p:nvSpPr>
        <p:spPr/>
        <p:txBody>
          <a:bodyPr>
            <a:normAutofit/>
          </a:bodyPr>
          <a:lstStyle/>
          <a:p>
            <a:pPr marL="0" indent="0">
              <a:buNone/>
            </a:pPr>
            <a:r>
              <a:rPr lang="fr-FR" b="1" i="1" dirty="0"/>
              <a:t>Structure de l'épreuve </a:t>
            </a:r>
          </a:p>
          <a:p>
            <a:pPr marL="0" indent="0">
              <a:buNone/>
            </a:pPr>
            <a:endParaRPr lang="fr-FR" dirty="0"/>
          </a:p>
          <a:p>
            <a:r>
              <a:rPr lang="fr-FR" b="1" dirty="0"/>
              <a:t>Partie 1 :</a:t>
            </a:r>
            <a:r>
              <a:rPr lang="fr-FR" dirty="0"/>
              <a:t> Mobilisation des connaissances (4 points)</a:t>
            </a:r>
          </a:p>
          <a:p>
            <a:pPr lvl="1"/>
            <a:r>
              <a:rPr lang="fr-FR" sz="1900" dirty="0"/>
              <a:t>Cette première partie de l’épreuve, sans document d’appui, est composée d’une question notée sur 4 points</a:t>
            </a:r>
            <a:r>
              <a:rPr lang="fr-FR" dirty="0"/>
              <a:t>.</a:t>
            </a:r>
          </a:p>
          <a:p>
            <a:r>
              <a:rPr lang="fr-FR" b="1" dirty="0"/>
              <a:t>Partie 2</a:t>
            </a:r>
            <a:r>
              <a:rPr lang="fr-FR" dirty="0"/>
              <a:t> : Étude d’un document (6 points)</a:t>
            </a:r>
          </a:p>
          <a:p>
            <a:pPr lvl="1"/>
            <a:r>
              <a:rPr lang="fr-FR" sz="1900" dirty="0"/>
              <a:t>Cette deuxième partie de l’épreuve est une étude d’un document statistique (graphique, tableau, carte, radar, etc.) de 120 données chiffrées au maximum comportant deux questions. </a:t>
            </a:r>
          </a:p>
          <a:p>
            <a:endParaRPr lang="fr-FR" b="1" dirty="0"/>
          </a:p>
          <a:p>
            <a:endParaRPr lang="fr-FR" dirty="0"/>
          </a:p>
        </p:txBody>
      </p:sp>
    </p:spTree>
    <p:extLst>
      <p:ext uri="{BB962C8B-B14F-4D97-AF65-F5344CB8AC3E}">
        <p14:creationId xmlns:p14="http://schemas.microsoft.com/office/powerpoint/2010/main" val="288410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742D6-369F-D44A-9B80-9BA384F3C479}"/>
              </a:ext>
            </a:extLst>
          </p:cNvPr>
          <p:cNvSpPr>
            <a:spLocks noGrp="1"/>
          </p:cNvSpPr>
          <p:nvPr>
            <p:ph type="title"/>
          </p:nvPr>
        </p:nvSpPr>
        <p:spPr/>
        <p:txBody>
          <a:bodyPr>
            <a:normAutofit fontScale="90000"/>
          </a:bodyPr>
          <a:lstStyle/>
          <a:p>
            <a:r>
              <a:rPr lang="fr-FR" dirty="0"/>
              <a:t>Épreuve terminale de sciences économiques et sociales / épreuve Composée</a:t>
            </a:r>
          </a:p>
        </p:txBody>
      </p:sp>
      <p:sp>
        <p:nvSpPr>
          <p:cNvPr id="3" name="Espace réservé du contenu 2">
            <a:extLst>
              <a:ext uri="{FF2B5EF4-FFF2-40B4-BE49-F238E27FC236}">
                <a16:creationId xmlns:a16="http://schemas.microsoft.com/office/drawing/2014/main" id="{196FD7E5-AB78-E44D-8EA5-3A2618099484}"/>
              </a:ext>
            </a:extLst>
          </p:cNvPr>
          <p:cNvSpPr>
            <a:spLocks noGrp="1"/>
          </p:cNvSpPr>
          <p:nvPr>
            <p:ph idx="1"/>
          </p:nvPr>
        </p:nvSpPr>
        <p:spPr/>
        <p:txBody>
          <a:bodyPr>
            <a:normAutofit fontScale="92500" lnSpcReduction="20000"/>
          </a:bodyPr>
          <a:lstStyle/>
          <a:p>
            <a:pPr marL="0" indent="0">
              <a:buNone/>
            </a:pPr>
            <a:r>
              <a:rPr lang="fr-FR" b="1" i="1" dirty="0"/>
              <a:t>Structure de l'épreuve </a:t>
            </a:r>
          </a:p>
          <a:p>
            <a:pPr marL="0" indent="0">
              <a:buNone/>
            </a:pPr>
            <a:endParaRPr lang="fr-FR" b="1" dirty="0"/>
          </a:p>
          <a:p>
            <a:r>
              <a:rPr lang="fr-FR" b="1" dirty="0"/>
              <a:t>Partie 3 :</a:t>
            </a:r>
            <a:r>
              <a:rPr lang="fr-FR" dirty="0"/>
              <a:t> Raisonnement s’appuyant sur un dossier documentaire (10 points)</a:t>
            </a:r>
          </a:p>
          <a:p>
            <a:pPr lvl="1"/>
            <a:r>
              <a:rPr lang="fr-FR" dirty="0"/>
              <a:t>Le libellé du sujet invite le candidat à développer un raisonnement, à rassembler et mettre en ordre des informations pertinentes issues du dossier documentaire et de ses connaissances personnelles. Le dossier documentaire mis à la disposition du candidat ne doit ni borner son horizon (en le détournant du recours à ses propres connaissances), ni lui servir de prétexte à une paraphrase ou à un commentaire systématique et détaillé. Il comporte 2 ou 3 documents de nature différente (texte, graphique, tableau statistique, schéma, etc.). Chaque texte ne devra pas dépasser 2500 signes et chaque document statistique comporter plus de 120 données chiffrées. </a:t>
            </a:r>
          </a:p>
          <a:p>
            <a:endParaRPr lang="fr-FR" dirty="0"/>
          </a:p>
          <a:p>
            <a:r>
              <a:rPr lang="fr-FR" dirty="0"/>
              <a:t>Les trois parties de l’épreuve composée portent sur trois questions différentes et au moins deux champs du programme (science économique ; sociologie et science politique ; regards croisés).</a:t>
            </a:r>
          </a:p>
          <a:p>
            <a:endParaRPr lang="fr-FR" dirty="0"/>
          </a:p>
        </p:txBody>
      </p:sp>
    </p:spTree>
    <p:extLst>
      <p:ext uri="{BB962C8B-B14F-4D97-AF65-F5344CB8AC3E}">
        <p14:creationId xmlns:p14="http://schemas.microsoft.com/office/powerpoint/2010/main" val="277971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Réforme du baccalauréat, réforme du lycée</a:t>
            </a:r>
          </a:p>
        </p:txBody>
      </p:sp>
      <p:graphicFrame>
        <p:nvGraphicFramePr>
          <p:cNvPr id="3" name="Diagramme 2">
            <a:extLst>
              <a:ext uri="{FF2B5EF4-FFF2-40B4-BE49-F238E27FC236}">
                <a16:creationId xmlns:a16="http://schemas.microsoft.com/office/drawing/2014/main" id="{345E4F34-48B0-FC42-AB78-0979A88DFEDB}"/>
              </a:ext>
            </a:extLst>
          </p:cNvPr>
          <p:cNvGraphicFramePr/>
          <p:nvPr>
            <p:extLst>
              <p:ext uri="{D42A27DB-BD31-4B8C-83A1-F6EECF244321}">
                <p14:modId xmlns:p14="http://schemas.microsoft.com/office/powerpoint/2010/main" val="2233694706"/>
              </p:ext>
            </p:extLst>
          </p:nvPr>
        </p:nvGraphicFramePr>
        <p:xfrm>
          <a:off x="804864" y="1103312"/>
          <a:ext cx="7881937" cy="344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63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D57C3-A9EE-3845-BA6A-29C07208F70C}"/>
              </a:ext>
            </a:extLst>
          </p:cNvPr>
          <p:cNvSpPr>
            <a:spLocks noGrp="1"/>
          </p:cNvSpPr>
          <p:nvPr>
            <p:ph type="title"/>
          </p:nvPr>
        </p:nvSpPr>
        <p:spPr/>
        <p:txBody>
          <a:bodyPr>
            <a:normAutofit fontScale="90000"/>
          </a:bodyPr>
          <a:lstStyle/>
          <a:p>
            <a:r>
              <a:rPr lang="fr-FR" dirty="0"/>
              <a:t>Épreuve terminale de sciences économiques et sociales</a:t>
            </a:r>
          </a:p>
        </p:txBody>
      </p:sp>
      <p:sp>
        <p:nvSpPr>
          <p:cNvPr id="3" name="Espace réservé du contenu 2">
            <a:extLst>
              <a:ext uri="{FF2B5EF4-FFF2-40B4-BE49-F238E27FC236}">
                <a16:creationId xmlns:a16="http://schemas.microsoft.com/office/drawing/2014/main" id="{1C12FA71-2AA6-8E4B-8966-465F9AFFF1D7}"/>
              </a:ext>
            </a:extLst>
          </p:cNvPr>
          <p:cNvSpPr>
            <a:spLocks noGrp="1"/>
          </p:cNvSpPr>
          <p:nvPr>
            <p:ph idx="1"/>
          </p:nvPr>
        </p:nvSpPr>
        <p:spPr>
          <a:xfrm>
            <a:off x="805400" y="1107223"/>
            <a:ext cx="8018560" cy="3394472"/>
          </a:xfrm>
        </p:spPr>
        <p:txBody>
          <a:bodyPr/>
          <a:lstStyle/>
          <a:p>
            <a:r>
              <a:rPr lang="fr-FR" dirty="0"/>
              <a:t>Les deux sujets sont déterminés de façon à couvrir plusieurs dimensions du programme :</a:t>
            </a:r>
          </a:p>
          <a:p>
            <a:pPr marL="0" indent="0">
              <a:buNone/>
            </a:pPr>
            <a:endParaRPr lang="fr-FR" dirty="0"/>
          </a:p>
          <a:p>
            <a:pPr lvl="1"/>
            <a:r>
              <a:rPr lang="fr-FR" sz="2000" dirty="0"/>
              <a:t>le sujet de dissertation et celui de la troisième partie de l’épreuve composée portent sur des champs différents du programme (science économique ; sociologie et science politique ; regards croisés) ;</a:t>
            </a:r>
          </a:p>
          <a:p>
            <a:pPr marL="457200" lvl="1" indent="0">
              <a:buNone/>
            </a:pPr>
            <a:endParaRPr lang="fr-FR" sz="2000" dirty="0"/>
          </a:p>
          <a:p>
            <a:pPr lvl="1"/>
            <a:r>
              <a:rPr lang="fr-FR" sz="2000" dirty="0"/>
              <a:t>les sujets de la dissertation et ceux de chaque partie de l’épreuve composée portent sur différentes questions issues du programme.</a:t>
            </a:r>
          </a:p>
          <a:p>
            <a:endParaRPr lang="fr-FR" dirty="0"/>
          </a:p>
        </p:txBody>
      </p:sp>
    </p:spTree>
    <p:extLst>
      <p:ext uri="{BB962C8B-B14F-4D97-AF65-F5344CB8AC3E}">
        <p14:creationId xmlns:p14="http://schemas.microsoft.com/office/powerpoint/2010/main" val="139828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9F28E-8F5E-DD4F-A435-90D83B2E1FC9}"/>
              </a:ext>
            </a:extLst>
          </p:cNvPr>
          <p:cNvSpPr>
            <a:spLocks noGrp="1"/>
          </p:cNvSpPr>
          <p:nvPr>
            <p:ph type="title"/>
          </p:nvPr>
        </p:nvSpPr>
        <p:spPr>
          <a:noFill/>
        </p:spPr>
        <p:txBody>
          <a:bodyPr/>
          <a:lstStyle/>
          <a:p>
            <a:r>
              <a:rPr lang="fr-FR" dirty="0"/>
              <a:t>Les choix des élèves</a:t>
            </a:r>
          </a:p>
        </p:txBody>
      </p:sp>
      <p:pic>
        <p:nvPicPr>
          <p:cNvPr id="4" name="Espace réservé du contenu 3">
            <a:extLst>
              <a:ext uri="{FF2B5EF4-FFF2-40B4-BE49-F238E27FC236}">
                <a16:creationId xmlns:a16="http://schemas.microsoft.com/office/drawing/2014/main" id="{D874F359-9757-8945-B779-CD858010F5D3}"/>
              </a:ext>
            </a:extLst>
          </p:cNvPr>
          <p:cNvPicPr>
            <a:picLocks noGrp="1"/>
          </p:cNvPicPr>
          <p:nvPr>
            <p:ph idx="1"/>
          </p:nvPr>
        </p:nvPicPr>
        <p:blipFill>
          <a:blip r:embed="rId3"/>
          <a:stretch>
            <a:fillRect/>
          </a:stretch>
        </p:blipFill>
        <p:spPr>
          <a:xfrm>
            <a:off x="805399" y="1106488"/>
            <a:ext cx="7585565" cy="38241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14DABAC3-02FE-474D-8CB7-B575B30476D8}"/>
                  </a:ext>
                </a:extLst>
              </p14:cNvPr>
              <p14:cNvContentPartPr/>
              <p14:nvPr/>
            </p14:nvContentPartPr>
            <p14:xfrm>
              <a:off x="3703800" y="2302440"/>
              <a:ext cx="385560" cy="7200"/>
            </p14:xfrm>
          </p:contentPart>
        </mc:Choice>
        <mc:Fallback xmlns="">
          <p:pic>
            <p:nvPicPr>
              <p:cNvPr id="5" name="Encre 4">
                <a:extLst>
                  <a:ext uri="{FF2B5EF4-FFF2-40B4-BE49-F238E27FC236}">
                    <a16:creationId xmlns:a16="http://schemas.microsoft.com/office/drawing/2014/main" id="{14DABAC3-02FE-474D-8CB7-B575B30476D8}"/>
                  </a:ext>
                </a:extLst>
              </p:cNvPr>
              <p:cNvPicPr/>
              <p:nvPr/>
            </p:nvPicPr>
            <p:blipFill>
              <a:blip r:embed="rId5"/>
              <a:stretch>
                <a:fillRect/>
              </a:stretch>
            </p:blipFill>
            <p:spPr>
              <a:xfrm>
                <a:off x="3650160" y="2194440"/>
                <a:ext cx="493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cre 5">
                <a:extLst>
                  <a:ext uri="{FF2B5EF4-FFF2-40B4-BE49-F238E27FC236}">
                    <a16:creationId xmlns:a16="http://schemas.microsoft.com/office/drawing/2014/main" id="{9C278B49-3D68-314D-8F1D-2CD1EB47171D}"/>
                  </a:ext>
                </a:extLst>
              </p14:cNvPr>
              <p14:cNvContentPartPr/>
              <p14:nvPr/>
            </p14:nvContentPartPr>
            <p14:xfrm>
              <a:off x="4513080" y="2270400"/>
              <a:ext cx="243360" cy="37800"/>
            </p14:xfrm>
          </p:contentPart>
        </mc:Choice>
        <mc:Fallback xmlns="">
          <p:pic>
            <p:nvPicPr>
              <p:cNvPr id="6" name="Encre 5">
                <a:extLst>
                  <a:ext uri="{FF2B5EF4-FFF2-40B4-BE49-F238E27FC236}">
                    <a16:creationId xmlns:a16="http://schemas.microsoft.com/office/drawing/2014/main" id="{9C278B49-3D68-314D-8F1D-2CD1EB47171D}"/>
                  </a:ext>
                </a:extLst>
              </p:cNvPr>
              <p:cNvPicPr/>
              <p:nvPr/>
            </p:nvPicPr>
            <p:blipFill>
              <a:blip r:embed="rId7"/>
              <a:stretch>
                <a:fillRect/>
              </a:stretch>
            </p:blipFill>
            <p:spPr>
              <a:xfrm>
                <a:off x="4459440" y="2162400"/>
                <a:ext cx="3510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cre 6">
                <a:extLst>
                  <a:ext uri="{FF2B5EF4-FFF2-40B4-BE49-F238E27FC236}">
                    <a16:creationId xmlns:a16="http://schemas.microsoft.com/office/drawing/2014/main" id="{A893F3BB-4227-F947-A948-68460647D95E}"/>
                  </a:ext>
                </a:extLst>
              </p14:cNvPr>
              <p14:cNvContentPartPr/>
              <p14:nvPr/>
            </p14:nvContentPartPr>
            <p14:xfrm>
              <a:off x="5317320" y="2277240"/>
              <a:ext cx="301680" cy="360"/>
            </p14:xfrm>
          </p:contentPart>
        </mc:Choice>
        <mc:Fallback xmlns="">
          <p:pic>
            <p:nvPicPr>
              <p:cNvPr id="7" name="Encre 6">
                <a:extLst>
                  <a:ext uri="{FF2B5EF4-FFF2-40B4-BE49-F238E27FC236}">
                    <a16:creationId xmlns:a16="http://schemas.microsoft.com/office/drawing/2014/main" id="{A893F3BB-4227-F947-A948-68460647D95E}"/>
                  </a:ext>
                </a:extLst>
              </p:cNvPr>
              <p:cNvPicPr/>
              <p:nvPr/>
            </p:nvPicPr>
            <p:blipFill>
              <a:blip r:embed="rId9"/>
              <a:stretch>
                <a:fillRect/>
              </a:stretch>
            </p:blipFill>
            <p:spPr>
              <a:xfrm>
                <a:off x="5263320" y="2169240"/>
                <a:ext cx="409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cre 7">
                <a:extLst>
                  <a:ext uri="{FF2B5EF4-FFF2-40B4-BE49-F238E27FC236}">
                    <a16:creationId xmlns:a16="http://schemas.microsoft.com/office/drawing/2014/main" id="{FB3979DA-E41F-DE45-953A-B7A15A63EA42}"/>
                  </a:ext>
                </a:extLst>
              </p14:cNvPr>
              <p14:cNvContentPartPr/>
              <p14:nvPr/>
            </p14:nvContentPartPr>
            <p14:xfrm>
              <a:off x="6034080" y="2267160"/>
              <a:ext cx="367200" cy="360"/>
            </p14:xfrm>
          </p:contentPart>
        </mc:Choice>
        <mc:Fallback xmlns="">
          <p:pic>
            <p:nvPicPr>
              <p:cNvPr id="8" name="Encre 7">
                <a:extLst>
                  <a:ext uri="{FF2B5EF4-FFF2-40B4-BE49-F238E27FC236}">
                    <a16:creationId xmlns:a16="http://schemas.microsoft.com/office/drawing/2014/main" id="{FB3979DA-E41F-DE45-953A-B7A15A63EA42}"/>
                  </a:ext>
                </a:extLst>
              </p:cNvPr>
              <p:cNvPicPr/>
              <p:nvPr/>
            </p:nvPicPr>
            <p:blipFill>
              <a:blip r:embed="rId11"/>
              <a:stretch>
                <a:fillRect/>
              </a:stretch>
            </p:blipFill>
            <p:spPr>
              <a:xfrm>
                <a:off x="5980080" y="2159160"/>
                <a:ext cx="474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Encre 8">
                <a:extLst>
                  <a:ext uri="{FF2B5EF4-FFF2-40B4-BE49-F238E27FC236}">
                    <a16:creationId xmlns:a16="http://schemas.microsoft.com/office/drawing/2014/main" id="{476EEC23-F15B-EA4A-930E-7920A3230FE1}"/>
                  </a:ext>
                </a:extLst>
              </p14:cNvPr>
              <p14:cNvContentPartPr/>
              <p14:nvPr/>
            </p14:nvContentPartPr>
            <p14:xfrm>
              <a:off x="6852000" y="2263560"/>
              <a:ext cx="261000" cy="3600"/>
            </p14:xfrm>
          </p:contentPart>
        </mc:Choice>
        <mc:Fallback xmlns="">
          <p:pic>
            <p:nvPicPr>
              <p:cNvPr id="9" name="Encre 8">
                <a:extLst>
                  <a:ext uri="{FF2B5EF4-FFF2-40B4-BE49-F238E27FC236}">
                    <a16:creationId xmlns:a16="http://schemas.microsoft.com/office/drawing/2014/main" id="{476EEC23-F15B-EA4A-930E-7920A3230FE1}"/>
                  </a:ext>
                </a:extLst>
              </p:cNvPr>
              <p:cNvPicPr/>
              <p:nvPr/>
            </p:nvPicPr>
            <p:blipFill>
              <a:blip r:embed="rId13"/>
              <a:stretch>
                <a:fillRect/>
              </a:stretch>
            </p:blipFill>
            <p:spPr>
              <a:xfrm>
                <a:off x="6798360" y="2155560"/>
                <a:ext cx="368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Encre 9">
                <a:extLst>
                  <a:ext uri="{FF2B5EF4-FFF2-40B4-BE49-F238E27FC236}">
                    <a16:creationId xmlns:a16="http://schemas.microsoft.com/office/drawing/2014/main" id="{1118E6BB-E9E8-3441-803B-94F82F10A5EF}"/>
                  </a:ext>
                </a:extLst>
              </p14:cNvPr>
              <p14:cNvContentPartPr/>
              <p14:nvPr/>
            </p14:nvContentPartPr>
            <p14:xfrm>
              <a:off x="7618440" y="2263200"/>
              <a:ext cx="300960" cy="20880"/>
            </p14:xfrm>
          </p:contentPart>
        </mc:Choice>
        <mc:Fallback xmlns="">
          <p:pic>
            <p:nvPicPr>
              <p:cNvPr id="10" name="Encre 9">
                <a:extLst>
                  <a:ext uri="{FF2B5EF4-FFF2-40B4-BE49-F238E27FC236}">
                    <a16:creationId xmlns:a16="http://schemas.microsoft.com/office/drawing/2014/main" id="{1118E6BB-E9E8-3441-803B-94F82F10A5EF}"/>
                  </a:ext>
                </a:extLst>
              </p:cNvPr>
              <p:cNvPicPr/>
              <p:nvPr/>
            </p:nvPicPr>
            <p:blipFill>
              <a:blip r:embed="rId15"/>
              <a:stretch>
                <a:fillRect/>
              </a:stretch>
            </p:blipFill>
            <p:spPr>
              <a:xfrm>
                <a:off x="7564440" y="2155560"/>
                <a:ext cx="408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Encre 10">
                <a:extLst>
                  <a:ext uri="{FF2B5EF4-FFF2-40B4-BE49-F238E27FC236}">
                    <a16:creationId xmlns:a16="http://schemas.microsoft.com/office/drawing/2014/main" id="{B8C3255A-C29E-9747-B33C-452136D18726}"/>
                  </a:ext>
                </a:extLst>
              </p14:cNvPr>
              <p14:cNvContentPartPr/>
              <p14:nvPr/>
            </p14:nvContentPartPr>
            <p14:xfrm>
              <a:off x="5398680" y="5719200"/>
              <a:ext cx="360" cy="360"/>
            </p14:xfrm>
          </p:contentPart>
        </mc:Choice>
        <mc:Fallback xmlns="">
          <p:pic>
            <p:nvPicPr>
              <p:cNvPr id="11" name="Encre 10">
                <a:extLst>
                  <a:ext uri="{FF2B5EF4-FFF2-40B4-BE49-F238E27FC236}">
                    <a16:creationId xmlns:a16="http://schemas.microsoft.com/office/drawing/2014/main" id="{B8C3255A-C29E-9747-B33C-452136D18726}"/>
                  </a:ext>
                </a:extLst>
              </p:cNvPr>
              <p:cNvPicPr/>
              <p:nvPr/>
            </p:nvPicPr>
            <p:blipFill>
              <a:blip r:embed="rId17"/>
              <a:stretch>
                <a:fillRect/>
              </a:stretch>
            </p:blipFill>
            <p:spPr>
              <a:xfrm>
                <a:off x="5344680" y="5611200"/>
                <a:ext cx="108000" cy="216000"/>
              </a:xfrm>
              <a:prstGeom prst="rect">
                <a:avLst/>
              </a:prstGeom>
            </p:spPr>
          </p:pic>
        </mc:Fallback>
      </mc:AlternateContent>
    </p:spTree>
    <p:extLst>
      <p:ext uri="{BB962C8B-B14F-4D97-AF65-F5344CB8AC3E}">
        <p14:creationId xmlns:p14="http://schemas.microsoft.com/office/powerpoint/2010/main" val="998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897989-9F81-A64D-BC8A-4083BD061F63}"/>
              </a:ext>
            </a:extLst>
          </p:cNvPr>
          <p:cNvSpPr>
            <a:spLocks noGrp="1"/>
          </p:cNvSpPr>
          <p:nvPr>
            <p:ph type="title"/>
          </p:nvPr>
        </p:nvSpPr>
        <p:spPr/>
        <p:txBody>
          <a:bodyPr/>
          <a:lstStyle/>
          <a:p>
            <a:r>
              <a:rPr lang="fr-FR" dirty="0"/>
              <a:t>Les choix des élèves : diversité des profils</a:t>
            </a:r>
          </a:p>
        </p:txBody>
      </p:sp>
      <p:pic>
        <p:nvPicPr>
          <p:cNvPr id="4" name="Espace réservé du contenu 3">
            <a:extLst>
              <a:ext uri="{FF2B5EF4-FFF2-40B4-BE49-F238E27FC236}">
                <a16:creationId xmlns:a16="http://schemas.microsoft.com/office/drawing/2014/main" id="{706A2C2F-11CB-584B-8B8A-06844B442EE1}"/>
              </a:ext>
            </a:extLst>
          </p:cNvPr>
          <p:cNvPicPr>
            <a:picLocks noGrp="1"/>
          </p:cNvPicPr>
          <p:nvPr>
            <p:ph idx="1"/>
          </p:nvPr>
        </p:nvPicPr>
        <p:blipFill>
          <a:blip r:embed="rId3"/>
          <a:stretch>
            <a:fillRect/>
          </a:stretch>
        </p:blipFill>
        <p:spPr>
          <a:xfrm>
            <a:off x="599280" y="1102518"/>
            <a:ext cx="5839619" cy="3825081"/>
          </a:xfrm>
          <a:prstGeom prst="rect">
            <a:avLst/>
          </a:prstGeom>
        </p:spPr>
      </p:pic>
    </p:spTree>
    <p:extLst>
      <p:ext uri="{BB962C8B-B14F-4D97-AF65-F5344CB8AC3E}">
        <p14:creationId xmlns:p14="http://schemas.microsoft.com/office/powerpoint/2010/main" val="406151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8258E-B99E-A745-9208-BA54B0920D46}"/>
              </a:ext>
            </a:extLst>
          </p:cNvPr>
          <p:cNvSpPr>
            <a:spLocks noGrp="1"/>
          </p:cNvSpPr>
          <p:nvPr>
            <p:ph type="title"/>
          </p:nvPr>
        </p:nvSpPr>
        <p:spPr/>
        <p:txBody>
          <a:bodyPr>
            <a:normAutofit/>
          </a:bodyPr>
          <a:lstStyle/>
          <a:p>
            <a:r>
              <a:rPr lang="fr-FR" dirty="0"/>
              <a:t>Les choix des élèves selon l’origine sociale</a:t>
            </a:r>
          </a:p>
        </p:txBody>
      </p:sp>
      <p:pic>
        <p:nvPicPr>
          <p:cNvPr id="4" name="Espace réservé du contenu 3">
            <a:extLst>
              <a:ext uri="{FF2B5EF4-FFF2-40B4-BE49-F238E27FC236}">
                <a16:creationId xmlns:a16="http://schemas.microsoft.com/office/drawing/2014/main" id="{E2061BB5-B3F6-BA47-BD11-9E107D4B941D}"/>
              </a:ext>
            </a:extLst>
          </p:cNvPr>
          <p:cNvPicPr>
            <a:picLocks noGrp="1"/>
          </p:cNvPicPr>
          <p:nvPr>
            <p:ph idx="1"/>
          </p:nvPr>
        </p:nvPicPr>
        <p:blipFill>
          <a:blip r:embed="rId3"/>
          <a:stretch>
            <a:fillRect/>
          </a:stretch>
        </p:blipFill>
        <p:spPr>
          <a:xfrm>
            <a:off x="1350169" y="1106488"/>
            <a:ext cx="6791324" cy="3395662"/>
          </a:xfrm>
          <a:prstGeom prst="rect">
            <a:avLst/>
          </a:prstGeom>
        </p:spPr>
      </p:pic>
    </p:spTree>
    <p:extLst>
      <p:ext uri="{BB962C8B-B14F-4D97-AF65-F5344CB8AC3E}">
        <p14:creationId xmlns:p14="http://schemas.microsoft.com/office/powerpoint/2010/main" val="315389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DA1A3-A2A5-5143-B907-CA41695408F5}"/>
              </a:ext>
            </a:extLst>
          </p:cNvPr>
          <p:cNvSpPr>
            <a:spLocks noGrp="1"/>
          </p:cNvSpPr>
          <p:nvPr>
            <p:ph type="title"/>
          </p:nvPr>
        </p:nvSpPr>
        <p:spPr/>
        <p:txBody>
          <a:bodyPr/>
          <a:lstStyle/>
          <a:p>
            <a:r>
              <a:rPr lang="fr-FR" dirty="0"/>
              <a:t>Les choix des élèves selon les académies</a:t>
            </a:r>
          </a:p>
        </p:txBody>
      </p:sp>
      <p:sp>
        <p:nvSpPr>
          <p:cNvPr id="6" name="Espace réservé du contenu 5">
            <a:extLst>
              <a:ext uri="{FF2B5EF4-FFF2-40B4-BE49-F238E27FC236}">
                <a16:creationId xmlns:a16="http://schemas.microsoft.com/office/drawing/2014/main" id="{DC8CD917-CB82-3845-BC57-E9D60D7D67CF}"/>
              </a:ext>
            </a:extLst>
          </p:cNvPr>
          <p:cNvSpPr>
            <a:spLocks noGrp="1"/>
          </p:cNvSpPr>
          <p:nvPr>
            <p:ph idx="1"/>
          </p:nvPr>
        </p:nvSpPr>
        <p:spPr>
          <a:xfrm>
            <a:off x="241300" y="1107223"/>
            <a:ext cx="8445500" cy="3394472"/>
          </a:xfrm>
        </p:spPr>
        <p:txBody>
          <a:bodyPr/>
          <a:lstStyle/>
          <a:p>
            <a:pPr marL="0" indent="0">
              <a:buNone/>
            </a:pPr>
            <a:r>
              <a:rPr lang="fr-FR" altLang="fr-FR" sz="1800" b="1" dirty="0">
                <a:solidFill>
                  <a:schemeClr val="tx1"/>
                </a:solidFill>
                <a:latin typeface="Calibri" panose="020F0502020204030204" pitchFamily="34" charset="0"/>
              </a:rPr>
              <a:t>Choix de l’enseignement de spécialité Sciences économiques et sociales par académies</a:t>
            </a:r>
            <a:endParaRPr lang="fr-FR" altLang="fr-FR" sz="1800" dirty="0">
              <a:solidFill>
                <a:schemeClr val="tx1"/>
              </a:solidFill>
            </a:endParaRPr>
          </a:p>
          <a:p>
            <a:endParaRPr lang="fr-FR" dirty="0"/>
          </a:p>
        </p:txBody>
      </p:sp>
      <p:sp>
        <p:nvSpPr>
          <p:cNvPr id="7" name="Rectangle 2">
            <a:extLst>
              <a:ext uri="{FF2B5EF4-FFF2-40B4-BE49-F238E27FC236}">
                <a16:creationId xmlns:a16="http://schemas.microsoft.com/office/drawing/2014/main" id="{3E7974E2-AE1C-EB4E-AE25-AB62EEF8AD78}"/>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1625" algn="l"/>
              </a:tabLst>
              <a:defRPr>
                <a:solidFill>
                  <a:schemeClr val="tx1"/>
                </a:solidFill>
                <a:latin typeface="Arial" panose="020B0604020202020204" pitchFamily="34" charset="0"/>
              </a:defRPr>
            </a:lvl1pPr>
            <a:lvl2pPr eaLnBrk="0" fontAlgn="base" hangingPunct="0">
              <a:spcBef>
                <a:spcPct val="0"/>
              </a:spcBef>
              <a:spcAft>
                <a:spcPct val="0"/>
              </a:spcAft>
              <a:tabLst>
                <a:tab pos="301625" algn="l"/>
              </a:tabLst>
              <a:defRPr>
                <a:solidFill>
                  <a:schemeClr val="tx1"/>
                </a:solidFill>
                <a:latin typeface="Arial" panose="020B0604020202020204" pitchFamily="34" charset="0"/>
              </a:defRPr>
            </a:lvl2pPr>
            <a:lvl3pPr eaLnBrk="0" fontAlgn="base" hangingPunct="0">
              <a:spcBef>
                <a:spcPct val="0"/>
              </a:spcBef>
              <a:spcAft>
                <a:spcPct val="0"/>
              </a:spcAft>
              <a:tabLst>
                <a:tab pos="301625" algn="l"/>
              </a:tabLst>
              <a:defRPr>
                <a:solidFill>
                  <a:schemeClr val="tx1"/>
                </a:solidFill>
                <a:latin typeface="Arial" panose="020B0604020202020204" pitchFamily="34" charset="0"/>
              </a:defRPr>
            </a:lvl3pPr>
            <a:lvl4pPr eaLnBrk="0" fontAlgn="base" hangingPunct="0">
              <a:spcBef>
                <a:spcPct val="0"/>
              </a:spcBef>
              <a:spcAft>
                <a:spcPct val="0"/>
              </a:spcAft>
              <a:tabLst>
                <a:tab pos="301625" algn="l"/>
              </a:tabLst>
              <a:defRPr>
                <a:solidFill>
                  <a:schemeClr val="tx1"/>
                </a:solidFill>
                <a:latin typeface="Arial" panose="020B0604020202020204" pitchFamily="34" charset="0"/>
              </a:defRPr>
            </a:lvl4pPr>
            <a:lvl5pPr eaLnBrk="0" fontAlgn="base" hangingPunct="0">
              <a:spcBef>
                <a:spcPct val="0"/>
              </a:spcBef>
              <a:spcAft>
                <a:spcPct val="0"/>
              </a:spcAft>
              <a:tabLst>
                <a:tab pos="301625" algn="l"/>
              </a:tabLst>
              <a:defRPr>
                <a:solidFill>
                  <a:schemeClr val="tx1"/>
                </a:solidFill>
                <a:latin typeface="Arial" panose="020B0604020202020204" pitchFamily="34" charset="0"/>
              </a:defRPr>
            </a:lvl5pPr>
            <a:lvl6pPr eaLnBrk="0" fontAlgn="base" hangingPunct="0">
              <a:spcBef>
                <a:spcPct val="0"/>
              </a:spcBef>
              <a:spcAft>
                <a:spcPct val="0"/>
              </a:spcAft>
              <a:tabLst>
                <a:tab pos="301625" algn="l"/>
              </a:tabLst>
              <a:defRPr>
                <a:solidFill>
                  <a:schemeClr val="tx1"/>
                </a:solidFill>
                <a:latin typeface="Arial" panose="020B0604020202020204" pitchFamily="34" charset="0"/>
              </a:defRPr>
            </a:lvl6pPr>
            <a:lvl7pPr eaLnBrk="0" fontAlgn="base" hangingPunct="0">
              <a:spcBef>
                <a:spcPct val="0"/>
              </a:spcBef>
              <a:spcAft>
                <a:spcPct val="0"/>
              </a:spcAft>
              <a:tabLst>
                <a:tab pos="301625" algn="l"/>
              </a:tabLst>
              <a:defRPr>
                <a:solidFill>
                  <a:schemeClr val="tx1"/>
                </a:solidFill>
                <a:latin typeface="Arial" panose="020B0604020202020204" pitchFamily="34" charset="0"/>
              </a:defRPr>
            </a:lvl7pPr>
            <a:lvl8pPr eaLnBrk="0" fontAlgn="base" hangingPunct="0">
              <a:spcBef>
                <a:spcPct val="0"/>
              </a:spcBef>
              <a:spcAft>
                <a:spcPct val="0"/>
              </a:spcAft>
              <a:tabLst>
                <a:tab pos="301625" algn="l"/>
              </a:tabLst>
              <a:defRPr>
                <a:solidFill>
                  <a:schemeClr val="tx1"/>
                </a:solidFill>
                <a:latin typeface="Arial" panose="020B0604020202020204" pitchFamily="34" charset="0"/>
              </a:defRPr>
            </a:lvl8pPr>
            <a:lvl9pPr eaLnBrk="0" fontAlgn="base" hangingPunct="0">
              <a:spcBef>
                <a:spcPct val="0"/>
              </a:spcBef>
              <a:spcAft>
                <a:spcPct val="0"/>
              </a:spcAft>
              <a:tabLst>
                <a:tab pos="3016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01625"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Graphique 7">
            <a:extLst>
              <a:ext uri="{FF2B5EF4-FFF2-40B4-BE49-F238E27FC236}">
                <a16:creationId xmlns:a16="http://schemas.microsoft.com/office/drawing/2014/main" id="{E97355B4-870B-7A48-8D12-3AD36945155D}"/>
              </a:ext>
            </a:extLst>
          </p:cNvPr>
          <p:cNvGraphicFramePr/>
          <p:nvPr>
            <p:extLst>
              <p:ext uri="{D42A27DB-BD31-4B8C-83A1-F6EECF244321}">
                <p14:modId xmlns:p14="http://schemas.microsoft.com/office/powerpoint/2010/main" val="3020310684"/>
              </p:ext>
            </p:extLst>
          </p:nvPr>
        </p:nvGraphicFramePr>
        <p:xfrm>
          <a:off x="571500" y="1612264"/>
          <a:ext cx="8445500"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a:extLst>
              <a:ext uri="{FF2B5EF4-FFF2-40B4-BE49-F238E27FC236}">
                <a16:creationId xmlns:a16="http://schemas.microsoft.com/office/drawing/2014/main" id="{80BD7BF5-9A1C-1242-90BB-DDDB5CABDCA0}"/>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0767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C194B-2818-9B4B-81AB-69B5D7CC10C6}"/>
              </a:ext>
            </a:extLst>
          </p:cNvPr>
          <p:cNvSpPr>
            <a:spLocks noGrp="1"/>
          </p:cNvSpPr>
          <p:nvPr>
            <p:ph type="title"/>
          </p:nvPr>
        </p:nvSpPr>
        <p:spPr/>
        <p:txBody>
          <a:bodyPr>
            <a:normAutofit fontScale="90000"/>
          </a:bodyPr>
          <a:lstStyle/>
          <a:p>
            <a:r>
              <a:rPr lang="fr-FR" dirty="0"/>
              <a:t>Premières observations sur la Mise en œuvre des programmes</a:t>
            </a:r>
          </a:p>
        </p:txBody>
      </p:sp>
      <p:sp>
        <p:nvSpPr>
          <p:cNvPr id="3" name="Espace réservé du contenu 2">
            <a:extLst>
              <a:ext uri="{FF2B5EF4-FFF2-40B4-BE49-F238E27FC236}">
                <a16:creationId xmlns:a16="http://schemas.microsoft.com/office/drawing/2014/main" id="{34F4F48C-1FE7-DB44-97C0-11ABFDEC139D}"/>
              </a:ext>
            </a:extLst>
          </p:cNvPr>
          <p:cNvSpPr>
            <a:spLocks noGrp="1"/>
          </p:cNvSpPr>
          <p:nvPr>
            <p:ph idx="1"/>
          </p:nvPr>
        </p:nvSpPr>
        <p:spPr/>
        <p:txBody>
          <a:bodyPr>
            <a:normAutofit fontScale="85000" lnSpcReduction="20000"/>
          </a:bodyPr>
          <a:lstStyle/>
          <a:p>
            <a:r>
              <a:rPr lang="fr-FR" dirty="0"/>
              <a:t>Un temps d’appropriation : conditions d’enseignement, nouveaux profils d’élèves, nouveaux programmes.</a:t>
            </a:r>
          </a:p>
          <a:p>
            <a:endParaRPr lang="fr-FR" dirty="0"/>
          </a:p>
          <a:p>
            <a:r>
              <a:rPr lang="fr-FR" dirty="0"/>
              <a:t>Un approche extensive de certains chapitres</a:t>
            </a:r>
          </a:p>
          <a:p>
            <a:endParaRPr lang="fr-FR" dirty="0"/>
          </a:p>
          <a:p>
            <a:r>
              <a:rPr lang="fr-FR" dirty="0"/>
              <a:t>Une rédaction des programmes en termes d’objectifs d’apprentissage</a:t>
            </a:r>
          </a:p>
          <a:p>
            <a:endParaRPr lang="fr-FR" dirty="0"/>
          </a:p>
          <a:p>
            <a:r>
              <a:rPr lang="fr-FR" dirty="0"/>
              <a:t> Articulation connaissances et compétences</a:t>
            </a:r>
          </a:p>
          <a:p>
            <a:endParaRPr lang="fr-FR" dirty="0"/>
          </a:p>
          <a:p>
            <a:r>
              <a:rPr lang="fr-FR" dirty="0"/>
              <a:t>Questions liées à l’évaluation </a:t>
            </a:r>
          </a:p>
          <a:p>
            <a:endParaRPr lang="fr-FR" dirty="0"/>
          </a:p>
          <a:p>
            <a:r>
              <a:rPr lang="fr-FR" dirty="0"/>
              <a:t>Ressources d’accompagnement : fiche </a:t>
            </a:r>
            <a:r>
              <a:rPr lang="fr-FR" dirty="0" err="1"/>
              <a:t>eduscol</a:t>
            </a:r>
            <a:r>
              <a:rPr lang="fr-FR" dirty="0"/>
              <a:t> ; Campus de l’innovation ; </a:t>
            </a:r>
            <a:r>
              <a:rPr lang="fr-FR" dirty="0" err="1"/>
              <a:t>Econofides</a:t>
            </a:r>
            <a:r>
              <a:rPr lang="fr-FR" dirty="0"/>
              <a:t> ; Ressources académiques.</a:t>
            </a:r>
          </a:p>
        </p:txBody>
      </p:sp>
    </p:spTree>
    <p:extLst>
      <p:ext uri="{BB962C8B-B14F-4D97-AF65-F5344CB8AC3E}">
        <p14:creationId xmlns:p14="http://schemas.microsoft.com/office/powerpoint/2010/main" val="286261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E02C5-858E-FF45-B45C-246CCA5C1BDC}"/>
              </a:ext>
            </a:extLst>
          </p:cNvPr>
          <p:cNvSpPr>
            <a:spLocks noGrp="1"/>
          </p:cNvSpPr>
          <p:nvPr>
            <p:ph type="ctrTitle"/>
          </p:nvPr>
        </p:nvSpPr>
        <p:spPr/>
        <p:txBody>
          <a:bodyPr/>
          <a:lstStyle/>
          <a:p>
            <a:r>
              <a:rPr lang="fr-FR" dirty="0"/>
              <a:t>Le programme de sciences économiques et sociales en classe de terminale</a:t>
            </a:r>
          </a:p>
        </p:txBody>
      </p:sp>
      <p:sp>
        <p:nvSpPr>
          <p:cNvPr id="3" name="Sous-titre 2">
            <a:extLst>
              <a:ext uri="{FF2B5EF4-FFF2-40B4-BE49-F238E27FC236}">
                <a16:creationId xmlns:a16="http://schemas.microsoft.com/office/drawing/2014/main" id="{33C29F0B-4E5D-1648-8535-662545ADDA3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9047548"/>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790E1-966A-497A-ABBD-24ECAA34A18E}">
  <ds:schemaRefs>
    <ds:schemaRef ds:uri="http://schemas.microsoft.com/office/2006/metadata/properties"/>
    <ds:schemaRef ds:uri="http://schemas.microsoft.com/office/infopath/2007/PartnerControls"/>
    <ds:schemaRef ds:uri="d9b8819f-644e-4e2e-bf09-8a76532e681c"/>
  </ds:schemaRefs>
</ds:datastoreItem>
</file>

<file path=customXml/itemProps2.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6BD7C5-AE49-4865-8DE9-44AE75ECC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1718</TotalTime>
  <Words>2362</Words>
  <Application>Microsoft Macintosh PowerPoint</Application>
  <PresentationFormat>Affichage à l'écran (16:9)</PresentationFormat>
  <Paragraphs>255</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30</vt:i4>
      </vt:variant>
    </vt:vector>
  </HeadingPairs>
  <TitlesOfParts>
    <vt:vector size="38" baseType="lpstr">
      <vt:lpstr>Arial</vt:lpstr>
      <vt:lpstr>Arial Italic</vt:lpstr>
      <vt:lpstr>Calibri</vt:lpstr>
      <vt:lpstr>Wingdings</vt:lpstr>
      <vt:lpstr>page de presentation et de partie</vt:lpstr>
      <vt:lpstr>page de sous-partie</vt:lpstr>
      <vt:lpstr>pages de contenus</vt:lpstr>
      <vt:lpstr>1_pages de contenus</vt:lpstr>
      <vt:lpstr>Enseignements et évaluation en sciences économiques et sociales</vt:lpstr>
      <vt:lpstr>SOMMAIRE</vt:lpstr>
      <vt:lpstr>Réforme du baccalauréat, réforme du lycée</vt:lpstr>
      <vt:lpstr>Les choix des élèves</vt:lpstr>
      <vt:lpstr>Les choix des élèves : diversité des profils</vt:lpstr>
      <vt:lpstr>Les choix des élèves selon l’origine sociale</vt:lpstr>
      <vt:lpstr>Les choix des élèves selon les académies</vt:lpstr>
      <vt:lpstr>Premières observations sur la Mise en œuvre des programmes</vt:lpstr>
      <vt:lpstr>Le programme de sciences économiques et sociales en classe de terminale</vt:lpstr>
      <vt:lpstr>Programme de la classe de terminale </vt:lpstr>
      <vt:lpstr>Programme de la classe de terminale </vt:lpstr>
      <vt:lpstr>Programme de la classe de terminale </vt:lpstr>
      <vt:lpstr>Programme de la classe de terminale </vt:lpstr>
      <vt:lpstr>  objectifs de l’enseignement et repères pédagogiques  </vt:lpstr>
      <vt:lpstr>  objectifs de l’enseignement et repères pédagogiques   </vt:lpstr>
      <vt:lpstr>objectifs de l’enseignement et repères pédagogiques </vt:lpstr>
      <vt:lpstr> Des Contenus d’enseignement actualisés </vt:lpstr>
      <vt:lpstr> L’évaluation de sciences économiques et sociales au baccalauréat </vt:lpstr>
      <vt:lpstr>Qu’évalue-t-on ?</vt:lpstr>
      <vt:lpstr>Épreuve commune de contrôle continu</vt:lpstr>
      <vt:lpstr>Épreuve commune de contrôle continu</vt:lpstr>
      <vt:lpstr>Épreuve commune de contrôle continu</vt:lpstr>
      <vt:lpstr>Épreuve terminale de sciences économiques et sociales</vt:lpstr>
      <vt:lpstr>Épreuve terminale de sciences économiques et sociales</vt:lpstr>
      <vt:lpstr>Épreuve terminale de sciences économiques et sociales / dissertation</vt:lpstr>
      <vt:lpstr>Épreuve terminale de sciences économiques et sociales / dissertation</vt:lpstr>
      <vt:lpstr>Épreuve terminale de sciences économiques et sociales / épreuve Composée</vt:lpstr>
      <vt:lpstr>Épreuve terminale de sciences économiques et sociales / épreuve Composée</vt:lpstr>
      <vt:lpstr>Épreuve terminale de sciences économiques et sociales / épreuve Composée</vt:lpstr>
      <vt:lpstr>Épreuve terminale de sciences économiques et sociales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IGESR 2019</dc:title>
  <dc:creator>Administrateur MEN</dc:creator>
  <cp:lastModifiedBy>Marc Pelletier</cp:lastModifiedBy>
  <cp:revision>223</cp:revision>
  <cp:lastPrinted>2020-01-21T17:07:21Z</cp:lastPrinted>
  <dcterms:created xsi:type="dcterms:W3CDTF">2015-02-04T10:43:31Z</dcterms:created>
  <dcterms:modified xsi:type="dcterms:W3CDTF">2020-02-07T15:57:24Z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