
<file path=[Content_Types].xml><?xml version="1.0" encoding="utf-8"?>
<Types xmlns="http://schemas.openxmlformats.org/package/2006/content-types">
  <Default Extension="emf" ContentType="image/x-emf"/>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76" r:id="rId2"/>
    <p:sldId id="305" r:id="rId3"/>
    <p:sldId id="306" r:id="rId4"/>
    <p:sldId id="256" r:id="rId5"/>
    <p:sldId id="289" r:id="rId6"/>
    <p:sldId id="300" r:id="rId7"/>
    <p:sldId id="301" r:id="rId8"/>
    <p:sldId id="287" r:id="rId9"/>
    <p:sldId id="290" r:id="rId10"/>
    <p:sldId id="302" r:id="rId11"/>
    <p:sldId id="303" r:id="rId12"/>
    <p:sldId id="288" r:id="rId13"/>
    <p:sldId id="307" r:id="rId14"/>
    <p:sldId id="304" r:id="rId15"/>
    <p:sldId id="291" r:id="rId16"/>
    <p:sldId id="275" r:id="rId17"/>
    <p:sldId id="266" r:id="rId18"/>
    <p:sldId id="265" r:id="rId19"/>
    <p:sldId id="293" r:id="rId20"/>
    <p:sldId id="268" r:id="rId21"/>
    <p:sldId id="294" r:id="rId22"/>
  </p:sldIdLst>
  <p:sldSz cx="9144000" cy="6858000" type="screen4x3"/>
  <p:notesSz cx="9144000" cy="6858000"/>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 Montoussé" initials="" lastIdx="0" clrIdx="0"/>
  <p:cmAuthor id="2" name="Marc Montoussé" initials="MM" lastIdx="3" clrIdx="1">
    <p:extLst>
      <p:ext uri="{19B8F6BF-5375-455C-9EA6-DF929625EA0E}">
        <p15:presenceInfo xmlns:p15="http://schemas.microsoft.com/office/powerpoint/2012/main" userId="0f39f1d14f6e8e4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p:cViewPr varScale="1">
        <p:scale>
          <a:sx n="105" d="100"/>
          <a:sy n="105" d="100"/>
        </p:scale>
        <p:origin x="528"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0-01-21T19:04:26.177" idx="1">
    <p:pos x="10" y="10"/>
    <p:text/>
    <p:extLst>
      <p:ext uri="{C676402C-5697-4E1C-873F-D02D1690AC5C}">
        <p15:threadingInfo xmlns:p15="http://schemas.microsoft.com/office/powerpoint/2012/main" timeZoneBias="-60"/>
      </p:ext>
    </p:extLst>
  </p:cm>
  <p:cm authorId="2" dt="2020-01-21T19:25:20.269" idx="2">
    <p:pos x="5456" y="621"/>
    <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CB55D653-CC42-4211-B7DC-A3527250CD85}"/>
              </a:ext>
            </a:extLst>
          </p:cNvPr>
          <p:cNvSpPr>
            <a:spLocks noGrp="1" noChangeArrowheads="1"/>
          </p:cNvSpPr>
          <p:nvPr>
            <p:ph type="hdr" sz="quarter"/>
          </p:nvPr>
        </p:nvSpPr>
        <p:spPr bwMode="auto">
          <a:xfrm>
            <a:off x="0" y="0"/>
            <a:ext cx="3962400" cy="3429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fr-FR" altLang="fr-FR"/>
          </a:p>
        </p:txBody>
      </p:sp>
      <p:sp>
        <p:nvSpPr>
          <p:cNvPr id="60419" name="Rectangle 3">
            <a:extLst>
              <a:ext uri="{FF2B5EF4-FFF2-40B4-BE49-F238E27FC236}">
                <a16:creationId xmlns:a16="http://schemas.microsoft.com/office/drawing/2014/main" id="{3D83C94A-2528-4B46-AF1F-427291DFF552}"/>
              </a:ext>
            </a:extLst>
          </p:cNvPr>
          <p:cNvSpPr>
            <a:spLocks noGrp="1" noChangeArrowheads="1"/>
          </p:cNvSpPr>
          <p:nvPr>
            <p:ph type="dt" sz="quarter" idx="1"/>
          </p:nvPr>
        </p:nvSpPr>
        <p:spPr bwMode="auto">
          <a:xfrm>
            <a:off x="5180013" y="0"/>
            <a:ext cx="3962400" cy="3429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fr-FR" altLang="fr-FR"/>
          </a:p>
        </p:txBody>
      </p:sp>
      <p:sp>
        <p:nvSpPr>
          <p:cNvPr id="60420" name="Rectangle 4">
            <a:extLst>
              <a:ext uri="{FF2B5EF4-FFF2-40B4-BE49-F238E27FC236}">
                <a16:creationId xmlns:a16="http://schemas.microsoft.com/office/drawing/2014/main" id="{D16F4C62-4951-453B-B935-B129A748F1FD}"/>
              </a:ext>
            </a:extLst>
          </p:cNvPr>
          <p:cNvSpPr>
            <a:spLocks noGrp="1" noChangeArrowheads="1"/>
          </p:cNvSpPr>
          <p:nvPr>
            <p:ph type="ftr" sz="quarter" idx="2"/>
          </p:nvPr>
        </p:nvSpPr>
        <p:spPr bwMode="auto">
          <a:xfrm>
            <a:off x="0" y="6513513"/>
            <a:ext cx="3962400" cy="3429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r>
              <a:rPr lang="fr-FR" altLang="fr-FR"/>
              <a:t>Maroc 2011 - justice sociale et inégalités</a:t>
            </a:r>
          </a:p>
        </p:txBody>
      </p:sp>
      <p:sp>
        <p:nvSpPr>
          <p:cNvPr id="60421" name="Rectangle 5">
            <a:extLst>
              <a:ext uri="{FF2B5EF4-FFF2-40B4-BE49-F238E27FC236}">
                <a16:creationId xmlns:a16="http://schemas.microsoft.com/office/drawing/2014/main" id="{CB0D2EC2-1B24-44A5-B2DA-8B2A83922B53}"/>
              </a:ext>
            </a:extLst>
          </p:cNvPr>
          <p:cNvSpPr>
            <a:spLocks noGrp="1" noChangeArrowheads="1"/>
          </p:cNvSpPr>
          <p:nvPr>
            <p:ph type="sldNum" sz="quarter" idx="3"/>
          </p:nvPr>
        </p:nvSpPr>
        <p:spPr bwMode="auto">
          <a:xfrm>
            <a:off x="5180013" y="6513513"/>
            <a:ext cx="3962400" cy="3429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C19133A-2C0F-4A86-90AA-C8BA41D5D030}"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96A6866-8D45-4644-92BA-8826A7493BA6}"/>
              </a:ext>
            </a:extLst>
          </p:cNvPr>
          <p:cNvSpPr>
            <a:spLocks noGrp="1" noChangeArrowheads="1"/>
          </p:cNvSpPr>
          <p:nvPr>
            <p:ph type="hdr" sz="quarter"/>
          </p:nvPr>
        </p:nvSpPr>
        <p:spPr bwMode="auto">
          <a:xfrm>
            <a:off x="0" y="0"/>
            <a:ext cx="3962400" cy="3429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fr-FR" altLang="fr-FR"/>
          </a:p>
        </p:txBody>
      </p:sp>
      <p:sp>
        <p:nvSpPr>
          <p:cNvPr id="15363" name="Rectangle 3">
            <a:extLst>
              <a:ext uri="{FF2B5EF4-FFF2-40B4-BE49-F238E27FC236}">
                <a16:creationId xmlns:a16="http://schemas.microsoft.com/office/drawing/2014/main" id="{C1A598E4-B372-4F8C-A0B1-0CC5B6B35498}"/>
              </a:ext>
            </a:extLst>
          </p:cNvPr>
          <p:cNvSpPr>
            <a:spLocks noGrp="1" noChangeArrowheads="1"/>
          </p:cNvSpPr>
          <p:nvPr>
            <p:ph type="dt" idx="1"/>
          </p:nvPr>
        </p:nvSpPr>
        <p:spPr bwMode="auto">
          <a:xfrm>
            <a:off x="5180013" y="0"/>
            <a:ext cx="3962400" cy="3429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fr-FR" altLang="fr-FR"/>
          </a:p>
        </p:txBody>
      </p:sp>
      <p:sp>
        <p:nvSpPr>
          <p:cNvPr id="2052" name="Rectangle 4">
            <a:extLst>
              <a:ext uri="{FF2B5EF4-FFF2-40B4-BE49-F238E27FC236}">
                <a16:creationId xmlns:a16="http://schemas.microsoft.com/office/drawing/2014/main" id="{6067D632-CADE-4974-A7A2-26FFBF240C26}"/>
              </a:ext>
            </a:extLst>
          </p:cNvPr>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a:extLst>
              <a:ext uri="{FF2B5EF4-FFF2-40B4-BE49-F238E27FC236}">
                <a16:creationId xmlns:a16="http://schemas.microsoft.com/office/drawing/2014/main" id="{6A6B159E-3D15-4F38-80FA-D05E1091C240}"/>
              </a:ext>
            </a:extLst>
          </p:cNvPr>
          <p:cNvSpPr>
            <a:spLocks noGrp="1" noChangeArrowheads="1"/>
          </p:cNvSpPr>
          <p:nvPr>
            <p:ph type="body" sz="quarter" idx="3"/>
          </p:nvPr>
        </p:nvSpPr>
        <p:spPr bwMode="auto">
          <a:xfrm>
            <a:off x="914400" y="3257550"/>
            <a:ext cx="7315200" cy="30861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fr-FR" altLang="fr-FR" noProof="0"/>
              <a:t>Cliquez pour modifier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p>
        </p:txBody>
      </p:sp>
      <p:sp>
        <p:nvSpPr>
          <p:cNvPr id="15366" name="Rectangle 6">
            <a:extLst>
              <a:ext uri="{FF2B5EF4-FFF2-40B4-BE49-F238E27FC236}">
                <a16:creationId xmlns:a16="http://schemas.microsoft.com/office/drawing/2014/main" id="{EC756ACA-F3EB-4A83-B57A-C0A86A81EAE9}"/>
              </a:ext>
            </a:extLst>
          </p:cNvPr>
          <p:cNvSpPr>
            <a:spLocks noGrp="1" noChangeArrowheads="1"/>
          </p:cNvSpPr>
          <p:nvPr>
            <p:ph type="ftr" sz="quarter" idx="4"/>
          </p:nvPr>
        </p:nvSpPr>
        <p:spPr bwMode="auto">
          <a:xfrm>
            <a:off x="0" y="6513513"/>
            <a:ext cx="3962400" cy="3429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r>
              <a:rPr lang="fr-FR" altLang="fr-FR"/>
              <a:t>Maroc 2011 - justice sociale et inégalités</a:t>
            </a:r>
          </a:p>
        </p:txBody>
      </p:sp>
      <p:sp>
        <p:nvSpPr>
          <p:cNvPr id="15367" name="Rectangle 7">
            <a:extLst>
              <a:ext uri="{FF2B5EF4-FFF2-40B4-BE49-F238E27FC236}">
                <a16:creationId xmlns:a16="http://schemas.microsoft.com/office/drawing/2014/main" id="{6E3F3B2F-6B8F-44B2-93D8-C4DB63EB15E2}"/>
              </a:ext>
            </a:extLst>
          </p:cNvPr>
          <p:cNvSpPr>
            <a:spLocks noGrp="1" noChangeArrowheads="1"/>
          </p:cNvSpPr>
          <p:nvPr>
            <p:ph type="sldNum" sz="quarter" idx="5"/>
          </p:nvPr>
        </p:nvSpPr>
        <p:spPr bwMode="auto">
          <a:xfrm>
            <a:off x="5180013" y="6513513"/>
            <a:ext cx="3962400" cy="3429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9EE0FA0-28BC-4A4B-B0EF-35B1637F7842}"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a:extLst>
              <a:ext uri="{FF2B5EF4-FFF2-40B4-BE49-F238E27FC236}">
                <a16:creationId xmlns:a16="http://schemas.microsoft.com/office/drawing/2014/main" id="{C7DE9540-D50F-4F68-BAAA-A08845AB90F1}"/>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a:t>Maroc 2011 - justice sociale et inégalités</a:t>
            </a:r>
          </a:p>
        </p:txBody>
      </p:sp>
      <p:sp>
        <p:nvSpPr>
          <p:cNvPr id="12291" name="Rectangle 2">
            <a:extLst>
              <a:ext uri="{FF2B5EF4-FFF2-40B4-BE49-F238E27FC236}">
                <a16:creationId xmlns:a16="http://schemas.microsoft.com/office/drawing/2014/main" id="{4DB3B911-3CA4-4434-AFE2-415BBD0DD1A1}"/>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A6093D5A-CF36-43A4-9B1A-2880F1D14EE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a:extLst>
              <a:ext uri="{FF2B5EF4-FFF2-40B4-BE49-F238E27FC236}">
                <a16:creationId xmlns:a16="http://schemas.microsoft.com/office/drawing/2014/main" id="{5F691627-F838-47A3-B53A-B734A997C648}"/>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a:t>Maroc 2011 - justice sociale et inégalités</a:t>
            </a:r>
          </a:p>
        </p:txBody>
      </p:sp>
      <p:sp>
        <p:nvSpPr>
          <p:cNvPr id="14339" name="Rectangle 2">
            <a:extLst>
              <a:ext uri="{FF2B5EF4-FFF2-40B4-BE49-F238E27FC236}">
                <a16:creationId xmlns:a16="http://schemas.microsoft.com/office/drawing/2014/main" id="{1601346A-0D18-4B1E-964B-AD7FE35349A6}"/>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BDE2E273-5AA5-4967-B4EF-BC09F61576E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a:extLst>
              <a:ext uri="{FF2B5EF4-FFF2-40B4-BE49-F238E27FC236}">
                <a16:creationId xmlns:a16="http://schemas.microsoft.com/office/drawing/2014/main" id="{22530D3F-8863-4BBA-8F57-5A77D7F286F5}"/>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a:t>Maroc 2011 - justice sociale et inégalités</a:t>
            </a:r>
          </a:p>
        </p:txBody>
      </p:sp>
      <p:sp>
        <p:nvSpPr>
          <p:cNvPr id="24579" name="Rectangle 2">
            <a:extLst>
              <a:ext uri="{FF2B5EF4-FFF2-40B4-BE49-F238E27FC236}">
                <a16:creationId xmlns:a16="http://schemas.microsoft.com/office/drawing/2014/main" id="{D5FD1A29-C3C8-410F-85FA-8485279542FD}"/>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DEEC1CD1-999C-44F8-9BC3-5F031BA4CBB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a:extLst>
              <a:ext uri="{FF2B5EF4-FFF2-40B4-BE49-F238E27FC236}">
                <a16:creationId xmlns:a16="http://schemas.microsoft.com/office/drawing/2014/main" id="{0EB50428-2F6A-40C1-8E63-50726B94ECFA}"/>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a:t>Maroc 2011 - justice sociale et inégalités</a:t>
            </a:r>
          </a:p>
        </p:txBody>
      </p:sp>
      <p:sp>
        <p:nvSpPr>
          <p:cNvPr id="38915" name="Rectangle 2">
            <a:extLst>
              <a:ext uri="{FF2B5EF4-FFF2-40B4-BE49-F238E27FC236}">
                <a16:creationId xmlns:a16="http://schemas.microsoft.com/office/drawing/2014/main" id="{C884D075-997F-4EDB-B0BD-1C8AAC27E4B0}"/>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E5EB252A-BD3E-4733-A8F7-DBF6F6A86F21}"/>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6">
            <a:extLst>
              <a:ext uri="{FF2B5EF4-FFF2-40B4-BE49-F238E27FC236}">
                <a16:creationId xmlns:a16="http://schemas.microsoft.com/office/drawing/2014/main" id="{C317A536-B285-4F59-BDAD-27F0E99C9AFF}"/>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a:t>Maroc 2011 - justice sociale et inégalités</a:t>
            </a:r>
          </a:p>
        </p:txBody>
      </p:sp>
      <p:sp>
        <p:nvSpPr>
          <p:cNvPr id="43011" name="Rectangle 2">
            <a:extLst>
              <a:ext uri="{FF2B5EF4-FFF2-40B4-BE49-F238E27FC236}">
                <a16:creationId xmlns:a16="http://schemas.microsoft.com/office/drawing/2014/main" id="{221F0226-1EE6-471D-A0E9-F996732A427E}"/>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402C87AB-4B04-4905-98A3-579760E7EB51}"/>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6">
            <a:extLst>
              <a:ext uri="{FF2B5EF4-FFF2-40B4-BE49-F238E27FC236}">
                <a16:creationId xmlns:a16="http://schemas.microsoft.com/office/drawing/2014/main" id="{E310970F-6CD3-4C14-8539-DFA8DE6AEDDA}"/>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a:t>Maroc 2011 - justice sociale et inégalités</a:t>
            </a:r>
          </a:p>
        </p:txBody>
      </p:sp>
      <p:sp>
        <p:nvSpPr>
          <p:cNvPr id="51203" name="Rectangle 2">
            <a:extLst>
              <a:ext uri="{FF2B5EF4-FFF2-40B4-BE49-F238E27FC236}">
                <a16:creationId xmlns:a16="http://schemas.microsoft.com/office/drawing/2014/main" id="{01839EA2-A61F-47EC-ABF8-B8C8CE3D927F}"/>
              </a:ext>
            </a:extLst>
          </p:cNvPr>
          <p:cNvSpPr>
            <a:spLocks noGrp="1" noRot="1" noChangeAspect="1" noChangeArrowheads="1" noTextEdit="1"/>
          </p:cNvSpPr>
          <p:nvPr>
            <p:ph type="sldImg"/>
          </p:nvPr>
        </p:nvSpPr>
        <p:spPr>
          <a:ln/>
        </p:spPr>
      </p:sp>
      <p:sp>
        <p:nvSpPr>
          <p:cNvPr id="51204" name="Rectangle 3">
            <a:extLst>
              <a:ext uri="{FF2B5EF4-FFF2-40B4-BE49-F238E27FC236}">
                <a16:creationId xmlns:a16="http://schemas.microsoft.com/office/drawing/2014/main" id="{C41DAF0A-ADC8-44CB-9F89-D317B85279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extLst>
      <p:ext uri="{BB962C8B-B14F-4D97-AF65-F5344CB8AC3E}">
        <p14:creationId xmlns:p14="http://schemas.microsoft.com/office/powerpoint/2010/main" val="1670544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a:extLst>
              <a:ext uri="{FF2B5EF4-FFF2-40B4-BE49-F238E27FC236}">
                <a16:creationId xmlns:a16="http://schemas.microsoft.com/office/drawing/2014/main" id="{B37127AE-94AF-4B2B-85D4-DF53EFD43CBE}"/>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a:t>Maroc 2011 - justice sociale et inégalités</a:t>
            </a:r>
          </a:p>
        </p:txBody>
      </p:sp>
      <p:sp>
        <p:nvSpPr>
          <p:cNvPr id="45059" name="Rectangle 2">
            <a:extLst>
              <a:ext uri="{FF2B5EF4-FFF2-40B4-BE49-F238E27FC236}">
                <a16:creationId xmlns:a16="http://schemas.microsoft.com/office/drawing/2014/main" id="{641EB6AC-7BEF-43CD-B569-088ABB049EBD}"/>
              </a:ext>
            </a:extLst>
          </p:cNvPr>
          <p:cNvSpPr>
            <a:spLocks noGrp="1" noRot="1" noChangeAspect="1" noChangeArrowheads="1" noTextEdit="1"/>
          </p:cNvSpPr>
          <p:nvPr>
            <p:ph type="sldImg"/>
          </p:nvPr>
        </p:nvSpPr>
        <p:spPr>
          <a:ln/>
        </p:spPr>
      </p:sp>
      <p:sp>
        <p:nvSpPr>
          <p:cNvPr id="45060" name="Rectangle 3">
            <a:extLst>
              <a:ext uri="{FF2B5EF4-FFF2-40B4-BE49-F238E27FC236}">
                <a16:creationId xmlns:a16="http://schemas.microsoft.com/office/drawing/2014/main" id="{5DEAAAA5-4593-4090-8146-AC7C4CA7151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a:extLst>
              <a:ext uri="{FF2B5EF4-FFF2-40B4-BE49-F238E27FC236}">
                <a16:creationId xmlns:a16="http://schemas.microsoft.com/office/drawing/2014/main" id="{C7DE9540-D50F-4F68-BAAA-A08845AB90F1}"/>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a:t>Maroc 2011 - justice sociale et inégalités</a:t>
            </a:r>
          </a:p>
        </p:txBody>
      </p:sp>
      <p:sp>
        <p:nvSpPr>
          <p:cNvPr id="12291" name="Rectangle 2">
            <a:extLst>
              <a:ext uri="{FF2B5EF4-FFF2-40B4-BE49-F238E27FC236}">
                <a16:creationId xmlns:a16="http://schemas.microsoft.com/office/drawing/2014/main" id="{4DB3B911-3CA4-4434-AFE2-415BBD0DD1A1}"/>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A6093D5A-CF36-43A4-9B1A-2880F1D14EE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extLst>
      <p:ext uri="{BB962C8B-B14F-4D97-AF65-F5344CB8AC3E}">
        <p14:creationId xmlns:p14="http://schemas.microsoft.com/office/powerpoint/2010/main" val="3946799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Rectangle 4">
            <a:extLst>
              <a:ext uri="{FF2B5EF4-FFF2-40B4-BE49-F238E27FC236}">
                <a16:creationId xmlns:a16="http://schemas.microsoft.com/office/drawing/2014/main" id="{C28D9392-9980-40AE-8683-943A65848702}"/>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16:creationId xmlns:a16="http://schemas.microsoft.com/office/drawing/2014/main" id="{2B8D9413-6602-4FDB-9479-6E8FDE4D53BA}"/>
              </a:ext>
            </a:extLst>
          </p:cNvPr>
          <p:cNvSpPr>
            <a:spLocks noGrp="1" noChangeArrowheads="1"/>
          </p:cNvSpPr>
          <p:nvPr>
            <p:ph type="ftr" sz="quarter" idx="11"/>
          </p:nvPr>
        </p:nvSpPr>
        <p:spPr>
          <a:ln/>
        </p:spPr>
        <p:txBody>
          <a:bodyPr/>
          <a:lstStyle>
            <a:lvl1pPr>
              <a:defRPr/>
            </a:lvl1pPr>
          </a:lstStyle>
          <a:p>
            <a:pPr>
              <a:defRPr/>
            </a:pPr>
            <a:r>
              <a:rPr lang="fr-FR" altLang="fr-FR"/>
              <a:t>PNF – février 2020</a:t>
            </a:r>
          </a:p>
        </p:txBody>
      </p:sp>
      <p:sp>
        <p:nvSpPr>
          <p:cNvPr id="6" name="Rectangle 6">
            <a:extLst>
              <a:ext uri="{FF2B5EF4-FFF2-40B4-BE49-F238E27FC236}">
                <a16:creationId xmlns:a16="http://schemas.microsoft.com/office/drawing/2014/main" id="{043D15B6-5C86-45C5-A307-782E8380EB52}"/>
              </a:ext>
            </a:extLst>
          </p:cNvPr>
          <p:cNvSpPr>
            <a:spLocks noGrp="1" noChangeArrowheads="1"/>
          </p:cNvSpPr>
          <p:nvPr>
            <p:ph type="sldNum" sz="quarter" idx="12"/>
          </p:nvPr>
        </p:nvSpPr>
        <p:spPr>
          <a:ln/>
        </p:spPr>
        <p:txBody>
          <a:bodyPr/>
          <a:lstStyle>
            <a:lvl1pPr>
              <a:defRPr/>
            </a:lvl1pPr>
          </a:lstStyle>
          <a:p>
            <a:pPr>
              <a:defRPr/>
            </a:pPr>
            <a:fld id="{3F1EE63F-4C5B-41D8-B1C2-A32600765D4E}" type="slidenum">
              <a:rPr lang="fr-FR" altLang="fr-FR"/>
              <a:pPr>
                <a:defRPr/>
              </a:pPr>
              <a:t>‹N°›</a:t>
            </a:fld>
            <a:endParaRPr lang="fr-FR" altLang="fr-FR"/>
          </a:p>
        </p:txBody>
      </p:sp>
    </p:spTree>
    <p:extLst>
      <p:ext uri="{BB962C8B-B14F-4D97-AF65-F5344CB8AC3E}">
        <p14:creationId xmlns:p14="http://schemas.microsoft.com/office/powerpoint/2010/main" val="2094463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D54DAB17-3EBC-4B11-BC68-23C370695682}"/>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16:creationId xmlns:a16="http://schemas.microsoft.com/office/drawing/2014/main" id="{C9BD1744-E0F0-4C6B-87D4-06D1765624CB}"/>
              </a:ext>
            </a:extLst>
          </p:cNvPr>
          <p:cNvSpPr>
            <a:spLocks noGrp="1" noChangeArrowheads="1"/>
          </p:cNvSpPr>
          <p:nvPr>
            <p:ph type="ftr" sz="quarter" idx="11"/>
          </p:nvPr>
        </p:nvSpPr>
        <p:spPr>
          <a:ln/>
        </p:spPr>
        <p:txBody>
          <a:bodyPr/>
          <a:lstStyle>
            <a:lvl1pPr>
              <a:defRPr/>
            </a:lvl1pPr>
          </a:lstStyle>
          <a:p>
            <a:pPr>
              <a:defRPr/>
            </a:pPr>
            <a:r>
              <a:rPr lang="fr-FR" altLang="fr-FR"/>
              <a:t>PNF – février 2020</a:t>
            </a:r>
          </a:p>
        </p:txBody>
      </p:sp>
      <p:sp>
        <p:nvSpPr>
          <p:cNvPr id="6" name="Rectangle 6">
            <a:extLst>
              <a:ext uri="{FF2B5EF4-FFF2-40B4-BE49-F238E27FC236}">
                <a16:creationId xmlns:a16="http://schemas.microsoft.com/office/drawing/2014/main" id="{2423C179-49D3-41D3-9176-9C14C0CACBEE}"/>
              </a:ext>
            </a:extLst>
          </p:cNvPr>
          <p:cNvSpPr>
            <a:spLocks noGrp="1" noChangeArrowheads="1"/>
          </p:cNvSpPr>
          <p:nvPr>
            <p:ph type="sldNum" sz="quarter" idx="12"/>
          </p:nvPr>
        </p:nvSpPr>
        <p:spPr>
          <a:ln/>
        </p:spPr>
        <p:txBody>
          <a:bodyPr/>
          <a:lstStyle>
            <a:lvl1pPr>
              <a:defRPr/>
            </a:lvl1pPr>
          </a:lstStyle>
          <a:p>
            <a:pPr>
              <a:defRPr/>
            </a:pPr>
            <a:fld id="{26665062-52A6-4283-9507-ABA830167A5B}" type="slidenum">
              <a:rPr lang="fr-FR" altLang="fr-FR"/>
              <a:pPr>
                <a:defRPr/>
              </a:pPr>
              <a:t>‹N°›</a:t>
            </a:fld>
            <a:endParaRPr lang="fr-FR" altLang="fr-FR"/>
          </a:p>
        </p:txBody>
      </p:sp>
    </p:spTree>
    <p:extLst>
      <p:ext uri="{BB962C8B-B14F-4D97-AF65-F5344CB8AC3E}">
        <p14:creationId xmlns:p14="http://schemas.microsoft.com/office/powerpoint/2010/main" val="2825480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B8D9EA3D-6960-4650-8D65-BFEA0B29223C}"/>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16:creationId xmlns:a16="http://schemas.microsoft.com/office/drawing/2014/main" id="{4A9F35FE-EFF9-4F4C-9EA5-E3D507C44A19}"/>
              </a:ext>
            </a:extLst>
          </p:cNvPr>
          <p:cNvSpPr>
            <a:spLocks noGrp="1" noChangeArrowheads="1"/>
          </p:cNvSpPr>
          <p:nvPr>
            <p:ph type="ftr" sz="quarter" idx="11"/>
          </p:nvPr>
        </p:nvSpPr>
        <p:spPr>
          <a:ln/>
        </p:spPr>
        <p:txBody>
          <a:bodyPr/>
          <a:lstStyle>
            <a:lvl1pPr>
              <a:defRPr/>
            </a:lvl1pPr>
          </a:lstStyle>
          <a:p>
            <a:pPr>
              <a:defRPr/>
            </a:pPr>
            <a:r>
              <a:rPr lang="fr-FR" altLang="fr-FR"/>
              <a:t>PNF – février 2020</a:t>
            </a:r>
          </a:p>
        </p:txBody>
      </p:sp>
      <p:sp>
        <p:nvSpPr>
          <p:cNvPr id="6" name="Rectangle 6">
            <a:extLst>
              <a:ext uri="{FF2B5EF4-FFF2-40B4-BE49-F238E27FC236}">
                <a16:creationId xmlns:a16="http://schemas.microsoft.com/office/drawing/2014/main" id="{E653A135-A8C1-4268-A843-A99B324A4877}"/>
              </a:ext>
            </a:extLst>
          </p:cNvPr>
          <p:cNvSpPr>
            <a:spLocks noGrp="1" noChangeArrowheads="1"/>
          </p:cNvSpPr>
          <p:nvPr>
            <p:ph type="sldNum" sz="quarter" idx="12"/>
          </p:nvPr>
        </p:nvSpPr>
        <p:spPr>
          <a:ln/>
        </p:spPr>
        <p:txBody>
          <a:bodyPr/>
          <a:lstStyle>
            <a:lvl1pPr>
              <a:defRPr/>
            </a:lvl1pPr>
          </a:lstStyle>
          <a:p>
            <a:pPr>
              <a:defRPr/>
            </a:pPr>
            <a:fld id="{71B8CB5C-5DCF-4E98-8765-D57259AE73F6}" type="slidenum">
              <a:rPr lang="fr-FR" altLang="fr-FR"/>
              <a:pPr>
                <a:defRPr/>
              </a:pPr>
              <a:t>‹N°›</a:t>
            </a:fld>
            <a:endParaRPr lang="fr-FR" altLang="fr-FR"/>
          </a:p>
        </p:txBody>
      </p:sp>
    </p:spTree>
    <p:extLst>
      <p:ext uri="{BB962C8B-B14F-4D97-AF65-F5344CB8AC3E}">
        <p14:creationId xmlns:p14="http://schemas.microsoft.com/office/powerpoint/2010/main" val="628035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a:t>Modifiez le style du titre</a:t>
            </a:r>
          </a:p>
        </p:txBody>
      </p:sp>
      <p:sp>
        <p:nvSpPr>
          <p:cNvPr id="3" name="Espace réservé du tableau 2"/>
          <p:cNvSpPr>
            <a:spLocks noGrp="1"/>
          </p:cNvSpPr>
          <p:nvPr>
            <p:ph type="tbl" idx="1"/>
          </p:nvPr>
        </p:nvSpPr>
        <p:spPr>
          <a:xfrm>
            <a:off x="457200" y="1600200"/>
            <a:ext cx="8229600" cy="4525963"/>
          </a:xfrm>
        </p:spPr>
        <p:txBody>
          <a:bodyPr/>
          <a:lstStyle/>
          <a:p>
            <a:pPr lvl="0"/>
            <a:endParaRPr lang="fr-FR" noProof="0"/>
          </a:p>
        </p:txBody>
      </p:sp>
      <p:sp>
        <p:nvSpPr>
          <p:cNvPr id="4" name="Rectangle 4">
            <a:extLst>
              <a:ext uri="{FF2B5EF4-FFF2-40B4-BE49-F238E27FC236}">
                <a16:creationId xmlns:a16="http://schemas.microsoft.com/office/drawing/2014/main" id="{E21C0703-628E-4E06-AF92-B78BCEA88114}"/>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16:creationId xmlns:a16="http://schemas.microsoft.com/office/drawing/2014/main" id="{A2C82698-76E3-49A9-88F3-AA0B05A1F8E5}"/>
              </a:ext>
            </a:extLst>
          </p:cNvPr>
          <p:cNvSpPr>
            <a:spLocks noGrp="1" noChangeArrowheads="1"/>
          </p:cNvSpPr>
          <p:nvPr>
            <p:ph type="ftr" sz="quarter" idx="11"/>
          </p:nvPr>
        </p:nvSpPr>
        <p:spPr>
          <a:ln/>
        </p:spPr>
        <p:txBody>
          <a:bodyPr/>
          <a:lstStyle>
            <a:lvl1pPr>
              <a:defRPr/>
            </a:lvl1pPr>
          </a:lstStyle>
          <a:p>
            <a:pPr>
              <a:defRPr/>
            </a:pPr>
            <a:r>
              <a:rPr lang="fr-FR" altLang="fr-FR"/>
              <a:t>PNF – février 2020</a:t>
            </a:r>
          </a:p>
        </p:txBody>
      </p:sp>
      <p:sp>
        <p:nvSpPr>
          <p:cNvPr id="6" name="Rectangle 6">
            <a:extLst>
              <a:ext uri="{FF2B5EF4-FFF2-40B4-BE49-F238E27FC236}">
                <a16:creationId xmlns:a16="http://schemas.microsoft.com/office/drawing/2014/main" id="{15F2D567-01B1-4322-AB41-A9F52141AFB2}"/>
              </a:ext>
            </a:extLst>
          </p:cNvPr>
          <p:cNvSpPr>
            <a:spLocks noGrp="1" noChangeArrowheads="1"/>
          </p:cNvSpPr>
          <p:nvPr>
            <p:ph type="sldNum" sz="quarter" idx="12"/>
          </p:nvPr>
        </p:nvSpPr>
        <p:spPr>
          <a:ln/>
        </p:spPr>
        <p:txBody>
          <a:bodyPr/>
          <a:lstStyle>
            <a:lvl1pPr>
              <a:defRPr/>
            </a:lvl1pPr>
          </a:lstStyle>
          <a:p>
            <a:pPr>
              <a:defRPr/>
            </a:pPr>
            <a:fld id="{A6308EC9-6B01-41CF-9279-9808F33429D0}" type="slidenum">
              <a:rPr lang="fr-FR" altLang="fr-FR"/>
              <a:pPr>
                <a:defRPr/>
              </a:pPr>
              <a:t>‹N°›</a:t>
            </a:fld>
            <a:endParaRPr lang="fr-FR" altLang="fr-FR"/>
          </a:p>
        </p:txBody>
      </p:sp>
    </p:spTree>
    <p:extLst>
      <p:ext uri="{BB962C8B-B14F-4D97-AF65-F5344CB8AC3E}">
        <p14:creationId xmlns:p14="http://schemas.microsoft.com/office/powerpoint/2010/main" val="2547947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E6113440-E5CF-4C6A-9DDB-AE9514822CED}"/>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16:creationId xmlns:a16="http://schemas.microsoft.com/office/drawing/2014/main" id="{85566AD3-5DB3-4364-9DC4-68DF735D1B6C}"/>
              </a:ext>
            </a:extLst>
          </p:cNvPr>
          <p:cNvSpPr>
            <a:spLocks noGrp="1" noChangeArrowheads="1"/>
          </p:cNvSpPr>
          <p:nvPr>
            <p:ph type="ftr" sz="quarter" idx="11"/>
          </p:nvPr>
        </p:nvSpPr>
        <p:spPr>
          <a:ln/>
        </p:spPr>
        <p:txBody>
          <a:bodyPr/>
          <a:lstStyle>
            <a:lvl1pPr>
              <a:defRPr/>
            </a:lvl1pPr>
          </a:lstStyle>
          <a:p>
            <a:pPr>
              <a:defRPr/>
            </a:pPr>
            <a:r>
              <a:rPr lang="fr-FR" altLang="fr-FR"/>
              <a:t>PNF – février 2020</a:t>
            </a:r>
          </a:p>
        </p:txBody>
      </p:sp>
      <p:sp>
        <p:nvSpPr>
          <p:cNvPr id="6" name="Rectangle 6">
            <a:extLst>
              <a:ext uri="{FF2B5EF4-FFF2-40B4-BE49-F238E27FC236}">
                <a16:creationId xmlns:a16="http://schemas.microsoft.com/office/drawing/2014/main" id="{1A16C476-634B-4CBB-949F-977C412ED5EB}"/>
              </a:ext>
            </a:extLst>
          </p:cNvPr>
          <p:cNvSpPr>
            <a:spLocks noGrp="1" noChangeArrowheads="1"/>
          </p:cNvSpPr>
          <p:nvPr>
            <p:ph type="sldNum" sz="quarter" idx="12"/>
          </p:nvPr>
        </p:nvSpPr>
        <p:spPr>
          <a:ln/>
        </p:spPr>
        <p:txBody>
          <a:bodyPr/>
          <a:lstStyle>
            <a:lvl1pPr>
              <a:defRPr/>
            </a:lvl1pPr>
          </a:lstStyle>
          <a:p>
            <a:pPr>
              <a:defRPr/>
            </a:pPr>
            <a:fld id="{9B61E50C-E860-4F39-9C67-19E8C44D3ECB}" type="slidenum">
              <a:rPr lang="fr-FR" altLang="fr-FR"/>
              <a:pPr>
                <a:defRPr/>
              </a:pPr>
              <a:t>‹N°›</a:t>
            </a:fld>
            <a:endParaRPr lang="fr-FR" altLang="fr-FR"/>
          </a:p>
        </p:txBody>
      </p:sp>
    </p:spTree>
    <p:extLst>
      <p:ext uri="{BB962C8B-B14F-4D97-AF65-F5344CB8AC3E}">
        <p14:creationId xmlns:p14="http://schemas.microsoft.com/office/powerpoint/2010/main" val="817796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Cliquez pour modifier les styles du texte du masque</a:t>
            </a:r>
          </a:p>
        </p:txBody>
      </p:sp>
      <p:sp>
        <p:nvSpPr>
          <p:cNvPr id="4" name="Rectangle 4">
            <a:extLst>
              <a:ext uri="{FF2B5EF4-FFF2-40B4-BE49-F238E27FC236}">
                <a16:creationId xmlns:a16="http://schemas.microsoft.com/office/drawing/2014/main" id="{5F1628C4-03B0-49E4-B896-F18A7AF796E0}"/>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16:creationId xmlns:a16="http://schemas.microsoft.com/office/drawing/2014/main" id="{6B4CBF0F-0FC8-454C-8143-0D165DCD0498}"/>
              </a:ext>
            </a:extLst>
          </p:cNvPr>
          <p:cNvSpPr>
            <a:spLocks noGrp="1" noChangeArrowheads="1"/>
          </p:cNvSpPr>
          <p:nvPr>
            <p:ph type="ftr" sz="quarter" idx="11"/>
          </p:nvPr>
        </p:nvSpPr>
        <p:spPr>
          <a:ln/>
        </p:spPr>
        <p:txBody>
          <a:bodyPr/>
          <a:lstStyle>
            <a:lvl1pPr>
              <a:defRPr/>
            </a:lvl1pPr>
          </a:lstStyle>
          <a:p>
            <a:pPr>
              <a:defRPr/>
            </a:pPr>
            <a:r>
              <a:rPr lang="fr-FR" altLang="fr-FR"/>
              <a:t>PNF – février 2020</a:t>
            </a:r>
          </a:p>
        </p:txBody>
      </p:sp>
      <p:sp>
        <p:nvSpPr>
          <p:cNvPr id="6" name="Rectangle 6">
            <a:extLst>
              <a:ext uri="{FF2B5EF4-FFF2-40B4-BE49-F238E27FC236}">
                <a16:creationId xmlns:a16="http://schemas.microsoft.com/office/drawing/2014/main" id="{864034B8-0CC4-4680-97AE-9C773BDBA7C4}"/>
              </a:ext>
            </a:extLst>
          </p:cNvPr>
          <p:cNvSpPr>
            <a:spLocks noGrp="1" noChangeArrowheads="1"/>
          </p:cNvSpPr>
          <p:nvPr>
            <p:ph type="sldNum" sz="quarter" idx="12"/>
          </p:nvPr>
        </p:nvSpPr>
        <p:spPr>
          <a:ln/>
        </p:spPr>
        <p:txBody>
          <a:bodyPr/>
          <a:lstStyle>
            <a:lvl1pPr>
              <a:defRPr/>
            </a:lvl1pPr>
          </a:lstStyle>
          <a:p>
            <a:pPr>
              <a:defRPr/>
            </a:pPr>
            <a:fld id="{ACF4A61B-15CF-47AE-8871-92222E318284}" type="slidenum">
              <a:rPr lang="fr-FR" altLang="fr-FR"/>
              <a:pPr>
                <a:defRPr/>
              </a:pPr>
              <a:t>‹N°›</a:t>
            </a:fld>
            <a:endParaRPr lang="fr-FR" altLang="fr-FR"/>
          </a:p>
        </p:txBody>
      </p:sp>
    </p:spTree>
    <p:extLst>
      <p:ext uri="{BB962C8B-B14F-4D97-AF65-F5344CB8AC3E}">
        <p14:creationId xmlns:p14="http://schemas.microsoft.com/office/powerpoint/2010/main" val="1209723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a:extLst>
              <a:ext uri="{FF2B5EF4-FFF2-40B4-BE49-F238E27FC236}">
                <a16:creationId xmlns:a16="http://schemas.microsoft.com/office/drawing/2014/main" id="{BE2CA8EE-4327-4DBC-BF88-15C06C646E2E}"/>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5">
            <a:extLst>
              <a:ext uri="{FF2B5EF4-FFF2-40B4-BE49-F238E27FC236}">
                <a16:creationId xmlns:a16="http://schemas.microsoft.com/office/drawing/2014/main" id="{E6E5D43A-5A17-4302-B073-379E01D41096}"/>
              </a:ext>
            </a:extLst>
          </p:cNvPr>
          <p:cNvSpPr>
            <a:spLocks noGrp="1" noChangeArrowheads="1"/>
          </p:cNvSpPr>
          <p:nvPr>
            <p:ph type="ftr" sz="quarter" idx="11"/>
          </p:nvPr>
        </p:nvSpPr>
        <p:spPr>
          <a:ln/>
        </p:spPr>
        <p:txBody>
          <a:bodyPr/>
          <a:lstStyle>
            <a:lvl1pPr>
              <a:defRPr/>
            </a:lvl1pPr>
          </a:lstStyle>
          <a:p>
            <a:pPr>
              <a:defRPr/>
            </a:pPr>
            <a:r>
              <a:rPr lang="fr-FR" altLang="fr-FR"/>
              <a:t>PNF – février 2020</a:t>
            </a:r>
          </a:p>
        </p:txBody>
      </p:sp>
      <p:sp>
        <p:nvSpPr>
          <p:cNvPr id="7" name="Rectangle 6">
            <a:extLst>
              <a:ext uri="{FF2B5EF4-FFF2-40B4-BE49-F238E27FC236}">
                <a16:creationId xmlns:a16="http://schemas.microsoft.com/office/drawing/2014/main" id="{5FD50555-1EEB-4BBB-8356-D5837251D787}"/>
              </a:ext>
            </a:extLst>
          </p:cNvPr>
          <p:cNvSpPr>
            <a:spLocks noGrp="1" noChangeArrowheads="1"/>
          </p:cNvSpPr>
          <p:nvPr>
            <p:ph type="sldNum" sz="quarter" idx="12"/>
          </p:nvPr>
        </p:nvSpPr>
        <p:spPr>
          <a:ln/>
        </p:spPr>
        <p:txBody>
          <a:bodyPr/>
          <a:lstStyle>
            <a:lvl1pPr>
              <a:defRPr/>
            </a:lvl1pPr>
          </a:lstStyle>
          <a:p>
            <a:pPr>
              <a:defRPr/>
            </a:pPr>
            <a:fld id="{A8EAB45F-CFB2-4331-A1DB-954CDFDF7D6C}" type="slidenum">
              <a:rPr lang="fr-FR" altLang="fr-FR"/>
              <a:pPr>
                <a:defRPr/>
              </a:pPr>
              <a:t>‹N°›</a:t>
            </a:fld>
            <a:endParaRPr lang="fr-FR" altLang="fr-FR"/>
          </a:p>
        </p:txBody>
      </p:sp>
    </p:spTree>
    <p:extLst>
      <p:ext uri="{BB962C8B-B14F-4D97-AF65-F5344CB8AC3E}">
        <p14:creationId xmlns:p14="http://schemas.microsoft.com/office/powerpoint/2010/main" val="3493434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a:t>Modifiez le style du titre</a:t>
            </a: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a:extLst>
              <a:ext uri="{FF2B5EF4-FFF2-40B4-BE49-F238E27FC236}">
                <a16:creationId xmlns:a16="http://schemas.microsoft.com/office/drawing/2014/main" id="{46FF5023-B291-4991-AA65-E179488E6FFB}"/>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8" name="Rectangle 5">
            <a:extLst>
              <a:ext uri="{FF2B5EF4-FFF2-40B4-BE49-F238E27FC236}">
                <a16:creationId xmlns:a16="http://schemas.microsoft.com/office/drawing/2014/main" id="{FF40C64F-0212-45E1-B99C-4C20FEA419F9}"/>
              </a:ext>
            </a:extLst>
          </p:cNvPr>
          <p:cNvSpPr>
            <a:spLocks noGrp="1" noChangeArrowheads="1"/>
          </p:cNvSpPr>
          <p:nvPr>
            <p:ph type="ftr" sz="quarter" idx="11"/>
          </p:nvPr>
        </p:nvSpPr>
        <p:spPr>
          <a:ln/>
        </p:spPr>
        <p:txBody>
          <a:bodyPr/>
          <a:lstStyle>
            <a:lvl1pPr>
              <a:defRPr/>
            </a:lvl1pPr>
          </a:lstStyle>
          <a:p>
            <a:pPr>
              <a:defRPr/>
            </a:pPr>
            <a:r>
              <a:rPr lang="fr-FR" altLang="fr-FR"/>
              <a:t>PNF – février 2020</a:t>
            </a:r>
          </a:p>
        </p:txBody>
      </p:sp>
      <p:sp>
        <p:nvSpPr>
          <p:cNvPr id="9" name="Rectangle 6">
            <a:extLst>
              <a:ext uri="{FF2B5EF4-FFF2-40B4-BE49-F238E27FC236}">
                <a16:creationId xmlns:a16="http://schemas.microsoft.com/office/drawing/2014/main" id="{098D8F97-E342-49EE-B422-B5D9E1DC5554}"/>
              </a:ext>
            </a:extLst>
          </p:cNvPr>
          <p:cNvSpPr>
            <a:spLocks noGrp="1" noChangeArrowheads="1"/>
          </p:cNvSpPr>
          <p:nvPr>
            <p:ph type="sldNum" sz="quarter" idx="12"/>
          </p:nvPr>
        </p:nvSpPr>
        <p:spPr>
          <a:ln/>
        </p:spPr>
        <p:txBody>
          <a:bodyPr/>
          <a:lstStyle>
            <a:lvl1pPr>
              <a:defRPr/>
            </a:lvl1pPr>
          </a:lstStyle>
          <a:p>
            <a:pPr>
              <a:defRPr/>
            </a:pPr>
            <a:fld id="{17623BB5-262C-4F24-9378-54C972B5DD19}" type="slidenum">
              <a:rPr lang="fr-FR" altLang="fr-FR"/>
              <a:pPr>
                <a:defRPr/>
              </a:pPr>
              <a:t>‹N°›</a:t>
            </a:fld>
            <a:endParaRPr lang="fr-FR" altLang="fr-FR"/>
          </a:p>
        </p:txBody>
      </p:sp>
    </p:spTree>
    <p:extLst>
      <p:ext uri="{BB962C8B-B14F-4D97-AF65-F5344CB8AC3E}">
        <p14:creationId xmlns:p14="http://schemas.microsoft.com/office/powerpoint/2010/main" val="2440389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4">
            <a:extLst>
              <a:ext uri="{FF2B5EF4-FFF2-40B4-BE49-F238E27FC236}">
                <a16:creationId xmlns:a16="http://schemas.microsoft.com/office/drawing/2014/main" id="{D5804C7A-D03C-4B10-BAB9-510BB0B95D2A}"/>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4" name="Rectangle 5">
            <a:extLst>
              <a:ext uri="{FF2B5EF4-FFF2-40B4-BE49-F238E27FC236}">
                <a16:creationId xmlns:a16="http://schemas.microsoft.com/office/drawing/2014/main" id="{71884C70-C14D-4AB0-BAAF-35F9CDD3D1B9}"/>
              </a:ext>
            </a:extLst>
          </p:cNvPr>
          <p:cNvSpPr>
            <a:spLocks noGrp="1" noChangeArrowheads="1"/>
          </p:cNvSpPr>
          <p:nvPr>
            <p:ph type="ftr" sz="quarter" idx="11"/>
          </p:nvPr>
        </p:nvSpPr>
        <p:spPr>
          <a:ln/>
        </p:spPr>
        <p:txBody>
          <a:bodyPr/>
          <a:lstStyle>
            <a:lvl1pPr>
              <a:defRPr/>
            </a:lvl1pPr>
          </a:lstStyle>
          <a:p>
            <a:pPr>
              <a:defRPr/>
            </a:pPr>
            <a:r>
              <a:rPr lang="fr-FR" altLang="fr-FR"/>
              <a:t>PNF – février 2020</a:t>
            </a:r>
          </a:p>
        </p:txBody>
      </p:sp>
      <p:sp>
        <p:nvSpPr>
          <p:cNvPr id="5" name="Rectangle 6">
            <a:extLst>
              <a:ext uri="{FF2B5EF4-FFF2-40B4-BE49-F238E27FC236}">
                <a16:creationId xmlns:a16="http://schemas.microsoft.com/office/drawing/2014/main" id="{E8869E5F-D4E0-4404-8DD0-26FAFBA9378B}"/>
              </a:ext>
            </a:extLst>
          </p:cNvPr>
          <p:cNvSpPr>
            <a:spLocks noGrp="1" noChangeArrowheads="1"/>
          </p:cNvSpPr>
          <p:nvPr>
            <p:ph type="sldNum" sz="quarter" idx="12"/>
          </p:nvPr>
        </p:nvSpPr>
        <p:spPr>
          <a:ln/>
        </p:spPr>
        <p:txBody>
          <a:bodyPr/>
          <a:lstStyle>
            <a:lvl1pPr>
              <a:defRPr/>
            </a:lvl1pPr>
          </a:lstStyle>
          <a:p>
            <a:pPr>
              <a:defRPr/>
            </a:pPr>
            <a:fld id="{79F0C361-E014-4585-8370-E7D4E9441D3A}" type="slidenum">
              <a:rPr lang="fr-FR" altLang="fr-FR"/>
              <a:pPr>
                <a:defRPr/>
              </a:pPr>
              <a:t>‹N°›</a:t>
            </a:fld>
            <a:endParaRPr lang="fr-FR" altLang="fr-FR"/>
          </a:p>
        </p:txBody>
      </p:sp>
    </p:spTree>
    <p:extLst>
      <p:ext uri="{BB962C8B-B14F-4D97-AF65-F5344CB8AC3E}">
        <p14:creationId xmlns:p14="http://schemas.microsoft.com/office/powerpoint/2010/main" val="3884859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EB81D60-7C4F-404C-8F77-8CD64FE2320F}"/>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3" name="Rectangle 5">
            <a:extLst>
              <a:ext uri="{FF2B5EF4-FFF2-40B4-BE49-F238E27FC236}">
                <a16:creationId xmlns:a16="http://schemas.microsoft.com/office/drawing/2014/main" id="{6912B5B9-7DB8-4DC9-A983-D3776D2471CE}"/>
              </a:ext>
            </a:extLst>
          </p:cNvPr>
          <p:cNvSpPr>
            <a:spLocks noGrp="1" noChangeArrowheads="1"/>
          </p:cNvSpPr>
          <p:nvPr>
            <p:ph type="ftr" sz="quarter" idx="11"/>
          </p:nvPr>
        </p:nvSpPr>
        <p:spPr>
          <a:ln/>
        </p:spPr>
        <p:txBody>
          <a:bodyPr/>
          <a:lstStyle>
            <a:lvl1pPr>
              <a:defRPr/>
            </a:lvl1pPr>
          </a:lstStyle>
          <a:p>
            <a:pPr>
              <a:defRPr/>
            </a:pPr>
            <a:r>
              <a:rPr lang="fr-FR" altLang="fr-FR"/>
              <a:t>PNF – février 2020</a:t>
            </a:r>
          </a:p>
        </p:txBody>
      </p:sp>
      <p:sp>
        <p:nvSpPr>
          <p:cNvPr id="4" name="Rectangle 6">
            <a:extLst>
              <a:ext uri="{FF2B5EF4-FFF2-40B4-BE49-F238E27FC236}">
                <a16:creationId xmlns:a16="http://schemas.microsoft.com/office/drawing/2014/main" id="{1824219F-0984-4F73-8034-2E53A8CE97D9}"/>
              </a:ext>
            </a:extLst>
          </p:cNvPr>
          <p:cNvSpPr>
            <a:spLocks noGrp="1" noChangeArrowheads="1"/>
          </p:cNvSpPr>
          <p:nvPr>
            <p:ph type="sldNum" sz="quarter" idx="12"/>
          </p:nvPr>
        </p:nvSpPr>
        <p:spPr>
          <a:ln/>
        </p:spPr>
        <p:txBody>
          <a:bodyPr/>
          <a:lstStyle>
            <a:lvl1pPr>
              <a:defRPr/>
            </a:lvl1pPr>
          </a:lstStyle>
          <a:p>
            <a:pPr>
              <a:defRPr/>
            </a:pPr>
            <a:fld id="{8108138A-3228-4B69-9BEB-B2E03177D59D}" type="slidenum">
              <a:rPr lang="fr-FR" altLang="fr-FR"/>
              <a:pPr>
                <a:defRPr/>
              </a:pPr>
              <a:t>‹N°›</a:t>
            </a:fld>
            <a:endParaRPr lang="fr-FR" altLang="fr-FR"/>
          </a:p>
        </p:txBody>
      </p:sp>
    </p:spTree>
    <p:extLst>
      <p:ext uri="{BB962C8B-B14F-4D97-AF65-F5344CB8AC3E}">
        <p14:creationId xmlns:p14="http://schemas.microsoft.com/office/powerpoint/2010/main" val="1575252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Rectangle 4">
            <a:extLst>
              <a:ext uri="{FF2B5EF4-FFF2-40B4-BE49-F238E27FC236}">
                <a16:creationId xmlns:a16="http://schemas.microsoft.com/office/drawing/2014/main" id="{004B7E31-1D70-4D44-8678-152A0799F2B6}"/>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5">
            <a:extLst>
              <a:ext uri="{FF2B5EF4-FFF2-40B4-BE49-F238E27FC236}">
                <a16:creationId xmlns:a16="http://schemas.microsoft.com/office/drawing/2014/main" id="{6EB8645F-F401-44FF-A2C4-53C8D8546FD5}"/>
              </a:ext>
            </a:extLst>
          </p:cNvPr>
          <p:cNvSpPr>
            <a:spLocks noGrp="1" noChangeArrowheads="1"/>
          </p:cNvSpPr>
          <p:nvPr>
            <p:ph type="ftr" sz="quarter" idx="11"/>
          </p:nvPr>
        </p:nvSpPr>
        <p:spPr>
          <a:ln/>
        </p:spPr>
        <p:txBody>
          <a:bodyPr/>
          <a:lstStyle>
            <a:lvl1pPr>
              <a:defRPr/>
            </a:lvl1pPr>
          </a:lstStyle>
          <a:p>
            <a:pPr>
              <a:defRPr/>
            </a:pPr>
            <a:r>
              <a:rPr lang="fr-FR" altLang="fr-FR"/>
              <a:t>PNF – février 2020</a:t>
            </a:r>
          </a:p>
        </p:txBody>
      </p:sp>
      <p:sp>
        <p:nvSpPr>
          <p:cNvPr id="7" name="Rectangle 6">
            <a:extLst>
              <a:ext uri="{FF2B5EF4-FFF2-40B4-BE49-F238E27FC236}">
                <a16:creationId xmlns:a16="http://schemas.microsoft.com/office/drawing/2014/main" id="{8C2EA8FE-11EA-44D6-8B55-2D292315B087}"/>
              </a:ext>
            </a:extLst>
          </p:cNvPr>
          <p:cNvSpPr>
            <a:spLocks noGrp="1" noChangeArrowheads="1"/>
          </p:cNvSpPr>
          <p:nvPr>
            <p:ph type="sldNum" sz="quarter" idx="12"/>
          </p:nvPr>
        </p:nvSpPr>
        <p:spPr>
          <a:ln/>
        </p:spPr>
        <p:txBody>
          <a:bodyPr/>
          <a:lstStyle>
            <a:lvl1pPr>
              <a:defRPr/>
            </a:lvl1pPr>
          </a:lstStyle>
          <a:p>
            <a:pPr>
              <a:defRPr/>
            </a:pPr>
            <a:fld id="{C36DEDA4-F550-4C52-BDF8-EFD11A89AF51}" type="slidenum">
              <a:rPr lang="fr-FR" altLang="fr-FR"/>
              <a:pPr>
                <a:defRPr/>
              </a:pPr>
              <a:t>‹N°›</a:t>
            </a:fld>
            <a:endParaRPr lang="fr-FR" altLang="fr-FR"/>
          </a:p>
        </p:txBody>
      </p:sp>
    </p:spTree>
    <p:extLst>
      <p:ext uri="{BB962C8B-B14F-4D97-AF65-F5344CB8AC3E}">
        <p14:creationId xmlns:p14="http://schemas.microsoft.com/office/powerpoint/2010/main" val="2804012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Rectangle 4">
            <a:extLst>
              <a:ext uri="{FF2B5EF4-FFF2-40B4-BE49-F238E27FC236}">
                <a16:creationId xmlns:a16="http://schemas.microsoft.com/office/drawing/2014/main" id="{195155BD-C0C3-40B8-A050-8A514E9A3A43}"/>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5">
            <a:extLst>
              <a:ext uri="{FF2B5EF4-FFF2-40B4-BE49-F238E27FC236}">
                <a16:creationId xmlns:a16="http://schemas.microsoft.com/office/drawing/2014/main" id="{995DF852-60EE-41B5-9B89-82D1B08E6F0E}"/>
              </a:ext>
            </a:extLst>
          </p:cNvPr>
          <p:cNvSpPr>
            <a:spLocks noGrp="1" noChangeArrowheads="1"/>
          </p:cNvSpPr>
          <p:nvPr>
            <p:ph type="ftr" sz="quarter" idx="11"/>
          </p:nvPr>
        </p:nvSpPr>
        <p:spPr>
          <a:ln/>
        </p:spPr>
        <p:txBody>
          <a:bodyPr/>
          <a:lstStyle>
            <a:lvl1pPr>
              <a:defRPr/>
            </a:lvl1pPr>
          </a:lstStyle>
          <a:p>
            <a:pPr>
              <a:defRPr/>
            </a:pPr>
            <a:r>
              <a:rPr lang="fr-FR" altLang="fr-FR"/>
              <a:t>PNF – février 2020</a:t>
            </a:r>
          </a:p>
        </p:txBody>
      </p:sp>
      <p:sp>
        <p:nvSpPr>
          <p:cNvPr id="7" name="Rectangle 6">
            <a:extLst>
              <a:ext uri="{FF2B5EF4-FFF2-40B4-BE49-F238E27FC236}">
                <a16:creationId xmlns:a16="http://schemas.microsoft.com/office/drawing/2014/main" id="{5A8A476A-0B54-44B0-81A0-19185EC3A32B}"/>
              </a:ext>
            </a:extLst>
          </p:cNvPr>
          <p:cNvSpPr>
            <a:spLocks noGrp="1" noChangeArrowheads="1"/>
          </p:cNvSpPr>
          <p:nvPr>
            <p:ph type="sldNum" sz="quarter" idx="12"/>
          </p:nvPr>
        </p:nvSpPr>
        <p:spPr>
          <a:ln/>
        </p:spPr>
        <p:txBody>
          <a:bodyPr/>
          <a:lstStyle>
            <a:lvl1pPr>
              <a:defRPr/>
            </a:lvl1pPr>
          </a:lstStyle>
          <a:p>
            <a:pPr>
              <a:defRPr/>
            </a:pPr>
            <a:fld id="{7670E1DA-9028-430C-9EBA-ABC80C6B224C}" type="slidenum">
              <a:rPr lang="fr-FR" altLang="fr-FR"/>
              <a:pPr>
                <a:defRPr/>
              </a:pPr>
              <a:t>‹N°›</a:t>
            </a:fld>
            <a:endParaRPr lang="fr-FR" altLang="fr-FR"/>
          </a:p>
        </p:txBody>
      </p:sp>
    </p:spTree>
    <p:extLst>
      <p:ext uri="{BB962C8B-B14F-4D97-AF65-F5344CB8AC3E}">
        <p14:creationId xmlns:p14="http://schemas.microsoft.com/office/powerpoint/2010/main" val="1816221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6BC71E2-52C3-4252-8ADF-C856E538D89E}"/>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Rectangle 3">
            <a:extLst>
              <a:ext uri="{FF2B5EF4-FFF2-40B4-BE49-F238E27FC236}">
                <a16:creationId xmlns:a16="http://schemas.microsoft.com/office/drawing/2014/main" id="{D20C035F-81F2-4A90-BAAC-CDE2D5212D1A}"/>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1028" name="Rectangle 4">
            <a:extLst>
              <a:ext uri="{FF2B5EF4-FFF2-40B4-BE49-F238E27FC236}">
                <a16:creationId xmlns:a16="http://schemas.microsoft.com/office/drawing/2014/main" id="{B371FDCB-9F74-4255-9E6D-E724DF3407A7}"/>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fr-FR" altLang="fr-FR"/>
          </a:p>
        </p:txBody>
      </p:sp>
      <p:sp>
        <p:nvSpPr>
          <p:cNvPr id="1029" name="Rectangle 5">
            <a:extLst>
              <a:ext uri="{FF2B5EF4-FFF2-40B4-BE49-F238E27FC236}">
                <a16:creationId xmlns:a16="http://schemas.microsoft.com/office/drawing/2014/main" id="{724EE85F-F069-40FD-8F81-06649A380CB3}"/>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r>
              <a:rPr lang="fr-FR" altLang="fr-FR"/>
              <a:t>PNF – février 2020</a:t>
            </a:r>
          </a:p>
        </p:txBody>
      </p:sp>
      <p:sp>
        <p:nvSpPr>
          <p:cNvPr id="1030" name="Rectangle 6">
            <a:extLst>
              <a:ext uri="{FF2B5EF4-FFF2-40B4-BE49-F238E27FC236}">
                <a16:creationId xmlns:a16="http://schemas.microsoft.com/office/drawing/2014/main" id="{5F278E6D-038B-48BD-BB35-224AF754520B}"/>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2B0B2AF5-0283-42A6-A614-FA790C6C42DB}"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comments" Target="../comments/comment1.xml"/></Relationships>
</file>

<file path=ppt/slides/_rels/slide12.xml.rels><?xml version="1.0" encoding="UTF-8" standalone="yes"?>
<Relationships xmlns="http://schemas.openxmlformats.org/package/2006/relationships"><Relationship Id="rId2" Type="http://schemas.openxmlformats.org/officeDocument/2006/relationships/hyperlink" Target="https://fr.wikipedia.org/wiki/Courbe_de_Lorenz"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a:extLst>
              <a:ext uri="{FF2B5EF4-FFF2-40B4-BE49-F238E27FC236}">
                <a16:creationId xmlns:a16="http://schemas.microsoft.com/office/drawing/2014/main" id="{0A4BDFA1-A925-46E3-9EED-6CD0888521CA}"/>
              </a:ext>
            </a:extLst>
          </p:cNvPr>
          <p:cNvSpPr>
            <a:spLocks noGrp="1" noChangeArrowheads="1"/>
          </p:cNvSpPr>
          <p:nvPr>
            <p:ph type="ctrTitle"/>
          </p:nvPr>
        </p:nvSpPr>
        <p:spPr/>
        <p:txBody>
          <a:bodyPr/>
          <a:lstStyle/>
          <a:p>
            <a:r>
              <a:rPr lang="fr-FR" altLang="fr-FR" sz="4400" b="1" dirty="0">
                <a:latin typeface="Arial Narrow" panose="020B0606020202030204" pitchFamily="34" charset="0"/>
                <a:ea typeface="Calibri" panose="020F0502020204030204" pitchFamily="34" charset="0"/>
                <a:cs typeface="Times New Roman" panose="02020603050405020304" pitchFamily="18" charset="0"/>
              </a:rPr>
              <a:t>Quelles inégalités sont compatibles avec les différentes conceptions de la justice sociale ?</a:t>
            </a:r>
            <a:endParaRPr lang="fr-FR" altLang="fr-FR" sz="4400" dirty="0"/>
          </a:p>
        </p:txBody>
      </p:sp>
      <p:sp>
        <p:nvSpPr>
          <p:cNvPr id="4099" name="Sous-titre 2">
            <a:extLst>
              <a:ext uri="{FF2B5EF4-FFF2-40B4-BE49-F238E27FC236}">
                <a16:creationId xmlns:a16="http://schemas.microsoft.com/office/drawing/2014/main" id="{20FFFBAA-5101-4D62-A78C-64DCCD66FB72}"/>
              </a:ext>
            </a:extLst>
          </p:cNvPr>
          <p:cNvSpPr>
            <a:spLocks noGrp="1" noChangeArrowheads="1"/>
          </p:cNvSpPr>
          <p:nvPr>
            <p:ph type="subTitle" idx="1"/>
          </p:nvPr>
        </p:nvSpPr>
        <p:spPr/>
        <p:txBody>
          <a:bodyPr/>
          <a:lstStyle/>
          <a:p>
            <a:endParaRPr lang="fr-FR" altLang="fr-FR" sz="4000" b="1" dirty="0"/>
          </a:p>
          <a:p>
            <a:r>
              <a:rPr lang="fr-FR" altLang="fr-FR" sz="4000" b="1" dirty="0"/>
              <a:t>Classe de terminale</a:t>
            </a:r>
          </a:p>
        </p:txBody>
      </p:sp>
      <p:sp>
        <p:nvSpPr>
          <p:cNvPr id="4100" name="Espace réservé du pied de page 3">
            <a:extLst>
              <a:ext uri="{FF2B5EF4-FFF2-40B4-BE49-F238E27FC236}">
                <a16:creationId xmlns:a16="http://schemas.microsoft.com/office/drawing/2014/main" id="{D81857B7-F71A-42AD-946E-A070345B26BA}"/>
              </a:ext>
            </a:extLst>
          </p:cNvPr>
          <p:cNvSpPr>
            <a:spLocks noGrp="1" noChangeArrowheads="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dirty="0"/>
              <a:t>PNF – février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7066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Espace réservé du contenu 4">
            <a:extLst>
              <a:ext uri="{FF2B5EF4-FFF2-40B4-BE49-F238E27FC236}">
                <a16:creationId xmlns:a16="http://schemas.microsoft.com/office/drawing/2014/main" id="{D6C15021-E002-4C4C-AEA9-1C6A4759117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a:xfrm>
            <a:off x="482600" y="965137"/>
            <a:ext cx="8178799" cy="4927725"/>
          </a:xfrm>
          <a:prstGeom prst="rect">
            <a:avLst/>
          </a:prstGeom>
        </p:spPr>
      </p:pic>
      <p:sp>
        <p:nvSpPr>
          <p:cNvPr id="2" name="Espace réservé du pied de page 1">
            <a:extLst>
              <a:ext uri="{FF2B5EF4-FFF2-40B4-BE49-F238E27FC236}">
                <a16:creationId xmlns:a16="http://schemas.microsoft.com/office/drawing/2014/main" id="{42E2A67B-E2AA-41B9-A7BF-FCFB588BAB90}"/>
              </a:ext>
            </a:extLst>
          </p:cNvPr>
          <p:cNvSpPr>
            <a:spLocks noGrp="1"/>
          </p:cNvSpPr>
          <p:nvPr>
            <p:ph type="ftr" sz="quarter" idx="11"/>
          </p:nvPr>
        </p:nvSpPr>
        <p:spPr>
          <a:xfrm>
            <a:off x="3028950" y="6356350"/>
            <a:ext cx="3086100" cy="365125"/>
          </a:xfrm>
        </p:spPr>
        <p:txBody>
          <a:bodyPr>
            <a:normAutofit/>
          </a:bodyPr>
          <a:lstStyle/>
          <a:p>
            <a:pPr>
              <a:spcAft>
                <a:spcPts val="600"/>
              </a:spcAft>
              <a:defRPr/>
            </a:pPr>
            <a:r>
              <a:rPr lang="fr-FR" altLang="fr-FR">
                <a:solidFill>
                  <a:srgbClr val="FFFFFF"/>
                </a:solidFill>
              </a:rPr>
              <a:t>PNF – février 2020</a:t>
            </a:r>
          </a:p>
        </p:txBody>
      </p:sp>
    </p:spTree>
    <p:extLst>
      <p:ext uri="{BB962C8B-B14F-4D97-AF65-F5344CB8AC3E}">
        <p14:creationId xmlns:p14="http://schemas.microsoft.com/office/powerpoint/2010/main" val="3780872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3A3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Image 2" descr="Une image contenant carte, texte&#10;&#10;Description générée automatiquement">
            <a:extLst>
              <a:ext uri="{FF2B5EF4-FFF2-40B4-BE49-F238E27FC236}">
                <a16:creationId xmlns:a16="http://schemas.microsoft.com/office/drawing/2014/main" id="{D16D05C3-DFDB-44DE-92AB-8A8F382D052D}"/>
              </a:ext>
            </a:extLst>
          </p:cNvPr>
          <p:cNvPicPr>
            <a:picLocks noChangeAspect="1"/>
          </p:cNvPicPr>
          <p:nvPr/>
        </p:nvPicPr>
        <p:blipFill>
          <a:blip r:embed="rId2"/>
          <a:stretch>
            <a:fillRect/>
          </a:stretch>
        </p:blipFill>
        <p:spPr>
          <a:xfrm>
            <a:off x="482600" y="985584"/>
            <a:ext cx="8178799" cy="4886832"/>
          </a:xfrm>
          <a:prstGeom prst="rect">
            <a:avLst/>
          </a:prstGeom>
        </p:spPr>
      </p:pic>
      <p:sp>
        <p:nvSpPr>
          <p:cNvPr id="2" name="Espace réservé du pied de page 1">
            <a:extLst>
              <a:ext uri="{FF2B5EF4-FFF2-40B4-BE49-F238E27FC236}">
                <a16:creationId xmlns:a16="http://schemas.microsoft.com/office/drawing/2014/main" id="{72E1C4B9-940B-4878-9918-5FAF4B4C5A08}"/>
              </a:ext>
            </a:extLst>
          </p:cNvPr>
          <p:cNvSpPr>
            <a:spLocks noGrp="1"/>
          </p:cNvSpPr>
          <p:nvPr>
            <p:ph type="ftr" sz="quarter" idx="11"/>
          </p:nvPr>
        </p:nvSpPr>
        <p:spPr>
          <a:xfrm>
            <a:off x="3028950" y="6356350"/>
            <a:ext cx="3086100" cy="365125"/>
          </a:xfrm>
        </p:spPr>
        <p:txBody>
          <a:bodyPr>
            <a:normAutofit/>
          </a:bodyPr>
          <a:lstStyle/>
          <a:p>
            <a:pPr>
              <a:spcAft>
                <a:spcPts val="600"/>
              </a:spcAft>
              <a:defRPr/>
            </a:pPr>
            <a:r>
              <a:rPr lang="fr-FR" altLang="fr-FR">
                <a:solidFill>
                  <a:srgbClr val="FFFFFF"/>
                </a:solidFill>
              </a:rPr>
              <a:t>PNF – février 2020</a:t>
            </a:r>
          </a:p>
        </p:txBody>
      </p:sp>
      <p:pic>
        <p:nvPicPr>
          <p:cNvPr id="5" name="Image 4">
            <a:extLst>
              <a:ext uri="{FF2B5EF4-FFF2-40B4-BE49-F238E27FC236}">
                <a16:creationId xmlns:a16="http://schemas.microsoft.com/office/drawing/2014/main" id="{D518ED34-0B7C-4AA3-B6C4-9C6CC9150807}"/>
              </a:ext>
            </a:extLst>
          </p:cNvPr>
          <p:cNvPicPr>
            <a:picLocks noChangeAspect="1"/>
          </p:cNvPicPr>
          <p:nvPr/>
        </p:nvPicPr>
        <p:blipFill>
          <a:blip r:embed="rId3"/>
          <a:stretch>
            <a:fillRect/>
          </a:stretch>
        </p:blipFill>
        <p:spPr>
          <a:xfrm>
            <a:off x="1060398" y="5872416"/>
            <a:ext cx="7023201" cy="493819"/>
          </a:xfrm>
          <a:prstGeom prst="rect">
            <a:avLst/>
          </a:prstGeom>
        </p:spPr>
      </p:pic>
      <p:sp>
        <p:nvSpPr>
          <p:cNvPr id="7" name="Rectangle 6">
            <a:extLst>
              <a:ext uri="{FF2B5EF4-FFF2-40B4-BE49-F238E27FC236}">
                <a16:creationId xmlns:a16="http://schemas.microsoft.com/office/drawing/2014/main" id="{DF1CD56B-4E1F-41A5-B150-29FF93D9D1D7}"/>
              </a:ext>
            </a:extLst>
          </p:cNvPr>
          <p:cNvSpPr/>
          <p:nvPr/>
        </p:nvSpPr>
        <p:spPr>
          <a:xfrm>
            <a:off x="6012160" y="2967335"/>
            <a:ext cx="2071438" cy="707886"/>
          </a:xfrm>
          <a:prstGeom prst="rect">
            <a:avLst/>
          </a:prstGeom>
        </p:spPr>
        <p:txBody>
          <a:bodyPr wrap="square">
            <a:spAutoFit/>
          </a:bodyPr>
          <a:lstStyle/>
          <a:p>
            <a:r>
              <a:rPr lang="fr-FR" sz="1000" dirty="0"/>
              <a:t>La rupture entre les courbes en pointillé et en trait plein est due à un changement de bases de données.</a:t>
            </a:r>
          </a:p>
        </p:txBody>
      </p:sp>
    </p:spTree>
    <p:extLst>
      <p:ext uri="{BB962C8B-B14F-4D97-AF65-F5344CB8AC3E}">
        <p14:creationId xmlns:p14="http://schemas.microsoft.com/office/powerpoint/2010/main" val="396099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a:extLst>
              <a:ext uri="{FF2B5EF4-FFF2-40B4-BE49-F238E27FC236}">
                <a16:creationId xmlns:a16="http://schemas.microsoft.com/office/drawing/2014/main" id="{C05EFC44-546F-43E1-8E38-E338CFB9D9BB}"/>
              </a:ext>
            </a:extLst>
          </p:cNvPr>
          <p:cNvSpPr>
            <a:spLocks noGrp="1" noChangeArrowheads="1"/>
          </p:cNvSpPr>
          <p:nvPr>
            <p:ph type="title"/>
          </p:nvPr>
        </p:nvSpPr>
        <p:spPr/>
        <p:txBody>
          <a:bodyPr/>
          <a:lstStyle/>
          <a:p>
            <a:pPr algn="just"/>
            <a:r>
              <a:rPr lang="fr-FR" altLang="fr-FR" sz="2400" i="1" dirty="0">
                <a:solidFill>
                  <a:srgbClr val="00B0F0"/>
                </a:solidFill>
                <a:latin typeface="Arial Narrow" panose="020B0606020202030204" pitchFamily="34" charset="0"/>
                <a:ea typeface="+mn-ea"/>
                <a:cs typeface="Calibri" panose="020F0502020204030204" pitchFamily="34" charset="0"/>
              </a:rPr>
              <a:t>Savoir interpréter les principaux outils de mesure des inégalités, statique (rapport inter-quantiles, courbe de Lorenz et coefficient de Gini, top 1%) et dynamique (corrélation de revenu parents-enfants).</a:t>
            </a:r>
            <a:endParaRPr lang="fr-FR" altLang="fr-FR" sz="2400" i="1" dirty="0">
              <a:solidFill>
                <a:srgbClr val="00B0F0"/>
              </a:solidFill>
            </a:endParaRPr>
          </a:p>
        </p:txBody>
      </p:sp>
      <p:sp>
        <p:nvSpPr>
          <p:cNvPr id="22531" name="Espace réservé du contenu 2">
            <a:extLst>
              <a:ext uri="{FF2B5EF4-FFF2-40B4-BE49-F238E27FC236}">
                <a16:creationId xmlns:a16="http://schemas.microsoft.com/office/drawing/2014/main" id="{2A815D8F-4189-4774-B473-42F225C588EB}"/>
              </a:ext>
            </a:extLst>
          </p:cNvPr>
          <p:cNvSpPr>
            <a:spLocks noGrp="1" noChangeArrowheads="1"/>
          </p:cNvSpPr>
          <p:nvPr>
            <p:ph idx="1"/>
          </p:nvPr>
        </p:nvSpPr>
        <p:spPr>
          <a:xfrm>
            <a:off x="251520" y="1484784"/>
            <a:ext cx="8784976" cy="4641379"/>
          </a:xfrm>
        </p:spPr>
        <p:txBody>
          <a:bodyPr/>
          <a:lstStyle/>
          <a:p>
            <a:pPr algn="just">
              <a:buFontTx/>
              <a:buChar char="-"/>
            </a:pPr>
            <a:endParaRPr lang="fr-FR" altLang="fr-FR" sz="1800" b="1" dirty="0"/>
          </a:p>
          <a:p>
            <a:pPr algn="just">
              <a:buFontTx/>
              <a:buChar char="-"/>
            </a:pPr>
            <a:r>
              <a:rPr lang="fr-FR" altLang="fr-FR" sz="1800" b="1" dirty="0"/>
              <a:t>Coefficient de Gini :</a:t>
            </a:r>
            <a:r>
              <a:rPr lang="fr-FR" altLang="fr-FR" sz="1800" dirty="0"/>
              <a:t> « L'indice (ou coefficient) de Gini est un indicateur synthétique permettant de rendre compte du niveau d'inégalité pour une variable et sur une population donnée. Il varie entre 0 (égalité parfaite) et 1 (inégalité extrême). Entre 0 et 1, l'inégalité est d'autant plus forte que l'indice de Gini est élevé. Il est égal à 0 dans une situation d'égalité parfaite où la variable prend une valeur identique sur l’ensemble de la population. À l'autre extrême, il est égal à 1 dans la situation la plus inégalitaire possible, où la variable vaut 0 sur toute la population à l’exception d’un seul individu. Les inégalités ainsi mesurées peuvent porter sur des variables de revenus, de salaires, de niveau de vie, etc. » INSEE -  </a:t>
            </a:r>
            <a:r>
              <a:rPr lang="fr-FR" sz="1800" dirty="0"/>
              <a:t>Le coefficient de Gini représente le double de l’aire comprise entre la </a:t>
            </a:r>
            <a:r>
              <a:rPr lang="fr-FR" sz="1800" u="sng" dirty="0">
                <a:hlinkClick r:id="rId2" tooltip="Courbe de Lorenz">
                  <a:extLst>
                    <a:ext uri="{A12FA001-AC4F-418D-AE19-62706E023703}">
                      <ahyp:hlinkClr xmlns:ahyp="http://schemas.microsoft.com/office/drawing/2018/hyperlinkcolor" val="tx"/>
                    </a:ext>
                  </a:extLst>
                </a:hlinkClick>
              </a:rPr>
              <a:t>courbe de Lorenz</a:t>
            </a:r>
            <a:r>
              <a:rPr lang="fr-FR" sz="1800" u="sng" dirty="0">
                <a:effectLst>
                  <a:outerShdw blurRad="38100" dist="38100" dir="2700000" algn="tl">
                    <a:srgbClr val="000000">
                      <a:alpha val="43137"/>
                    </a:srgbClr>
                  </a:outerShdw>
                </a:effectLst>
              </a:rPr>
              <a:t> </a:t>
            </a:r>
            <a:r>
              <a:rPr lang="fr-FR" sz="1800" dirty="0"/>
              <a:t>de la distribution des revenus et la courbe de Lorenz associée à une situation théorique totalement égalitaire (dans laquelle tous les individus auraient exactement les mêmes gains).</a:t>
            </a:r>
          </a:p>
          <a:p>
            <a:pPr>
              <a:buFontTx/>
              <a:buChar char="-"/>
            </a:pPr>
            <a:r>
              <a:rPr lang="fr-FR" altLang="fr-FR" sz="1800" b="1" dirty="0"/>
              <a:t>Top 1% :</a:t>
            </a:r>
            <a:r>
              <a:rPr lang="fr-FR" altLang="fr-FR" sz="1800" dirty="0"/>
              <a:t> Part du revenu, ou du patrimoine détenue par le 1 % le plus riche.</a:t>
            </a:r>
          </a:p>
          <a:p>
            <a:pPr marL="0" indent="0" algn="just">
              <a:buNone/>
            </a:pPr>
            <a:endParaRPr lang="fr-FR" altLang="fr-FR" sz="2400" dirty="0"/>
          </a:p>
          <a:p>
            <a:pPr>
              <a:buFontTx/>
              <a:buChar char="-"/>
            </a:pPr>
            <a:endParaRPr lang="fr-FR" altLang="fr-FR" sz="2400" dirty="0"/>
          </a:p>
          <a:p>
            <a:endParaRPr lang="fr-FR" altLang="fr-FR" dirty="0"/>
          </a:p>
        </p:txBody>
      </p:sp>
      <p:sp>
        <p:nvSpPr>
          <p:cNvPr id="22532" name="Espace réservé du pied de page 3">
            <a:extLst>
              <a:ext uri="{FF2B5EF4-FFF2-40B4-BE49-F238E27FC236}">
                <a16:creationId xmlns:a16="http://schemas.microsoft.com/office/drawing/2014/main" id="{CE26124F-6D7C-4D21-9732-090A431D68D9}"/>
              </a:ext>
            </a:extLst>
          </p:cNvPr>
          <p:cNvSpPr>
            <a:spLocks noGrp="1" noChangeArrowheads="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a:t>PNF – février 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CED6E4-CFC0-4F95-B56E-5A37EF904BA1}"/>
              </a:ext>
            </a:extLst>
          </p:cNvPr>
          <p:cNvSpPr>
            <a:spLocks noGrp="1"/>
          </p:cNvSpPr>
          <p:nvPr>
            <p:ph type="title"/>
          </p:nvPr>
        </p:nvSpPr>
        <p:spPr/>
        <p:txBody>
          <a:bodyPr/>
          <a:lstStyle/>
          <a:p>
            <a:r>
              <a:rPr lang="fr-FR" altLang="fr-FR" b="1" dirty="0"/>
              <a:t>Corrélation de revenu parents-enfants</a:t>
            </a:r>
            <a:endParaRPr lang="fr-FR" dirty="0"/>
          </a:p>
        </p:txBody>
      </p:sp>
      <p:sp>
        <p:nvSpPr>
          <p:cNvPr id="3" name="Espace réservé du contenu 2">
            <a:extLst>
              <a:ext uri="{FF2B5EF4-FFF2-40B4-BE49-F238E27FC236}">
                <a16:creationId xmlns:a16="http://schemas.microsoft.com/office/drawing/2014/main" id="{58BD4955-DA95-4DCF-9A1C-79D249A19486}"/>
              </a:ext>
            </a:extLst>
          </p:cNvPr>
          <p:cNvSpPr>
            <a:spLocks noGrp="1"/>
          </p:cNvSpPr>
          <p:nvPr>
            <p:ph idx="1"/>
          </p:nvPr>
        </p:nvSpPr>
        <p:spPr>
          <a:xfrm>
            <a:off x="539552" y="1438098"/>
            <a:ext cx="8229600" cy="4525963"/>
          </a:xfrm>
        </p:spPr>
        <p:txBody>
          <a:bodyPr/>
          <a:lstStyle/>
          <a:p>
            <a:pPr marL="0" indent="0">
              <a:buNone/>
            </a:pPr>
            <a:endParaRPr lang="fr-FR" altLang="fr-FR" sz="1800" dirty="0"/>
          </a:p>
          <a:p>
            <a:pPr marL="0" indent="0">
              <a:buNone/>
            </a:pPr>
            <a:r>
              <a:rPr lang="fr-FR" altLang="fr-FR" sz="1800" dirty="0"/>
              <a:t>Mesurée par « </a:t>
            </a:r>
            <a:r>
              <a:rPr lang="fr-FR" sz="1800" dirty="0"/>
              <a:t>L'élasticité intergénérationnelle des revenus » : différence en pourcentage du revenu des enfants qui est associé à une différence de 1 % du revenu des parents. </a:t>
            </a:r>
          </a:p>
          <a:p>
            <a:pPr marL="0" indent="0">
              <a:buNone/>
            </a:pPr>
            <a:r>
              <a:rPr lang="fr-FR" sz="1800" dirty="0"/>
              <a:t>Une élasticité intergénérationnelle ρ de 0,5 signifie que si l’on considère les parents dont le patrimoine se situe à 100 % au-dessus de la moyenne de leur génération, leurs enfants seront en moyenne situés à 50 % au-dessus de la moyenne de la leur.</a:t>
            </a:r>
          </a:p>
          <a:p>
            <a:pPr marL="0" indent="0">
              <a:buNone/>
            </a:pPr>
            <a:r>
              <a:rPr lang="fr-FR" sz="1800" dirty="0"/>
              <a:t>Habituellement, le coefficient ρ prend ses valeurs entre 0 et 1. Lorsque ρ = 0, les enfants ne tirent aucun avantage à avoir un parent en bonne position dans la distribution des richesses et la mobilité est parfaite. A l’inverse, lorsque ρ = 1, la conservation des positions est parfaite et la hiérarchie des positions se reproduit à l’identique. Théoriquement, ρ peut être supérieur à 1 (dans ce cas, les écarts s’amplifient de génération en génération) ou bien inférieur à 0 (dans ce cas, les enfants pâtissent du surcroît de richesse de leur parent).</a:t>
            </a:r>
          </a:p>
        </p:txBody>
      </p:sp>
      <p:sp>
        <p:nvSpPr>
          <p:cNvPr id="4" name="Espace réservé du pied de page 3">
            <a:extLst>
              <a:ext uri="{FF2B5EF4-FFF2-40B4-BE49-F238E27FC236}">
                <a16:creationId xmlns:a16="http://schemas.microsoft.com/office/drawing/2014/main" id="{CC8D8045-2B76-4097-8E12-224BC4622BAF}"/>
              </a:ext>
            </a:extLst>
          </p:cNvPr>
          <p:cNvSpPr>
            <a:spLocks noGrp="1"/>
          </p:cNvSpPr>
          <p:nvPr>
            <p:ph type="ftr" sz="quarter" idx="11"/>
          </p:nvPr>
        </p:nvSpPr>
        <p:spPr/>
        <p:txBody>
          <a:bodyPr/>
          <a:lstStyle/>
          <a:p>
            <a:pPr>
              <a:defRPr/>
            </a:pPr>
            <a:r>
              <a:rPr lang="fr-FR" altLang="fr-FR"/>
              <a:t>PNF – février 2020</a:t>
            </a:r>
          </a:p>
        </p:txBody>
      </p:sp>
    </p:spTree>
    <p:extLst>
      <p:ext uri="{BB962C8B-B14F-4D97-AF65-F5344CB8AC3E}">
        <p14:creationId xmlns:p14="http://schemas.microsoft.com/office/powerpoint/2010/main" val="3115591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Espace réservé du contenu 5" descr="Une image contenant capture d’écran&#10;&#10;Description générée automatiquement">
            <a:extLst>
              <a:ext uri="{FF2B5EF4-FFF2-40B4-BE49-F238E27FC236}">
                <a16:creationId xmlns:a16="http://schemas.microsoft.com/office/drawing/2014/main" id="{5B2CD183-3835-431C-8C47-2B388C3049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7585" y="643467"/>
            <a:ext cx="7308829" cy="5571066"/>
          </a:xfrm>
          <a:prstGeom prst="rect">
            <a:avLst/>
          </a:prstGeom>
        </p:spPr>
      </p:pic>
      <p:sp>
        <p:nvSpPr>
          <p:cNvPr id="2" name="Espace réservé du pied de page 1">
            <a:extLst>
              <a:ext uri="{FF2B5EF4-FFF2-40B4-BE49-F238E27FC236}">
                <a16:creationId xmlns:a16="http://schemas.microsoft.com/office/drawing/2014/main" id="{15E3EB67-C0C9-45A5-953F-25CFB1F1B6E9}"/>
              </a:ext>
            </a:extLst>
          </p:cNvPr>
          <p:cNvSpPr>
            <a:spLocks noGrp="1"/>
          </p:cNvSpPr>
          <p:nvPr>
            <p:ph type="ftr" sz="quarter" idx="11"/>
          </p:nvPr>
        </p:nvSpPr>
        <p:spPr>
          <a:xfrm>
            <a:off x="3028950" y="6356350"/>
            <a:ext cx="3086100" cy="365125"/>
          </a:xfrm>
        </p:spPr>
        <p:txBody>
          <a:bodyPr>
            <a:normAutofit/>
          </a:bodyPr>
          <a:lstStyle/>
          <a:p>
            <a:pPr>
              <a:spcAft>
                <a:spcPts val="600"/>
              </a:spcAft>
              <a:defRPr/>
            </a:pPr>
            <a:r>
              <a:rPr lang="fr-FR" altLang="fr-FR">
                <a:solidFill>
                  <a:srgbClr val="FFFFFF"/>
                </a:solidFill>
              </a:rPr>
              <a:t>PNF – février 2020</a:t>
            </a:r>
          </a:p>
        </p:txBody>
      </p:sp>
    </p:spTree>
    <p:extLst>
      <p:ext uri="{BB962C8B-B14F-4D97-AF65-F5344CB8AC3E}">
        <p14:creationId xmlns:p14="http://schemas.microsoft.com/office/powerpoint/2010/main" val="3013656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B17F37-844E-4BF9-A6D0-3D7C074AC203}"/>
              </a:ext>
            </a:extLst>
          </p:cNvPr>
          <p:cNvSpPr>
            <a:spLocks noGrp="1"/>
          </p:cNvSpPr>
          <p:nvPr>
            <p:ph type="title"/>
          </p:nvPr>
        </p:nvSpPr>
        <p:spPr/>
        <p:txBody>
          <a:bodyPr/>
          <a:lstStyle/>
          <a:p>
            <a:r>
              <a:rPr lang="fr-FR" sz="2400" b="1"/>
              <a:t>Courbe de Gatsby</a:t>
            </a:r>
            <a:r>
              <a:rPr lang="fr-FR" sz="2400"/>
              <a:t> </a:t>
            </a:r>
            <a:r>
              <a:rPr lang="fr-FR" sz="2000"/>
              <a:t>(pas au programme)</a:t>
            </a:r>
            <a:endParaRPr lang="fr-FR" sz="2000" dirty="0"/>
          </a:p>
        </p:txBody>
      </p:sp>
      <p:sp>
        <p:nvSpPr>
          <p:cNvPr id="4" name="Espace réservé du pied de page 3">
            <a:extLst>
              <a:ext uri="{FF2B5EF4-FFF2-40B4-BE49-F238E27FC236}">
                <a16:creationId xmlns:a16="http://schemas.microsoft.com/office/drawing/2014/main" id="{D33E7E42-67BD-447E-8360-14ADDB93D12B}"/>
              </a:ext>
            </a:extLst>
          </p:cNvPr>
          <p:cNvSpPr>
            <a:spLocks noGrp="1"/>
          </p:cNvSpPr>
          <p:nvPr>
            <p:ph type="ftr" sz="quarter" idx="11"/>
          </p:nvPr>
        </p:nvSpPr>
        <p:spPr/>
        <p:txBody>
          <a:bodyPr/>
          <a:lstStyle/>
          <a:p>
            <a:pPr>
              <a:defRPr/>
            </a:pPr>
            <a:r>
              <a:rPr lang="fr-FR" altLang="fr-FR"/>
              <a:t>PNF – février 2020</a:t>
            </a:r>
          </a:p>
        </p:txBody>
      </p:sp>
      <p:pic>
        <p:nvPicPr>
          <p:cNvPr id="5" name="Espace réservé du contenu 4" descr="courbe-gatsby-magnifique">
            <a:extLst>
              <a:ext uri="{FF2B5EF4-FFF2-40B4-BE49-F238E27FC236}">
                <a16:creationId xmlns:a16="http://schemas.microsoft.com/office/drawing/2014/main" id="{3159A403-A23C-417C-928E-268B1A201D6C}"/>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417638"/>
            <a:ext cx="7272808" cy="4708525"/>
          </a:xfrm>
          <a:prstGeom prst="rect">
            <a:avLst/>
          </a:prstGeom>
          <a:noFill/>
          <a:ln>
            <a:noFill/>
          </a:ln>
        </p:spPr>
      </p:pic>
    </p:spTree>
    <p:extLst>
      <p:ext uri="{BB962C8B-B14F-4D97-AF65-F5344CB8AC3E}">
        <p14:creationId xmlns:p14="http://schemas.microsoft.com/office/powerpoint/2010/main" val="2935243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u pied de page 4">
            <a:extLst>
              <a:ext uri="{FF2B5EF4-FFF2-40B4-BE49-F238E27FC236}">
                <a16:creationId xmlns:a16="http://schemas.microsoft.com/office/drawing/2014/main" id="{300D5FED-D5C7-4542-9DDF-FCEFA115CA57}"/>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fr-FR" altLang="fr-FR" sz="1400"/>
              <a:t>PNF – février 2020</a:t>
            </a:r>
          </a:p>
        </p:txBody>
      </p:sp>
      <p:sp>
        <p:nvSpPr>
          <p:cNvPr id="23555" name="Rectangle 2">
            <a:extLst>
              <a:ext uri="{FF2B5EF4-FFF2-40B4-BE49-F238E27FC236}">
                <a16:creationId xmlns:a16="http://schemas.microsoft.com/office/drawing/2014/main" id="{1F6DE001-84A5-466D-9FB2-88198A743DAF}"/>
              </a:ext>
            </a:extLst>
          </p:cNvPr>
          <p:cNvSpPr>
            <a:spLocks noGrp="1" noChangeArrowheads="1"/>
          </p:cNvSpPr>
          <p:nvPr>
            <p:ph type="title"/>
          </p:nvPr>
        </p:nvSpPr>
        <p:spPr>
          <a:xfrm>
            <a:off x="457200" y="274638"/>
            <a:ext cx="8229600" cy="1714202"/>
          </a:xfrm>
        </p:spPr>
        <p:txBody>
          <a:bodyPr/>
          <a:lstStyle/>
          <a:p>
            <a:pPr algn="just" eaLnBrk="1" hangingPunct="1"/>
            <a:r>
              <a:rPr lang="fr-FR" altLang="fr-FR" sz="2200" i="1" dirty="0">
                <a:solidFill>
                  <a:srgbClr val="00B0F0"/>
                </a:solidFill>
                <a:latin typeface="Arial Narrow" panose="020B0606020202030204" pitchFamily="34" charset="0"/>
                <a:cs typeface="Calibri" panose="020F0502020204030204" pitchFamily="34" charset="0"/>
              </a:rPr>
              <a:t>Comprendre que les différentes formes d’égalité (égalité des droits, des chances ou des situations) permettent de définir ce qui est considéré comme juste selon différentes conceptions de la justice sociale (notamment l’utilitarisme, le libertarisme, l’égalitarisme libéral, l’égalitarisme strict).</a:t>
            </a:r>
            <a:endParaRPr lang="fr-FR" altLang="fr-FR" sz="2200" b="1" i="1" dirty="0">
              <a:solidFill>
                <a:srgbClr val="00B0F0"/>
              </a:solidFill>
            </a:endParaRPr>
          </a:p>
        </p:txBody>
      </p:sp>
      <p:sp>
        <p:nvSpPr>
          <p:cNvPr id="23556" name="Rectangle 3">
            <a:extLst>
              <a:ext uri="{FF2B5EF4-FFF2-40B4-BE49-F238E27FC236}">
                <a16:creationId xmlns:a16="http://schemas.microsoft.com/office/drawing/2014/main" id="{AB35A73F-A3DF-4340-8CCC-27C1B50B3D5A}"/>
              </a:ext>
            </a:extLst>
          </p:cNvPr>
          <p:cNvSpPr>
            <a:spLocks noGrp="1" noChangeArrowheads="1"/>
          </p:cNvSpPr>
          <p:nvPr>
            <p:ph type="body" idx="1"/>
          </p:nvPr>
        </p:nvSpPr>
        <p:spPr>
          <a:xfrm>
            <a:off x="457200" y="1988840"/>
            <a:ext cx="8229600" cy="4137323"/>
          </a:xfrm>
        </p:spPr>
        <p:txBody>
          <a:bodyPr/>
          <a:lstStyle/>
          <a:p>
            <a:pPr eaLnBrk="1" hangingPunct="1">
              <a:buFont typeface="Wingdings" panose="05000000000000000000" pitchFamily="2" charset="2"/>
              <a:buChar char="Ø"/>
            </a:pPr>
            <a:endParaRPr lang="fr-FR" altLang="fr-FR" sz="900" b="1" dirty="0"/>
          </a:p>
          <a:p>
            <a:pPr eaLnBrk="1" hangingPunct="1">
              <a:buFont typeface="Wingdings" panose="05000000000000000000" pitchFamily="2" charset="2"/>
              <a:buChar char="Ø"/>
            </a:pPr>
            <a:r>
              <a:rPr lang="fr-FR" altLang="fr-FR" b="1" dirty="0"/>
              <a:t>Les trois formes d’égalité</a:t>
            </a:r>
          </a:p>
          <a:p>
            <a:pPr lvl="1" eaLnBrk="1" hangingPunct="1">
              <a:buFont typeface="Wingdings" panose="05000000000000000000" pitchFamily="2" charset="2"/>
              <a:buChar char="§"/>
            </a:pPr>
            <a:r>
              <a:rPr lang="fr-FR" altLang="fr-FR" b="1" dirty="0"/>
              <a:t>Egalité des droits</a:t>
            </a:r>
          </a:p>
          <a:p>
            <a:pPr lvl="1" eaLnBrk="1" hangingPunct="1">
              <a:buFont typeface="Wingdings" panose="05000000000000000000" pitchFamily="2" charset="2"/>
              <a:buChar char="§"/>
            </a:pPr>
            <a:r>
              <a:rPr lang="fr-FR" altLang="fr-FR" b="1" dirty="0"/>
              <a:t>Egalité des chances </a:t>
            </a:r>
          </a:p>
          <a:p>
            <a:pPr lvl="1" eaLnBrk="1" hangingPunct="1">
              <a:buFont typeface="Wingdings" panose="05000000000000000000" pitchFamily="2" charset="2"/>
              <a:buChar char="§"/>
            </a:pPr>
            <a:r>
              <a:rPr lang="fr-FR" altLang="fr-FR" b="1" dirty="0"/>
              <a:t>Egalité des situations</a:t>
            </a:r>
          </a:p>
          <a:p>
            <a:pPr eaLnBrk="1" hangingPunct="1">
              <a:buFont typeface="Wingdings" panose="05000000000000000000" pitchFamily="2" charset="2"/>
              <a:buChar char="Ø"/>
            </a:pPr>
            <a:endParaRPr lang="fr-FR" altLang="fr-FR" b="1" dirty="0"/>
          </a:p>
          <a:p>
            <a:pPr eaLnBrk="1" hangingPunct="1">
              <a:buFont typeface="Wingdings" panose="05000000000000000000" pitchFamily="2" charset="2"/>
              <a:buChar char="Ø"/>
            </a:pPr>
            <a:r>
              <a:rPr lang="fr-FR" altLang="fr-FR" b="1" dirty="0"/>
              <a:t>Les quatre principales conceptions de la justice sociale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u pied de page 4">
            <a:extLst>
              <a:ext uri="{FF2B5EF4-FFF2-40B4-BE49-F238E27FC236}">
                <a16:creationId xmlns:a16="http://schemas.microsoft.com/office/drawing/2014/main" id="{22D807E6-F750-4A21-A854-118FFA17B3B5}"/>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fr-FR" altLang="fr-FR" sz="1400"/>
              <a:t>PNF – février 2020</a:t>
            </a:r>
          </a:p>
        </p:txBody>
      </p:sp>
      <p:sp>
        <p:nvSpPr>
          <p:cNvPr id="37891" name="Rectangle 2">
            <a:extLst>
              <a:ext uri="{FF2B5EF4-FFF2-40B4-BE49-F238E27FC236}">
                <a16:creationId xmlns:a16="http://schemas.microsoft.com/office/drawing/2014/main" id="{78790EF8-7428-499E-8F0B-5A6FCCC43F62}"/>
              </a:ext>
            </a:extLst>
          </p:cNvPr>
          <p:cNvSpPr>
            <a:spLocks noGrp="1" noChangeArrowheads="1"/>
          </p:cNvSpPr>
          <p:nvPr>
            <p:ph type="title"/>
          </p:nvPr>
        </p:nvSpPr>
        <p:spPr/>
        <p:txBody>
          <a:bodyPr/>
          <a:lstStyle/>
          <a:p>
            <a:pPr eaLnBrk="1" hangingPunct="1"/>
            <a:r>
              <a:rPr lang="fr-FR" altLang="fr-FR" sz="4000" dirty="0"/>
              <a:t>Les quatre grandes conceptions de justice sociale</a:t>
            </a:r>
          </a:p>
        </p:txBody>
      </p:sp>
      <p:sp>
        <p:nvSpPr>
          <p:cNvPr id="37892" name="Rectangle 3">
            <a:extLst>
              <a:ext uri="{FF2B5EF4-FFF2-40B4-BE49-F238E27FC236}">
                <a16:creationId xmlns:a16="http://schemas.microsoft.com/office/drawing/2014/main" id="{F85BFE45-E2FA-4AEC-ADA2-1F71B0E9B2F6}"/>
              </a:ext>
            </a:extLst>
          </p:cNvPr>
          <p:cNvSpPr>
            <a:spLocks noGrp="1" noChangeArrowheads="1"/>
          </p:cNvSpPr>
          <p:nvPr>
            <p:ph type="body" idx="1"/>
          </p:nvPr>
        </p:nvSpPr>
        <p:spPr/>
        <p:txBody>
          <a:bodyPr/>
          <a:lstStyle/>
          <a:p>
            <a:pPr eaLnBrk="1" hangingPunct="1">
              <a:buFont typeface="Wingdings" panose="05000000000000000000" pitchFamily="2" charset="2"/>
              <a:buChar char="v"/>
            </a:pPr>
            <a:endParaRPr lang="fr-FR" altLang="fr-FR" sz="2400" dirty="0"/>
          </a:p>
          <a:p>
            <a:pPr eaLnBrk="1" hangingPunct="1">
              <a:buFont typeface="Wingdings" panose="05000000000000000000" pitchFamily="2" charset="2"/>
              <a:buChar char="v"/>
            </a:pPr>
            <a:r>
              <a:rPr lang="fr-FR" altLang="fr-FR" sz="2400" dirty="0"/>
              <a:t>L’utilitarisme : </a:t>
            </a:r>
            <a:r>
              <a:rPr lang="fr-FR" altLang="fr-FR" sz="2000" dirty="0"/>
              <a:t>une société juste est une société qui maximise la somme des utilités (ou satisfactions) individuelles</a:t>
            </a:r>
          </a:p>
          <a:p>
            <a:pPr eaLnBrk="1" hangingPunct="1">
              <a:buFont typeface="Wingdings" panose="05000000000000000000" pitchFamily="2" charset="2"/>
              <a:buChar char="v"/>
            </a:pPr>
            <a:r>
              <a:rPr lang="fr-FR" altLang="fr-FR" sz="2400" dirty="0"/>
              <a:t>Le libertarisme :</a:t>
            </a:r>
            <a:r>
              <a:rPr lang="fr-FR" altLang="fr-FR" dirty="0"/>
              <a:t> </a:t>
            </a:r>
            <a:r>
              <a:rPr lang="fr-FR" altLang="fr-FR" sz="2000" dirty="0"/>
              <a:t>une société juste est une société qui respecte les libertés individuelles et les droits de propriété</a:t>
            </a:r>
          </a:p>
          <a:p>
            <a:pPr eaLnBrk="1" hangingPunct="1">
              <a:buFont typeface="Wingdings" panose="05000000000000000000" pitchFamily="2" charset="2"/>
              <a:buChar char="v"/>
            </a:pPr>
            <a:r>
              <a:rPr lang="fr-FR" altLang="fr-FR" sz="2400" dirty="0"/>
              <a:t>L’égalitarisme libéral :</a:t>
            </a:r>
            <a:r>
              <a:rPr lang="fr-FR" altLang="fr-FR" dirty="0"/>
              <a:t> </a:t>
            </a:r>
            <a:r>
              <a:rPr lang="fr-FR" altLang="fr-FR" sz="2000" dirty="0"/>
              <a:t>une société juste est une société qui respecte les liberté fondamentales, l’égalité des chances et dont les inégalités profitent aux plus défavorisés</a:t>
            </a:r>
          </a:p>
          <a:p>
            <a:pPr eaLnBrk="1" hangingPunct="1">
              <a:buFont typeface="Wingdings" panose="05000000000000000000" pitchFamily="2" charset="2"/>
              <a:buChar char="v"/>
            </a:pPr>
            <a:r>
              <a:rPr lang="fr-FR" altLang="fr-FR" sz="2400" dirty="0"/>
              <a:t>L’égalitarisme strict : </a:t>
            </a:r>
            <a:r>
              <a:rPr lang="fr-FR" altLang="fr-FR" sz="2000" dirty="0"/>
              <a:t>une société juste est une société dans laquelle les individus sont égaux</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u pied de page 4">
            <a:extLst>
              <a:ext uri="{FF2B5EF4-FFF2-40B4-BE49-F238E27FC236}">
                <a16:creationId xmlns:a16="http://schemas.microsoft.com/office/drawing/2014/main" id="{5AE3198A-0C72-49DF-819A-C605CA506FC1}"/>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fr-FR" altLang="fr-FR" sz="1400"/>
              <a:t>PNF – février 2020</a:t>
            </a:r>
          </a:p>
        </p:txBody>
      </p:sp>
      <p:sp>
        <p:nvSpPr>
          <p:cNvPr id="41987" name="Rectangle 2">
            <a:extLst>
              <a:ext uri="{FF2B5EF4-FFF2-40B4-BE49-F238E27FC236}">
                <a16:creationId xmlns:a16="http://schemas.microsoft.com/office/drawing/2014/main" id="{84C59D26-1B81-47A3-B33B-2E2DE617801A}"/>
              </a:ext>
            </a:extLst>
          </p:cNvPr>
          <p:cNvSpPr>
            <a:spLocks noGrp="1" noChangeArrowheads="1"/>
          </p:cNvSpPr>
          <p:nvPr>
            <p:ph type="title"/>
          </p:nvPr>
        </p:nvSpPr>
        <p:spPr>
          <a:xfrm>
            <a:off x="457200" y="274638"/>
            <a:ext cx="8229600" cy="2592288"/>
          </a:xfrm>
        </p:spPr>
        <p:txBody>
          <a:bodyPr/>
          <a:lstStyle/>
          <a:p>
            <a:pPr algn="l" eaLnBrk="1" hangingPunct="1"/>
            <a:r>
              <a:rPr lang="fr-FR" altLang="fr-FR" sz="3200" dirty="0">
                <a:solidFill>
                  <a:srgbClr val="000000"/>
                </a:solidFill>
              </a:rPr>
              <a:t>Exemple (caricatural) de choix entre les différentes possibilités institutionnelles</a:t>
            </a:r>
            <a:br>
              <a:rPr lang="fr-FR" altLang="fr-FR" sz="4000" dirty="0">
                <a:solidFill>
                  <a:srgbClr val="000000"/>
                </a:solidFill>
              </a:rPr>
            </a:br>
            <a:r>
              <a:rPr lang="fr-FR" altLang="fr-FR" sz="2000" dirty="0">
                <a:solidFill>
                  <a:srgbClr val="000000"/>
                </a:solidFill>
              </a:rPr>
              <a:t>Libertarisme : refus de choisir</a:t>
            </a:r>
            <a:br>
              <a:rPr lang="fr-FR" altLang="fr-FR" sz="2000" dirty="0">
                <a:solidFill>
                  <a:srgbClr val="000000"/>
                </a:solidFill>
              </a:rPr>
            </a:br>
            <a:r>
              <a:rPr lang="fr-FR" altLang="fr-FR" sz="2000" dirty="0">
                <a:solidFill>
                  <a:srgbClr val="000000"/>
                </a:solidFill>
              </a:rPr>
              <a:t>Utilitarisme : A</a:t>
            </a:r>
            <a:br>
              <a:rPr lang="fr-FR" altLang="fr-FR" sz="2000" dirty="0">
                <a:solidFill>
                  <a:srgbClr val="000000"/>
                </a:solidFill>
              </a:rPr>
            </a:br>
            <a:r>
              <a:rPr lang="fr-FR" altLang="fr-FR" sz="2000" dirty="0">
                <a:solidFill>
                  <a:srgbClr val="000000"/>
                </a:solidFill>
              </a:rPr>
              <a:t>Egalitarisme libéral : B</a:t>
            </a:r>
            <a:br>
              <a:rPr lang="fr-FR" altLang="fr-FR" sz="2000" dirty="0">
                <a:solidFill>
                  <a:srgbClr val="000000"/>
                </a:solidFill>
              </a:rPr>
            </a:br>
            <a:r>
              <a:rPr lang="fr-FR" altLang="fr-FR" sz="2000" dirty="0">
                <a:solidFill>
                  <a:srgbClr val="000000"/>
                </a:solidFill>
              </a:rPr>
              <a:t>Egalitarisme strict : C</a:t>
            </a:r>
            <a:endParaRPr lang="fr-FR" altLang="fr-FR" sz="2000" dirty="0"/>
          </a:p>
        </p:txBody>
      </p:sp>
      <p:graphicFrame>
        <p:nvGraphicFramePr>
          <p:cNvPr id="20588" name="Group 108">
            <a:extLst>
              <a:ext uri="{FF2B5EF4-FFF2-40B4-BE49-F238E27FC236}">
                <a16:creationId xmlns:a16="http://schemas.microsoft.com/office/drawing/2014/main" id="{890624B8-BCDB-47C4-8E07-787A691C1040}"/>
              </a:ext>
            </a:extLst>
          </p:cNvPr>
          <p:cNvGraphicFramePr>
            <a:graphicFrameLocks noGrp="1"/>
          </p:cNvGraphicFramePr>
          <p:nvPr>
            <p:ph idx="1"/>
            <p:extLst>
              <p:ext uri="{D42A27DB-BD31-4B8C-83A1-F6EECF244321}">
                <p14:modId xmlns:p14="http://schemas.microsoft.com/office/powerpoint/2010/main" val="795535597"/>
              </p:ext>
            </p:extLst>
          </p:nvPr>
        </p:nvGraphicFramePr>
        <p:xfrm>
          <a:off x="1692275" y="3356991"/>
          <a:ext cx="6192838" cy="2592288"/>
        </p:xfrm>
        <a:graphic>
          <a:graphicData uri="http://schemas.openxmlformats.org/drawingml/2006/table">
            <a:tbl>
              <a:tblPr/>
              <a:tblGrid>
                <a:gridCol w="1489075">
                  <a:extLst>
                    <a:ext uri="{9D8B030D-6E8A-4147-A177-3AD203B41FA5}">
                      <a16:colId xmlns:a16="http://schemas.microsoft.com/office/drawing/2014/main" val="20000"/>
                    </a:ext>
                  </a:extLst>
                </a:gridCol>
                <a:gridCol w="1568450">
                  <a:extLst>
                    <a:ext uri="{9D8B030D-6E8A-4147-A177-3AD203B41FA5}">
                      <a16:colId xmlns:a16="http://schemas.microsoft.com/office/drawing/2014/main" val="20001"/>
                    </a:ext>
                  </a:extLst>
                </a:gridCol>
                <a:gridCol w="1566863">
                  <a:extLst>
                    <a:ext uri="{9D8B030D-6E8A-4147-A177-3AD203B41FA5}">
                      <a16:colId xmlns:a16="http://schemas.microsoft.com/office/drawing/2014/main" val="20002"/>
                    </a:ext>
                  </a:extLst>
                </a:gridCol>
                <a:gridCol w="1568450">
                  <a:extLst>
                    <a:ext uri="{9D8B030D-6E8A-4147-A177-3AD203B41FA5}">
                      <a16:colId xmlns:a16="http://schemas.microsoft.com/office/drawing/2014/main" val="20003"/>
                    </a:ext>
                  </a:extLst>
                </a:gridCol>
              </a:tblGrid>
              <a:tr h="701631">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1800" b="1"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fr-FR" altLang="fr-FR" sz="18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Situation A</a:t>
                      </a:r>
                      <a:endParaRPr kumimoji="0" lang="fr-FR" altLang="fr-FR" sz="18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fr-FR" altLang="fr-FR" sz="18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Situation B</a:t>
                      </a:r>
                      <a:endParaRPr kumimoji="0" lang="fr-FR" altLang="fr-FR" sz="18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fr-FR" altLang="fr-FR" sz="18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Situation C</a:t>
                      </a:r>
                      <a:endParaRPr kumimoji="0" lang="fr-FR" altLang="fr-FR" sz="18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30219">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fr-FR" altLang="fr-FR"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Groupe 1</a:t>
                      </a:r>
                      <a:endParaRPr kumimoji="0" lang="fr-FR" altLang="fr-FR" sz="1800" b="1"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fr-FR" altLang="fr-FR"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100</a:t>
                      </a:r>
                      <a:endParaRPr kumimoji="0" lang="fr-FR" altLang="fr-FR" sz="1800" b="1"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fr-FR" altLang="fr-FR" sz="18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200</a:t>
                      </a:r>
                      <a:endParaRPr kumimoji="0" lang="fr-FR" altLang="fr-FR" sz="18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fr-FR" altLang="fr-FR" sz="18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150</a:t>
                      </a:r>
                      <a:endParaRPr kumimoji="0" lang="fr-FR" altLang="fr-FR" sz="18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0219">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fr-FR" altLang="fr-FR"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Groupe 2</a:t>
                      </a:r>
                      <a:endParaRPr kumimoji="0" lang="fr-FR" altLang="fr-FR" sz="1800" b="1"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fr-FR" altLang="fr-FR"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800</a:t>
                      </a:r>
                      <a:endParaRPr kumimoji="0" lang="fr-FR" altLang="fr-FR" sz="1800" b="1"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fr-FR" altLang="fr-FR" sz="18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600</a:t>
                      </a:r>
                      <a:endParaRPr kumimoji="0" lang="fr-FR" altLang="fr-FR" sz="18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fr-FR" altLang="fr-FR" sz="18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200</a:t>
                      </a:r>
                      <a:endParaRPr kumimoji="0" lang="fr-FR" altLang="fr-FR" sz="18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30219">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fr-FR" altLang="fr-FR"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Groupe 3</a:t>
                      </a:r>
                      <a:endParaRPr kumimoji="0" lang="fr-FR" altLang="fr-FR" sz="1800" b="1"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fr-FR" altLang="fr-FR"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1000</a:t>
                      </a:r>
                      <a:endParaRPr kumimoji="0" lang="fr-FR" altLang="fr-FR" sz="1800" b="1"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fr-FR" altLang="fr-FR"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1000</a:t>
                      </a:r>
                      <a:endParaRPr kumimoji="0" lang="fr-FR" altLang="fr-FR" sz="1800" b="1"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fr-FR" altLang="fr-FR"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600</a:t>
                      </a:r>
                      <a:endParaRPr kumimoji="0" lang="fr-FR" altLang="fr-FR" sz="1800" b="1"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ce réservé du pied de page 4">
            <a:extLst>
              <a:ext uri="{FF2B5EF4-FFF2-40B4-BE49-F238E27FC236}">
                <a16:creationId xmlns:a16="http://schemas.microsoft.com/office/drawing/2014/main" id="{1D6EB183-BC1C-41D5-B4C7-DA3E463BB98C}"/>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fr-FR" altLang="fr-FR" sz="1400"/>
              <a:t>PNF – février 2020</a:t>
            </a:r>
          </a:p>
        </p:txBody>
      </p:sp>
      <p:sp>
        <p:nvSpPr>
          <p:cNvPr id="50179" name="Rectangle 4">
            <a:extLst>
              <a:ext uri="{FF2B5EF4-FFF2-40B4-BE49-F238E27FC236}">
                <a16:creationId xmlns:a16="http://schemas.microsoft.com/office/drawing/2014/main" id="{E9007ADE-52EA-4EFE-B957-9FCD43D535E5}"/>
              </a:ext>
            </a:extLst>
          </p:cNvPr>
          <p:cNvSpPr>
            <a:spLocks noGrp="1" noChangeArrowheads="1"/>
          </p:cNvSpPr>
          <p:nvPr>
            <p:ph type="title"/>
          </p:nvPr>
        </p:nvSpPr>
        <p:spPr/>
        <p:txBody>
          <a:bodyPr/>
          <a:lstStyle/>
          <a:p>
            <a:pPr eaLnBrk="1" hangingPunct="1"/>
            <a:r>
              <a:rPr lang="fr-FR" altLang="fr-FR" sz="4000" dirty="0"/>
              <a:t>Conceptions de la justice sociale et formes d’égalité</a:t>
            </a:r>
          </a:p>
        </p:txBody>
      </p:sp>
      <p:graphicFrame>
        <p:nvGraphicFramePr>
          <p:cNvPr id="5" name="Espace réservé du tableau 4">
            <a:extLst>
              <a:ext uri="{FF2B5EF4-FFF2-40B4-BE49-F238E27FC236}">
                <a16:creationId xmlns:a16="http://schemas.microsoft.com/office/drawing/2014/main" id="{A01560DA-00CF-430D-93EC-A1C2FDCC70A0}"/>
              </a:ext>
            </a:extLst>
          </p:cNvPr>
          <p:cNvGraphicFramePr>
            <a:graphicFrameLocks noGrp="1"/>
          </p:cNvGraphicFramePr>
          <p:nvPr>
            <p:ph type="tbl" idx="1"/>
            <p:extLst>
              <p:ext uri="{D42A27DB-BD31-4B8C-83A1-F6EECF244321}">
                <p14:modId xmlns:p14="http://schemas.microsoft.com/office/powerpoint/2010/main" val="280290489"/>
              </p:ext>
            </p:extLst>
          </p:nvPr>
        </p:nvGraphicFramePr>
        <p:xfrm>
          <a:off x="539552" y="1612424"/>
          <a:ext cx="8147248" cy="4439736"/>
        </p:xfrm>
        <a:graphic>
          <a:graphicData uri="http://schemas.openxmlformats.org/drawingml/2006/table">
            <a:tbl>
              <a:tblPr>
                <a:tableStyleId>{5C22544A-7EE6-4342-B048-85BDC9FD1C3A}</a:tableStyleId>
              </a:tblPr>
              <a:tblGrid>
                <a:gridCol w="1512168">
                  <a:extLst>
                    <a:ext uri="{9D8B030D-6E8A-4147-A177-3AD203B41FA5}">
                      <a16:colId xmlns:a16="http://schemas.microsoft.com/office/drawing/2014/main" val="2571591264"/>
                    </a:ext>
                  </a:extLst>
                </a:gridCol>
                <a:gridCol w="2016224">
                  <a:extLst>
                    <a:ext uri="{9D8B030D-6E8A-4147-A177-3AD203B41FA5}">
                      <a16:colId xmlns:a16="http://schemas.microsoft.com/office/drawing/2014/main" val="3222830519"/>
                    </a:ext>
                  </a:extLst>
                </a:gridCol>
                <a:gridCol w="2088232">
                  <a:extLst>
                    <a:ext uri="{9D8B030D-6E8A-4147-A177-3AD203B41FA5}">
                      <a16:colId xmlns:a16="http://schemas.microsoft.com/office/drawing/2014/main" val="3286938376"/>
                    </a:ext>
                  </a:extLst>
                </a:gridCol>
                <a:gridCol w="2530624">
                  <a:extLst>
                    <a:ext uri="{9D8B030D-6E8A-4147-A177-3AD203B41FA5}">
                      <a16:colId xmlns:a16="http://schemas.microsoft.com/office/drawing/2014/main" val="3737636943"/>
                    </a:ext>
                  </a:extLst>
                </a:gridCol>
              </a:tblGrid>
              <a:tr h="478155">
                <a:tc>
                  <a:txBody>
                    <a:bodyPr/>
                    <a:lstStyle/>
                    <a:p>
                      <a:endParaRPr lang="fr-FR" sz="1600" b="1" dirty="0">
                        <a:effectLst/>
                        <a:latin typeface="Times New Roman" panose="02020603050405020304" pitchFamily="18" charset="0"/>
                      </a:endParaRPr>
                    </a:p>
                  </a:txBody>
                  <a:tcPr/>
                </a:tc>
                <a:tc>
                  <a:txBody>
                    <a:bodyPr/>
                    <a:lstStyle/>
                    <a:p>
                      <a:pPr algn="just">
                        <a:spcBef>
                          <a:spcPts val="1200"/>
                        </a:spcBef>
                        <a:spcAft>
                          <a:spcPts val="0"/>
                        </a:spcAft>
                      </a:pPr>
                      <a:r>
                        <a:rPr lang="fr-FR" sz="1600" b="1" dirty="0">
                          <a:effectLst/>
                        </a:rPr>
                        <a:t>Egalité des droits</a:t>
                      </a:r>
                      <a:endParaRPr lang="fr-FR" sz="1600" b="1" dirty="0">
                        <a:effectLst/>
                        <a:latin typeface="Times New Roman" panose="02020603050405020304" pitchFamily="18" charset="0"/>
                        <a:ea typeface="Times New Roman" panose="02020603050405020304" pitchFamily="18" charset="0"/>
                      </a:endParaRPr>
                    </a:p>
                  </a:txBody>
                  <a:tcPr/>
                </a:tc>
                <a:tc>
                  <a:txBody>
                    <a:bodyPr/>
                    <a:lstStyle/>
                    <a:p>
                      <a:pPr algn="just">
                        <a:spcBef>
                          <a:spcPts val="1200"/>
                        </a:spcBef>
                        <a:spcAft>
                          <a:spcPts val="0"/>
                        </a:spcAft>
                      </a:pPr>
                      <a:r>
                        <a:rPr lang="fr-FR" sz="1600" b="1" dirty="0">
                          <a:effectLst/>
                        </a:rPr>
                        <a:t>Egalité des chances</a:t>
                      </a:r>
                      <a:endParaRPr lang="fr-FR" sz="1600" b="1" dirty="0">
                        <a:effectLst/>
                        <a:latin typeface="Times New Roman" panose="02020603050405020304" pitchFamily="18" charset="0"/>
                        <a:ea typeface="Times New Roman" panose="02020603050405020304" pitchFamily="18" charset="0"/>
                      </a:endParaRPr>
                    </a:p>
                  </a:txBody>
                  <a:tcPr/>
                </a:tc>
                <a:tc>
                  <a:txBody>
                    <a:bodyPr/>
                    <a:lstStyle/>
                    <a:p>
                      <a:pPr>
                        <a:spcBef>
                          <a:spcPts val="1200"/>
                        </a:spcBef>
                        <a:spcAft>
                          <a:spcPts val="0"/>
                        </a:spcAft>
                      </a:pPr>
                      <a:r>
                        <a:rPr lang="fr-FR" sz="1600" b="1" dirty="0">
                          <a:effectLst/>
                        </a:rPr>
                        <a:t>Egalité des conditions</a:t>
                      </a:r>
                      <a:endParaRPr lang="fr-FR" sz="1600" b="1"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1274934610"/>
                  </a:ext>
                </a:extLst>
              </a:tr>
              <a:tr h="457200">
                <a:tc>
                  <a:txBody>
                    <a:bodyPr/>
                    <a:lstStyle/>
                    <a:p>
                      <a:pPr algn="just">
                        <a:spcBef>
                          <a:spcPts val="1200"/>
                        </a:spcBef>
                        <a:spcAft>
                          <a:spcPts val="0"/>
                        </a:spcAft>
                      </a:pPr>
                      <a:r>
                        <a:rPr lang="fr-FR" sz="1600" b="1" dirty="0">
                          <a:effectLst/>
                        </a:rPr>
                        <a:t>Libertarisme</a:t>
                      </a:r>
                      <a:endParaRPr lang="fr-FR" sz="1600" b="1" dirty="0">
                        <a:effectLst/>
                        <a:latin typeface="Times New Roman" panose="02020603050405020304" pitchFamily="18" charset="0"/>
                        <a:ea typeface="Times New Roman" panose="02020603050405020304" pitchFamily="18" charset="0"/>
                      </a:endParaRPr>
                    </a:p>
                  </a:txBody>
                  <a:tcPr/>
                </a:tc>
                <a:tc>
                  <a:txBody>
                    <a:bodyPr/>
                    <a:lstStyle/>
                    <a:p>
                      <a:pPr>
                        <a:spcBef>
                          <a:spcPts val="1200"/>
                        </a:spcBef>
                        <a:spcAft>
                          <a:spcPts val="0"/>
                        </a:spcAft>
                      </a:pPr>
                      <a:r>
                        <a:rPr lang="fr-FR" sz="1600" dirty="0">
                          <a:effectLst/>
                        </a:rPr>
                        <a:t>Oui, pour garantir la plus grande liberté individuelle</a:t>
                      </a:r>
                      <a:endParaRPr lang="fr-FR" sz="1600" dirty="0">
                        <a:effectLst/>
                        <a:latin typeface="Times New Roman" panose="02020603050405020304" pitchFamily="18" charset="0"/>
                        <a:ea typeface="Times New Roman" panose="02020603050405020304" pitchFamily="18" charset="0"/>
                      </a:endParaRPr>
                    </a:p>
                  </a:txBody>
                  <a:tcPr/>
                </a:tc>
                <a:tc>
                  <a:txBody>
                    <a:bodyPr/>
                    <a:lstStyle/>
                    <a:p>
                      <a:pPr algn="just">
                        <a:spcBef>
                          <a:spcPts val="1200"/>
                        </a:spcBef>
                        <a:spcAft>
                          <a:spcPts val="0"/>
                        </a:spcAft>
                      </a:pPr>
                      <a:r>
                        <a:rPr lang="fr-FR" sz="1600">
                          <a:effectLst/>
                        </a:rPr>
                        <a:t>Oui, garantie par la liberté individuelle </a:t>
                      </a:r>
                      <a:endParaRPr lang="fr-FR" sz="1600">
                        <a:effectLst/>
                        <a:latin typeface="Times New Roman" panose="02020603050405020304" pitchFamily="18" charset="0"/>
                        <a:ea typeface="Times New Roman" panose="02020603050405020304" pitchFamily="18" charset="0"/>
                      </a:endParaRPr>
                    </a:p>
                  </a:txBody>
                  <a:tcPr/>
                </a:tc>
                <a:tc>
                  <a:txBody>
                    <a:bodyPr/>
                    <a:lstStyle/>
                    <a:p>
                      <a:pPr algn="just">
                        <a:spcBef>
                          <a:spcPts val="1200"/>
                        </a:spcBef>
                        <a:spcAft>
                          <a:spcPts val="0"/>
                        </a:spcAft>
                      </a:pPr>
                      <a:r>
                        <a:rPr lang="fr-FR" sz="1600" dirty="0">
                          <a:effectLst/>
                        </a:rPr>
                        <a:t>Non, laisser faire la répartition effectuée par le marché</a:t>
                      </a:r>
                      <a:endParaRPr lang="fr-FR" sz="16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136764249"/>
                  </a:ext>
                </a:extLst>
              </a:tr>
              <a:tr h="1062568">
                <a:tc>
                  <a:txBody>
                    <a:bodyPr/>
                    <a:lstStyle/>
                    <a:p>
                      <a:pPr algn="just">
                        <a:spcBef>
                          <a:spcPts val="1200"/>
                        </a:spcBef>
                        <a:spcAft>
                          <a:spcPts val="0"/>
                        </a:spcAft>
                      </a:pPr>
                      <a:r>
                        <a:rPr lang="fr-FR" sz="1600" b="1" dirty="0">
                          <a:effectLst/>
                        </a:rPr>
                        <a:t>Utilitaristes</a:t>
                      </a:r>
                      <a:endParaRPr lang="fr-FR" sz="1600" b="1" dirty="0">
                        <a:effectLst/>
                        <a:latin typeface="Times New Roman" panose="02020603050405020304" pitchFamily="18" charset="0"/>
                        <a:ea typeface="Times New Roman" panose="02020603050405020304" pitchFamily="18" charset="0"/>
                      </a:endParaRPr>
                    </a:p>
                  </a:txBody>
                  <a:tcPr/>
                </a:tc>
                <a:tc>
                  <a:txBody>
                    <a:bodyPr/>
                    <a:lstStyle/>
                    <a:p>
                      <a:pPr>
                        <a:spcBef>
                          <a:spcPts val="1200"/>
                        </a:spcBef>
                        <a:spcAft>
                          <a:spcPts val="0"/>
                        </a:spcAft>
                      </a:pPr>
                      <a:r>
                        <a:rPr lang="fr-FR" sz="1600" dirty="0">
                          <a:effectLst/>
                        </a:rPr>
                        <a:t>Oui</a:t>
                      </a:r>
                      <a:endParaRPr lang="fr-FR" sz="1600" dirty="0">
                        <a:effectLst/>
                        <a:latin typeface="Times New Roman" panose="02020603050405020304" pitchFamily="18" charset="0"/>
                        <a:ea typeface="Times New Roman" panose="02020603050405020304" pitchFamily="18" charset="0"/>
                      </a:endParaRPr>
                    </a:p>
                  </a:txBody>
                  <a:tcPr/>
                </a:tc>
                <a:tc>
                  <a:txBody>
                    <a:bodyPr/>
                    <a:lstStyle/>
                    <a:p>
                      <a:pPr>
                        <a:spcBef>
                          <a:spcPts val="1200"/>
                        </a:spcBef>
                        <a:spcAft>
                          <a:spcPts val="0"/>
                        </a:spcAft>
                      </a:pPr>
                      <a:r>
                        <a:rPr lang="fr-FR" sz="1600" dirty="0">
                          <a:effectLst/>
                        </a:rPr>
                        <a:t>Oui, permet une meilleure efficacité économique</a:t>
                      </a:r>
                      <a:endParaRPr lang="fr-FR" sz="1600" dirty="0">
                        <a:effectLst/>
                        <a:latin typeface="Times New Roman" panose="02020603050405020304" pitchFamily="18" charset="0"/>
                        <a:ea typeface="Times New Roman" panose="02020603050405020304" pitchFamily="18" charset="0"/>
                      </a:endParaRPr>
                    </a:p>
                  </a:txBody>
                  <a:tcPr/>
                </a:tc>
                <a:tc>
                  <a:txBody>
                    <a:bodyPr/>
                    <a:lstStyle/>
                    <a:p>
                      <a:pPr>
                        <a:spcBef>
                          <a:spcPts val="1200"/>
                        </a:spcBef>
                        <a:spcAft>
                          <a:spcPts val="0"/>
                        </a:spcAft>
                      </a:pPr>
                      <a:r>
                        <a:rPr lang="fr-FR" sz="1600" dirty="0">
                          <a:effectLst/>
                        </a:rPr>
                        <a:t>Ce n’est pas un objectif, mais une réduction des inégalités peut augmenter l’utilité totale</a:t>
                      </a:r>
                      <a:endParaRPr lang="fr-FR" sz="16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3580981105"/>
                  </a:ext>
                </a:extLst>
              </a:tr>
              <a:tr h="1147896">
                <a:tc>
                  <a:txBody>
                    <a:bodyPr/>
                    <a:lstStyle/>
                    <a:p>
                      <a:pPr>
                        <a:spcBef>
                          <a:spcPts val="1200"/>
                        </a:spcBef>
                        <a:spcAft>
                          <a:spcPts val="0"/>
                        </a:spcAft>
                      </a:pPr>
                      <a:r>
                        <a:rPr lang="fr-FR" sz="1600" b="1" dirty="0">
                          <a:effectLst/>
                        </a:rPr>
                        <a:t>Egalitarisme libéral (selon Rawls)</a:t>
                      </a:r>
                      <a:endParaRPr lang="fr-FR" sz="1600" b="1" dirty="0">
                        <a:effectLst/>
                        <a:latin typeface="Times New Roman" panose="02020603050405020304" pitchFamily="18" charset="0"/>
                        <a:ea typeface="Times New Roman" panose="02020603050405020304" pitchFamily="18" charset="0"/>
                      </a:endParaRPr>
                    </a:p>
                  </a:txBody>
                  <a:tcPr/>
                </a:tc>
                <a:tc>
                  <a:txBody>
                    <a:bodyPr/>
                    <a:lstStyle/>
                    <a:p>
                      <a:pPr>
                        <a:spcBef>
                          <a:spcPts val="1200"/>
                        </a:spcBef>
                        <a:spcAft>
                          <a:spcPts val="0"/>
                        </a:spcAft>
                      </a:pPr>
                      <a:r>
                        <a:rPr lang="fr-FR" sz="1600" dirty="0">
                          <a:effectLst/>
                        </a:rPr>
                        <a:t>Oui, le premier principe est le respect des droits et libertés de base</a:t>
                      </a:r>
                      <a:endParaRPr lang="fr-FR" sz="1600" dirty="0">
                        <a:effectLst/>
                        <a:latin typeface="Times New Roman" panose="02020603050405020304" pitchFamily="18" charset="0"/>
                        <a:ea typeface="Times New Roman" panose="02020603050405020304" pitchFamily="18" charset="0"/>
                      </a:endParaRPr>
                    </a:p>
                  </a:txBody>
                  <a:tcPr/>
                </a:tc>
                <a:tc>
                  <a:txBody>
                    <a:bodyPr/>
                    <a:lstStyle/>
                    <a:p>
                      <a:pPr>
                        <a:spcBef>
                          <a:spcPts val="1200"/>
                        </a:spcBef>
                        <a:spcAft>
                          <a:spcPts val="0"/>
                        </a:spcAft>
                      </a:pPr>
                      <a:r>
                        <a:rPr lang="fr-FR" sz="1600" dirty="0">
                          <a:effectLst/>
                        </a:rPr>
                        <a:t>Oui, deuxième principe – possibilité de discrimination positive</a:t>
                      </a:r>
                      <a:endParaRPr lang="fr-FR" sz="1600" dirty="0">
                        <a:effectLst/>
                        <a:latin typeface="Times New Roman" panose="02020603050405020304" pitchFamily="18" charset="0"/>
                        <a:ea typeface="Times New Roman" panose="02020603050405020304" pitchFamily="18" charset="0"/>
                      </a:endParaRPr>
                    </a:p>
                  </a:txBody>
                  <a:tcPr/>
                </a:tc>
                <a:tc>
                  <a:txBody>
                    <a:bodyPr/>
                    <a:lstStyle/>
                    <a:p>
                      <a:pPr>
                        <a:spcBef>
                          <a:spcPts val="1200"/>
                        </a:spcBef>
                        <a:spcAft>
                          <a:spcPts val="0"/>
                        </a:spcAft>
                      </a:pPr>
                      <a:r>
                        <a:rPr lang="fr-FR" sz="1600" dirty="0">
                          <a:effectLst/>
                        </a:rPr>
                        <a:t>Ce n’est pas un objectif, mais il faut améliorer le sort des plus défavorisés</a:t>
                      </a:r>
                      <a:endParaRPr lang="fr-FR" sz="16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1622121600"/>
                  </a:ext>
                </a:extLst>
              </a:tr>
              <a:tr h="640080">
                <a:tc>
                  <a:txBody>
                    <a:bodyPr/>
                    <a:lstStyle/>
                    <a:p>
                      <a:pPr algn="just">
                        <a:spcBef>
                          <a:spcPts val="1200"/>
                        </a:spcBef>
                        <a:spcAft>
                          <a:spcPts val="0"/>
                        </a:spcAft>
                      </a:pPr>
                      <a:r>
                        <a:rPr lang="fr-FR" sz="1600" b="1" dirty="0">
                          <a:effectLst/>
                        </a:rPr>
                        <a:t>Egalitarisme strict</a:t>
                      </a:r>
                      <a:endParaRPr lang="fr-FR" sz="1600" b="1" dirty="0">
                        <a:effectLst/>
                        <a:latin typeface="Times New Roman" panose="02020603050405020304" pitchFamily="18" charset="0"/>
                        <a:ea typeface="Times New Roman" panose="02020603050405020304" pitchFamily="18" charset="0"/>
                      </a:endParaRPr>
                    </a:p>
                  </a:txBody>
                  <a:tcPr/>
                </a:tc>
                <a:tc>
                  <a:txBody>
                    <a:bodyPr/>
                    <a:lstStyle/>
                    <a:p>
                      <a:pPr>
                        <a:spcBef>
                          <a:spcPts val="1200"/>
                        </a:spcBef>
                        <a:spcAft>
                          <a:spcPts val="0"/>
                        </a:spcAft>
                      </a:pPr>
                      <a:r>
                        <a:rPr lang="fr-FR" sz="1600" dirty="0">
                          <a:effectLst/>
                        </a:rPr>
                        <a:t>Oui</a:t>
                      </a:r>
                      <a:endParaRPr lang="fr-FR" sz="1600" dirty="0">
                        <a:effectLst/>
                        <a:latin typeface="Times New Roman" panose="02020603050405020304" pitchFamily="18" charset="0"/>
                        <a:ea typeface="Times New Roman" panose="02020603050405020304" pitchFamily="18" charset="0"/>
                      </a:endParaRPr>
                    </a:p>
                  </a:txBody>
                  <a:tcPr/>
                </a:tc>
                <a:tc>
                  <a:txBody>
                    <a:bodyPr/>
                    <a:lstStyle/>
                    <a:p>
                      <a:pPr>
                        <a:spcBef>
                          <a:spcPts val="1200"/>
                        </a:spcBef>
                        <a:spcAft>
                          <a:spcPts val="0"/>
                        </a:spcAft>
                      </a:pPr>
                      <a:r>
                        <a:rPr lang="fr-FR" sz="1600" dirty="0">
                          <a:effectLst/>
                        </a:rPr>
                        <a:t>Oui, garantie par l’égalité des conditions</a:t>
                      </a:r>
                      <a:endParaRPr lang="fr-FR" sz="1600" dirty="0">
                        <a:effectLst/>
                        <a:latin typeface="Times New Roman" panose="02020603050405020304" pitchFamily="18" charset="0"/>
                        <a:ea typeface="Times New Roman" panose="02020603050405020304" pitchFamily="18" charset="0"/>
                      </a:endParaRPr>
                    </a:p>
                  </a:txBody>
                  <a:tcPr/>
                </a:tc>
                <a:tc>
                  <a:txBody>
                    <a:bodyPr/>
                    <a:lstStyle/>
                    <a:p>
                      <a:pPr>
                        <a:spcBef>
                          <a:spcPts val="1200"/>
                        </a:spcBef>
                        <a:spcAft>
                          <a:spcPts val="0"/>
                        </a:spcAft>
                      </a:pPr>
                      <a:r>
                        <a:rPr lang="fr-FR" sz="1600" dirty="0">
                          <a:effectLst/>
                        </a:rPr>
                        <a:t>Oui, c’est l’objectif principal</a:t>
                      </a:r>
                      <a:endParaRPr lang="fr-FR" sz="16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621405807"/>
                  </a:ext>
                </a:extLst>
              </a:tr>
            </a:tbl>
          </a:graphicData>
        </a:graphic>
      </p:graphicFrame>
    </p:spTree>
    <p:extLst>
      <p:ext uri="{BB962C8B-B14F-4D97-AF65-F5344CB8AC3E}">
        <p14:creationId xmlns:p14="http://schemas.microsoft.com/office/powerpoint/2010/main" val="839882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88FBED59-E851-47C2-B5F0-27F0AF4858DE}"/>
              </a:ext>
            </a:extLst>
          </p:cNvPr>
          <p:cNvSpPr>
            <a:spLocks noGrp="1"/>
          </p:cNvSpPr>
          <p:nvPr>
            <p:ph type="ftr" sz="quarter" idx="11"/>
          </p:nvPr>
        </p:nvSpPr>
        <p:spPr/>
        <p:txBody>
          <a:bodyPr/>
          <a:lstStyle/>
          <a:p>
            <a:pPr>
              <a:defRPr/>
            </a:pPr>
            <a:r>
              <a:rPr lang="fr-FR" altLang="fr-FR"/>
              <a:t>PNF – février 2020</a:t>
            </a:r>
          </a:p>
        </p:txBody>
      </p:sp>
      <p:pic>
        <p:nvPicPr>
          <p:cNvPr id="4" name="Image 3">
            <a:extLst>
              <a:ext uri="{FF2B5EF4-FFF2-40B4-BE49-F238E27FC236}">
                <a16:creationId xmlns:a16="http://schemas.microsoft.com/office/drawing/2014/main" id="{BE742727-5898-4DF0-9DFD-46B477FCB44B}"/>
              </a:ext>
            </a:extLst>
          </p:cNvPr>
          <p:cNvPicPr>
            <a:picLocks noChangeAspect="1"/>
          </p:cNvPicPr>
          <p:nvPr/>
        </p:nvPicPr>
        <p:blipFill>
          <a:blip r:embed="rId2"/>
          <a:stretch>
            <a:fillRect/>
          </a:stretch>
        </p:blipFill>
        <p:spPr>
          <a:xfrm>
            <a:off x="323528" y="44624"/>
            <a:ext cx="8424936" cy="6200601"/>
          </a:xfrm>
          <a:prstGeom prst="rect">
            <a:avLst/>
          </a:prstGeom>
        </p:spPr>
      </p:pic>
    </p:spTree>
    <p:extLst>
      <p:ext uri="{BB962C8B-B14F-4D97-AF65-F5344CB8AC3E}">
        <p14:creationId xmlns:p14="http://schemas.microsoft.com/office/powerpoint/2010/main" val="4277178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ce réservé du pied de page 4">
            <a:extLst>
              <a:ext uri="{FF2B5EF4-FFF2-40B4-BE49-F238E27FC236}">
                <a16:creationId xmlns:a16="http://schemas.microsoft.com/office/drawing/2014/main" id="{4070908F-AB09-4279-98E7-E3A2D1B368F9}"/>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fr-FR" altLang="fr-FR" sz="1400"/>
              <a:t>PNF – février 2020</a:t>
            </a:r>
          </a:p>
        </p:txBody>
      </p:sp>
      <p:sp>
        <p:nvSpPr>
          <p:cNvPr id="44035" name="Rectangle 2">
            <a:extLst>
              <a:ext uri="{FF2B5EF4-FFF2-40B4-BE49-F238E27FC236}">
                <a16:creationId xmlns:a16="http://schemas.microsoft.com/office/drawing/2014/main" id="{F3E4593C-8F3B-4CDB-9A1B-43A3EBEBBA22}"/>
              </a:ext>
            </a:extLst>
          </p:cNvPr>
          <p:cNvSpPr>
            <a:spLocks noGrp="1" noChangeArrowheads="1"/>
          </p:cNvSpPr>
          <p:nvPr>
            <p:ph type="title"/>
          </p:nvPr>
        </p:nvSpPr>
        <p:spPr>
          <a:xfrm>
            <a:off x="457200" y="274638"/>
            <a:ext cx="8229600" cy="1714202"/>
          </a:xfrm>
        </p:spPr>
        <p:txBody>
          <a:bodyPr/>
          <a:lstStyle/>
          <a:p>
            <a:pPr algn="just" eaLnBrk="1" hangingPunct="1"/>
            <a:r>
              <a:rPr lang="fr-FR" altLang="fr-FR" sz="2000" i="1" dirty="0">
                <a:solidFill>
                  <a:srgbClr val="0070C0"/>
                </a:solidFill>
                <a:latin typeface="Arial Narrow" panose="020B0606020202030204" pitchFamily="34" charset="0"/>
                <a:cs typeface="Calibri" panose="020F0502020204030204" pitchFamily="34" charset="0"/>
              </a:rPr>
              <a:t>Comprendre que l’action des pouvoirs publics en matière de justice sociale (fiscalité, protection sociale, services collectifs, mesures de lutte contre les discriminations) s’exerce sous contrainte de financement et fait l’objet de débats en termes d’efficacité (réduction des inégalités), de légitimité (notamment consentement à l’impôt) et de risque d’effets pervers (désincitations).</a:t>
            </a:r>
            <a:r>
              <a:rPr lang="fr-FR" altLang="fr-FR" sz="2000" i="1" dirty="0">
                <a:solidFill>
                  <a:srgbClr val="0070C0"/>
                </a:solidFill>
              </a:rPr>
              <a:t> </a:t>
            </a:r>
          </a:p>
        </p:txBody>
      </p:sp>
      <p:sp>
        <p:nvSpPr>
          <p:cNvPr id="44036" name="Rectangle 3">
            <a:extLst>
              <a:ext uri="{FF2B5EF4-FFF2-40B4-BE49-F238E27FC236}">
                <a16:creationId xmlns:a16="http://schemas.microsoft.com/office/drawing/2014/main" id="{3DB8E160-5E46-4231-A52E-E298B8BC5A4E}"/>
              </a:ext>
            </a:extLst>
          </p:cNvPr>
          <p:cNvSpPr>
            <a:spLocks noGrp="1" noChangeArrowheads="1"/>
          </p:cNvSpPr>
          <p:nvPr>
            <p:ph type="body" idx="1"/>
          </p:nvPr>
        </p:nvSpPr>
        <p:spPr>
          <a:xfrm>
            <a:off x="457200" y="2132856"/>
            <a:ext cx="8229600" cy="3993307"/>
          </a:xfrm>
        </p:spPr>
        <p:txBody>
          <a:bodyPr/>
          <a:lstStyle/>
          <a:p>
            <a:pPr eaLnBrk="1" hangingPunct="1">
              <a:buFont typeface="Wingdings" panose="05000000000000000000" pitchFamily="2" charset="2"/>
              <a:buChar char="Ø"/>
            </a:pPr>
            <a:r>
              <a:rPr lang="fr-FR" altLang="fr-FR" sz="2000" dirty="0"/>
              <a:t>Action des pouvoirs publics en matière de justice sociale (fiscalité, protection sociale, services collectifs, mesures de lutte contre les discriminations) -&gt; ancien programme, la redistribution en moins</a:t>
            </a:r>
          </a:p>
          <a:p>
            <a:pPr eaLnBrk="1" hangingPunct="1">
              <a:buFont typeface="Wingdings" panose="05000000000000000000" pitchFamily="2" charset="2"/>
              <a:buChar char="Ø"/>
            </a:pPr>
            <a:r>
              <a:rPr lang="fr-FR" altLang="fr-FR" sz="2000" dirty="0"/>
              <a:t>Contrainte de financement : soldes publics et éventuellement effet d’éviction</a:t>
            </a:r>
          </a:p>
          <a:p>
            <a:pPr eaLnBrk="1" hangingPunct="1">
              <a:buFont typeface="Wingdings" panose="05000000000000000000" pitchFamily="2" charset="2"/>
              <a:buChar char="Ø"/>
            </a:pPr>
            <a:r>
              <a:rPr lang="fr-FR" altLang="fr-FR" sz="2000" dirty="0"/>
              <a:t>Débats en terme d’efficacité sur la réduction des inégalités</a:t>
            </a:r>
          </a:p>
          <a:p>
            <a:pPr eaLnBrk="1" hangingPunct="1">
              <a:buFont typeface="Wingdings" panose="05000000000000000000" pitchFamily="2" charset="2"/>
              <a:buChar char="Ø"/>
            </a:pPr>
            <a:r>
              <a:rPr lang="fr-FR" altLang="fr-FR" sz="2000" dirty="0"/>
              <a:t>Débats en terme de légitimité. Le consentement à l’impôt repose sur la double conviction que :</a:t>
            </a:r>
          </a:p>
          <a:p>
            <a:pPr lvl="1" eaLnBrk="1" hangingPunct="1">
              <a:buFont typeface="Wingdings" panose="05000000000000000000" pitchFamily="2" charset="2"/>
              <a:buChar char="Ø"/>
            </a:pPr>
            <a:r>
              <a:rPr lang="fr-FR" altLang="fr-FR" sz="1600" dirty="0"/>
              <a:t>l’impôt permet l’existence d’un Etat lui-même légitime, c'est-à-dire qui assure la protection des biens, des personnes et de leurs droits</a:t>
            </a:r>
          </a:p>
          <a:p>
            <a:pPr lvl="1" eaLnBrk="1" hangingPunct="1">
              <a:buFont typeface="Wingdings" panose="05000000000000000000" pitchFamily="2" charset="2"/>
              <a:buChar char="Ø"/>
            </a:pPr>
            <a:r>
              <a:rPr lang="fr-FR" altLang="fr-FR" sz="1600" dirty="0"/>
              <a:t>le poids de l’impôt est réparti de façon équitable</a:t>
            </a:r>
          </a:p>
          <a:p>
            <a:pPr eaLnBrk="1" hangingPunct="1">
              <a:buFont typeface="Wingdings" panose="05000000000000000000" pitchFamily="2" charset="2"/>
              <a:buChar char="Ø"/>
            </a:pPr>
            <a:r>
              <a:rPr lang="fr-FR" altLang="fr-FR" sz="2000" dirty="0"/>
              <a:t>Débats en terme de risque d’effets pervers (désincitations) </a:t>
            </a:r>
          </a:p>
          <a:p>
            <a:pPr eaLnBrk="1" hangingPunct="1">
              <a:buFont typeface="Wingdings" panose="05000000000000000000" pitchFamily="2" charset="2"/>
              <a:buChar char="Ø"/>
            </a:pPr>
            <a:endParaRPr lang="fr-FR" altLang="fr-FR"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pied de page 4">
            <a:extLst>
              <a:ext uri="{FF2B5EF4-FFF2-40B4-BE49-F238E27FC236}">
                <a16:creationId xmlns:a16="http://schemas.microsoft.com/office/drawing/2014/main" id="{386AD8DB-328B-40C0-9D12-11E93FE90AEF}"/>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fr-FR" altLang="fr-FR" sz="1400"/>
              <a:t>PNF – février 2020</a:t>
            </a:r>
          </a:p>
        </p:txBody>
      </p:sp>
      <p:sp>
        <p:nvSpPr>
          <p:cNvPr id="11267" name="Rectangle 2">
            <a:extLst>
              <a:ext uri="{FF2B5EF4-FFF2-40B4-BE49-F238E27FC236}">
                <a16:creationId xmlns:a16="http://schemas.microsoft.com/office/drawing/2014/main" id="{796B2119-1902-4E46-BD8C-276583217C9F}"/>
              </a:ext>
            </a:extLst>
          </p:cNvPr>
          <p:cNvSpPr>
            <a:spLocks noGrp="1" noChangeArrowheads="1"/>
          </p:cNvSpPr>
          <p:nvPr>
            <p:ph type="ctrTitle"/>
          </p:nvPr>
        </p:nvSpPr>
        <p:spPr>
          <a:xfrm>
            <a:off x="685800" y="136525"/>
            <a:ext cx="7772400" cy="2284413"/>
          </a:xfrm>
        </p:spPr>
        <p:txBody>
          <a:bodyPr anchor="ctr"/>
          <a:lstStyle/>
          <a:p>
            <a:pPr eaLnBrk="1" hangingPunct="1"/>
            <a:r>
              <a:rPr lang="fr-FR" altLang="fr-FR" sz="4400" b="1">
                <a:latin typeface="Arial Narrow" panose="020B0606020202030204" pitchFamily="34" charset="0"/>
                <a:ea typeface="Calibri" panose="020F0502020204030204" pitchFamily="34" charset="0"/>
                <a:cs typeface="Times New Roman" panose="02020603050405020304" pitchFamily="18" charset="0"/>
              </a:rPr>
              <a:t>Quelles inégalités sont compatibles avec les différentes conceptions de la justice sociale ? </a:t>
            </a:r>
            <a:endParaRPr lang="fr-FR" altLang="fr-FR" sz="4400" b="1" i="1">
              <a:ea typeface="Calibri" panose="020F0502020204030204" pitchFamily="34" charset="0"/>
              <a:cs typeface="Times New Roman" panose="02020603050405020304" pitchFamily="18" charset="0"/>
            </a:endParaRPr>
          </a:p>
        </p:txBody>
      </p:sp>
      <p:sp>
        <p:nvSpPr>
          <p:cNvPr id="11268" name="Rectangle 3">
            <a:extLst>
              <a:ext uri="{FF2B5EF4-FFF2-40B4-BE49-F238E27FC236}">
                <a16:creationId xmlns:a16="http://schemas.microsoft.com/office/drawing/2014/main" id="{503C5099-63E5-46CF-AABD-95E68F97FFC3}"/>
              </a:ext>
            </a:extLst>
          </p:cNvPr>
          <p:cNvSpPr>
            <a:spLocks noGrp="1" noChangeArrowheads="1"/>
          </p:cNvSpPr>
          <p:nvPr>
            <p:ph type="subTitle" idx="1"/>
          </p:nvPr>
        </p:nvSpPr>
        <p:spPr>
          <a:xfrm>
            <a:off x="395288" y="2276475"/>
            <a:ext cx="8497887" cy="3968750"/>
          </a:xfrm>
        </p:spPr>
        <p:txBody>
          <a:bodyPr/>
          <a:lstStyle/>
          <a:p>
            <a:pPr algn="just">
              <a:spcBef>
                <a:spcPts val="1200"/>
              </a:spcBef>
            </a:pPr>
            <a:r>
              <a:rPr lang="fr-FR" altLang="fr-FR" sz="1800" b="1" i="1" dirty="0"/>
              <a:t>Quelques références bibliographique :</a:t>
            </a:r>
          </a:p>
          <a:p>
            <a:pPr marL="285750" indent="-285750" algn="just">
              <a:spcBef>
                <a:spcPts val="1200"/>
              </a:spcBef>
              <a:buFont typeface="Arial" panose="020B0604020202020204" pitchFamily="34" charset="0"/>
              <a:buChar char="•"/>
            </a:pPr>
            <a:r>
              <a:rPr lang="fr-FR" altLang="fr-FR" sz="1600" b="1" dirty="0" err="1"/>
              <a:t>Arnsperger</a:t>
            </a:r>
            <a:r>
              <a:rPr lang="fr-FR" altLang="fr-FR" sz="1600" b="1" dirty="0"/>
              <a:t>, Christian, Van </a:t>
            </a:r>
            <a:r>
              <a:rPr lang="fr-FR" altLang="fr-FR" sz="1600" b="1" dirty="0" err="1"/>
              <a:t>Parijs</a:t>
            </a:r>
            <a:r>
              <a:rPr lang="fr-FR" altLang="fr-FR" sz="1600" b="1" dirty="0"/>
              <a:t>, Philippe (2003) [2000], </a:t>
            </a:r>
            <a:r>
              <a:rPr lang="fr-FR" altLang="fr-FR" sz="1600" b="1" i="1" dirty="0"/>
              <a:t>Ethique économique et sociale</a:t>
            </a:r>
            <a:r>
              <a:rPr lang="fr-FR" altLang="fr-FR" sz="1600" b="1" dirty="0"/>
              <a:t>, La Découverte. 123 p.</a:t>
            </a:r>
          </a:p>
          <a:p>
            <a:pPr marL="285750" indent="-285750" algn="just">
              <a:spcBef>
                <a:spcPts val="1200"/>
              </a:spcBef>
              <a:buFont typeface="Arial" panose="020B0604020202020204" pitchFamily="34" charset="0"/>
              <a:buChar char="•"/>
            </a:pPr>
            <a:r>
              <a:rPr lang="fr-FR" altLang="fr-FR" sz="1600" b="1" dirty="0"/>
              <a:t>Dubet, François (2010), </a:t>
            </a:r>
            <a:r>
              <a:rPr lang="fr-FR" altLang="fr-FR" sz="1600" b="1" i="1" dirty="0"/>
              <a:t>Les places et les chances. Repenser la justice sociale</a:t>
            </a:r>
            <a:r>
              <a:rPr lang="fr-FR" altLang="fr-FR" sz="1600" b="1" dirty="0"/>
              <a:t>, Seuil, 122 p. </a:t>
            </a:r>
          </a:p>
          <a:p>
            <a:pPr marL="285750" indent="-285750" algn="just">
              <a:spcBef>
                <a:spcPts val="1200"/>
              </a:spcBef>
              <a:buFont typeface="Arial" panose="020B0604020202020204" pitchFamily="34" charset="0"/>
              <a:buChar char="•"/>
            </a:pPr>
            <a:r>
              <a:rPr lang="fr-FR" altLang="fr-FR" sz="1600" b="1" dirty="0"/>
              <a:t>Hayek, F., Droit, législation et liberté (1976), tome 2 : </a:t>
            </a:r>
            <a:r>
              <a:rPr lang="fr-FR" altLang="fr-FR" sz="1600" b="1" i="1" dirty="0"/>
              <a:t>Le mirage de la justice sociale</a:t>
            </a:r>
            <a:r>
              <a:rPr lang="fr-FR" altLang="fr-FR" sz="1600" b="1" dirty="0"/>
              <a:t>, PUF, Coll. Quadrige, 1995.</a:t>
            </a:r>
          </a:p>
          <a:p>
            <a:pPr marL="285750" indent="-285750" algn="just">
              <a:spcBef>
                <a:spcPts val="1200"/>
              </a:spcBef>
              <a:buFont typeface="Arial" panose="020B0604020202020204" pitchFamily="34" charset="0"/>
              <a:buChar char="•"/>
            </a:pPr>
            <a:r>
              <a:rPr lang="fr-FR" altLang="fr-FR" sz="1600" b="1" dirty="0"/>
              <a:t>Piketty, Thomas (2013), </a:t>
            </a:r>
            <a:r>
              <a:rPr lang="fr-FR" altLang="fr-FR" sz="1600" b="1" i="1" dirty="0"/>
              <a:t>Le capital au XXIe siècle</a:t>
            </a:r>
            <a:r>
              <a:rPr lang="fr-FR" altLang="fr-FR" sz="1600" b="1" dirty="0"/>
              <a:t>, Seuil.</a:t>
            </a:r>
          </a:p>
          <a:p>
            <a:pPr marL="285750" indent="-285750" algn="just">
              <a:spcBef>
                <a:spcPts val="1200"/>
              </a:spcBef>
              <a:buFont typeface="Arial" panose="020B0604020202020204" pitchFamily="34" charset="0"/>
              <a:buChar char="•"/>
            </a:pPr>
            <a:r>
              <a:rPr lang="fr-FR" altLang="fr-FR" sz="1600" b="1" dirty="0"/>
              <a:t>Rawls, John, L</a:t>
            </a:r>
            <a:r>
              <a:rPr lang="fr-FR" altLang="fr-FR" sz="1600" b="1" i="1" dirty="0"/>
              <a:t>a justice comme équité, une reformulation de la théorie de la justice</a:t>
            </a:r>
            <a:r>
              <a:rPr lang="fr-FR" altLang="fr-FR" sz="1600" b="1" dirty="0"/>
              <a:t>, Editions La Découverte, 2003.</a:t>
            </a:r>
          </a:p>
          <a:p>
            <a:pPr marL="285750" indent="-285750" algn="just">
              <a:spcBef>
                <a:spcPts val="1200"/>
              </a:spcBef>
              <a:buFont typeface="Arial" panose="020B0604020202020204" pitchFamily="34" charset="0"/>
              <a:buChar char="•"/>
            </a:pPr>
            <a:r>
              <a:rPr lang="fr-FR" altLang="fr-FR" sz="1600" b="1" dirty="0"/>
              <a:t>Sen, Amartya, Ethique et économie, « L’évaluation de la justice doit-elle se fonder sur les moyens ou sur les libertés ? », PUF, Quadrige, 2002.</a:t>
            </a:r>
          </a:p>
          <a:p>
            <a:pPr algn="just"/>
            <a:endParaRPr lang="fr-FR" altLang="fr-FR" sz="1800" b="1" dirty="0"/>
          </a:p>
        </p:txBody>
      </p:sp>
    </p:spTree>
    <p:extLst>
      <p:ext uri="{BB962C8B-B14F-4D97-AF65-F5344CB8AC3E}">
        <p14:creationId xmlns:p14="http://schemas.microsoft.com/office/powerpoint/2010/main" val="1171131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BD69B67B-E74F-4CCB-95DC-6BEC632C2005}"/>
              </a:ext>
            </a:extLst>
          </p:cNvPr>
          <p:cNvPicPr>
            <a:picLocks noChangeAspect="1"/>
          </p:cNvPicPr>
          <p:nvPr/>
        </p:nvPicPr>
        <p:blipFill>
          <a:blip r:embed="rId2"/>
          <a:stretch>
            <a:fillRect/>
          </a:stretch>
        </p:blipFill>
        <p:spPr>
          <a:xfrm>
            <a:off x="648054" y="643466"/>
            <a:ext cx="7847890" cy="5571067"/>
          </a:xfrm>
          <a:prstGeom prst="rect">
            <a:avLst/>
          </a:prstGeom>
        </p:spPr>
      </p:pic>
      <p:sp>
        <p:nvSpPr>
          <p:cNvPr id="2" name="Espace réservé du pied de page 1">
            <a:extLst>
              <a:ext uri="{FF2B5EF4-FFF2-40B4-BE49-F238E27FC236}">
                <a16:creationId xmlns:a16="http://schemas.microsoft.com/office/drawing/2014/main" id="{4AABB7E8-999A-42A2-9C5F-EB4390DD0F2E}"/>
              </a:ext>
            </a:extLst>
          </p:cNvPr>
          <p:cNvSpPr>
            <a:spLocks noGrp="1"/>
          </p:cNvSpPr>
          <p:nvPr>
            <p:ph type="ftr" sz="quarter" idx="11"/>
          </p:nvPr>
        </p:nvSpPr>
        <p:spPr>
          <a:xfrm>
            <a:off x="3028950" y="6356350"/>
            <a:ext cx="3086100" cy="365125"/>
          </a:xfrm>
        </p:spPr>
        <p:txBody>
          <a:bodyPr>
            <a:normAutofit/>
          </a:bodyPr>
          <a:lstStyle/>
          <a:p>
            <a:pPr>
              <a:spcAft>
                <a:spcPts val="600"/>
              </a:spcAft>
              <a:defRPr/>
            </a:pPr>
            <a:r>
              <a:rPr lang="fr-FR" altLang="fr-FR"/>
              <a:t>PNF – février 2020</a:t>
            </a:r>
          </a:p>
        </p:txBody>
      </p:sp>
    </p:spTree>
    <p:extLst>
      <p:ext uri="{BB962C8B-B14F-4D97-AF65-F5344CB8AC3E}">
        <p14:creationId xmlns:p14="http://schemas.microsoft.com/office/powerpoint/2010/main" val="1058797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pied de page 4">
            <a:extLst>
              <a:ext uri="{FF2B5EF4-FFF2-40B4-BE49-F238E27FC236}">
                <a16:creationId xmlns:a16="http://schemas.microsoft.com/office/drawing/2014/main" id="{386AD8DB-328B-40C0-9D12-11E93FE90AEF}"/>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fr-FR" altLang="fr-FR" sz="1400"/>
              <a:t>PNF – février 2020</a:t>
            </a:r>
          </a:p>
        </p:txBody>
      </p:sp>
      <p:sp>
        <p:nvSpPr>
          <p:cNvPr id="11267" name="Rectangle 2">
            <a:extLst>
              <a:ext uri="{FF2B5EF4-FFF2-40B4-BE49-F238E27FC236}">
                <a16:creationId xmlns:a16="http://schemas.microsoft.com/office/drawing/2014/main" id="{796B2119-1902-4E46-BD8C-276583217C9F}"/>
              </a:ext>
            </a:extLst>
          </p:cNvPr>
          <p:cNvSpPr>
            <a:spLocks noGrp="1" noChangeArrowheads="1"/>
          </p:cNvSpPr>
          <p:nvPr>
            <p:ph type="ctrTitle"/>
          </p:nvPr>
        </p:nvSpPr>
        <p:spPr>
          <a:xfrm>
            <a:off x="685800" y="136525"/>
            <a:ext cx="7772400" cy="2284413"/>
          </a:xfrm>
        </p:spPr>
        <p:txBody>
          <a:bodyPr anchor="ctr"/>
          <a:lstStyle/>
          <a:p>
            <a:pPr eaLnBrk="1" hangingPunct="1"/>
            <a:r>
              <a:rPr lang="fr-FR" altLang="fr-FR" sz="4400" b="1">
                <a:latin typeface="Arial Narrow" panose="020B0606020202030204" pitchFamily="34" charset="0"/>
                <a:ea typeface="Calibri" panose="020F0502020204030204" pitchFamily="34" charset="0"/>
                <a:cs typeface="Times New Roman" panose="02020603050405020304" pitchFamily="18" charset="0"/>
              </a:rPr>
              <a:t>Quelles inégalités sont compatibles avec les différentes conceptions de la justice sociale ? </a:t>
            </a:r>
            <a:endParaRPr lang="fr-FR" altLang="fr-FR" sz="4400" b="1" i="1" dirty="0">
              <a:ea typeface="Calibri" panose="020F0502020204030204" pitchFamily="34" charset="0"/>
              <a:cs typeface="Times New Roman" panose="02020603050405020304" pitchFamily="18" charset="0"/>
            </a:endParaRPr>
          </a:p>
        </p:txBody>
      </p:sp>
      <p:sp>
        <p:nvSpPr>
          <p:cNvPr id="11268" name="Rectangle 3">
            <a:extLst>
              <a:ext uri="{FF2B5EF4-FFF2-40B4-BE49-F238E27FC236}">
                <a16:creationId xmlns:a16="http://schemas.microsoft.com/office/drawing/2014/main" id="{503C5099-63E5-46CF-AABD-95E68F97FFC3}"/>
              </a:ext>
            </a:extLst>
          </p:cNvPr>
          <p:cNvSpPr>
            <a:spLocks noGrp="1" noChangeArrowheads="1"/>
          </p:cNvSpPr>
          <p:nvPr>
            <p:ph type="subTitle" idx="1"/>
          </p:nvPr>
        </p:nvSpPr>
        <p:spPr>
          <a:xfrm>
            <a:off x="395288" y="2276475"/>
            <a:ext cx="8497887" cy="3968750"/>
          </a:xfrm>
        </p:spPr>
        <p:txBody>
          <a:bodyPr/>
          <a:lstStyle/>
          <a:p>
            <a:pPr algn="just"/>
            <a:r>
              <a:rPr lang="fr-FR" altLang="fr-FR" sz="1800" b="1"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fr-FR" altLang="fr-FR" sz="18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Connaître les grandes tendances d’évolution des inégalités économiques depuis le début du XXe siècle et comprendre que les inégalités économiques et sociales présentent un caractère multiforme et cumulatif. </a:t>
            </a:r>
            <a:endParaRPr lang="fr-FR" altLang="fr-FR" sz="1800" dirty="0">
              <a:solidFill>
                <a:srgbClr val="000000"/>
              </a:solidFill>
              <a:ea typeface="Calibri" panose="020F0502020204030204" pitchFamily="34" charset="0"/>
              <a:cs typeface="Times New Roman" panose="02020603050405020304" pitchFamily="18" charset="0"/>
            </a:endParaRPr>
          </a:p>
          <a:p>
            <a:pPr algn="just"/>
            <a:r>
              <a:rPr lang="fr-FR" altLang="fr-FR" sz="1800" b="1"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fr-FR" altLang="fr-FR" sz="1800" dirty="0">
                <a:solidFill>
                  <a:srgbClr val="000000"/>
                </a:solidFill>
                <a:latin typeface="Arial Narrow" panose="020B0606020202030204" pitchFamily="34" charset="0"/>
                <a:cs typeface="Calibri" panose="020F0502020204030204" pitchFamily="34" charset="0"/>
              </a:rPr>
              <a:t>Savoir interpréter les principaux outils de mesure des inégalités, statique (rapport inter-quantiles, courbe de Lorenz et coefficient de Gini, top 1%) et dynamique (corrélation de revenu parents-enfants). </a:t>
            </a:r>
            <a:endParaRPr lang="fr-FR" altLang="fr-FR" sz="1800" dirty="0">
              <a:solidFill>
                <a:srgbClr val="000000"/>
              </a:solidFill>
              <a:cs typeface="Calibri" panose="020F0502020204030204" pitchFamily="34" charset="0"/>
            </a:endParaRPr>
          </a:p>
          <a:p>
            <a:pPr algn="just"/>
            <a:r>
              <a:rPr lang="fr-FR" altLang="fr-FR" sz="1800" b="1" dirty="0">
                <a:solidFill>
                  <a:srgbClr val="000000"/>
                </a:solidFill>
                <a:latin typeface="Arial Narrow" panose="020B0606020202030204" pitchFamily="34" charset="0"/>
                <a:cs typeface="Calibri" panose="020F0502020204030204" pitchFamily="34" charset="0"/>
              </a:rPr>
              <a:t>- </a:t>
            </a:r>
            <a:r>
              <a:rPr lang="fr-FR" altLang="fr-FR" sz="1800" dirty="0">
                <a:solidFill>
                  <a:srgbClr val="000000"/>
                </a:solidFill>
                <a:latin typeface="Arial Narrow" panose="020B0606020202030204" pitchFamily="34" charset="0"/>
                <a:cs typeface="Calibri" panose="020F0502020204030204" pitchFamily="34" charset="0"/>
              </a:rPr>
              <a:t>Comprendre que les différentes formes d’égalité (égalité des droits, des chances ou des situations) permettent de définir ce qui est considéré comme juste selon différentes conceptions de la justice sociale (notamment l’utilitarisme, le libertarisme, l’égalitarisme libéral, l’égalitarisme strict). </a:t>
            </a:r>
            <a:endParaRPr lang="fr-FR" altLang="fr-FR" sz="1800" dirty="0">
              <a:solidFill>
                <a:srgbClr val="000000"/>
              </a:solidFill>
              <a:cs typeface="Calibri" panose="020F0502020204030204" pitchFamily="34" charset="0"/>
            </a:endParaRPr>
          </a:p>
          <a:p>
            <a:pPr algn="just"/>
            <a:r>
              <a:rPr lang="fr-FR" altLang="fr-FR" sz="1800" b="1" dirty="0">
                <a:latin typeface="Arial Narrow" panose="020B0606020202030204" pitchFamily="34" charset="0"/>
                <a:cs typeface="Calibri" panose="020F0502020204030204" pitchFamily="34" charset="0"/>
              </a:rPr>
              <a:t>- </a:t>
            </a:r>
            <a:r>
              <a:rPr lang="fr-FR" altLang="fr-FR" sz="1800" dirty="0">
                <a:latin typeface="Arial Narrow" panose="020B0606020202030204" pitchFamily="34" charset="0"/>
                <a:cs typeface="Calibri" panose="020F0502020204030204" pitchFamily="34" charset="0"/>
              </a:rPr>
              <a:t>Comprendre que l’action des pouvoirs publics en matière de justice sociale (fiscalité, protection sociale, services collectifs, mesures de lutte contre les discriminations) s’exerce sous contrainte de financement et fait l’objet de débats en termes d’efficacité (réduction des inégalités), de légitimité (notamment consentement à l’impôt) et de risque d’effets pervers (désincitations). </a:t>
            </a:r>
            <a:endParaRPr lang="fr-FR" altLang="fr-FR" sz="1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pied de page 4">
            <a:extLst>
              <a:ext uri="{FF2B5EF4-FFF2-40B4-BE49-F238E27FC236}">
                <a16:creationId xmlns:a16="http://schemas.microsoft.com/office/drawing/2014/main" id="{0FF5E4A6-7A2C-4D10-BAA6-CD811F51539A}"/>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fr-FR" altLang="fr-FR" sz="1400"/>
              <a:t>PNF – février 2020</a:t>
            </a:r>
          </a:p>
        </p:txBody>
      </p:sp>
      <p:sp>
        <p:nvSpPr>
          <p:cNvPr id="13315" name="Rectangle 2">
            <a:extLst>
              <a:ext uri="{FF2B5EF4-FFF2-40B4-BE49-F238E27FC236}">
                <a16:creationId xmlns:a16="http://schemas.microsoft.com/office/drawing/2014/main" id="{AB25A3EA-38D9-462A-94F2-346FA61453EB}"/>
              </a:ext>
            </a:extLst>
          </p:cNvPr>
          <p:cNvSpPr>
            <a:spLocks noGrp="1" noChangeArrowheads="1"/>
          </p:cNvSpPr>
          <p:nvPr>
            <p:ph type="ctrTitle"/>
          </p:nvPr>
        </p:nvSpPr>
        <p:spPr>
          <a:xfrm>
            <a:off x="685800" y="136525"/>
            <a:ext cx="7772400" cy="1420267"/>
          </a:xfrm>
        </p:spPr>
        <p:txBody>
          <a:bodyPr anchor="ctr"/>
          <a:lstStyle/>
          <a:p>
            <a:pPr algn="just" eaLnBrk="1" hangingPunct="1"/>
            <a:r>
              <a:rPr lang="fr-FR" altLang="fr-FR" sz="2000" b="1" i="1" dirty="0">
                <a:solidFill>
                  <a:srgbClr val="00B0F0"/>
                </a:solidFill>
                <a:latin typeface="Arial Narrow" panose="020B0606020202030204" pitchFamily="34" charset="0"/>
                <a:cs typeface="Calibri" panose="020F0502020204030204" pitchFamily="34" charset="0"/>
              </a:rPr>
              <a:t>Connaître les grandes tendances d’évolution des inégalités économiques depuis le début du XXe siècle et comprendre que les inégalités économiques et sociales présentent un caractère multiforme et cumulatif.</a:t>
            </a:r>
            <a:r>
              <a:rPr lang="fr-FR" altLang="fr-FR" sz="2000" b="1" i="1" dirty="0">
                <a:solidFill>
                  <a:srgbClr val="00B0F0"/>
                </a:solidFill>
                <a:latin typeface="Arial Narrow" panose="020B0606020202030204" pitchFamily="34" charset="0"/>
                <a:ea typeface="Calibri" panose="020F0502020204030204" pitchFamily="34" charset="0"/>
                <a:cs typeface="Times New Roman" panose="02020603050405020304" pitchFamily="18" charset="0"/>
              </a:rPr>
              <a:t> </a:t>
            </a:r>
            <a:endParaRPr lang="fr-FR" altLang="fr-FR" sz="2000" b="1" i="1" dirty="0">
              <a:solidFill>
                <a:srgbClr val="00B0F0"/>
              </a:solidFill>
            </a:endParaRPr>
          </a:p>
        </p:txBody>
      </p:sp>
      <p:sp>
        <p:nvSpPr>
          <p:cNvPr id="4100" name="Rectangle 3">
            <a:extLst>
              <a:ext uri="{FF2B5EF4-FFF2-40B4-BE49-F238E27FC236}">
                <a16:creationId xmlns:a16="http://schemas.microsoft.com/office/drawing/2014/main" id="{C6D10F59-7D54-404E-B73D-A0948BA92F5B}"/>
              </a:ext>
            </a:extLst>
          </p:cNvPr>
          <p:cNvSpPr>
            <a:spLocks noGrp="1" noChangeArrowheads="1"/>
          </p:cNvSpPr>
          <p:nvPr>
            <p:ph type="subTitle" idx="1"/>
          </p:nvPr>
        </p:nvSpPr>
        <p:spPr>
          <a:xfrm>
            <a:off x="395288" y="1484784"/>
            <a:ext cx="8497887" cy="4760441"/>
          </a:xfrm>
        </p:spPr>
        <p:txBody>
          <a:bodyPr/>
          <a:lstStyle/>
          <a:p>
            <a:pPr algn="just">
              <a:spcAft>
                <a:spcPts val="0"/>
              </a:spcAft>
              <a:defRPr/>
            </a:pPr>
            <a:r>
              <a:rPr lang="fr-FR" altLang="fr-FR" sz="1800" b="1" dirty="0"/>
              <a:t>Présenter l’évolution des grandes tendances des inégalités économiques  en sensibilisant les élèves à :</a:t>
            </a:r>
          </a:p>
          <a:p>
            <a:pPr marL="285750" indent="-285750" algn="just">
              <a:spcAft>
                <a:spcPts val="0"/>
              </a:spcAft>
              <a:buFont typeface="Arial" panose="020B0604020202020204" pitchFamily="34" charset="0"/>
              <a:buChar char="•"/>
              <a:defRPr/>
            </a:pPr>
            <a:r>
              <a:rPr lang="fr-FR" altLang="fr-FR" sz="1800" b="1" dirty="0"/>
              <a:t>La distinction inégalités de revenu / inégalités de patrimoine (qui sera remobilisée pour présenter le caractère multiforme et cumulatif des inégalités)</a:t>
            </a:r>
          </a:p>
          <a:p>
            <a:pPr marL="285750" indent="-285750" algn="just">
              <a:spcAft>
                <a:spcPts val="0"/>
              </a:spcAft>
              <a:buFont typeface="Arial" panose="020B0604020202020204" pitchFamily="34" charset="0"/>
              <a:buChar char="•"/>
              <a:defRPr/>
            </a:pPr>
            <a:r>
              <a:rPr lang="fr-FR" altLang="fr-FR" sz="1800" b="1" dirty="0"/>
              <a:t>La diversité des indicateurs (on pourra à cet égard traiter les deux premiers objectifs d’apprentissage dans un même temps)</a:t>
            </a:r>
          </a:p>
          <a:p>
            <a:pPr marL="285750" indent="-285750" algn="just">
              <a:spcAft>
                <a:spcPts val="0"/>
              </a:spcAft>
              <a:buFont typeface="Arial" panose="020B0604020202020204" pitchFamily="34" charset="0"/>
              <a:buChar char="•"/>
              <a:defRPr/>
            </a:pPr>
            <a:r>
              <a:rPr lang="fr-FR" altLang="fr-FR" sz="1800" b="1" dirty="0"/>
              <a:t>La distinction entre les inégalités au sein des pays et les inégalités mondiales (qui comprennent les inégalités entre les pays)</a:t>
            </a:r>
          </a:p>
          <a:p>
            <a:pPr marL="285750" indent="-285750" algn="just">
              <a:spcAft>
                <a:spcPts val="0"/>
              </a:spcAft>
              <a:buFont typeface="Arial" panose="020B0604020202020204" pitchFamily="34" charset="0"/>
              <a:buChar char="•"/>
              <a:defRPr/>
            </a:pPr>
            <a:r>
              <a:rPr lang="fr-FR" altLang="fr-FR" sz="1800" b="1" dirty="0"/>
              <a:t>La distinction entre inégalités avant redistribution et inégalités après redistribution</a:t>
            </a:r>
          </a:p>
          <a:p>
            <a:pPr algn="just">
              <a:spcAft>
                <a:spcPts val="0"/>
              </a:spcAft>
              <a:defRPr/>
            </a:pPr>
            <a:r>
              <a:rPr lang="fr-FR" altLang="fr-FR" sz="1400" dirty="0"/>
              <a:t>Nombreuses sources, notamment les travaux de T. Piketty, ou « Inégalités de revenu et de richesse en France : évolutions et liens sur longue période », Bertrand </a:t>
            </a:r>
            <a:r>
              <a:rPr lang="fr-FR" altLang="fr-FR" sz="1400" dirty="0" err="1"/>
              <a:t>Garbinti</a:t>
            </a:r>
            <a:r>
              <a:rPr lang="fr-FR" altLang="fr-FR" sz="1400" dirty="0"/>
              <a:t> et Jonathan Goupille-Lebret, ECONOMIE ET STATISTIQUE, N° 510-511-512, 2019.</a:t>
            </a:r>
          </a:p>
          <a:p>
            <a:pPr algn="just">
              <a:spcAft>
                <a:spcPts val="0"/>
              </a:spcAft>
              <a:defRPr/>
            </a:pPr>
            <a:r>
              <a:rPr lang="fr-FR" altLang="fr-FR" sz="1800" b="1" dirty="0"/>
              <a:t>=&gt; Des exemples d’évolutions des inégalités (à ne pas toutes présenter aux élèves)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Image 4">
            <a:extLst>
              <a:ext uri="{FF2B5EF4-FFF2-40B4-BE49-F238E27FC236}">
                <a16:creationId xmlns:a16="http://schemas.microsoft.com/office/drawing/2014/main" id="{715A355B-4113-4245-A148-D953EBC8624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2600" y="941066"/>
            <a:ext cx="8178799" cy="497586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pied de page 1">
            <a:extLst>
              <a:ext uri="{FF2B5EF4-FFF2-40B4-BE49-F238E27FC236}">
                <a16:creationId xmlns:a16="http://schemas.microsoft.com/office/drawing/2014/main" id="{7C78B0E6-B5D3-4221-B03E-716945A2F5A6}"/>
              </a:ext>
            </a:extLst>
          </p:cNvPr>
          <p:cNvSpPr>
            <a:spLocks noGrp="1"/>
          </p:cNvSpPr>
          <p:nvPr>
            <p:ph type="ftr" sz="quarter" idx="11"/>
          </p:nvPr>
        </p:nvSpPr>
        <p:spPr>
          <a:xfrm>
            <a:off x="3028950" y="6356350"/>
            <a:ext cx="3086100" cy="365125"/>
          </a:xfrm>
        </p:spPr>
        <p:txBody>
          <a:bodyPr>
            <a:normAutofit/>
          </a:bodyPr>
          <a:lstStyle/>
          <a:p>
            <a:pPr>
              <a:spcAft>
                <a:spcPts val="600"/>
              </a:spcAft>
              <a:defRPr/>
            </a:pPr>
            <a:r>
              <a:rPr lang="fr-FR" altLang="fr-FR">
                <a:solidFill>
                  <a:srgbClr val="FFFFFF"/>
                </a:solidFill>
              </a:rPr>
              <a:t>PNF – février 2020</a:t>
            </a:r>
          </a:p>
        </p:txBody>
      </p:sp>
    </p:spTree>
    <p:extLst>
      <p:ext uri="{BB962C8B-B14F-4D97-AF65-F5344CB8AC3E}">
        <p14:creationId xmlns:p14="http://schemas.microsoft.com/office/powerpoint/2010/main" val="1855503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Espace réservé du contenu 6">
            <a:extLst>
              <a:ext uri="{FF2B5EF4-FFF2-40B4-BE49-F238E27FC236}">
                <a16:creationId xmlns:a16="http://schemas.microsoft.com/office/drawing/2014/main" id="{9EF53776-90F0-4C08-A489-8E7834F9700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a:xfrm>
            <a:off x="1337450" y="643467"/>
            <a:ext cx="6469099" cy="5571066"/>
          </a:xfrm>
          <a:prstGeom prst="rect">
            <a:avLst/>
          </a:prstGeom>
        </p:spPr>
      </p:pic>
      <p:sp>
        <p:nvSpPr>
          <p:cNvPr id="2" name="Espace réservé du pied de page 1">
            <a:extLst>
              <a:ext uri="{FF2B5EF4-FFF2-40B4-BE49-F238E27FC236}">
                <a16:creationId xmlns:a16="http://schemas.microsoft.com/office/drawing/2014/main" id="{535B4A86-1714-459D-8B64-45FA7CAE9B26}"/>
              </a:ext>
            </a:extLst>
          </p:cNvPr>
          <p:cNvSpPr>
            <a:spLocks noGrp="1"/>
          </p:cNvSpPr>
          <p:nvPr>
            <p:ph type="ftr" sz="quarter" idx="11"/>
          </p:nvPr>
        </p:nvSpPr>
        <p:spPr>
          <a:xfrm>
            <a:off x="3028950" y="6356350"/>
            <a:ext cx="3086100" cy="365125"/>
          </a:xfrm>
        </p:spPr>
        <p:txBody>
          <a:bodyPr>
            <a:normAutofit/>
          </a:bodyPr>
          <a:lstStyle/>
          <a:p>
            <a:pPr>
              <a:spcAft>
                <a:spcPts val="600"/>
              </a:spcAft>
              <a:defRPr/>
            </a:pPr>
            <a:r>
              <a:rPr lang="fr-FR" altLang="fr-FR">
                <a:solidFill>
                  <a:srgbClr val="FFFFFF"/>
                </a:solidFill>
              </a:rPr>
              <a:t>PNF – février 2020</a:t>
            </a:r>
          </a:p>
        </p:txBody>
      </p:sp>
    </p:spTree>
    <p:extLst>
      <p:ext uri="{BB962C8B-B14F-4D97-AF65-F5344CB8AC3E}">
        <p14:creationId xmlns:p14="http://schemas.microsoft.com/office/powerpoint/2010/main" val="947879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7" name="Espace réservé du contenu 4">
            <a:extLst>
              <a:ext uri="{FF2B5EF4-FFF2-40B4-BE49-F238E27FC236}">
                <a16:creationId xmlns:a16="http://schemas.microsoft.com/office/drawing/2014/main" id="{57EFBC10-67A1-4F62-85BE-7011A9D4D7A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669175" y="643467"/>
            <a:ext cx="7805648" cy="5571066"/>
          </a:xfrm>
          <a:prstGeom prst="rect">
            <a:avLst/>
          </a:prstGeom>
        </p:spPr>
      </p:pic>
      <p:sp>
        <p:nvSpPr>
          <p:cNvPr id="21508" name="Espace réservé du pied de page 3">
            <a:extLst>
              <a:ext uri="{FF2B5EF4-FFF2-40B4-BE49-F238E27FC236}">
                <a16:creationId xmlns:a16="http://schemas.microsoft.com/office/drawing/2014/main" id="{22C5C760-90D9-4CE4-8FFF-57CFF4B7161C}"/>
              </a:ext>
            </a:extLst>
          </p:cNvPr>
          <p:cNvSpPr>
            <a:spLocks noGrp="1" noChangeArrowheads="1"/>
          </p:cNvSpPr>
          <p:nvPr>
            <p:ph type="ftr" sz="quarter" idx="11"/>
          </p:nvPr>
        </p:nvSpPr>
        <p:spPr>
          <a:xfrm>
            <a:off x="3028950" y="6356350"/>
            <a:ext cx="30861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Aft>
                <a:spcPts val="600"/>
              </a:spcAft>
            </a:pPr>
            <a:r>
              <a:rPr lang="en-US" altLang="fr-FR" sz="1200" kern="1200">
                <a:solidFill>
                  <a:srgbClr val="FFFFFF"/>
                </a:solidFill>
                <a:latin typeface="+mn-lt"/>
                <a:ea typeface="+mn-ea"/>
                <a:cs typeface="+mn-cs"/>
              </a:rPr>
              <a:t>PNF – février 2020</a:t>
            </a:r>
          </a:p>
        </p:txBody>
      </p:sp>
    </p:spTree>
    <p:extLst>
      <p:ext uri="{BB962C8B-B14F-4D97-AF65-F5344CB8AC3E}">
        <p14:creationId xmlns:p14="http://schemas.microsoft.com/office/powerpoint/2010/main" val="1078000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46313D-62A3-45A0-B4E5-C8158561023C}"/>
              </a:ext>
            </a:extLst>
          </p:cNvPr>
          <p:cNvSpPr>
            <a:spLocks noGrp="1"/>
          </p:cNvSpPr>
          <p:nvPr>
            <p:ph type="title"/>
          </p:nvPr>
        </p:nvSpPr>
        <p:spPr>
          <a:xfrm>
            <a:off x="457200" y="274638"/>
            <a:ext cx="8229600" cy="1354162"/>
          </a:xfrm>
        </p:spPr>
        <p:txBody>
          <a:bodyPr/>
          <a:lstStyle/>
          <a:p>
            <a:pPr algn="l">
              <a:defRPr/>
            </a:pPr>
            <a:br>
              <a:rPr lang="fr-FR" sz="1400" dirty="0">
                <a:solidFill>
                  <a:schemeClr val="tx1"/>
                </a:solidFill>
              </a:rPr>
            </a:br>
            <a:br>
              <a:rPr lang="fr-FR" sz="1400" dirty="0">
                <a:solidFill>
                  <a:schemeClr val="tx1"/>
                </a:solidFill>
              </a:rPr>
            </a:br>
            <a:br>
              <a:rPr lang="fr-FR" sz="1400" dirty="0">
                <a:solidFill>
                  <a:schemeClr val="tx1"/>
                </a:solidFill>
              </a:rPr>
            </a:br>
            <a:r>
              <a:rPr lang="fr-FR" sz="1400" dirty="0">
                <a:solidFill>
                  <a:schemeClr val="tx1"/>
                </a:solidFill>
              </a:rPr>
              <a:t>GARBINTI, Bertrand, Jonathan GOUPILLE-LEBRET &amp; Thomas PIKETTY (2018), « </a:t>
            </a:r>
            <a:r>
              <a:rPr lang="fr-FR" sz="1400" dirty="0" err="1">
                <a:solidFill>
                  <a:schemeClr val="tx1"/>
                </a:solidFill>
              </a:rPr>
              <a:t>Income</a:t>
            </a:r>
            <a:r>
              <a:rPr lang="fr-FR" sz="1400" dirty="0">
                <a:solidFill>
                  <a:schemeClr val="tx1"/>
                </a:solidFill>
              </a:rPr>
              <a:t> </a:t>
            </a:r>
            <a:r>
              <a:rPr lang="fr-FR" sz="1400" dirty="0" err="1">
                <a:solidFill>
                  <a:schemeClr val="tx1"/>
                </a:solidFill>
              </a:rPr>
              <a:t>inequality</a:t>
            </a:r>
            <a:r>
              <a:rPr lang="fr-FR" sz="1400" dirty="0">
                <a:solidFill>
                  <a:schemeClr val="tx1"/>
                </a:solidFill>
              </a:rPr>
              <a:t> in France, 1900-2014: Evidence </a:t>
            </a:r>
            <a:r>
              <a:rPr lang="fr-FR" sz="1400" dirty="0" err="1">
                <a:solidFill>
                  <a:schemeClr val="tx1"/>
                </a:solidFill>
              </a:rPr>
              <a:t>from</a:t>
            </a:r>
            <a:r>
              <a:rPr lang="fr-FR" sz="1400" dirty="0">
                <a:solidFill>
                  <a:schemeClr val="tx1"/>
                </a:solidFill>
              </a:rPr>
              <a:t> </a:t>
            </a:r>
            <a:r>
              <a:rPr lang="fr-FR" sz="1400" dirty="0" err="1">
                <a:solidFill>
                  <a:schemeClr val="tx1"/>
                </a:solidFill>
              </a:rPr>
              <a:t>distributional</a:t>
            </a:r>
            <a:r>
              <a:rPr lang="fr-FR" sz="1400" dirty="0">
                <a:solidFill>
                  <a:schemeClr val="tx1"/>
                </a:solidFill>
              </a:rPr>
              <a:t> national </a:t>
            </a:r>
            <a:r>
              <a:rPr lang="fr-FR" sz="1400" dirty="0" err="1">
                <a:solidFill>
                  <a:schemeClr val="tx1"/>
                </a:solidFill>
              </a:rPr>
              <a:t>accounts</a:t>
            </a:r>
            <a:r>
              <a:rPr lang="fr-FR" sz="1400" dirty="0">
                <a:solidFill>
                  <a:schemeClr val="tx1"/>
                </a:solidFill>
              </a:rPr>
              <a:t> (DINA) », Banque de France, document de travail, n° 677</a:t>
            </a:r>
            <a:br>
              <a:rPr lang="fr-FR" sz="1400" u="sng" dirty="0">
                <a:solidFill>
                  <a:schemeClr val="tx1"/>
                </a:solidFill>
              </a:rPr>
            </a:br>
            <a:br>
              <a:rPr lang="fr-FR" sz="1400" u="sng" dirty="0">
                <a:solidFill>
                  <a:schemeClr val="tx1"/>
                </a:solidFill>
              </a:rPr>
            </a:br>
            <a:br>
              <a:rPr lang="fr-FR" sz="1400" u="sng" dirty="0">
                <a:solidFill>
                  <a:schemeClr val="tx1"/>
                </a:solidFill>
              </a:rPr>
            </a:br>
            <a:r>
              <a:rPr lang="fr-FR" sz="1600" b="1" dirty="0"/>
              <a:t>Parts du revenu national détenues en France par les…</a:t>
            </a:r>
            <a:endParaRPr lang="fr-FR" sz="1600" u="sng" dirty="0">
              <a:solidFill>
                <a:schemeClr val="tx1"/>
              </a:solidFill>
            </a:endParaRPr>
          </a:p>
        </p:txBody>
      </p:sp>
      <p:pic>
        <p:nvPicPr>
          <p:cNvPr id="18435" name="Espace réservé du contenu 5" descr="Une image contenant texte, carte&#10;&#10;Description générée automatiquement">
            <a:extLst>
              <a:ext uri="{FF2B5EF4-FFF2-40B4-BE49-F238E27FC236}">
                <a16:creationId xmlns:a16="http://schemas.microsoft.com/office/drawing/2014/main" id="{0396201E-BBE5-4056-A2D6-07978C30032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99592" y="2185988"/>
            <a:ext cx="7488832" cy="3907308"/>
          </a:xfrm>
        </p:spPr>
      </p:pic>
      <p:sp>
        <p:nvSpPr>
          <p:cNvPr id="18436" name="Espace réservé du pied de page 3">
            <a:extLst>
              <a:ext uri="{FF2B5EF4-FFF2-40B4-BE49-F238E27FC236}">
                <a16:creationId xmlns:a16="http://schemas.microsoft.com/office/drawing/2014/main" id="{80358E8A-6D5B-470E-AE1A-3AD41464D5C8}"/>
              </a:ext>
            </a:extLst>
          </p:cNvPr>
          <p:cNvSpPr>
            <a:spLocks noGrp="1" noChangeArrowheads="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fr-FR" altLang="fr-FR"/>
              <a:t>PNF – février 2020</a:t>
            </a:r>
          </a:p>
        </p:txBody>
      </p:sp>
    </p:spTree>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1702</Words>
  <Application>Microsoft Office PowerPoint</Application>
  <PresentationFormat>Affichage à l'écran (4:3)</PresentationFormat>
  <Paragraphs>124</Paragraphs>
  <Slides>21</Slides>
  <Notes>8</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21</vt:i4>
      </vt:variant>
    </vt:vector>
  </HeadingPairs>
  <TitlesOfParts>
    <vt:vector size="26" baseType="lpstr">
      <vt:lpstr>Arial</vt:lpstr>
      <vt:lpstr>Arial Narrow</vt:lpstr>
      <vt:lpstr>Times New Roman</vt:lpstr>
      <vt:lpstr>Wingdings</vt:lpstr>
      <vt:lpstr>Modèle par défaut</vt:lpstr>
      <vt:lpstr>Quelles inégalités sont compatibles avec les différentes conceptions de la justice sociale ?</vt:lpstr>
      <vt:lpstr>Présentation PowerPoint</vt:lpstr>
      <vt:lpstr>Présentation PowerPoint</vt:lpstr>
      <vt:lpstr>Quelles inégalités sont compatibles avec les différentes conceptions de la justice sociale ? </vt:lpstr>
      <vt:lpstr>Connaître les grandes tendances d’évolution des inégalités économiques depuis le début du XXe siècle et comprendre que les inégalités économiques et sociales présentent un caractère multiforme et cumulatif. </vt:lpstr>
      <vt:lpstr>Présentation PowerPoint</vt:lpstr>
      <vt:lpstr>Présentation PowerPoint</vt:lpstr>
      <vt:lpstr>Présentation PowerPoint</vt:lpstr>
      <vt:lpstr>   GARBINTI, Bertrand, Jonathan GOUPILLE-LEBRET &amp; Thomas PIKETTY (2018), « Income inequality in France, 1900-2014: Evidence from distributional national accounts (DINA) », Banque de France, document de travail, n° 677   Parts du revenu national détenues en France par les…</vt:lpstr>
      <vt:lpstr>Présentation PowerPoint</vt:lpstr>
      <vt:lpstr>Présentation PowerPoint</vt:lpstr>
      <vt:lpstr>Savoir interpréter les principaux outils de mesure des inégalités, statique (rapport inter-quantiles, courbe de Lorenz et coefficient de Gini, top 1%) et dynamique (corrélation de revenu parents-enfants).</vt:lpstr>
      <vt:lpstr>Corrélation de revenu parents-enfants</vt:lpstr>
      <vt:lpstr>Présentation PowerPoint</vt:lpstr>
      <vt:lpstr>Courbe de Gatsby (pas au programme)</vt:lpstr>
      <vt:lpstr>Comprendre que les différentes formes d’égalité (égalité des droits, des chances ou des situations) permettent de définir ce qui est considéré comme juste selon différentes conceptions de la justice sociale (notamment l’utilitarisme, le libertarisme, l’égalitarisme libéral, l’égalitarisme strict).</vt:lpstr>
      <vt:lpstr>Les quatre grandes conceptions de justice sociale</vt:lpstr>
      <vt:lpstr>Exemple (caricatural) de choix entre les différentes possibilités institutionnelles Libertarisme : refus de choisir Utilitarisme : A Egalitarisme libéral : B Egalitarisme strict : C</vt:lpstr>
      <vt:lpstr>Conceptions de la justice sociale et formes d’égalité</vt:lpstr>
      <vt:lpstr>Comprendre que l’action des pouvoirs publics en matière de justice sociale (fiscalité, protection sociale, services collectifs, mesures de lutte contre les discriminations) s’exerce sous contrainte de financement et fait l’objet de débats en termes d’efficacité (réduction des inégalités), de légitimité (notamment consentement à l’impôt) et de risque d’effets pervers (désincitations). </vt:lpstr>
      <vt:lpstr>Quelles inégalités sont compatibles avec les différentes conceptions de la justice sociale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Quelles inégalités sont compatibles avec les différentes conceptions de la justice sociale ?</dc:title>
  <dc:creator>Marc Montoussé</dc:creator>
  <cp:lastModifiedBy>Marc Montoussé</cp:lastModifiedBy>
  <cp:revision>6</cp:revision>
  <dcterms:created xsi:type="dcterms:W3CDTF">2020-02-02T16:55:44Z</dcterms:created>
  <dcterms:modified xsi:type="dcterms:W3CDTF">2020-02-07T08:21:08Z</dcterms:modified>
</cp:coreProperties>
</file>