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4"/>
  </p:notesMasterIdLst>
  <p:sldIdLst>
    <p:sldId id="458" r:id="rId2"/>
    <p:sldId id="456" r:id="rId3"/>
    <p:sldId id="453" r:id="rId4"/>
    <p:sldId id="452" r:id="rId5"/>
    <p:sldId id="451" r:id="rId6"/>
    <p:sldId id="450" r:id="rId7"/>
    <p:sldId id="449" r:id="rId8"/>
    <p:sldId id="448" r:id="rId9"/>
    <p:sldId id="447" r:id="rId10"/>
    <p:sldId id="446" r:id="rId11"/>
    <p:sldId id="445" r:id="rId12"/>
    <p:sldId id="444" r:id="rId13"/>
    <p:sldId id="443" r:id="rId14"/>
    <p:sldId id="459" r:id="rId15"/>
    <p:sldId id="441" r:id="rId16"/>
    <p:sldId id="440" r:id="rId17"/>
    <p:sldId id="439" r:id="rId18"/>
    <p:sldId id="438" r:id="rId19"/>
    <p:sldId id="437" r:id="rId20"/>
    <p:sldId id="436" r:id="rId21"/>
    <p:sldId id="435" r:id="rId22"/>
    <p:sldId id="434" r:id="rId23"/>
    <p:sldId id="460" r:id="rId24"/>
    <p:sldId id="432" r:id="rId25"/>
    <p:sldId id="431" r:id="rId26"/>
    <p:sldId id="430" r:id="rId27"/>
    <p:sldId id="429" r:id="rId28"/>
    <p:sldId id="428" r:id="rId29"/>
    <p:sldId id="427" r:id="rId30"/>
    <p:sldId id="426" r:id="rId31"/>
    <p:sldId id="425" r:id="rId32"/>
    <p:sldId id="424" r:id="rId33"/>
    <p:sldId id="423" r:id="rId34"/>
    <p:sldId id="422" r:id="rId35"/>
    <p:sldId id="421" r:id="rId36"/>
    <p:sldId id="420" r:id="rId37"/>
    <p:sldId id="419" r:id="rId38"/>
    <p:sldId id="418" r:id="rId39"/>
    <p:sldId id="417" r:id="rId40"/>
    <p:sldId id="461" r:id="rId41"/>
    <p:sldId id="415" r:id="rId42"/>
    <p:sldId id="414" r:id="rId43"/>
    <p:sldId id="413" r:id="rId44"/>
    <p:sldId id="412" r:id="rId45"/>
    <p:sldId id="411" r:id="rId46"/>
    <p:sldId id="410" r:id="rId47"/>
    <p:sldId id="409" r:id="rId48"/>
    <p:sldId id="408" r:id="rId49"/>
    <p:sldId id="407" r:id="rId50"/>
    <p:sldId id="406" r:id="rId51"/>
    <p:sldId id="405" r:id="rId52"/>
    <p:sldId id="462" r:id="rId53"/>
    <p:sldId id="403" r:id="rId54"/>
    <p:sldId id="402" r:id="rId55"/>
    <p:sldId id="401" r:id="rId56"/>
    <p:sldId id="400" r:id="rId57"/>
    <p:sldId id="399" r:id="rId58"/>
    <p:sldId id="398" r:id="rId59"/>
    <p:sldId id="397" r:id="rId60"/>
    <p:sldId id="396" r:id="rId61"/>
    <p:sldId id="395" r:id="rId62"/>
    <p:sldId id="394" r:id="rId63"/>
    <p:sldId id="393" r:id="rId64"/>
    <p:sldId id="392" r:id="rId65"/>
    <p:sldId id="391" r:id="rId66"/>
    <p:sldId id="390" r:id="rId67"/>
    <p:sldId id="389" r:id="rId68"/>
    <p:sldId id="388" r:id="rId69"/>
    <p:sldId id="387" r:id="rId70"/>
    <p:sldId id="386" r:id="rId71"/>
    <p:sldId id="385" r:id="rId72"/>
    <p:sldId id="384" r:id="rId73"/>
    <p:sldId id="383" r:id="rId74"/>
    <p:sldId id="382" r:id="rId75"/>
    <p:sldId id="381" r:id="rId76"/>
    <p:sldId id="380" r:id="rId77"/>
    <p:sldId id="463" r:id="rId78"/>
    <p:sldId id="378" r:id="rId79"/>
    <p:sldId id="377" r:id="rId80"/>
    <p:sldId id="376" r:id="rId81"/>
    <p:sldId id="375" r:id="rId82"/>
    <p:sldId id="374" r:id="rId83"/>
    <p:sldId id="373" r:id="rId84"/>
    <p:sldId id="372" r:id="rId85"/>
    <p:sldId id="371" r:id="rId86"/>
    <p:sldId id="370" r:id="rId87"/>
    <p:sldId id="369" r:id="rId88"/>
    <p:sldId id="368" r:id="rId89"/>
    <p:sldId id="367" r:id="rId90"/>
    <p:sldId id="366" r:id="rId91"/>
    <p:sldId id="365" r:id="rId92"/>
    <p:sldId id="364" r:id="rId93"/>
    <p:sldId id="363" r:id="rId94"/>
    <p:sldId id="362" r:id="rId95"/>
    <p:sldId id="361" r:id="rId96"/>
    <p:sldId id="360" r:id="rId97"/>
    <p:sldId id="359" r:id="rId98"/>
    <p:sldId id="358" r:id="rId99"/>
    <p:sldId id="357" r:id="rId100"/>
    <p:sldId id="464" r:id="rId101"/>
    <p:sldId id="355" r:id="rId102"/>
    <p:sldId id="354" r:id="rId103"/>
    <p:sldId id="353" r:id="rId104"/>
    <p:sldId id="352" r:id="rId105"/>
    <p:sldId id="351" r:id="rId106"/>
    <p:sldId id="350" r:id="rId107"/>
    <p:sldId id="349" r:id="rId108"/>
    <p:sldId id="348" r:id="rId109"/>
    <p:sldId id="465" r:id="rId110"/>
    <p:sldId id="346" r:id="rId111"/>
    <p:sldId id="345" r:id="rId112"/>
    <p:sldId id="344" r:id="rId113"/>
    <p:sldId id="343" r:id="rId114"/>
    <p:sldId id="342" r:id="rId115"/>
    <p:sldId id="341" r:id="rId116"/>
    <p:sldId id="340" r:id="rId117"/>
    <p:sldId id="339" r:id="rId118"/>
    <p:sldId id="338" r:id="rId119"/>
    <p:sldId id="337" r:id="rId120"/>
    <p:sldId id="336" r:id="rId121"/>
    <p:sldId id="335" r:id="rId122"/>
    <p:sldId id="334" r:id="rId123"/>
    <p:sldId id="333" r:id="rId124"/>
    <p:sldId id="332" r:id="rId125"/>
    <p:sldId id="331" r:id="rId126"/>
    <p:sldId id="330" r:id="rId127"/>
    <p:sldId id="329" r:id="rId128"/>
    <p:sldId id="466" r:id="rId129"/>
    <p:sldId id="327" r:id="rId130"/>
    <p:sldId id="326" r:id="rId131"/>
    <p:sldId id="325" r:id="rId132"/>
    <p:sldId id="324" r:id="rId133"/>
    <p:sldId id="467" r:id="rId134"/>
    <p:sldId id="322" r:id="rId135"/>
    <p:sldId id="321" r:id="rId136"/>
    <p:sldId id="320" r:id="rId137"/>
    <p:sldId id="319" r:id="rId138"/>
    <p:sldId id="318" r:id="rId139"/>
    <p:sldId id="317" r:id="rId140"/>
    <p:sldId id="316" r:id="rId141"/>
    <p:sldId id="315" r:id="rId142"/>
    <p:sldId id="314" r:id="rId143"/>
    <p:sldId id="454" r:id="rId144"/>
    <p:sldId id="312" r:id="rId145"/>
    <p:sldId id="311" r:id="rId146"/>
    <p:sldId id="310" r:id="rId147"/>
    <p:sldId id="309" r:id="rId148"/>
    <p:sldId id="308" r:id="rId149"/>
    <p:sldId id="307" r:id="rId150"/>
    <p:sldId id="306" r:id="rId151"/>
    <p:sldId id="305" r:id="rId152"/>
    <p:sldId id="304" r:id="rId153"/>
    <p:sldId id="455" r:id="rId154"/>
    <p:sldId id="302" r:id="rId155"/>
    <p:sldId id="301" r:id="rId156"/>
    <p:sldId id="300" r:id="rId157"/>
    <p:sldId id="299" r:id="rId158"/>
    <p:sldId id="298" r:id="rId159"/>
    <p:sldId id="297" r:id="rId160"/>
    <p:sldId id="296" r:id="rId161"/>
    <p:sldId id="295" r:id="rId162"/>
    <p:sldId id="468" r:id="rId163"/>
    <p:sldId id="293" r:id="rId164"/>
    <p:sldId id="292" r:id="rId165"/>
    <p:sldId id="291" r:id="rId166"/>
    <p:sldId id="290" r:id="rId167"/>
    <p:sldId id="289" r:id="rId168"/>
    <p:sldId id="288" r:id="rId169"/>
    <p:sldId id="457" r:id="rId170"/>
    <p:sldId id="286" r:id="rId171"/>
    <p:sldId id="285" r:id="rId172"/>
    <p:sldId id="284" r:id="rId173"/>
    <p:sldId id="283" r:id="rId174"/>
    <p:sldId id="282" r:id="rId175"/>
    <p:sldId id="281" r:id="rId176"/>
    <p:sldId id="280" r:id="rId177"/>
    <p:sldId id="279" r:id="rId178"/>
    <p:sldId id="278" r:id="rId179"/>
    <p:sldId id="277" r:id="rId180"/>
    <p:sldId id="276" r:id="rId181"/>
    <p:sldId id="469" r:id="rId182"/>
    <p:sldId id="274" r:id="rId183"/>
    <p:sldId id="273" r:id="rId184"/>
    <p:sldId id="272" r:id="rId185"/>
    <p:sldId id="271" r:id="rId186"/>
    <p:sldId id="470" r:id="rId187"/>
    <p:sldId id="269" r:id="rId188"/>
    <p:sldId id="268" r:id="rId189"/>
    <p:sldId id="267" r:id="rId190"/>
    <p:sldId id="266" r:id="rId191"/>
    <p:sldId id="265" r:id="rId192"/>
    <p:sldId id="264" r:id="rId19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1D74"/>
    <a:srgbClr val="409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90" d="100"/>
          <a:sy n="90" d="100"/>
        </p:scale>
        <p:origin x="39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presProps" Target="presProp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tableStyles" Target="tableStyle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IB.NET\SHAREPARIS\HORSSALLE\POOL\Fmr\Flash\__pres_artus\PA_Source_PPT_Graphe_PetiteSeven\15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055393586005832E-2"/>
          <c:y val="0.17904290429042904"/>
          <c:w val="0.86880466472303208"/>
          <c:h val="0.6452145214521452"/>
        </c:manualLayout>
      </c:layout>
      <c:lineChart>
        <c:grouping val="standard"/>
        <c:varyColors val="0"/>
        <c:ser>
          <c:idx val="2"/>
          <c:order val="1"/>
          <c:tx>
            <c:strRef>
              <c:f>GrapheFR!$A$3</c:f>
              <c:strCache>
                <c:ptCount val="1"/>
                <c:pt idx="0">
                  <c:v> Monde </c:v>
                </c:pt>
              </c:strCache>
            </c:strRef>
          </c:tx>
          <c:spPr>
            <a:ln w="38100">
              <a:solidFill>
                <a:srgbClr val="A678AD"/>
              </a:solidFill>
              <a:prstDash val="solid"/>
            </a:ln>
          </c:spPr>
          <c:marker>
            <c:symbol val="none"/>
          </c:marker>
          <c:cat>
            <c:numRef>
              <c:f>conso_petrole_M!$A$151:$A$378</c:f>
              <c:numCache>
                <c:formatCode>m/d/yyyy</c:formatCode>
                <c:ptCount val="228"/>
                <c:pt idx="0">
                  <c:v>37271</c:v>
                </c:pt>
                <c:pt idx="1">
                  <c:v>37302</c:v>
                </c:pt>
                <c:pt idx="2">
                  <c:v>37330</c:v>
                </c:pt>
                <c:pt idx="3">
                  <c:v>37361</c:v>
                </c:pt>
                <c:pt idx="4">
                  <c:v>37391</c:v>
                </c:pt>
                <c:pt idx="5">
                  <c:v>37422</c:v>
                </c:pt>
                <c:pt idx="6">
                  <c:v>37452</c:v>
                </c:pt>
                <c:pt idx="7">
                  <c:v>37483</c:v>
                </c:pt>
                <c:pt idx="8">
                  <c:v>37514</c:v>
                </c:pt>
                <c:pt idx="9">
                  <c:v>37544</c:v>
                </c:pt>
                <c:pt idx="10">
                  <c:v>37575</c:v>
                </c:pt>
                <c:pt idx="11">
                  <c:v>37605</c:v>
                </c:pt>
                <c:pt idx="12">
                  <c:v>37636</c:v>
                </c:pt>
                <c:pt idx="13">
                  <c:v>37667</c:v>
                </c:pt>
                <c:pt idx="14">
                  <c:v>37695</c:v>
                </c:pt>
                <c:pt idx="15">
                  <c:v>37726</c:v>
                </c:pt>
                <c:pt idx="16">
                  <c:v>37756</c:v>
                </c:pt>
                <c:pt idx="17">
                  <c:v>37787</c:v>
                </c:pt>
                <c:pt idx="18">
                  <c:v>37817</c:v>
                </c:pt>
                <c:pt idx="19">
                  <c:v>37848</c:v>
                </c:pt>
                <c:pt idx="20">
                  <c:v>37879</c:v>
                </c:pt>
                <c:pt idx="21">
                  <c:v>37909</c:v>
                </c:pt>
                <c:pt idx="22">
                  <c:v>37940</c:v>
                </c:pt>
                <c:pt idx="23">
                  <c:v>37970</c:v>
                </c:pt>
                <c:pt idx="24">
                  <c:v>38001</c:v>
                </c:pt>
                <c:pt idx="25">
                  <c:v>38032</c:v>
                </c:pt>
                <c:pt idx="26">
                  <c:v>38061</c:v>
                </c:pt>
                <c:pt idx="27">
                  <c:v>38092</c:v>
                </c:pt>
                <c:pt idx="28">
                  <c:v>38122</c:v>
                </c:pt>
                <c:pt idx="29">
                  <c:v>38153</c:v>
                </c:pt>
                <c:pt idx="30">
                  <c:v>38183</c:v>
                </c:pt>
                <c:pt idx="31">
                  <c:v>38214</c:v>
                </c:pt>
                <c:pt idx="32">
                  <c:v>38245</c:v>
                </c:pt>
                <c:pt idx="33">
                  <c:v>38275</c:v>
                </c:pt>
                <c:pt idx="34">
                  <c:v>38306</c:v>
                </c:pt>
                <c:pt idx="35">
                  <c:v>38336</c:v>
                </c:pt>
                <c:pt idx="36">
                  <c:v>38367</c:v>
                </c:pt>
                <c:pt idx="37">
                  <c:v>38398</c:v>
                </c:pt>
                <c:pt idx="38">
                  <c:v>38426</c:v>
                </c:pt>
                <c:pt idx="39">
                  <c:v>38457</c:v>
                </c:pt>
                <c:pt idx="40">
                  <c:v>38487</c:v>
                </c:pt>
                <c:pt idx="41">
                  <c:v>38518</c:v>
                </c:pt>
                <c:pt idx="42">
                  <c:v>38548</c:v>
                </c:pt>
                <c:pt idx="43">
                  <c:v>38579</c:v>
                </c:pt>
                <c:pt idx="44">
                  <c:v>38610</c:v>
                </c:pt>
                <c:pt idx="45">
                  <c:v>38640</c:v>
                </c:pt>
                <c:pt idx="46">
                  <c:v>38671</c:v>
                </c:pt>
                <c:pt idx="47">
                  <c:v>38701</c:v>
                </c:pt>
                <c:pt idx="48">
                  <c:v>38732</c:v>
                </c:pt>
                <c:pt idx="49">
                  <c:v>38763</c:v>
                </c:pt>
                <c:pt idx="50">
                  <c:v>38791</c:v>
                </c:pt>
                <c:pt idx="51">
                  <c:v>38822</c:v>
                </c:pt>
                <c:pt idx="52">
                  <c:v>38852</c:v>
                </c:pt>
                <c:pt idx="53">
                  <c:v>38883</c:v>
                </c:pt>
                <c:pt idx="54">
                  <c:v>38913</c:v>
                </c:pt>
                <c:pt idx="55">
                  <c:v>38944</c:v>
                </c:pt>
                <c:pt idx="56">
                  <c:v>38975</c:v>
                </c:pt>
                <c:pt idx="57">
                  <c:v>39005</c:v>
                </c:pt>
                <c:pt idx="58">
                  <c:v>39036</c:v>
                </c:pt>
                <c:pt idx="59">
                  <c:v>39066</c:v>
                </c:pt>
                <c:pt idx="60">
                  <c:v>39097</c:v>
                </c:pt>
                <c:pt idx="61">
                  <c:v>39128</c:v>
                </c:pt>
                <c:pt idx="62">
                  <c:v>39156</c:v>
                </c:pt>
                <c:pt idx="63">
                  <c:v>39187</c:v>
                </c:pt>
                <c:pt idx="64">
                  <c:v>39217</c:v>
                </c:pt>
                <c:pt idx="65">
                  <c:v>39248</c:v>
                </c:pt>
                <c:pt idx="66">
                  <c:v>39278</c:v>
                </c:pt>
                <c:pt idx="67">
                  <c:v>39309</c:v>
                </c:pt>
                <c:pt idx="68">
                  <c:v>39340</c:v>
                </c:pt>
                <c:pt idx="69">
                  <c:v>39370</c:v>
                </c:pt>
                <c:pt idx="70">
                  <c:v>39401</c:v>
                </c:pt>
                <c:pt idx="71">
                  <c:v>39431</c:v>
                </c:pt>
                <c:pt idx="72">
                  <c:v>39462</c:v>
                </c:pt>
                <c:pt idx="73">
                  <c:v>39493</c:v>
                </c:pt>
                <c:pt idx="74">
                  <c:v>39522</c:v>
                </c:pt>
                <c:pt idx="75">
                  <c:v>39553</c:v>
                </c:pt>
                <c:pt idx="76">
                  <c:v>39583</c:v>
                </c:pt>
                <c:pt idx="77">
                  <c:v>39614</c:v>
                </c:pt>
                <c:pt idx="78">
                  <c:v>39644</c:v>
                </c:pt>
                <c:pt idx="79">
                  <c:v>39675</c:v>
                </c:pt>
                <c:pt idx="80">
                  <c:v>39706</c:v>
                </c:pt>
                <c:pt idx="81">
                  <c:v>39736</c:v>
                </c:pt>
                <c:pt idx="82">
                  <c:v>39767</c:v>
                </c:pt>
                <c:pt idx="83">
                  <c:v>39797</c:v>
                </c:pt>
                <c:pt idx="84">
                  <c:v>39828</c:v>
                </c:pt>
                <c:pt idx="85">
                  <c:v>39859</c:v>
                </c:pt>
                <c:pt idx="86">
                  <c:v>39887</c:v>
                </c:pt>
                <c:pt idx="87">
                  <c:v>39918</c:v>
                </c:pt>
                <c:pt idx="88">
                  <c:v>39948</c:v>
                </c:pt>
                <c:pt idx="89">
                  <c:v>39979</c:v>
                </c:pt>
                <c:pt idx="90">
                  <c:v>40009</c:v>
                </c:pt>
                <c:pt idx="91">
                  <c:v>40040</c:v>
                </c:pt>
                <c:pt idx="92">
                  <c:v>40071</c:v>
                </c:pt>
                <c:pt idx="93">
                  <c:v>40101</c:v>
                </c:pt>
                <c:pt idx="94">
                  <c:v>40132</c:v>
                </c:pt>
                <c:pt idx="95">
                  <c:v>40162</c:v>
                </c:pt>
                <c:pt idx="96">
                  <c:v>40193</c:v>
                </c:pt>
                <c:pt idx="97">
                  <c:v>40224</c:v>
                </c:pt>
                <c:pt idx="98">
                  <c:v>40252</c:v>
                </c:pt>
                <c:pt idx="99">
                  <c:v>40283</c:v>
                </c:pt>
                <c:pt idx="100">
                  <c:v>40313</c:v>
                </c:pt>
                <c:pt idx="101">
                  <c:v>40344</c:v>
                </c:pt>
                <c:pt idx="102">
                  <c:v>40374</c:v>
                </c:pt>
                <c:pt idx="103">
                  <c:v>40405</c:v>
                </c:pt>
                <c:pt idx="104">
                  <c:v>40436</c:v>
                </c:pt>
                <c:pt idx="105">
                  <c:v>40466</c:v>
                </c:pt>
                <c:pt idx="106">
                  <c:v>40497</c:v>
                </c:pt>
                <c:pt idx="107">
                  <c:v>40527</c:v>
                </c:pt>
                <c:pt idx="108">
                  <c:v>40558</c:v>
                </c:pt>
                <c:pt idx="109">
                  <c:v>40589</c:v>
                </c:pt>
                <c:pt idx="110">
                  <c:v>40617</c:v>
                </c:pt>
                <c:pt idx="111">
                  <c:v>40648</c:v>
                </c:pt>
                <c:pt idx="112">
                  <c:v>40678</c:v>
                </c:pt>
                <c:pt idx="113">
                  <c:v>40709</c:v>
                </c:pt>
                <c:pt idx="114">
                  <c:v>40739</c:v>
                </c:pt>
                <c:pt idx="115">
                  <c:v>40770</c:v>
                </c:pt>
                <c:pt idx="116">
                  <c:v>40801</c:v>
                </c:pt>
                <c:pt idx="117">
                  <c:v>40831</c:v>
                </c:pt>
                <c:pt idx="118">
                  <c:v>40862</c:v>
                </c:pt>
                <c:pt idx="119">
                  <c:v>40892</c:v>
                </c:pt>
                <c:pt idx="120">
                  <c:v>40923</c:v>
                </c:pt>
                <c:pt idx="121">
                  <c:v>40954</c:v>
                </c:pt>
                <c:pt idx="122">
                  <c:v>40983</c:v>
                </c:pt>
                <c:pt idx="123">
                  <c:v>41014</c:v>
                </c:pt>
                <c:pt idx="124">
                  <c:v>41044</c:v>
                </c:pt>
                <c:pt idx="125">
                  <c:v>41075</c:v>
                </c:pt>
                <c:pt idx="126">
                  <c:v>41105</c:v>
                </c:pt>
                <c:pt idx="127">
                  <c:v>41136</c:v>
                </c:pt>
                <c:pt idx="128">
                  <c:v>41167</c:v>
                </c:pt>
                <c:pt idx="129">
                  <c:v>41197</c:v>
                </c:pt>
                <c:pt idx="130">
                  <c:v>41228</c:v>
                </c:pt>
                <c:pt idx="131">
                  <c:v>41258</c:v>
                </c:pt>
                <c:pt idx="132">
                  <c:v>41289</c:v>
                </c:pt>
                <c:pt idx="133">
                  <c:v>41320</c:v>
                </c:pt>
                <c:pt idx="134">
                  <c:v>41348</c:v>
                </c:pt>
                <c:pt idx="135">
                  <c:v>41379</c:v>
                </c:pt>
                <c:pt idx="136">
                  <c:v>41409</c:v>
                </c:pt>
                <c:pt idx="137">
                  <c:v>41440</c:v>
                </c:pt>
                <c:pt idx="138">
                  <c:v>41470</c:v>
                </c:pt>
                <c:pt idx="139">
                  <c:v>41501</c:v>
                </c:pt>
                <c:pt idx="140">
                  <c:v>41532</c:v>
                </c:pt>
                <c:pt idx="141">
                  <c:v>41562</c:v>
                </c:pt>
                <c:pt idx="142">
                  <c:v>41593</c:v>
                </c:pt>
                <c:pt idx="143">
                  <c:v>41623</c:v>
                </c:pt>
                <c:pt idx="144">
                  <c:v>41654</c:v>
                </c:pt>
                <c:pt idx="145">
                  <c:v>41685</c:v>
                </c:pt>
                <c:pt idx="146">
                  <c:v>41713</c:v>
                </c:pt>
                <c:pt idx="147">
                  <c:v>41744</c:v>
                </c:pt>
                <c:pt idx="148">
                  <c:v>41774</c:v>
                </c:pt>
                <c:pt idx="149">
                  <c:v>41805</c:v>
                </c:pt>
                <c:pt idx="150">
                  <c:v>41835</c:v>
                </c:pt>
                <c:pt idx="151">
                  <c:v>41866</c:v>
                </c:pt>
                <c:pt idx="152">
                  <c:v>41897</c:v>
                </c:pt>
                <c:pt idx="153">
                  <c:v>41927</c:v>
                </c:pt>
                <c:pt idx="154">
                  <c:v>41958</c:v>
                </c:pt>
                <c:pt idx="155">
                  <c:v>41988</c:v>
                </c:pt>
                <c:pt idx="156">
                  <c:v>42019</c:v>
                </c:pt>
                <c:pt idx="157">
                  <c:v>42050</c:v>
                </c:pt>
                <c:pt idx="158">
                  <c:v>42078</c:v>
                </c:pt>
                <c:pt idx="159">
                  <c:v>42109</c:v>
                </c:pt>
                <c:pt idx="160">
                  <c:v>42139</c:v>
                </c:pt>
                <c:pt idx="161">
                  <c:v>42170</c:v>
                </c:pt>
                <c:pt idx="162">
                  <c:v>42200</c:v>
                </c:pt>
                <c:pt idx="163">
                  <c:v>42231</c:v>
                </c:pt>
                <c:pt idx="164">
                  <c:v>42262</c:v>
                </c:pt>
                <c:pt idx="165">
                  <c:v>42292</c:v>
                </c:pt>
                <c:pt idx="166">
                  <c:v>42323</c:v>
                </c:pt>
                <c:pt idx="167">
                  <c:v>42353</c:v>
                </c:pt>
                <c:pt idx="168">
                  <c:v>42384</c:v>
                </c:pt>
                <c:pt idx="169">
                  <c:v>42415</c:v>
                </c:pt>
                <c:pt idx="170">
                  <c:v>42444</c:v>
                </c:pt>
                <c:pt idx="171">
                  <c:v>42475</c:v>
                </c:pt>
                <c:pt idx="172">
                  <c:v>42505</c:v>
                </c:pt>
                <c:pt idx="173">
                  <c:v>42536</c:v>
                </c:pt>
                <c:pt idx="174">
                  <c:v>42566</c:v>
                </c:pt>
                <c:pt idx="175">
                  <c:v>42597</c:v>
                </c:pt>
                <c:pt idx="176">
                  <c:v>42628</c:v>
                </c:pt>
                <c:pt idx="177">
                  <c:v>42658</c:v>
                </c:pt>
                <c:pt idx="178">
                  <c:v>42689</c:v>
                </c:pt>
                <c:pt idx="179">
                  <c:v>42719</c:v>
                </c:pt>
                <c:pt idx="180">
                  <c:v>42750</c:v>
                </c:pt>
                <c:pt idx="181">
                  <c:v>42781</c:v>
                </c:pt>
                <c:pt idx="182">
                  <c:v>42809</c:v>
                </c:pt>
                <c:pt idx="183">
                  <c:v>42840</c:v>
                </c:pt>
                <c:pt idx="184">
                  <c:v>42870</c:v>
                </c:pt>
                <c:pt idx="185">
                  <c:v>42901</c:v>
                </c:pt>
                <c:pt idx="186">
                  <c:v>42931</c:v>
                </c:pt>
                <c:pt idx="187">
                  <c:v>42962</c:v>
                </c:pt>
                <c:pt idx="188">
                  <c:v>42993</c:v>
                </c:pt>
                <c:pt idx="189">
                  <c:v>43023</c:v>
                </c:pt>
                <c:pt idx="190">
                  <c:v>43054</c:v>
                </c:pt>
                <c:pt idx="191">
                  <c:v>43084</c:v>
                </c:pt>
                <c:pt idx="192">
                  <c:v>43115</c:v>
                </c:pt>
                <c:pt idx="193">
                  <c:v>43146</c:v>
                </c:pt>
                <c:pt idx="194">
                  <c:v>43174</c:v>
                </c:pt>
                <c:pt idx="195">
                  <c:v>43205</c:v>
                </c:pt>
                <c:pt idx="196">
                  <c:v>43235</c:v>
                </c:pt>
                <c:pt idx="197">
                  <c:v>43266</c:v>
                </c:pt>
                <c:pt idx="198">
                  <c:v>43296</c:v>
                </c:pt>
                <c:pt idx="199">
                  <c:v>43327</c:v>
                </c:pt>
                <c:pt idx="200">
                  <c:v>43358</c:v>
                </c:pt>
                <c:pt idx="201">
                  <c:v>43388</c:v>
                </c:pt>
                <c:pt idx="202">
                  <c:v>43419</c:v>
                </c:pt>
                <c:pt idx="203">
                  <c:v>43449</c:v>
                </c:pt>
                <c:pt idx="204">
                  <c:v>43480</c:v>
                </c:pt>
                <c:pt idx="205">
                  <c:v>43511</c:v>
                </c:pt>
                <c:pt idx="206">
                  <c:v>43539</c:v>
                </c:pt>
                <c:pt idx="207">
                  <c:v>43570</c:v>
                </c:pt>
                <c:pt idx="208">
                  <c:v>43600</c:v>
                </c:pt>
                <c:pt idx="209">
                  <c:v>43631</c:v>
                </c:pt>
                <c:pt idx="210">
                  <c:v>43661</c:v>
                </c:pt>
                <c:pt idx="211">
                  <c:v>43692</c:v>
                </c:pt>
                <c:pt idx="212">
                  <c:v>43723</c:v>
                </c:pt>
                <c:pt idx="213">
                  <c:v>43753</c:v>
                </c:pt>
                <c:pt idx="214">
                  <c:v>43784</c:v>
                </c:pt>
                <c:pt idx="215">
                  <c:v>43814</c:v>
                </c:pt>
                <c:pt idx="216">
                  <c:v>43845</c:v>
                </c:pt>
                <c:pt idx="217">
                  <c:v>43876</c:v>
                </c:pt>
                <c:pt idx="218">
                  <c:v>43905</c:v>
                </c:pt>
                <c:pt idx="219">
                  <c:v>43936</c:v>
                </c:pt>
                <c:pt idx="220">
                  <c:v>43966</c:v>
                </c:pt>
                <c:pt idx="221">
                  <c:v>43997</c:v>
                </c:pt>
                <c:pt idx="222">
                  <c:v>44027</c:v>
                </c:pt>
                <c:pt idx="223">
                  <c:v>44058</c:v>
                </c:pt>
                <c:pt idx="224">
                  <c:v>44089</c:v>
                </c:pt>
                <c:pt idx="225">
                  <c:v>44119</c:v>
                </c:pt>
                <c:pt idx="226">
                  <c:v>44150</c:v>
                </c:pt>
                <c:pt idx="227">
                  <c:v>44180</c:v>
                </c:pt>
              </c:numCache>
            </c:numRef>
          </c:cat>
          <c:val>
            <c:numRef>
              <c:f>conso_petrole_M!$L$151:$L$378</c:f>
              <c:numCache>
                <c:formatCode>0.00</c:formatCode>
                <c:ptCount val="228"/>
                <c:pt idx="0">
                  <c:v>0.65530799475752577</c:v>
                </c:pt>
                <c:pt idx="1">
                  <c:v>-0.1290322580645098</c:v>
                </c:pt>
                <c:pt idx="2">
                  <c:v>-0.78431372549019329</c:v>
                </c:pt>
                <c:pt idx="3">
                  <c:v>0.53191489361701372</c:v>
                </c:pt>
                <c:pt idx="4">
                  <c:v>-0.13333333333332975</c:v>
                </c:pt>
                <c:pt idx="5">
                  <c:v>-1.8324607329842979</c:v>
                </c:pt>
                <c:pt idx="6">
                  <c:v>0.26315789473685403</c:v>
                </c:pt>
                <c:pt idx="7">
                  <c:v>-0.90439276485788644</c:v>
                </c:pt>
                <c:pt idx="8">
                  <c:v>0.79155672823221224</c:v>
                </c:pt>
                <c:pt idx="9">
                  <c:v>1.3140604467805517</c:v>
                </c:pt>
                <c:pt idx="10">
                  <c:v>1.0335917312661369</c:v>
                </c:pt>
                <c:pt idx="11">
                  <c:v>0.89171974522292974</c:v>
                </c:pt>
                <c:pt idx="12">
                  <c:v>1.8229166666666741</c:v>
                </c:pt>
                <c:pt idx="13">
                  <c:v>3.7467700258397851</c:v>
                </c:pt>
                <c:pt idx="14">
                  <c:v>1.4492753623188248</c:v>
                </c:pt>
                <c:pt idx="15">
                  <c:v>1.4550264550264647</c:v>
                </c:pt>
                <c:pt idx="16">
                  <c:v>0.93457943925232545</c:v>
                </c:pt>
                <c:pt idx="17">
                  <c:v>3.3333333333333437</c:v>
                </c:pt>
                <c:pt idx="18">
                  <c:v>3.0183727034120755</c:v>
                </c:pt>
                <c:pt idx="19">
                  <c:v>2.4771838331160145</c:v>
                </c:pt>
                <c:pt idx="20">
                  <c:v>4.1884816753926524</c:v>
                </c:pt>
                <c:pt idx="21">
                  <c:v>4.2801556420233533</c:v>
                </c:pt>
                <c:pt idx="22">
                  <c:v>2.5575447570332477</c:v>
                </c:pt>
                <c:pt idx="23">
                  <c:v>3.7878787878787845</c:v>
                </c:pt>
                <c:pt idx="24">
                  <c:v>3.5805626598465423</c:v>
                </c:pt>
                <c:pt idx="25">
                  <c:v>2.3661270236612797</c:v>
                </c:pt>
                <c:pt idx="26">
                  <c:v>4.9350649350649256</c:v>
                </c:pt>
                <c:pt idx="27">
                  <c:v>5.0847457627118509</c:v>
                </c:pt>
                <c:pt idx="28">
                  <c:v>5.555555555555558</c:v>
                </c:pt>
                <c:pt idx="29">
                  <c:v>5.8064516129032295</c:v>
                </c:pt>
                <c:pt idx="30">
                  <c:v>4.7133757961783429</c:v>
                </c:pt>
                <c:pt idx="31">
                  <c:v>4.8346055979643809</c:v>
                </c:pt>
                <c:pt idx="32">
                  <c:v>4.1457286432160956</c:v>
                </c:pt>
                <c:pt idx="33">
                  <c:v>2.2388059701492491</c:v>
                </c:pt>
                <c:pt idx="34">
                  <c:v>3.9900249376558561</c:v>
                </c:pt>
                <c:pt idx="35">
                  <c:v>4.2579075425790647</c:v>
                </c:pt>
                <c:pt idx="36">
                  <c:v>4.9382716049382713</c:v>
                </c:pt>
                <c:pt idx="37">
                  <c:v>4.2579075425790647</c:v>
                </c:pt>
                <c:pt idx="38">
                  <c:v>4.9504950495049549</c:v>
                </c:pt>
                <c:pt idx="39">
                  <c:v>2.977667493796532</c:v>
                </c:pt>
                <c:pt idx="40">
                  <c:v>2.8822055137844638</c:v>
                </c:pt>
                <c:pt idx="41">
                  <c:v>2.8048780487804903</c:v>
                </c:pt>
                <c:pt idx="42">
                  <c:v>0.85158150851580849</c:v>
                </c:pt>
                <c:pt idx="43">
                  <c:v>1.5776699029126151</c:v>
                </c:pt>
                <c:pt idx="44">
                  <c:v>-0.24125452352231624</c:v>
                </c:pt>
                <c:pt idx="45">
                  <c:v>0.97323600973235891</c:v>
                </c:pt>
                <c:pt idx="46">
                  <c:v>1.318944844124692</c:v>
                </c:pt>
                <c:pt idx="47">
                  <c:v>1.1668611435239118</c:v>
                </c:pt>
                <c:pt idx="48">
                  <c:v>-1.4117647058823568</c:v>
                </c:pt>
                <c:pt idx="49">
                  <c:v>0.3500583430571691</c:v>
                </c:pt>
                <c:pt idx="50">
                  <c:v>0.11792452830190481</c:v>
                </c:pt>
                <c:pt idx="51">
                  <c:v>0.24096385542169418</c:v>
                </c:pt>
                <c:pt idx="52">
                  <c:v>1.5834348355663996</c:v>
                </c:pt>
                <c:pt idx="53">
                  <c:v>0.35587188612098419</c:v>
                </c:pt>
                <c:pt idx="54">
                  <c:v>1.4475271411338753</c:v>
                </c:pt>
                <c:pt idx="55">
                  <c:v>1.6726403823177804</c:v>
                </c:pt>
                <c:pt idx="56">
                  <c:v>1.5719467956469169</c:v>
                </c:pt>
                <c:pt idx="57">
                  <c:v>1.8072289156626509</c:v>
                </c:pt>
                <c:pt idx="58">
                  <c:v>1.8934911242603381</c:v>
                </c:pt>
                <c:pt idx="59">
                  <c:v>-0.34602076124566894</c:v>
                </c:pt>
                <c:pt idx="60">
                  <c:v>1.3126491646778149</c:v>
                </c:pt>
                <c:pt idx="61">
                  <c:v>1.1627906976744207</c:v>
                </c:pt>
                <c:pt idx="62">
                  <c:v>1.5312131919905658</c:v>
                </c:pt>
                <c:pt idx="63">
                  <c:v>2.2836538461538325</c:v>
                </c:pt>
                <c:pt idx="64">
                  <c:v>2.5179856115107757</c:v>
                </c:pt>
                <c:pt idx="65">
                  <c:v>2.3640661938534313</c:v>
                </c:pt>
                <c:pt idx="66">
                  <c:v>2.6159334126040434</c:v>
                </c:pt>
                <c:pt idx="67">
                  <c:v>1.9976498237367801</c:v>
                </c:pt>
                <c:pt idx="68">
                  <c:v>1.6666666666666829</c:v>
                </c:pt>
                <c:pt idx="69">
                  <c:v>0.71005917159763232</c:v>
                </c:pt>
                <c:pt idx="70">
                  <c:v>1.2775842044134844</c:v>
                </c:pt>
                <c:pt idx="71">
                  <c:v>1.388888888888884</c:v>
                </c:pt>
                <c:pt idx="72">
                  <c:v>1.3427561837455748</c:v>
                </c:pt>
                <c:pt idx="73">
                  <c:v>-0.34482758620689724</c:v>
                </c:pt>
                <c:pt idx="74">
                  <c:v>-1.6241299303944357</c:v>
                </c:pt>
                <c:pt idx="75">
                  <c:v>0.86486486486487824</c:v>
                </c:pt>
                <c:pt idx="76">
                  <c:v>0.35087719298245723</c:v>
                </c:pt>
                <c:pt idx="77">
                  <c:v>-1.1547344110854452</c:v>
                </c:pt>
                <c:pt idx="78">
                  <c:v>-0.11587485515642815</c:v>
                </c:pt>
                <c:pt idx="79">
                  <c:v>-2.5345622119815725</c:v>
                </c:pt>
                <c:pt idx="80">
                  <c:v>-2.5761124121779888</c:v>
                </c:pt>
                <c:pt idx="81">
                  <c:v>-0.82256169212689967</c:v>
                </c:pt>
                <c:pt idx="82">
                  <c:v>-1.6055045871559703</c:v>
                </c:pt>
                <c:pt idx="83">
                  <c:v>-2.9680365296803624</c:v>
                </c:pt>
                <c:pt idx="84">
                  <c:v>-2.3709902370990354</c:v>
                </c:pt>
                <c:pt idx="85">
                  <c:v>-3.2295271049596286</c:v>
                </c:pt>
                <c:pt idx="86">
                  <c:v>-1.6509433962264008</c:v>
                </c:pt>
                <c:pt idx="87">
                  <c:v>-2.954471317395968</c:v>
                </c:pt>
                <c:pt idx="88">
                  <c:v>-4.0792540792540795</c:v>
                </c:pt>
                <c:pt idx="89">
                  <c:v>-1.0514018691588634</c:v>
                </c:pt>
                <c:pt idx="90">
                  <c:v>-2.0881670533642649</c:v>
                </c:pt>
                <c:pt idx="91">
                  <c:v>-0.47281323877067516</c:v>
                </c:pt>
                <c:pt idx="92">
                  <c:v>2.4038461538461453</c:v>
                </c:pt>
                <c:pt idx="93">
                  <c:v>0.71090047393365108</c:v>
                </c:pt>
                <c:pt idx="94">
                  <c:v>-1.5850815850815825</c:v>
                </c:pt>
                <c:pt idx="95">
                  <c:v>-0.14117647058824456</c:v>
                </c:pt>
                <c:pt idx="96">
                  <c:v>1.3095238095238049</c:v>
                </c:pt>
                <c:pt idx="97">
                  <c:v>3.6948748510130969</c:v>
                </c:pt>
                <c:pt idx="98">
                  <c:v>4.0767386091127067</c:v>
                </c:pt>
                <c:pt idx="99">
                  <c:v>4.081632653061229</c:v>
                </c:pt>
                <c:pt idx="100">
                  <c:v>4.8602673147023046</c:v>
                </c:pt>
                <c:pt idx="101">
                  <c:v>2.2432113341204207</c:v>
                </c:pt>
                <c:pt idx="102">
                  <c:v>3.3175355450236976</c:v>
                </c:pt>
                <c:pt idx="103">
                  <c:v>2.3752969121140222</c:v>
                </c:pt>
                <c:pt idx="104">
                  <c:v>3.2863849765258246</c:v>
                </c:pt>
                <c:pt idx="105">
                  <c:v>2.994117647058836</c:v>
                </c:pt>
                <c:pt idx="106">
                  <c:v>4.0596873519658905</c:v>
                </c:pt>
                <c:pt idx="107">
                  <c:v>7.5036766965127288</c:v>
                </c:pt>
                <c:pt idx="108">
                  <c:v>2.7027027027027195</c:v>
                </c:pt>
                <c:pt idx="109">
                  <c:v>4.2873563218390753</c:v>
                </c:pt>
                <c:pt idx="110">
                  <c:v>3.9861751152073799</c:v>
                </c:pt>
                <c:pt idx="111">
                  <c:v>2.4913494809688519</c:v>
                </c:pt>
                <c:pt idx="112">
                  <c:v>1.1587485515643037</c:v>
                </c:pt>
                <c:pt idx="113">
                  <c:v>3.3487297921478199</c:v>
                </c:pt>
                <c:pt idx="114">
                  <c:v>1.8348623853210899</c:v>
                </c:pt>
                <c:pt idx="115">
                  <c:v>3.9443155452436152</c:v>
                </c:pt>
                <c:pt idx="116">
                  <c:v>1.8181818181818077</c:v>
                </c:pt>
                <c:pt idx="117">
                  <c:v>1.8904563367410976</c:v>
                </c:pt>
                <c:pt idx="118">
                  <c:v>1.743524377475314</c:v>
                </c:pt>
                <c:pt idx="119">
                  <c:v>-0.93055228668691425</c:v>
                </c:pt>
                <c:pt idx="120">
                  <c:v>1.064073226544604</c:v>
                </c:pt>
                <c:pt idx="121">
                  <c:v>0.73845475586906684</c:v>
                </c:pt>
                <c:pt idx="122">
                  <c:v>-2.1715045424329782</c:v>
                </c:pt>
                <c:pt idx="123">
                  <c:v>-1.5304974116587933</c:v>
                </c:pt>
                <c:pt idx="124">
                  <c:v>0.34364261168384758</c:v>
                </c:pt>
                <c:pt idx="125">
                  <c:v>1.1173184357541999</c:v>
                </c:pt>
                <c:pt idx="126">
                  <c:v>1.0135135135135309</c:v>
                </c:pt>
                <c:pt idx="127">
                  <c:v>2.34375</c:v>
                </c:pt>
                <c:pt idx="128">
                  <c:v>1.2276785714285809</c:v>
                </c:pt>
                <c:pt idx="129">
                  <c:v>2.8026905829596327</c:v>
                </c:pt>
                <c:pt idx="130">
                  <c:v>2.3489932885905951</c:v>
                </c:pt>
                <c:pt idx="131">
                  <c:v>1.5033185840708008</c:v>
                </c:pt>
                <c:pt idx="132">
                  <c:v>1.430997396128153</c:v>
                </c:pt>
                <c:pt idx="133">
                  <c:v>-0.5557986870897258</c:v>
                </c:pt>
                <c:pt idx="134">
                  <c:v>-0.59569648924121532</c:v>
                </c:pt>
                <c:pt idx="135">
                  <c:v>2.6285714285714246</c:v>
                </c:pt>
                <c:pt idx="136">
                  <c:v>2.0547945205479534</c:v>
                </c:pt>
                <c:pt idx="137">
                  <c:v>1.4530386740331469</c:v>
                </c:pt>
                <c:pt idx="138">
                  <c:v>2.195094760312144</c:v>
                </c:pt>
                <c:pt idx="139">
                  <c:v>0.41330425299890283</c:v>
                </c:pt>
                <c:pt idx="140">
                  <c:v>1.1025358324134871E-2</c:v>
                </c:pt>
                <c:pt idx="141">
                  <c:v>0.96510359869137474</c:v>
                </c:pt>
                <c:pt idx="142">
                  <c:v>2.172677595628425</c:v>
                </c:pt>
                <c:pt idx="143">
                  <c:v>0.43483473010821339</c:v>
                </c:pt>
                <c:pt idx="144">
                  <c:v>3.0888100710658728</c:v>
                </c:pt>
                <c:pt idx="145">
                  <c:v>3.6278966020669046</c:v>
                </c:pt>
                <c:pt idx="146">
                  <c:v>3.561419099049834</c:v>
                </c:pt>
                <c:pt idx="147">
                  <c:v>1.6135857461024417</c:v>
                </c:pt>
                <c:pt idx="148">
                  <c:v>2.2371364653243742</c:v>
                </c:pt>
                <c:pt idx="149">
                  <c:v>1.6783749931928327</c:v>
                </c:pt>
                <c:pt idx="150">
                  <c:v>1.6286858152701589</c:v>
                </c:pt>
                <c:pt idx="151">
                  <c:v>1.3759923543913422</c:v>
                </c:pt>
                <c:pt idx="152">
                  <c:v>2.7185536324550785</c:v>
                </c:pt>
                <c:pt idx="153">
                  <c:v>0.58540800345627808</c:v>
                </c:pt>
                <c:pt idx="154">
                  <c:v>0.5776142392606598</c:v>
                </c:pt>
                <c:pt idx="155">
                  <c:v>3.5178714815859768</c:v>
                </c:pt>
                <c:pt idx="156">
                  <c:v>0.90038869973638747</c:v>
                </c:pt>
                <c:pt idx="157">
                  <c:v>0.42099422557246857</c:v>
                </c:pt>
                <c:pt idx="158">
                  <c:v>2.2893289328932864</c:v>
                </c:pt>
                <c:pt idx="159">
                  <c:v>3.8915494964328445</c:v>
                </c:pt>
                <c:pt idx="160">
                  <c:v>1.9693654266958349</c:v>
                </c:pt>
                <c:pt idx="161">
                  <c:v>3.3677535455675089</c:v>
                </c:pt>
                <c:pt idx="162">
                  <c:v>2.294927116206158</c:v>
                </c:pt>
                <c:pt idx="163">
                  <c:v>2.8431855676729567</c:v>
                </c:pt>
                <c:pt idx="164">
                  <c:v>3.2454709367218948</c:v>
                </c:pt>
                <c:pt idx="165">
                  <c:v>2.9776541711856064</c:v>
                </c:pt>
                <c:pt idx="166">
                  <c:v>0.50197813417278692</c:v>
                </c:pt>
                <c:pt idx="167">
                  <c:v>1.3626834381551323</c:v>
                </c:pt>
                <c:pt idx="168">
                  <c:v>0.97324906377087572</c:v>
                </c:pt>
                <c:pt idx="169">
                  <c:v>2.5521747404478434</c:v>
                </c:pt>
                <c:pt idx="170">
                  <c:v>3.6770953205493617</c:v>
                </c:pt>
                <c:pt idx="171">
                  <c:v>1.5822784810126667</c:v>
                </c:pt>
                <c:pt idx="172">
                  <c:v>2.0386266094420513</c:v>
                </c:pt>
                <c:pt idx="173">
                  <c:v>0.41450777202072242</c:v>
                </c:pt>
                <c:pt idx="174">
                  <c:v>0.8394543546694555</c:v>
                </c:pt>
                <c:pt idx="175">
                  <c:v>2.0833333333333259</c:v>
                </c:pt>
                <c:pt idx="176">
                  <c:v>1.2474012474012586</c:v>
                </c:pt>
                <c:pt idx="177">
                  <c:v>1.4859228362877897</c:v>
                </c:pt>
                <c:pt idx="178">
                  <c:v>2.8910052910052997</c:v>
                </c:pt>
                <c:pt idx="179">
                  <c:v>1.6546018614270963</c:v>
                </c:pt>
                <c:pt idx="180">
                  <c:v>2.2316684378321128</c:v>
                </c:pt>
                <c:pt idx="181">
                  <c:v>1.134020618556697</c:v>
                </c:pt>
                <c:pt idx="182">
                  <c:v>1.3485477178423189</c:v>
                </c:pt>
                <c:pt idx="183">
                  <c:v>0.10384215991694479</c:v>
                </c:pt>
                <c:pt idx="184">
                  <c:v>2.9442691903259766</c:v>
                </c:pt>
                <c:pt idx="185">
                  <c:v>3.6119711042311708</c:v>
                </c:pt>
                <c:pt idx="186">
                  <c:v>2.2892819979188461</c:v>
                </c:pt>
                <c:pt idx="187">
                  <c:v>1.7346938775510301</c:v>
                </c:pt>
                <c:pt idx="188">
                  <c:v>1.6427104722792629</c:v>
                </c:pt>
                <c:pt idx="189">
                  <c:v>1.8237862830721818</c:v>
                </c:pt>
                <c:pt idx="190">
                  <c:v>2.8467994076024405</c:v>
                </c:pt>
                <c:pt idx="191">
                  <c:v>0.50864699898269805</c:v>
                </c:pt>
                <c:pt idx="192">
                  <c:v>2.8066528066527985</c:v>
                </c:pt>
                <c:pt idx="193">
                  <c:v>1.7329255861366022</c:v>
                </c:pt>
                <c:pt idx="194">
                  <c:v>1.3306038894575156</c:v>
                </c:pt>
                <c:pt idx="195">
                  <c:v>2.0746887966804906</c:v>
                </c:pt>
                <c:pt idx="196">
                  <c:v>0.30643513789581078</c:v>
                </c:pt>
                <c:pt idx="197">
                  <c:v>0</c:v>
                </c:pt>
                <c:pt idx="198">
                  <c:v>2.1363173957273718</c:v>
                </c:pt>
                <c:pt idx="199">
                  <c:v>1.1845536609829566</c:v>
                </c:pt>
                <c:pt idx="200">
                  <c:v>0.30303030303029388</c:v>
                </c:pt>
                <c:pt idx="201">
                  <c:v>1.8163471241170681</c:v>
                </c:pt>
                <c:pt idx="202">
                  <c:v>0.49999999999998934</c:v>
                </c:pt>
                <c:pt idx="203">
                  <c:v>0.60728744939271273</c:v>
                </c:pt>
                <c:pt idx="204">
                  <c:v>1.8200202224469164</c:v>
                </c:pt>
                <c:pt idx="205">
                  <c:v>0.90180360721443531</c:v>
                </c:pt>
                <c:pt idx="206">
                  <c:v>-1.3131313131313105</c:v>
                </c:pt>
                <c:pt idx="207">
                  <c:v>1.8292682926829285</c:v>
                </c:pt>
                <c:pt idx="208">
                  <c:v>0.40733197556006573</c:v>
                </c:pt>
                <c:pt idx="209">
                  <c:v>-0.4980079681274896</c:v>
                </c:pt>
                <c:pt idx="210">
                  <c:v>0.29880478087649376</c:v>
                </c:pt>
                <c:pt idx="211">
                  <c:v>0.71272092861887071</c:v>
                </c:pt>
                <c:pt idx="212">
                  <c:v>1.0070493454179319</c:v>
                </c:pt>
                <c:pt idx="213">
                  <c:v>0.69375619425171564</c:v>
                </c:pt>
                <c:pt idx="214">
                  <c:v>1.3930348258706537</c:v>
                </c:pt>
                <c:pt idx="215">
                  <c:v>0.90543259557342992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55-4966-92EC-68A712F73696}"/>
            </c:ext>
          </c:extLst>
        </c:ser>
        <c:ser>
          <c:idx val="1"/>
          <c:order val="2"/>
          <c:tx>
            <c:strRef>
              <c:f>GrapheFR!$A$4</c:f>
              <c:strCache>
                <c:ptCount val="1"/>
                <c:pt idx="0">
                  <c:v> Etats-Unis + UE à 15 + Japon </c:v>
                </c:pt>
              </c:strCache>
            </c:strRef>
          </c:tx>
          <c:spPr>
            <a:ln w="38100">
              <a:solidFill>
                <a:srgbClr val="97E0FF"/>
              </a:solidFill>
              <a:prstDash val="solid"/>
            </a:ln>
          </c:spPr>
          <c:marker>
            <c:symbol val="none"/>
          </c:marker>
          <c:cat>
            <c:numRef>
              <c:f>conso_petrole_M!$A$151:$A$378</c:f>
              <c:numCache>
                <c:formatCode>m/d/yyyy</c:formatCode>
                <c:ptCount val="228"/>
                <c:pt idx="0">
                  <c:v>37271</c:v>
                </c:pt>
                <c:pt idx="1">
                  <c:v>37302</c:v>
                </c:pt>
                <c:pt idx="2">
                  <c:v>37330</c:v>
                </c:pt>
                <c:pt idx="3">
                  <c:v>37361</c:v>
                </c:pt>
                <c:pt idx="4">
                  <c:v>37391</c:v>
                </c:pt>
                <c:pt idx="5">
                  <c:v>37422</c:v>
                </c:pt>
                <c:pt idx="6">
                  <c:v>37452</c:v>
                </c:pt>
                <c:pt idx="7">
                  <c:v>37483</c:v>
                </c:pt>
                <c:pt idx="8">
                  <c:v>37514</c:v>
                </c:pt>
                <c:pt idx="9">
                  <c:v>37544</c:v>
                </c:pt>
                <c:pt idx="10">
                  <c:v>37575</c:v>
                </c:pt>
                <c:pt idx="11">
                  <c:v>37605</c:v>
                </c:pt>
                <c:pt idx="12">
                  <c:v>37636</c:v>
                </c:pt>
                <c:pt idx="13">
                  <c:v>37667</c:v>
                </c:pt>
                <c:pt idx="14">
                  <c:v>37695</c:v>
                </c:pt>
                <c:pt idx="15">
                  <c:v>37726</c:v>
                </c:pt>
                <c:pt idx="16">
                  <c:v>37756</c:v>
                </c:pt>
                <c:pt idx="17">
                  <c:v>37787</c:v>
                </c:pt>
                <c:pt idx="18">
                  <c:v>37817</c:v>
                </c:pt>
                <c:pt idx="19">
                  <c:v>37848</c:v>
                </c:pt>
                <c:pt idx="20">
                  <c:v>37879</c:v>
                </c:pt>
                <c:pt idx="21">
                  <c:v>37909</c:v>
                </c:pt>
                <c:pt idx="22">
                  <c:v>37940</c:v>
                </c:pt>
                <c:pt idx="23">
                  <c:v>37970</c:v>
                </c:pt>
                <c:pt idx="24">
                  <c:v>38001</c:v>
                </c:pt>
                <c:pt idx="25">
                  <c:v>38032</c:v>
                </c:pt>
                <c:pt idx="26">
                  <c:v>38061</c:v>
                </c:pt>
                <c:pt idx="27">
                  <c:v>38092</c:v>
                </c:pt>
                <c:pt idx="28">
                  <c:v>38122</c:v>
                </c:pt>
                <c:pt idx="29">
                  <c:v>38153</c:v>
                </c:pt>
                <c:pt idx="30">
                  <c:v>38183</c:v>
                </c:pt>
                <c:pt idx="31">
                  <c:v>38214</c:v>
                </c:pt>
                <c:pt idx="32">
                  <c:v>38245</c:v>
                </c:pt>
                <c:pt idx="33">
                  <c:v>38275</c:v>
                </c:pt>
                <c:pt idx="34">
                  <c:v>38306</c:v>
                </c:pt>
                <c:pt idx="35">
                  <c:v>38336</c:v>
                </c:pt>
                <c:pt idx="36">
                  <c:v>38367</c:v>
                </c:pt>
                <c:pt idx="37">
                  <c:v>38398</c:v>
                </c:pt>
                <c:pt idx="38">
                  <c:v>38426</c:v>
                </c:pt>
                <c:pt idx="39">
                  <c:v>38457</c:v>
                </c:pt>
                <c:pt idx="40">
                  <c:v>38487</c:v>
                </c:pt>
                <c:pt idx="41">
                  <c:v>38518</c:v>
                </c:pt>
                <c:pt idx="42">
                  <c:v>38548</c:v>
                </c:pt>
                <c:pt idx="43">
                  <c:v>38579</c:v>
                </c:pt>
                <c:pt idx="44">
                  <c:v>38610</c:v>
                </c:pt>
                <c:pt idx="45">
                  <c:v>38640</c:v>
                </c:pt>
                <c:pt idx="46">
                  <c:v>38671</c:v>
                </c:pt>
                <c:pt idx="47">
                  <c:v>38701</c:v>
                </c:pt>
                <c:pt idx="48">
                  <c:v>38732</c:v>
                </c:pt>
                <c:pt idx="49">
                  <c:v>38763</c:v>
                </c:pt>
                <c:pt idx="50">
                  <c:v>38791</c:v>
                </c:pt>
                <c:pt idx="51">
                  <c:v>38822</c:v>
                </c:pt>
                <c:pt idx="52">
                  <c:v>38852</c:v>
                </c:pt>
                <c:pt idx="53">
                  <c:v>38883</c:v>
                </c:pt>
                <c:pt idx="54">
                  <c:v>38913</c:v>
                </c:pt>
                <c:pt idx="55">
                  <c:v>38944</c:v>
                </c:pt>
                <c:pt idx="56">
                  <c:v>38975</c:v>
                </c:pt>
                <c:pt idx="57">
                  <c:v>39005</c:v>
                </c:pt>
                <c:pt idx="58">
                  <c:v>39036</c:v>
                </c:pt>
                <c:pt idx="59">
                  <c:v>39066</c:v>
                </c:pt>
                <c:pt idx="60">
                  <c:v>39097</c:v>
                </c:pt>
                <c:pt idx="61">
                  <c:v>39128</c:v>
                </c:pt>
                <c:pt idx="62">
                  <c:v>39156</c:v>
                </c:pt>
                <c:pt idx="63">
                  <c:v>39187</c:v>
                </c:pt>
                <c:pt idx="64">
                  <c:v>39217</c:v>
                </c:pt>
                <c:pt idx="65">
                  <c:v>39248</c:v>
                </c:pt>
                <c:pt idx="66">
                  <c:v>39278</c:v>
                </c:pt>
                <c:pt idx="67">
                  <c:v>39309</c:v>
                </c:pt>
                <c:pt idx="68">
                  <c:v>39340</c:v>
                </c:pt>
                <c:pt idx="69">
                  <c:v>39370</c:v>
                </c:pt>
                <c:pt idx="70">
                  <c:v>39401</c:v>
                </c:pt>
                <c:pt idx="71">
                  <c:v>39431</c:v>
                </c:pt>
                <c:pt idx="72">
                  <c:v>39462</c:v>
                </c:pt>
                <c:pt idx="73">
                  <c:v>39493</c:v>
                </c:pt>
                <c:pt idx="74">
                  <c:v>39522</c:v>
                </c:pt>
                <c:pt idx="75">
                  <c:v>39553</c:v>
                </c:pt>
                <c:pt idx="76">
                  <c:v>39583</c:v>
                </c:pt>
                <c:pt idx="77">
                  <c:v>39614</c:v>
                </c:pt>
                <c:pt idx="78">
                  <c:v>39644</c:v>
                </c:pt>
                <c:pt idx="79">
                  <c:v>39675</c:v>
                </c:pt>
                <c:pt idx="80">
                  <c:v>39706</c:v>
                </c:pt>
                <c:pt idx="81">
                  <c:v>39736</c:v>
                </c:pt>
                <c:pt idx="82">
                  <c:v>39767</c:v>
                </c:pt>
                <c:pt idx="83">
                  <c:v>39797</c:v>
                </c:pt>
                <c:pt idx="84">
                  <c:v>39828</c:v>
                </c:pt>
                <c:pt idx="85">
                  <c:v>39859</c:v>
                </c:pt>
                <c:pt idx="86">
                  <c:v>39887</c:v>
                </c:pt>
                <c:pt idx="87">
                  <c:v>39918</c:v>
                </c:pt>
                <c:pt idx="88">
                  <c:v>39948</c:v>
                </c:pt>
                <c:pt idx="89">
                  <c:v>39979</c:v>
                </c:pt>
                <c:pt idx="90">
                  <c:v>40009</c:v>
                </c:pt>
                <c:pt idx="91">
                  <c:v>40040</c:v>
                </c:pt>
                <c:pt idx="92">
                  <c:v>40071</c:v>
                </c:pt>
                <c:pt idx="93">
                  <c:v>40101</c:v>
                </c:pt>
                <c:pt idx="94">
                  <c:v>40132</c:v>
                </c:pt>
                <c:pt idx="95">
                  <c:v>40162</c:v>
                </c:pt>
                <c:pt idx="96">
                  <c:v>40193</c:v>
                </c:pt>
                <c:pt idx="97">
                  <c:v>40224</c:v>
                </c:pt>
                <c:pt idx="98">
                  <c:v>40252</c:v>
                </c:pt>
                <c:pt idx="99">
                  <c:v>40283</c:v>
                </c:pt>
                <c:pt idx="100">
                  <c:v>40313</c:v>
                </c:pt>
                <c:pt idx="101">
                  <c:v>40344</c:v>
                </c:pt>
                <c:pt idx="102">
                  <c:v>40374</c:v>
                </c:pt>
                <c:pt idx="103">
                  <c:v>40405</c:v>
                </c:pt>
                <c:pt idx="104">
                  <c:v>40436</c:v>
                </c:pt>
                <c:pt idx="105">
                  <c:v>40466</c:v>
                </c:pt>
                <c:pt idx="106">
                  <c:v>40497</c:v>
                </c:pt>
                <c:pt idx="107">
                  <c:v>40527</c:v>
                </c:pt>
                <c:pt idx="108">
                  <c:v>40558</c:v>
                </c:pt>
                <c:pt idx="109">
                  <c:v>40589</c:v>
                </c:pt>
                <c:pt idx="110">
                  <c:v>40617</c:v>
                </c:pt>
                <c:pt idx="111">
                  <c:v>40648</c:v>
                </c:pt>
                <c:pt idx="112">
                  <c:v>40678</c:v>
                </c:pt>
                <c:pt idx="113">
                  <c:v>40709</c:v>
                </c:pt>
                <c:pt idx="114">
                  <c:v>40739</c:v>
                </c:pt>
                <c:pt idx="115">
                  <c:v>40770</c:v>
                </c:pt>
                <c:pt idx="116">
                  <c:v>40801</c:v>
                </c:pt>
                <c:pt idx="117">
                  <c:v>40831</c:v>
                </c:pt>
                <c:pt idx="118">
                  <c:v>40862</c:v>
                </c:pt>
                <c:pt idx="119">
                  <c:v>40892</c:v>
                </c:pt>
                <c:pt idx="120">
                  <c:v>40923</c:v>
                </c:pt>
                <c:pt idx="121">
                  <c:v>40954</c:v>
                </c:pt>
                <c:pt idx="122">
                  <c:v>40983</c:v>
                </c:pt>
                <c:pt idx="123">
                  <c:v>41014</c:v>
                </c:pt>
                <c:pt idx="124">
                  <c:v>41044</c:v>
                </c:pt>
                <c:pt idx="125">
                  <c:v>41075</c:v>
                </c:pt>
                <c:pt idx="126">
                  <c:v>41105</c:v>
                </c:pt>
                <c:pt idx="127">
                  <c:v>41136</c:v>
                </c:pt>
                <c:pt idx="128">
                  <c:v>41167</c:v>
                </c:pt>
                <c:pt idx="129">
                  <c:v>41197</c:v>
                </c:pt>
                <c:pt idx="130">
                  <c:v>41228</c:v>
                </c:pt>
                <c:pt idx="131">
                  <c:v>41258</c:v>
                </c:pt>
                <c:pt idx="132">
                  <c:v>41289</c:v>
                </c:pt>
                <c:pt idx="133">
                  <c:v>41320</c:v>
                </c:pt>
                <c:pt idx="134">
                  <c:v>41348</c:v>
                </c:pt>
                <c:pt idx="135">
                  <c:v>41379</c:v>
                </c:pt>
                <c:pt idx="136">
                  <c:v>41409</c:v>
                </c:pt>
                <c:pt idx="137">
                  <c:v>41440</c:v>
                </c:pt>
                <c:pt idx="138">
                  <c:v>41470</c:v>
                </c:pt>
                <c:pt idx="139">
                  <c:v>41501</c:v>
                </c:pt>
                <c:pt idx="140">
                  <c:v>41532</c:v>
                </c:pt>
                <c:pt idx="141">
                  <c:v>41562</c:v>
                </c:pt>
                <c:pt idx="142">
                  <c:v>41593</c:v>
                </c:pt>
                <c:pt idx="143">
                  <c:v>41623</c:v>
                </c:pt>
                <c:pt idx="144">
                  <c:v>41654</c:v>
                </c:pt>
                <c:pt idx="145">
                  <c:v>41685</c:v>
                </c:pt>
                <c:pt idx="146">
                  <c:v>41713</c:v>
                </c:pt>
                <c:pt idx="147">
                  <c:v>41744</c:v>
                </c:pt>
                <c:pt idx="148">
                  <c:v>41774</c:v>
                </c:pt>
                <c:pt idx="149">
                  <c:v>41805</c:v>
                </c:pt>
                <c:pt idx="150">
                  <c:v>41835</c:v>
                </c:pt>
                <c:pt idx="151">
                  <c:v>41866</c:v>
                </c:pt>
                <c:pt idx="152">
                  <c:v>41897</c:v>
                </c:pt>
                <c:pt idx="153">
                  <c:v>41927</c:v>
                </c:pt>
                <c:pt idx="154">
                  <c:v>41958</c:v>
                </c:pt>
                <c:pt idx="155">
                  <c:v>41988</c:v>
                </c:pt>
                <c:pt idx="156">
                  <c:v>42019</c:v>
                </c:pt>
                <c:pt idx="157">
                  <c:v>42050</c:v>
                </c:pt>
                <c:pt idx="158">
                  <c:v>42078</c:v>
                </c:pt>
                <c:pt idx="159">
                  <c:v>42109</c:v>
                </c:pt>
                <c:pt idx="160">
                  <c:v>42139</c:v>
                </c:pt>
                <c:pt idx="161">
                  <c:v>42170</c:v>
                </c:pt>
                <c:pt idx="162">
                  <c:v>42200</c:v>
                </c:pt>
                <c:pt idx="163">
                  <c:v>42231</c:v>
                </c:pt>
                <c:pt idx="164">
                  <c:v>42262</c:v>
                </c:pt>
                <c:pt idx="165">
                  <c:v>42292</c:v>
                </c:pt>
                <c:pt idx="166">
                  <c:v>42323</c:v>
                </c:pt>
                <c:pt idx="167">
                  <c:v>42353</c:v>
                </c:pt>
                <c:pt idx="168">
                  <c:v>42384</c:v>
                </c:pt>
                <c:pt idx="169">
                  <c:v>42415</c:v>
                </c:pt>
                <c:pt idx="170">
                  <c:v>42444</c:v>
                </c:pt>
                <c:pt idx="171">
                  <c:v>42475</c:v>
                </c:pt>
                <c:pt idx="172">
                  <c:v>42505</c:v>
                </c:pt>
                <c:pt idx="173">
                  <c:v>42536</c:v>
                </c:pt>
                <c:pt idx="174">
                  <c:v>42566</c:v>
                </c:pt>
                <c:pt idx="175">
                  <c:v>42597</c:v>
                </c:pt>
                <c:pt idx="176">
                  <c:v>42628</c:v>
                </c:pt>
                <c:pt idx="177">
                  <c:v>42658</c:v>
                </c:pt>
                <c:pt idx="178">
                  <c:v>42689</c:v>
                </c:pt>
                <c:pt idx="179">
                  <c:v>42719</c:v>
                </c:pt>
                <c:pt idx="180">
                  <c:v>42750</c:v>
                </c:pt>
                <c:pt idx="181">
                  <c:v>42781</c:v>
                </c:pt>
                <c:pt idx="182">
                  <c:v>42809</c:v>
                </c:pt>
                <c:pt idx="183">
                  <c:v>42840</c:v>
                </c:pt>
                <c:pt idx="184">
                  <c:v>42870</c:v>
                </c:pt>
                <c:pt idx="185">
                  <c:v>42901</c:v>
                </c:pt>
                <c:pt idx="186">
                  <c:v>42931</c:v>
                </c:pt>
                <c:pt idx="187">
                  <c:v>42962</c:v>
                </c:pt>
                <c:pt idx="188">
                  <c:v>42993</c:v>
                </c:pt>
                <c:pt idx="189">
                  <c:v>43023</c:v>
                </c:pt>
                <c:pt idx="190">
                  <c:v>43054</c:v>
                </c:pt>
                <c:pt idx="191">
                  <c:v>43084</c:v>
                </c:pt>
                <c:pt idx="192">
                  <c:v>43115</c:v>
                </c:pt>
                <c:pt idx="193">
                  <c:v>43146</c:v>
                </c:pt>
                <c:pt idx="194">
                  <c:v>43174</c:v>
                </c:pt>
                <c:pt idx="195">
                  <c:v>43205</c:v>
                </c:pt>
                <c:pt idx="196">
                  <c:v>43235</c:v>
                </c:pt>
                <c:pt idx="197">
                  <c:v>43266</c:v>
                </c:pt>
                <c:pt idx="198">
                  <c:v>43296</c:v>
                </c:pt>
                <c:pt idx="199">
                  <c:v>43327</c:v>
                </c:pt>
                <c:pt idx="200">
                  <c:v>43358</c:v>
                </c:pt>
                <c:pt idx="201">
                  <c:v>43388</c:v>
                </c:pt>
                <c:pt idx="202">
                  <c:v>43419</c:v>
                </c:pt>
                <c:pt idx="203">
                  <c:v>43449</c:v>
                </c:pt>
                <c:pt idx="204">
                  <c:v>43480</c:v>
                </c:pt>
                <c:pt idx="205">
                  <c:v>43511</c:v>
                </c:pt>
                <c:pt idx="206">
                  <c:v>43539</c:v>
                </c:pt>
                <c:pt idx="207">
                  <c:v>43570</c:v>
                </c:pt>
                <c:pt idx="208">
                  <c:v>43600</c:v>
                </c:pt>
                <c:pt idx="209">
                  <c:v>43631</c:v>
                </c:pt>
                <c:pt idx="210">
                  <c:v>43661</c:v>
                </c:pt>
                <c:pt idx="211">
                  <c:v>43692</c:v>
                </c:pt>
                <c:pt idx="212">
                  <c:v>43723</c:v>
                </c:pt>
                <c:pt idx="213">
                  <c:v>43753</c:v>
                </c:pt>
                <c:pt idx="214">
                  <c:v>43784</c:v>
                </c:pt>
                <c:pt idx="215">
                  <c:v>43814</c:v>
                </c:pt>
                <c:pt idx="216">
                  <c:v>43845</c:v>
                </c:pt>
                <c:pt idx="217">
                  <c:v>43876</c:v>
                </c:pt>
                <c:pt idx="218">
                  <c:v>43905</c:v>
                </c:pt>
                <c:pt idx="219">
                  <c:v>43936</c:v>
                </c:pt>
                <c:pt idx="220">
                  <c:v>43966</c:v>
                </c:pt>
                <c:pt idx="221">
                  <c:v>43997</c:v>
                </c:pt>
                <c:pt idx="222">
                  <c:v>44027</c:v>
                </c:pt>
                <c:pt idx="223">
                  <c:v>44058</c:v>
                </c:pt>
                <c:pt idx="224">
                  <c:v>44089</c:v>
                </c:pt>
                <c:pt idx="225">
                  <c:v>44119</c:v>
                </c:pt>
                <c:pt idx="226">
                  <c:v>44150</c:v>
                </c:pt>
                <c:pt idx="227">
                  <c:v>44180</c:v>
                </c:pt>
              </c:numCache>
            </c:numRef>
          </c:cat>
          <c:val>
            <c:numRef>
              <c:f>conso_petrole_M!$J$151:$J$378</c:f>
              <c:numCache>
                <c:formatCode>0.00</c:formatCode>
                <c:ptCount val="228"/>
                <c:pt idx="0">
                  <c:v>-2.0451446750492264</c:v>
                </c:pt>
                <c:pt idx="1">
                  <c:v>-0.72140940616614024</c:v>
                </c:pt>
                <c:pt idx="2">
                  <c:v>-2.2012257405515712</c:v>
                </c:pt>
                <c:pt idx="3">
                  <c:v>-0.31977589259757355</c:v>
                </c:pt>
                <c:pt idx="4">
                  <c:v>-1.3877376400438513</c:v>
                </c:pt>
                <c:pt idx="5">
                  <c:v>0.20564042303172769</c:v>
                </c:pt>
                <c:pt idx="6">
                  <c:v>0.74752770784125566</c:v>
                </c:pt>
                <c:pt idx="7">
                  <c:v>-1.6225250707122663</c:v>
                </c:pt>
                <c:pt idx="8">
                  <c:v>0.55485098287888501</c:v>
                </c:pt>
                <c:pt idx="9">
                  <c:v>0.40404567019445281</c:v>
                </c:pt>
                <c:pt idx="10">
                  <c:v>1.3709573508568607</c:v>
                </c:pt>
                <c:pt idx="11">
                  <c:v>2.6836485269522647</c:v>
                </c:pt>
                <c:pt idx="12">
                  <c:v>1.5517063614805648</c:v>
                </c:pt>
                <c:pt idx="13">
                  <c:v>4.902985645445046</c:v>
                </c:pt>
                <c:pt idx="14">
                  <c:v>1.6867721552039194</c:v>
                </c:pt>
                <c:pt idx="15">
                  <c:v>1.7286176361418715</c:v>
                </c:pt>
                <c:pt idx="16">
                  <c:v>1.4452277657266865</c:v>
                </c:pt>
                <c:pt idx="17">
                  <c:v>1.3192612137203019</c:v>
                </c:pt>
                <c:pt idx="18">
                  <c:v>-0.92747649104727437</c:v>
                </c:pt>
                <c:pt idx="19">
                  <c:v>-0.44172612979953563</c:v>
                </c:pt>
                <c:pt idx="20">
                  <c:v>2.1651164012822743</c:v>
                </c:pt>
                <c:pt idx="21">
                  <c:v>1.8511306695744967</c:v>
                </c:pt>
                <c:pt idx="22">
                  <c:v>-2.3108015354501021</c:v>
                </c:pt>
                <c:pt idx="23">
                  <c:v>2.1198757141425162</c:v>
                </c:pt>
                <c:pt idx="24">
                  <c:v>0.44926138382661573</c:v>
                </c:pt>
                <c:pt idx="25">
                  <c:v>-1.258992805755399</c:v>
                </c:pt>
                <c:pt idx="26">
                  <c:v>3.4408381265406573</c:v>
                </c:pt>
                <c:pt idx="27">
                  <c:v>2.2100599426635448</c:v>
                </c:pt>
                <c:pt idx="28">
                  <c:v>8.8204634752608868E-2</c:v>
                </c:pt>
                <c:pt idx="29">
                  <c:v>2.3779461279461289</c:v>
                </c:pt>
                <c:pt idx="30">
                  <c:v>2.5588350019503103</c:v>
                </c:pt>
                <c:pt idx="31">
                  <c:v>2.8143869782095043</c:v>
                </c:pt>
                <c:pt idx="32">
                  <c:v>1.3270922277660357</c:v>
                </c:pt>
                <c:pt idx="33">
                  <c:v>0.87178179964313429</c:v>
                </c:pt>
                <c:pt idx="34">
                  <c:v>3.8123243468304535</c:v>
                </c:pt>
                <c:pt idx="35">
                  <c:v>1.1679835108210135</c:v>
                </c:pt>
                <c:pt idx="36">
                  <c:v>0.68982943777635697</c:v>
                </c:pt>
                <c:pt idx="37">
                  <c:v>1.8584157928420053</c:v>
                </c:pt>
                <c:pt idx="38">
                  <c:v>1.7649687220733012</c:v>
                </c:pt>
                <c:pt idx="39">
                  <c:v>-1.5452088326788793</c:v>
                </c:pt>
                <c:pt idx="40">
                  <c:v>2.0749879826950757</c:v>
                </c:pt>
                <c:pt idx="41">
                  <c:v>1.7009249743062727</c:v>
                </c:pt>
                <c:pt idx="42">
                  <c:v>-0.96604883490959415</c:v>
                </c:pt>
                <c:pt idx="43">
                  <c:v>2.8445942495275878</c:v>
                </c:pt>
                <c:pt idx="44">
                  <c:v>-0.91121376719629499</c:v>
                </c:pt>
                <c:pt idx="45">
                  <c:v>-3.4696249873648166</c:v>
                </c:pt>
                <c:pt idx="46">
                  <c:v>-3.2587170681563915E-2</c:v>
                </c:pt>
                <c:pt idx="47">
                  <c:v>0.78583555663354066</c:v>
                </c:pt>
                <c:pt idx="48">
                  <c:v>0.38646858060631395</c:v>
                </c:pt>
                <c:pt idx="49">
                  <c:v>-1.2928638747251031</c:v>
                </c:pt>
                <c:pt idx="50">
                  <c:v>-1.0684229784120092</c:v>
                </c:pt>
                <c:pt idx="51">
                  <c:v>-1.5616906661141683</c:v>
                </c:pt>
                <c:pt idx="52">
                  <c:v>-0.49969913402925226</c:v>
                </c:pt>
                <c:pt idx="53">
                  <c:v>-0.97519074326715138</c:v>
                </c:pt>
                <c:pt idx="54">
                  <c:v>-0.28931332889550188</c:v>
                </c:pt>
                <c:pt idx="55">
                  <c:v>-1.986294567484348</c:v>
                </c:pt>
                <c:pt idx="56">
                  <c:v>-0.12039242808472572</c:v>
                </c:pt>
                <c:pt idx="57">
                  <c:v>2.960810492421273</c:v>
                </c:pt>
                <c:pt idx="58">
                  <c:v>-0.5792377131394244</c:v>
                </c:pt>
                <c:pt idx="59">
                  <c:v>-4.367810559753571</c:v>
                </c:pt>
                <c:pt idx="60">
                  <c:v>-2.4598770061497022</c:v>
                </c:pt>
                <c:pt idx="61">
                  <c:v>-1.2265582921216378</c:v>
                </c:pt>
                <c:pt idx="62">
                  <c:v>-2.9883867149937182</c:v>
                </c:pt>
                <c:pt idx="63">
                  <c:v>0.86558446683679957</c:v>
                </c:pt>
                <c:pt idx="64">
                  <c:v>-6.0475389145975278E-2</c:v>
                </c:pt>
                <c:pt idx="65">
                  <c:v>-1.5511786917032255</c:v>
                </c:pt>
                <c:pt idx="66">
                  <c:v>-0.82167158813709618</c:v>
                </c:pt>
                <c:pt idx="67">
                  <c:v>-1.276725098794218</c:v>
                </c:pt>
                <c:pt idx="68">
                  <c:v>-0.84119819450144684</c:v>
                </c:pt>
                <c:pt idx="69">
                  <c:v>-7.6277650648359785E-2</c:v>
                </c:pt>
                <c:pt idx="70">
                  <c:v>-0.19420414134025954</c:v>
                </c:pt>
                <c:pt idx="71">
                  <c:v>-0.66936762374495418</c:v>
                </c:pt>
                <c:pt idx="72">
                  <c:v>-1.2814598390498144E-2</c:v>
                </c:pt>
                <c:pt idx="73">
                  <c:v>-1.6160614698227826</c:v>
                </c:pt>
                <c:pt idx="74">
                  <c:v>-4.1453806074469473</c:v>
                </c:pt>
                <c:pt idx="75">
                  <c:v>3.1300537325895661E-2</c:v>
                </c:pt>
                <c:pt idx="76">
                  <c:v>-2.9387776579231306</c:v>
                </c:pt>
                <c:pt idx="77">
                  <c:v>-4.2681662693065174</c:v>
                </c:pt>
                <c:pt idx="78">
                  <c:v>-3.386407766990307</c:v>
                </c:pt>
                <c:pt idx="79">
                  <c:v>-6.8382428410140417</c:v>
                </c:pt>
                <c:pt idx="80">
                  <c:v>-7.1591144216842544</c:v>
                </c:pt>
                <c:pt idx="81">
                  <c:v>-3.8193384223918492</c:v>
                </c:pt>
                <c:pt idx="82">
                  <c:v>-7.4320226422723179</c:v>
                </c:pt>
                <c:pt idx="83">
                  <c:v>-5.5050287538317422</c:v>
                </c:pt>
                <c:pt idx="84">
                  <c:v>-6.0313228923692179</c:v>
                </c:pt>
                <c:pt idx="85">
                  <c:v>-7.424482906305907</c:v>
                </c:pt>
                <c:pt idx="86">
                  <c:v>-3.4814657686800587</c:v>
                </c:pt>
                <c:pt idx="87">
                  <c:v>-7.5906127770534626</c:v>
                </c:pt>
                <c:pt idx="88">
                  <c:v>-8.1155806136831821</c:v>
                </c:pt>
                <c:pt idx="89">
                  <c:v>-4.3583010746866657</c:v>
                </c:pt>
                <c:pt idx="90">
                  <c:v>-5.812364337969278</c:v>
                </c:pt>
                <c:pt idx="91">
                  <c:v>-4.0818574930454155</c:v>
                </c:pt>
                <c:pt idx="92">
                  <c:v>-0.88032092712280186</c:v>
                </c:pt>
                <c:pt idx="93">
                  <c:v>-5.3467022937114583</c:v>
                </c:pt>
                <c:pt idx="94">
                  <c:v>-3.5489066637547362</c:v>
                </c:pt>
                <c:pt idx="95">
                  <c:v>-1.8284182305630114</c:v>
                </c:pt>
                <c:pt idx="96">
                  <c:v>-4.1025641025640986</c:v>
                </c:pt>
                <c:pt idx="97">
                  <c:v>-0.17416861699230957</c:v>
                </c:pt>
                <c:pt idx="98">
                  <c:v>0.51372215049034775</c:v>
                </c:pt>
                <c:pt idx="99">
                  <c:v>0.29910550523435386</c:v>
                </c:pt>
                <c:pt idx="100">
                  <c:v>2.0532184789663344</c:v>
                </c:pt>
                <c:pt idx="101">
                  <c:v>1.8821997679091762</c:v>
                </c:pt>
                <c:pt idx="102">
                  <c:v>2.7256173893251301</c:v>
                </c:pt>
                <c:pt idx="103">
                  <c:v>4.5197415649676831</c:v>
                </c:pt>
                <c:pt idx="104">
                  <c:v>3.746486790331649</c:v>
                </c:pt>
                <c:pt idx="105">
                  <c:v>-0.38291687629269378</c:v>
                </c:pt>
                <c:pt idx="106">
                  <c:v>2.7511250742973337</c:v>
                </c:pt>
                <c:pt idx="107">
                  <c:v>1.8351630345731618</c:v>
                </c:pt>
                <c:pt idx="108">
                  <c:v>1.9626806235066407</c:v>
                </c:pt>
                <c:pt idx="109">
                  <c:v>-8.4510113952362964E-2</c:v>
                </c:pt>
                <c:pt idx="110">
                  <c:v>-1.3009729966109052</c:v>
                </c:pt>
                <c:pt idx="111">
                  <c:v>-2.7739485159656851</c:v>
                </c:pt>
                <c:pt idx="112">
                  <c:v>-1.5147135341388673</c:v>
                </c:pt>
                <c:pt idx="113">
                  <c:v>-1.5390598955439372</c:v>
                </c:pt>
                <c:pt idx="114">
                  <c:v>-2.057829723591631</c:v>
                </c:pt>
                <c:pt idx="115">
                  <c:v>-1.1071732739910578</c:v>
                </c:pt>
                <c:pt idx="116">
                  <c:v>-2.478801506244388</c:v>
                </c:pt>
                <c:pt idx="117">
                  <c:v>0.12625908363961269</c:v>
                </c:pt>
                <c:pt idx="118">
                  <c:v>-1.5315538660716665</c:v>
                </c:pt>
                <c:pt idx="119">
                  <c:v>-1.3301153124162024</c:v>
                </c:pt>
                <c:pt idx="120">
                  <c:v>-0.37940076996036964</c:v>
                </c:pt>
                <c:pt idx="121">
                  <c:v>0.1746200649368479</c:v>
                </c:pt>
                <c:pt idx="122">
                  <c:v>-0.40429774036330191</c:v>
                </c:pt>
                <c:pt idx="123">
                  <c:v>-1.0032182211580198</c:v>
                </c:pt>
                <c:pt idx="124">
                  <c:v>-8.2026340270047182E-2</c:v>
                </c:pt>
                <c:pt idx="125">
                  <c:v>-0.82410025534677134</c:v>
                </c:pt>
                <c:pt idx="126">
                  <c:v>-0.25685258388068455</c:v>
                </c:pt>
                <c:pt idx="127">
                  <c:v>-0.56303632973117024</c:v>
                </c:pt>
                <c:pt idx="128">
                  <c:v>-3.6662900053122671</c:v>
                </c:pt>
                <c:pt idx="129">
                  <c:v>-0.63927867552184825</c:v>
                </c:pt>
                <c:pt idx="130">
                  <c:v>-1.4393111093872535</c:v>
                </c:pt>
                <c:pt idx="131">
                  <c:v>-3.1599796373753208</c:v>
                </c:pt>
                <c:pt idx="132">
                  <c:v>-2.8257185911931826</c:v>
                </c:pt>
                <c:pt idx="133">
                  <c:v>-3.2235945645136987</c:v>
                </c:pt>
                <c:pt idx="134">
                  <c:v>-4.3552259089962302</c:v>
                </c:pt>
                <c:pt idx="135">
                  <c:v>1.77873438559768</c:v>
                </c:pt>
                <c:pt idx="136">
                  <c:v>1.0193873787006646</c:v>
                </c:pt>
                <c:pt idx="137">
                  <c:v>-2.4401932149172634</c:v>
                </c:pt>
                <c:pt idx="138">
                  <c:v>-5.0022196884658143E-2</c:v>
                </c:pt>
                <c:pt idx="139">
                  <c:v>-2.4045616583260543</c:v>
                </c:pt>
                <c:pt idx="140">
                  <c:v>0.9575809002789315</c:v>
                </c:pt>
                <c:pt idx="141">
                  <c:v>-0.41809656709249632</c:v>
                </c:pt>
                <c:pt idx="142">
                  <c:v>-0.29697865380421407</c:v>
                </c:pt>
                <c:pt idx="143">
                  <c:v>-0.46742682348424047</c:v>
                </c:pt>
                <c:pt idx="144">
                  <c:v>-0.28295188886117151</c:v>
                </c:pt>
                <c:pt idx="145">
                  <c:v>-0.25878353984617464</c:v>
                </c:pt>
                <c:pt idx="146">
                  <c:v>1.3402991068168557</c:v>
                </c:pt>
                <c:pt idx="147">
                  <c:v>-1.1034689072656811</c:v>
                </c:pt>
                <c:pt idx="148">
                  <c:v>-0.79419604217377815</c:v>
                </c:pt>
                <c:pt idx="149">
                  <c:v>-0.65855417536820893</c:v>
                </c:pt>
                <c:pt idx="150">
                  <c:v>-1.0001264424813749</c:v>
                </c:pt>
                <c:pt idx="151">
                  <c:v>-0.97075754527791158</c:v>
                </c:pt>
                <c:pt idx="152">
                  <c:v>6.4194804755302037E-2</c:v>
                </c:pt>
                <c:pt idx="153">
                  <c:v>-0.47662625705617856</c:v>
                </c:pt>
                <c:pt idx="154">
                  <c:v>-6.038012917513047E-2</c:v>
                </c:pt>
                <c:pt idx="155">
                  <c:v>1.107695432464606</c:v>
                </c:pt>
                <c:pt idx="156">
                  <c:v>1.4622066561266411</c:v>
                </c:pt>
                <c:pt idx="157">
                  <c:v>2.3486190397210116</c:v>
                </c:pt>
                <c:pt idx="158">
                  <c:v>-0.12270305013674099</c:v>
                </c:pt>
                <c:pt idx="159">
                  <c:v>2.2086815452478037</c:v>
                </c:pt>
                <c:pt idx="160">
                  <c:v>0.57923529544960939</c:v>
                </c:pt>
                <c:pt idx="161">
                  <c:v>3.6103186152450339</c:v>
                </c:pt>
                <c:pt idx="162">
                  <c:v>2.7326459336789455</c:v>
                </c:pt>
                <c:pt idx="163">
                  <c:v>3.5136447862621267</c:v>
                </c:pt>
                <c:pt idx="164">
                  <c:v>1.422758280350922</c:v>
                </c:pt>
                <c:pt idx="165">
                  <c:v>0.20060876489178536</c:v>
                </c:pt>
                <c:pt idx="166">
                  <c:v>-0.14591473330156646</c:v>
                </c:pt>
                <c:pt idx="167">
                  <c:v>0.56176926044895215</c:v>
                </c:pt>
                <c:pt idx="168">
                  <c:v>-2.3768626589274255</c:v>
                </c:pt>
                <c:pt idx="169">
                  <c:v>-0.30448086777076222</c:v>
                </c:pt>
                <c:pt idx="170">
                  <c:v>2.6112675367540916</c:v>
                </c:pt>
                <c:pt idx="171">
                  <c:v>-0.16735994637304685</c:v>
                </c:pt>
                <c:pt idx="172">
                  <c:v>2.8267331912834592E-2</c:v>
                </c:pt>
                <c:pt idx="173">
                  <c:v>-1.489082098067307E-2</c:v>
                </c:pt>
                <c:pt idx="174">
                  <c:v>-1.2664076997698781</c:v>
                </c:pt>
                <c:pt idx="175">
                  <c:v>1.5212947060736504</c:v>
                </c:pt>
                <c:pt idx="176">
                  <c:v>-0.24332867199596819</c:v>
                </c:pt>
                <c:pt idx="177">
                  <c:v>0.94834479935337335</c:v>
                </c:pt>
                <c:pt idx="178">
                  <c:v>2.1226671675270037</c:v>
                </c:pt>
                <c:pt idx="179">
                  <c:v>0.32748585017949861</c:v>
                </c:pt>
                <c:pt idx="180">
                  <c:v>1.9127412371680474</c:v>
                </c:pt>
                <c:pt idx="181">
                  <c:v>-0.38595451607382758</c:v>
                </c:pt>
                <c:pt idx="182">
                  <c:v>0.10533518872795078</c:v>
                </c:pt>
                <c:pt idx="183">
                  <c:v>-6.3035394548771606E-2</c:v>
                </c:pt>
                <c:pt idx="184">
                  <c:v>4.6164683303966614</c:v>
                </c:pt>
                <c:pt idx="185">
                  <c:v>3.5308446393145676</c:v>
                </c:pt>
                <c:pt idx="186">
                  <c:v>1.9351133107937457</c:v>
                </c:pt>
                <c:pt idx="187">
                  <c:v>-0.19490901777150516</c:v>
                </c:pt>
                <c:pt idx="188">
                  <c:v>1.5399403912710996</c:v>
                </c:pt>
                <c:pt idx="189">
                  <c:v>0.66294158223667576</c:v>
                </c:pt>
                <c:pt idx="190">
                  <c:v>2.6672618148276817</c:v>
                </c:pt>
                <c:pt idx="191">
                  <c:v>1.2580852679621168</c:v>
                </c:pt>
                <c:pt idx="192">
                  <c:v>3.1410023769007367</c:v>
                </c:pt>
                <c:pt idx="193">
                  <c:v>0.71945436345863811</c:v>
                </c:pt>
                <c:pt idx="194">
                  <c:v>1.8238565843320398</c:v>
                </c:pt>
                <c:pt idx="195">
                  <c:v>-0.35637717604012353</c:v>
                </c:pt>
                <c:pt idx="196">
                  <c:v>-3.0656059216425446</c:v>
                </c:pt>
                <c:pt idx="197">
                  <c:v>-2.6112726387370166</c:v>
                </c:pt>
                <c:pt idx="198">
                  <c:v>-1.1573910254666031</c:v>
                </c:pt>
                <c:pt idx="199">
                  <c:v>-1.0416570907833544</c:v>
                </c:pt>
                <c:pt idx="200">
                  <c:v>-0.6698415887975484</c:v>
                </c:pt>
                <c:pt idx="201">
                  <c:v>1.509707534296334</c:v>
                </c:pt>
                <c:pt idx="202">
                  <c:v>-1.6798611331527935</c:v>
                </c:pt>
                <c:pt idx="203">
                  <c:v>-0.88800961885632246</c:v>
                </c:pt>
                <c:pt idx="204">
                  <c:v>0.82452164694228891</c:v>
                </c:pt>
                <c:pt idx="205">
                  <c:v>5.2369008571973019E-2</c:v>
                </c:pt>
                <c:pt idx="206">
                  <c:v>-2.2242359337672046</c:v>
                </c:pt>
                <c:pt idx="207">
                  <c:v>1.5874058333041896</c:v>
                </c:pt>
                <c:pt idx="208">
                  <c:v>-0.81305484528974015</c:v>
                </c:pt>
                <c:pt idx="209">
                  <c:v>-0.59860045527359018</c:v>
                </c:pt>
                <c:pt idx="210">
                  <c:v>0.73453138579719912</c:v>
                </c:pt>
                <c:pt idx="211">
                  <c:v>1.5373903356078467</c:v>
                </c:pt>
                <c:pt idx="212">
                  <c:v>-1.083868882791883</c:v>
                </c:pt>
                <c:pt idx="213">
                  <c:v>-2.2262020594378096</c:v>
                </c:pt>
                <c:pt idx="214">
                  <c:v>-0.61702656843175552</c:v>
                </c:pt>
                <c:pt idx="215">
                  <c:v>-1.9031459938039896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55-4966-92EC-68A712F73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54176"/>
        <c:axId val="607156096"/>
      </c:lineChart>
      <c:lineChart>
        <c:grouping val="standard"/>
        <c:varyColors val="0"/>
        <c:ser>
          <c:idx val="0"/>
          <c:order val="0"/>
          <c:tx>
            <c:strRef>
              <c:f>GrapheFR!$A$2</c:f>
              <c:strCache>
                <c:ptCount val="1"/>
                <c:pt idx="0">
                  <c:v> Reste du Monde</c:v>
                </c:pt>
              </c:strCache>
            </c:strRef>
          </c:tx>
          <c:spPr>
            <a:ln w="38100">
              <a:solidFill>
                <a:srgbClr val="9598B0"/>
              </a:solidFill>
              <a:prstDash val="solid"/>
            </a:ln>
          </c:spPr>
          <c:marker>
            <c:symbol val="none"/>
          </c:marker>
          <c:cat>
            <c:numRef>
              <c:f>conso_petrole_M!$A$151:$A$378</c:f>
              <c:numCache>
                <c:formatCode>m/d/yyyy</c:formatCode>
                <c:ptCount val="228"/>
                <c:pt idx="0">
                  <c:v>37271</c:v>
                </c:pt>
                <c:pt idx="1">
                  <c:v>37302</c:v>
                </c:pt>
                <c:pt idx="2">
                  <c:v>37330</c:v>
                </c:pt>
                <c:pt idx="3">
                  <c:v>37361</c:v>
                </c:pt>
                <c:pt idx="4">
                  <c:v>37391</c:v>
                </c:pt>
                <c:pt idx="5">
                  <c:v>37422</c:v>
                </c:pt>
                <c:pt idx="6">
                  <c:v>37452</c:v>
                </c:pt>
                <c:pt idx="7">
                  <c:v>37483</c:v>
                </c:pt>
                <c:pt idx="8">
                  <c:v>37514</c:v>
                </c:pt>
                <c:pt idx="9">
                  <c:v>37544</c:v>
                </c:pt>
                <c:pt idx="10">
                  <c:v>37575</c:v>
                </c:pt>
                <c:pt idx="11">
                  <c:v>37605</c:v>
                </c:pt>
                <c:pt idx="12">
                  <c:v>37636</c:v>
                </c:pt>
                <c:pt idx="13">
                  <c:v>37667</c:v>
                </c:pt>
                <c:pt idx="14">
                  <c:v>37695</c:v>
                </c:pt>
                <c:pt idx="15">
                  <c:v>37726</c:v>
                </c:pt>
                <c:pt idx="16">
                  <c:v>37756</c:v>
                </c:pt>
                <c:pt idx="17">
                  <c:v>37787</c:v>
                </c:pt>
                <c:pt idx="18">
                  <c:v>37817</c:v>
                </c:pt>
                <c:pt idx="19">
                  <c:v>37848</c:v>
                </c:pt>
                <c:pt idx="20">
                  <c:v>37879</c:v>
                </c:pt>
                <c:pt idx="21">
                  <c:v>37909</c:v>
                </c:pt>
                <c:pt idx="22">
                  <c:v>37940</c:v>
                </c:pt>
                <c:pt idx="23">
                  <c:v>37970</c:v>
                </c:pt>
                <c:pt idx="24">
                  <c:v>38001</c:v>
                </c:pt>
                <c:pt idx="25">
                  <c:v>38032</c:v>
                </c:pt>
                <c:pt idx="26">
                  <c:v>38061</c:v>
                </c:pt>
                <c:pt idx="27">
                  <c:v>38092</c:v>
                </c:pt>
                <c:pt idx="28">
                  <c:v>38122</c:v>
                </c:pt>
                <c:pt idx="29">
                  <c:v>38153</c:v>
                </c:pt>
                <c:pt idx="30">
                  <c:v>38183</c:v>
                </c:pt>
                <c:pt idx="31">
                  <c:v>38214</c:v>
                </c:pt>
                <c:pt idx="32">
                  <c:v>38245</c:v>
                </c:pt>
                <c:pt idx="33">
                  <c:v>38275</c:v>
                </c:pt>
                <c:pt idx="34">
                  <c:v>38306</c:v>
                </c:pt>
                <c:pt idx="35">
                  <c:v>38336</c:v>
                </c:pt>
                <c:pt idx="36">
                  <c:v>38367</c:v>
                </c:pt>
                <c:pt idx="37">
                  <c:v>38398</c:v>
                </c:pt>
                <c:pt idx="38">
                  <c:v>38426</c:v>
                </c:pt>
                <c:pt idx="39">
                  <c:v>38457</c:v>
                </c:pt>
                <c:pt idx="40">
                  <c:v>38487</c:v>
                </c:pt>
                <c:pt idx="41">
                  <c:v>38518</c:v>
                </c:pt>
                <c:pt idx="42">
                  <c:v>38548</c:v>
                </c:pt>
                <c:pt idx="43">
                  <c:v>38579</c:v>
                </c:pt>
                <c:pt idx="44">
                  <c:v>38610</c:v>
                </c:pt>
                <c:pt idx="45">
                  <c:v>38640</c:v>
                </c:pt>
                <c:pt idx="46">
                  <c:v>38671</c:v>
                </c:pt>
                <c:pt idx="47">
                  <c:v>38701</c:v>
                </c:pt>
                <c:pt idx="48">
                  <c:v>38732</c:v>
                </c:pt>
                <c:pt idx="49">
                  <c:v>38763</c:v>
                </c:pt>
                <c:pt idx="50">
                  <c:v>38791</c:v>
                </c:pt>
                <c:pt idx="51">
                  <c:v>38822</c:v>
                </c:pt>
                <c:pt idx="52">
                  <c:v>38852</c:v>
                </c:pt>
                <c:pt idx="53">
                  <c:v>38883</c:v>
                </c:pt>
                <c:pt idx="54">
                  <c:v>38913</c:v>
                </c:pt>
                <c:pt idx="55">
                  <c:v>38944</c:v>
                </c:pt>
                <c:pt idx="56">
                  <c:v>38975</c:v>
                </c:pt>
                <c:pt idx="57">
                  <c:v>39005</c:v>
                </c:pt>
                <c:pt idx="58">
                  <c:v>39036</c:v>
                </c:pt>
                <c:pt idx="59">
                  <c:v>39066</c:v>
                </c:pt>
                <c:pt idx="60">
                  <c:v>39097</c:v>
                </c:pt>
                <c:pt idx="61">
                  <c:v>39128</c:v>
                </c:pt>
                <c:pt idx="62">
                  <c:v>39156</c:v>
                </c:pt>
                <c:pt idx="63">
                  <c:v>39187</c:v>
                </c:pt>
                <c:pt idx="64">
                  <c:v>39217</c:v>
                </c:pt>
                <c:pt idx="65">
                  <c:v>39248</c:v>
                </c:pt>
                <c:pt idx="66">
                  <c:v>39278</c:v>
                </c:pt>
                <c:pt idx="67">
                  <c:v>39309</c:v>
                </c:pt>
                <c:pt idx="68">
                  <c:v>39340</c:v>
                </c:pt>
                <c:pt idx="69">
                  <c:v>39370</c:v>
                </c:pt>
                <c:pt idx="70">
                  <c:v>39401</c:v>
                </c:pt>
                <c:pt idx="71">
                  <c:v>39431</c:v>
                </c:pt>
                <c:pt idx="72">
                  <c:v>39462</c:v>
                </c:pt>
                <c:pt idx="73">
                  <c:v>39493</c:v>
                </c:pt>
                <c:pt idx="74">
                  <c:v>39522</c:v>
                </c:pt>
                <c:pt idx="75">
                  <c:v>39553</c:v>
                </c:pt>
                <c:pt idx="76">
                  <c:v>39583</c:v>
                </c:pt>
                <c:pt idx="77">
                  <c:v>39614</c:v>
                </c:pt>
                <c:pt idx="78">
                  <c:v>39644</c:v>
                </c:pt>
                <c:pt idx="79">
                  <c:v>39675</c:v>
                </c:pt>
                <c:pt idx="80">
                  <c:v>39706</c:v>
                </c:pt>
                <c:pt idx="81">
                  <c:v>39736</c:v>
                </c:pt>
                <c:pt idx="82">
                  <c:v>39767</c:v>
                </c:pt>
                <c:pt idx="83">
                  <c:v>39797</c:v>
                </c:pt>
                <c:pt idx="84">
                  <c:v>39828</c:v>
                </c:pt>
                <c:pt idx="85">
                  <c:v>39859</c:v>
                </c:pt>
                <c:pt idx="86">
                  <c:v>39887</c:v>
                </c:pt>
                <c:pt idx="87">
                  <c:v>39918</c:v>
                </c:pt>
                <c:pt idx="88">
                  <c:v>39948</c:v>
                </c:pt>
                <c:pt idx="89">
                  <c:v>39979</c:v>
                </c:pt>
                <c:pt idx="90">
                  <c:v>40009</c:v>
                </c:pt>
                <c:pt idx="91">
                  <c:v>40040</c:v>
                </c:pt>
                <c:pt idx="92">
                  <c:v>40071</c:v>
                </c:pt>
                <c:pt idx="93">
                  <c:v>40101</c:v>
                </c:pt>
                <c:pt idx="94">
                  <c:v>40132</c:v>
                </c:pt>
                <c:pt idx="95">
                  <c:v>40162</c:v>
                </c:pt>
                <c:pt idx="96">
                  <c:v>40193</c:v>
                </c:pt>
                <c:pt idx="97">
                  <c:v>40224</c:v>
                </c:pt>
                <c:pt idx="98">
                  <c:v>40252</c:v>
                </c:pt>
                <c:pt idx="99">
                  <c:v>40283</c:v>
                </c:pt>
                <c:pt idx="100">
                  <c:v>40313</c:v>
                </c:pt>
                <c:pt idx="101">
                  <c:v>40344</c:v>
                </c:pt>
                <c:pt idx="102">
                  <c:v>40374</c:v>
                </c:pt>
                <c:pt idx="103">
                  <c:v>40405</c:v>
                </c:pt>
                <c:pt idx="104">
                  <c:v>40436</c:v>
                </c:pt>
                <c:pt idx="105">
                  <c:v>40466</c:v>
                </c:pt>
                <c:pt idx="106">
                  <c:v>40497</c:v>
                </c:pt>
                <c:pt idx="107">
                  <c:v>40527</c:v>
                </c:pt>
                <c:pt idx="108">
                  <c:v>40558</c:v>
                </c:pt>
                <c:pt idx="109">
                  <c:v>40589</c:v>
                </c:pt>
                <c:pt idx="110">
                  <c:v>40617</c:v>
                </c:pt>
                <c:pt idx="111">
                  <c:v>40648</c:v>
                </c:pt>
                <c:pt idx="112">
                  <c:v>40678</c:v>
                </c:pt>
                <c:pt idx="113">
                  <c:v>40709</c:v>
                </c:pt>
                <c:pt idx="114">
                  <c:v>40739</c:v>
                </c:pt>
                <c:pt idx="115">
                  <c:v>40770</c:v>
                </c:pt>
                <c:pt idx="116">
                  <c:v>40801</c:v>
                </c:pt>
                <c:pt idx="117">
                  <c:v>40831</c:v>
                </c:pt>
                <c:pt idx="118">
                  <c:v>40862</c:v>
                </c:pt>
                <c:pt idx="119">
                  <c:v>40892</c:v>
                </c:pt>
                <c:pt idx="120">
                  <c:v>40923</c:v>
                </c:pt>
                <c:pt idx="121">
                  <c:v>40954</c:v>
                </c:pt>
                <c:pt idx="122">
                  <c:v>40983</c:v>
                </c:pt>
                <c:pt idx="123">
                  <c:v>41014</c:v>
                </c:pt>
                <c:pt idx="124">
                  <c:v>41044</c:v>
                </c:pt>
                <c:pt idx="125">
                  <c:v>41075</c:v>
                </c:pt>
                <c:pt idx="126">
                  <c:v>41105</c:v>
                </c:pt>
                <c:pt idx="127">
                  <c:v>41136</c:v>
                </c:pt>
                <c:pt idx="128">
                  <c:v>41167</c:v>
                </c:pt>
                <c:pt idx="129">
                  <c:v>41197</c:v>
                </c:pt>
                <c:pt idx="130">
                  <c:v>41228</c:v>
                </c:pt>
                <c:pt idx="131">
                  <c:v>41258</c:v>
                </c:pt>
                <c:pt idx="132">
                  <c:v>41289</c:v>
                </c:pt>
                <c:pt idx="133">
                  <c:v>41320</c:v>
                </c:pt>
                <c:pt idx="134">
                  <c:v>41348</c:v>
                </c:pt>
                <c:pt idx="135">
                  <c:v>41379</c:v>
                </c:pt>
                <c:pt idx="136">
                  <c:v>41409</c:v>
                </c:pt>
                <c:pt idx="137">
                  <c:v>41440</c:v>
                </c:pt>
                <c:pt idx="138">
                  <c:v>41470</c:v>
                </c:pt>
                <c:pt idx="139">
                  <c:v>41501</c:v>
                </c:pt>
                <c:pt idx="140">
                  <c:v>41532</c:v>
                </c:pt>
                <c:pt idx="141">
                  <c:v>41562</c:v>
                </c:pt>
                <c:pt idx="142">
                  <c:v>41593</c:v>
                </c:pt>
                <c:pt idx="143">
                  <c:v>41623</c:v>
                </c:pt>
                <c:pt idx="144">
                  <c:v>41654</c:v>
                </c:pt>
                <c:pt idx="145">
                  <c:v>41685</c:v>
                </c:pt>
                <c:pt idx="146">
                  <c:v>41713</c:v>
                </c:pt>
                <c:pt idx="147">
                  <c:v>41744</c:v>
                </c:pt>
                <c:pt idx="148">
                  <c:v>41774</c:v>
                </c:pt>
                <c:pt idx="149">
                  <c:v>41805</c:v>
                </c:pt>
                <c:pt idx="150">
                  <c:v>41835</c:v>
                </c:pt>
                <c:pt idx="151">
                  <c:v>41866</c:v>
                </c:pt>
                <c:pt idx="152">
                  <c:v>41897</c:v>
                </c:pt>
                <c:pt idx="153">
                  <c:v>41927</c:v>
                </c:pt>
                <c:pt idx="154">
                  <c:v>41958</c:v>
                </c:pt>
                <c:pt idx="155">
                  <c:v>41988</c:v>
                </c:pt>
                <c:pt idx="156">
                  <c:v>42019</c:v>
                </c:pt>
                <c:pt idx="157">
                  <c:v>42050</c:v>
                </c:pt>
                <c:pt idx="158">
                  <c:v>42078</c:v>
                </c:pt>
                <c:pt idx="159">
                  <c:v>42109</c:v>
                </c:pt>
                <c:pt idx="160">
                  <c:v>42139</c:v>
                </c:pt>
                <c:pt idx="161">
                  <c:v>42170</c:v>
                </c:pt>
                <c:pt idx="162">
                  <c:v>42200</c:v>
                </c:pt>
                <c:pt idx="163">
                  <c:v>42231</c:v>
                </c:pt>
                <c:pt idx="164">
                  <c:v>42262</c:v>
                </c:pt>
                <c:pt idx="165">
                  <c:v>42292</c:v>
                </c:pt>
                <c:pt idx="166">
                  <c:v>42323</c:v>
                </c:pt>
                <c:pt idx="167">
                  <c:v>42353</c:v>
                </c:pt>
                <c:pt idx="168">
                  <c:v>42384</c:v>
                </c:pt>
                <c:pt idx="169">
                  <c:v>42415</c:v>
                </c:pt>
                <c:pt idx="170">
                  <c:v>42444</c:v>
                </c:pt>
                <c:pt idx="171">
                  <c:v>42475</c:v>
                </c:pt>
                <c:pt idx="172">
                  <c:v>42505</c:v>
                </c:pt>
                <c:pt idx="173">
                  <c:v>42536</c:v>
                </c:pt>
                <c:pt idx="174">
                  <c:v>42566</c:v>
                </c:pt>
                <c:pt idx="175">
                  <c:v>42597</c:v>
                </c:pt>
                <c:pt idx="176">
                  <c:v>42628</c:v>
                </c:pt>
                <c:pt idx="177">
                  <c:v>42658</c:v>
                </c:pt>
                <c:pt idx="178">
                  <c:v>42689</c:v>
                </c:pt>
                <c:pt idx="179">
                  <c:v>42719</c:v>
                </c:pt>
                <c:pt idx="180">
                  <c:v>42750</c:v>
                </c:pt>
                <c:pt idx="181">
                  <c:v>42781</c:v>
                </c:pt>
                <c:pt idx="182">
                  <c:v>42809</c:v>
                </c:pt>
                <c:pt idx="183">
                  <c:v>42840</c:v>
                </c:pt>
                <c:pt idx="184">
                  <c:v>42870</c:v>
                </c:pt>
                <c:pt idx="185">
                  <c:v>42901</c:v>
                </c:pt>
                <c:pt idx="186">
                  <c:v>42931</c:v>
                </c:pt>
                <c:pt idx="187">
                  <c:v>42962</c:v>
                </c:pt>
                <c:pt idx="188">
                  <c:v>42993</c:v>
                </c:pt>
                <c:pt idx="189">
                  <c:v>43023</c:v>
                </c:pt>
                <c:pt idx="190">
                  <c:v>43054</c:v>
                </c:pt>
                <c:pt idx="191">
                  <c:v>43084</c:v>
                </c:pt>
                <c:pt idx="192">
                  <c:v>43115</c:v>
                </c:pt>
                <c:pt idx="193">
                  <c:v>43146</c:v>
                </c:pt>
                <c:pt idx="194">
                  <c:v>43174</c:v>
                </c:pt>
                <c:pt idx="195">
                  <c:v>43205</c:v>
                </c:pt>
                <c:pt idx="196">
                  <c:v>43235</c:v>
                </c:pt>
                <c:pt idx="197">
                  <c:v>43266</c:v>
                </c:pt>
                <c:pt idx="198">
                  <c:v>43296</c:v>
                </c:pt>
                <c:pt idx="199">
                  <c:v>43327</c:v>
                </c:pt>
                <c:pt idx="200">
                  <c:v>43358</c:v>
                </c:pt>
                <c:pt idx="201">
                  <c:v>43388</c:v>
                </c:pt>
                <c:pt idx="202">
                  <c:v>43419</c:v>
                </c:pt>
                <c:pt idx="203">
                  <c:v>43449</c:v>
                </c:pt>
                <c:pt idx="204">
                  <c:v>43480</c:v>
                </c:pt>
                <c:pt idx="205">
                  <c:v>43511</c:v>
                </c:pt>
                <c:pt idx="206">
                  <c:v>43539</c:v>
                </c:pt>
                <c:pt idx="207">
                  <c:v>43570</c:v>
                </c:pt>
                <c:pt idx="208">
                  <c:v>43600</c:v>
                </c:pt>
                <c:pt idx="209">
                  <c:v>43631</c:v>
                </c:pt>
                <c:pt idx="210">
                  <c:v>43661</c:v>
                </c:pt>
                <c:pt idx="211">
                  <c:v>43692</c:v>
                </c:pt>
                <c:pt idx="212">
                  <c:v>43723</c:v>
                </c:pt>
                <c:pt idx="213">
                  <c:v>43753</c:v>
                </c:pt>
                <c:pt idx="214">
                  <c:v>43784</c:v>
                </c:pt>
                <c:pt idx="215">
                  <c:v>43814</c:v>
                </c:pt>
                <c:pt idx="216">
                  <c:v>43845</c:v>
                </c:pt>
                <c:pt idx="217">
                  <c:v>43876</c:v>
                </c:pt>
                <c:pt idx="218">
                  <c:v>43905</c:v>
                </c:pt>
                <c:pt idx="219">
                  <c:v>43936</c:v>
                </c:pt>
                <c:pt idx="220">
                  <c:v>43966</c:v>
                </c:pt>
                <c:pt idx="221">
                  <c:v>43997</c:v>
                </c:pt>
                <c:pt idx="222">
                  <c:v>44027</c:v>
                </c:pt>
                <c:pt idx="223">
                  <c:v>44058</c:v>
                </c:pt>
                <c:pt idx="224">
                  <c:v>44089</c:v>
                </c:pt>
                <c:pt idx="225">
                  <c:v>44119</c:v>
                </c:pt>
                <c:pt idx="226">
                  <c:v>44150</c:v>
                </c:pt>
                <c:pt idx="227">
                  <c:v>44180</c:v>
                </c:pt>
              </c:numCache>
            </c:numRef>
          </c:cat>
          <c:val>
            <c:numRef>
              <c:f>conso_petrole_M!$M$151:$M$378</c:f>
              <c:numCache>
                <c:formatCode>0.00</c:formatCode>
                <c:ptCount val="228"/>
                <c:pt idx="0">
                  <c:v>3.5700659508366428</c:v>
                </c:pt>
                <c:pt idx="1">
                  <c:v>0.48691898720851778</c:v>
                </c:pt>
                <c:pt idx="2">
                  <c:v>0.70166041778254584</c:v>
                </c:pt>
                <c:pt idx="3">
                  <c:v>1.394502288482613</c:v>
                </c:pt>
                <c:pt idx="4">
                  <c:v>1.1143320656365585</c:v>
                </c:pt>
                <c:pt idx="5">
                  <c:v>-3.7914570284423577</c:v>
                </c:pt>
                <c:pt idx="6">
                  <c:v>-0.23483574840550414</c:v>
                </c:pt>
                <c:pt idx="7">
                  <c:v>-0.17917424045703623</c:v>
                </c:pt>
                <c:pt idx="8">
                  <c:v>1.0276138279932789</c:v>
                </c:pt>
                <c:pt idx="9">
                  <c:v>2.2391223700249263</c:v>
                </c:pt>
                <c:pt idx="10">
                  <c:v>0.69439046508612545</c:v>
                </c:pt>
                <c:pt idx="11">
                  <c:v>-0.86539674530086153</c:v>
                </c:pt>
                <c:pt idx="12">
                  <c:v>2.0997789706346914</c:v>
                </c:pt>
                <c:pt idx="13">
                  <c:v>2.5589984022629908</c:v>
                </c:pt>
                <c:pt idx="14">
                  <c:v>1.2073825860326348</c:v>
                </c:pt>
                <c:pt idx="15">
                  <c:v>1.1826197138482986</c:v>
                </c:pt>
                <c:pt idx="16">
                  <c:v>0.43924250394526965</c:v>
                </c:pt>
                <c:pt idx="17">
                  <c:v>5.3496624776541601</c:v>
                </c:pt>
                <c:pt idx="18">
                  <c:v>7.115153136284591</c:v>
                </c:pt>
                <c:pt idx="19">
                  <c:v>5.3822741343877434</c:v>
                </c:pt>
                <c:pt idx="20">
                  <c:v>6.1968598403838726</c:v>
                </c:pt>
                <c:pt idx="21">
                  <c:v>6.705025529378239</c:v>
                </c:pt>
                <c:pt idx="22">
                  <c:v>7.485268764634756</c:v>
                </c:pt>
                <c:pt idx="23">
                  <c:v>5.482031965794576</c:v>
                </c:pt>
                <c:pt idx="24">
                  <c:v>6.7599608267614908</c:v>
                </c:pt>
                <c:pt idx="25">
                  <c:v>6.1752988047808932</c:v>
                </c:pt>
                <c:pt idx="26">
                  <c:v>6.464158082825322</c:v>
                </c:pt>
                <c:pt idx="27">
                  <c:v>7.962431515783952</c:v>
                </c:pt>
                <c:pt idx="28">
                  <c:v>10.912090502003323</c:v>
                </c:pt>
                <c:pt idx="29">
                  <c:v>9.1074865768412394</c:v>
                </c:pt>
                <c:pt idx="30">
                  <c:v>6.7823698339368521</c:v>
                </c:pt>
                <c:pt idx="31">
                  <c:v>6.7341397185880281</c:v>
                </c:pt>
                <c:pt idx="32">
                  <c:v>6.8372709858048664</c:v>
                </c:pt>
                <c:pt idx="33">
                  <c:v>3.5414136507165406</c:v>
                </c:pt>
                <c:pt idx="34">
                  <c:v>4.1534999521210425</c:v>
                </c:pt>
                <c:pt idx="35">
                  <c:v>7.296240891762773</c:v>
                </c:pt>
                <c:pt idx="36">
                  <c:v>8.9969824984912563</c:v>
                </c:pt>
                <c:pt idx="37">
                  <c:v>6.6026843700389692</c:v>
                </c:pt>
                <c:pt idx="38">
                  <c:v>8.1177806298746056</c:v>
                </c:pt>
                <c:pt idx="39">
                  <c:v>7.2640278381905343</c:v>
                </c:pt>
                <c:pt idx="40">
                  <c:v>3.5958823251640792</c:v>
                </c:pt>
                <c:pt idx="41">
                  <c:v>3.8022284122562588</c:v>
                </c:pt>
                <c:pt idx="42">
                  <c:v>2.5280044900727106</c:v>
                </c:pt>
                <c:pt idx="43">
                  <c:v>0.430177158980527</c:v>
                </c:pt>
                <c:pt idx="44">
                  <c:v>0.36550043676151223</c:v>
                </c:pt>
                <c:pt idx="45">
                  <c:v>5.0975884395233262</c:v>
                </c:pt>
                <c:pt idx="46">
                  <c:v>2.558209023835234</c:v>
                </c:pt>
                <c:pt idx="47">
                  <c:v>1.5201259275916312</c:v>
                </c:pt>
                <c:pt idx="48">
                  <c:v>-2.998759744861812</c:v>
                </c:pt>
                <c:pt idx="49">
                  <c:v>1.8840677813127371</c:v>
                </c:pt>
                <c:pt idx="50">
                  <c:v>1.2281703001940647</c:v>
                </c:pt>
                <c:pt idx="51">
                  <c:v>1.8090474903126985</c:v>
                </c:pt>
                <c:pt idx="52">
                  <c:v>3.398135697518101</c:v>
                </c:pt>
                <c:pt idx="53">
                  <c:v>1.5340578737868427</c:v>
                </c:pt>
                <c:pt idx="54">
                  <c:v>2.994845125678558</c:v>
                </c:pt>
                <c:pt idx="55">
                  <c:v>5.0663227708179548</c:v>
                </c:pt>
                <c:pt idx="56">
                  <c:v>3.0851331852224995</c:v>
                </c:pt>
                <c:pt idx="57">
                  <c:v>0.82364232941229965</c:v>
                </c:pt>
                <c:pt idx="58">
                  <c:v>4.1035410129986571</c:v>
                </c:pt>
                <c:pt idx="59">
                  <c:v>3.3557790280423605</c:v>
                </c:pt>
                <c:pt idx="60">
                  <c:v>4.7582081373578999</c:v>
                </c:pt>
                <c:pt idx="61">
                  <c:v>3.3241794746866393</c:v>
                </c:pt>
                <c:pt idx="62">
                  <c:v>5.6649302031887894</c:v>
                </c:pt>
                <c:pt idx="63">
                  <c:v>3.4763559115752907</c:v>
                </c:pt>
                <c:pt idx="64">
                  <c:v>4.6795097866337176</c:v>
                </c:pt>
                <c:pt idx="65">
                  <c:v>5.7439873138930508</c:v>
                </c:pt>
                <c:pt idx="66">
                  <c:v>5.5807773225556412</c:v>
                </c:pt>
                <c:pt idx="67">
                  <c:v>4.8307908118534248</c:v>
                </c:pt>
                <c:pt idx="68">
                  <c:v>3.8393174546747399</c:v>
                </c:pt>
                <c:pt idx="69">
                  <c:v>1.3947310161611659</c:v>
                </c:pt>
                <c:pt idx="70">
                  <c:v>2.5338528772254731</c:v>
                </c:pt>
                <c:pt idx="71">
                  <c:v>3.1418100769379009</c:v>
                </c:pt>
                <c:pt idx="72">
                  <c:v>2.4955320169129491</c:v>
                </c:pt>
                <c:pt idx="73">
                  <c:v>0.75447433286894849</c:v>
                </c:pt>
                <c:pt idx="74">
                  <c:v>0.49301035108311186</c:v>
                </c:pt>
                <c:pt idx="75">
                  <c:v>1.5482656858132771</c:v>
                </c:pt>
                <c:pt idx="76">
                  <c:v>2.98372323177023</c:v>
                </c:pt>
                <c:pt idx="77">
                  <c:v>1.3475797717237281</c:v>
                </c:pt>
                <c:pt idx="78">
                  <c:v>2.5338227582590633</c:v>
                </c:pt>
                <c:pt idx="79">
                  <c:v>0.97223383791917861</c:v>
                </c:pt>
                <c:pt idx="80">
                  <c:v>1.2153372132831075</c:v>
                </c:pt>
                <c:pt idx="81">
                  <c:v>1.7489082969432523</c:v>
                </c:pt>
                <c:pt idx="82">
                  <c:v>3.2354917275552175</c:v>
                </c:pt>
                <c:pt idx="83">
                  <c:v>-0.88723585513327263</c:v>
                </c:pt>
                <c:pt idx="84">
                  <c:v>0.66557509515809965</c:v>
                </c:pt>
                <c:pt idx="85">
                  <c:v>0.31271938221968387</c:v>
                </c:pt>
                <c:pt idx="86">
                  <c:v>-0.18476829630886815</c:v>
                </c:pt>
                <c:pt idx="87">
                  <c:v>0.78970643979277</c:v>
                </c:pt>
                <c:pt idx="88">
                  <c:v>-1.0345955671873686</c:v>
                </c:pt>
                <c:pt idx="89">
                  <c:v>1.459133973160176</c:v>
                </c:pt>
                <c:pt idx="90">
                  <c:v>0.75486365403105715</c:v>
                </c:pt>
                <c:pt idx="91">
                  <c:v>2.2404903402149623</c:v>
                </c:pt>
                <c:pt idx="92">
                  <c:v>4.8959918822932602</c:v>
                </c:pt>
                <c:pt idx="93">
                  <c:v>5.6243428252612304</c:v>
                </c:pt>
                <c:pt idx="94">
                  <c:v>-0.12202810714068146</c:v>
                </c:pt>
                <c:pt idx="95">
                  <c:v>1.1781970649895168</c:v>
                </c:pt>
                <c:pt idx="96">
                  <c:v>5.5006337135614425</c:v>
                </c:pt>
                <c:pt idx="97">
                  <c:v>6.7099291682571671</c:v>
                </c:pt>
                <c:pt idx="98">
                  <c:v>6.8363156662907709</c:v>
                </c:pt>
                <c:pt idx="99">
                  <c:v>6.88243037128351</c:v>
                </c:pt>
                <c:pt idx="100">
                  <c:v>6.8261642080905682</c:v>
                </c:pt>
                <c:pt idx="101">
                  <c:v>2.5015698110150142</c:v>
                </c:pt>
                <c:pt idx="102">
                  <c:v>3.7399496467148463</c:v>
                </c:pt>
                <c:pt idx="103">
                  <c:v>0.86278481012658226</c:v>
                </c:pt>
                <c:pt idx="104">
                  <c:v>2.9564691656590147</c:v>
                </c:pt>
                <c:pt idx="105">
                  <c:v>5.4487830644833757</c:v>
                </c:pt>
                <c:pt idx="106">
                  <c:v>5.0011199576452503</c:v>
                </c:pt>
                <c:pt idx="107">
                  <c:v>11.804568356056521</c:v>
                </c:pt>
                <c:pt idx="108">
                  <c:v>3.223610443696967</c:v>
                </c:pt>
                <c:pt idx="109">
                  <c:v>7.4744624190150821</c:v>
                </c:pt>
                <c:pt idx="110">
                  <c:v>7.8387636421572759</c:v>
                </c:pt>
                <c:pt idx="111">
                  <c:v>6.1499364675984713</c:v>
                </c:pt>
                <c:pt idx="112">
                  <c:v>2.9474335667040608</c:v>
                </c:pt>
                <c:pt idx="113">
                  <c:v>6.825547387558295</c:v>
                </c:pt>
                <c:pt idx="114">
                  <c:v>4.585665635886782</c:v>
                </c:pt>
                <c:pt idx="115">
                  <c:v>7.6363928435172035</c:v>
                </c:pt>
                <c:pt idx="116">
                  <c:v>4.9229745336386577</c:v>
                </c:pt>
                <c:pt idx="117">
                  <c:v>3.1018803945746187</c:v>
                </c:pt>
                <c:pt idx="118">
                  <c:v>4.0492582177833913</c:v>
                </c:pt>
                <c:pt idx="119">
                  <c:v>-0.65442278320234637</c:v>
                </c:pt>
                <c:pt idx="120">
                  <c:v>2.0677348023431463</c:v>
                </c:pt>
                <c:pt idx="121">
                  <c:v>1.1205828510142402</c:v>
                </c:pt>
                <c:pt idx="122">
                  <c:v>-3.3500775651917225</c:v>
                </c:pt>
                <c:pt idx="123">
                  <c:v>-1.8660757904090164</c:v>
                </c:pt>
                <c:pt idx="124">
                  <c:v>0.61609313193686788</c:v>
                </c:pt>
                <c:pt idx="125">
                  <c:v>2.390169100780648</c:v>
                </c:pt>
                <c:pt idx="126">
                  <c:v>1.8542036028177833</c:v>
                </c:pt>
                <c:pt idx="127">
                  <c:v>4.2957065839303699</c:v>
                </c:pt>
                <c:pt idx="128">
                  <c:v>4.5143671432265942</c:v>
                </c:pt>
                <c:pt idx="129">
                  <c:v>5.0979799457090191</c:v>
                </c:pt>
                <c:pt idx="130">
                  <c:v>4.8729997246615309</c:v>
                </c:pt>
                <c:pt idx="131">
                  <c:v>4.7041057116290474</c:v>
                </c:pt>
                <c:pt idx="132">
                  <c:v>4.3197721568131398</c:v>
                </c:pt>
                <c:pt idx="133">
                  <c:v>1.2353346335580051</c:v>
                </c:pt>
                <c:pt idx="134">
                  <c:v>1.9880012046271878</c:v>
                </c:pt>
                <c:pt idx="135">
                  <c:v>3.1741922156608648</c:v>
                </c:pt>
                <c:pt idx="136">
                  <c:v>2.7129113423012274</c:v>
                </c:pt>
                <c:pt idx="137">
                  <c:v>3.9254254282342194</c:v>
                </c:pt>
                <c:pt idx="138">
                  <c:v>3.6500516105281378</c:v>
                </c:pt>
                <c:pt idx="139">
                  <c:v>2.2173967143137574</c:v>
                </c:pt>
                <c:pt idx="140">
                  <c:v>-0.57490469159832136</c:v>
                </c:pt>
                <c:pt idx="141">
                  <c:v>1.8371424941485248</c:v>
                </c:pt>
                <c:pt idx="142">
                  <c:v>3.7190786525398423</c:v>
                </c:pt>
                <c:pt idx="143">
                  <c:v>1.0076138980813498</c:v>
                </c:pt>
                <c:pt idx="144">
                  <c:v>5.2202869253962891</c:v>
                </c:pt>
                <c:pt idx="145">
                  <c:v>6.1224424009841405</c:v>
                </c:pt>
                <c:pt idx="146">
                  <c:v>4.9929225402933097</c:v>
                </c:pt>
                <c:pt idx="147">
                  <c:v>3.334422184244068</c:v>
                </c:pt>
                <c:pt idx="148">
                  <c:v>4.1321185282895856</c:v>
                </c:pt>
                <c:pt idx="149">
                  <c:v>3.0715343818230378</c:v>
                </c:pt>
                <c:pt idx="150">
                  <c:v>3.2714827884204656</c:v>
                </c:pt>
                <c:pt idx="151">
                  <c:v>2.8105234918934574</c:v>
                </c:pt>
                <c:pt idx="152">
                  <c:v>4.3869614693751613</c:v>
                </c:pt>
                <c:pt idx="153">
                  <c:v>1.2401400061965218</c:v>
                </c:pt>
                <c:pt idx="154">
                  <c:v>0.96163273652019043</c:v>
                </c:pt>
                <c:pt idx="155">
                  <c:v>5.0255704880122654</c:v>
                </c:pt>
                <c:pt idx="156">
                  <c:v>0.56380795887249757</c:v>
                </c:pt>
                <c:pt idx="157">
                  <c:v>-0.74179932065217002</c:v>
                </c:pt>
                <c:pt idx="158">
                  <c:v>3.7897929824219023</c:v>
                </c:pt>
                <c:pt idx="159">
                  <c:v>4.9116132176578731</c:v>
                </c:pt>
                <c:pt idx="160">
                  <c:v>2.7972682438659469</c:v>
                </c:pt>
                <c:pt idx="161">
                  <c:v>3.2283816352166816</c:v>
                </c:pt>
                <c:pt idx="162">
                  <c:v>2.0327023135110478</c:v>
                </c:pt>
                <c:pt idx="163">
                  <c:v>2.4484180377345899</c:v>
                </c:pt>
                <c:pt idx="164">
                  <c:v>4.3437007948825546</c:v>
                </c:pt>
                <c:pt idx="165">
                  <c:v>4.6606396771479153</c:v>
                </c:pt>
                <c:pt idx="166">
                  <c:v>0.88800703962175209</c:v>
                </c:pt>
                <c:pt idx="167">
                  <c:v>1.8450098298781414</c:v>
                </c:pt>
                <c:pt idx="168">
                  <c:v>2.99820478083066</c:v>
                </c:pt>
                <c:pt idx="169">
                  <c:v>4.3290362486065659</c:v>
                </c:pt>
                <c:pt idx="170">
                  <c:v>4.3151262082922193</c:v>
                </c:pt>
                <c:pt idx="171">
                  <c:v>2.6154913142755642</c:v>
                </c:pt>
                <c:pt idx="172">
                  <c:v>3.2100781763672037</c:v>
                </c:pt>
                <c:pt idx="173">
                  <c:v>0.66214247148539407</c:v>
                </c:pt>
                <c:pt idx="174">
                  <c:v>2.1096702813911072</c:v>
                </c:pt>
                <c:pt idx="175">
                  <c:v>2.4177035342396236</c:v>
                </c:pt>
                <c:pt idx="176">
                  <c:v>2.1204594302179025</c:v>
                </c:pt>
                <c:pt idx="177">
                  <c:v>1.7978303862949074</c:v>
                </c:pt>
                <c:pt idx="178">
                  <c:v>3.344106586282436</c:v>
                </c:pt>
                <c:pt idx="179">
                  <c:v>2.4437473618059036</c:v>
                </c:pt>
                <c:pt idx="180">
                  <c:v>2.4143820510627467</c:v>
                </c:pt>
                <c:pt idx="181">
                  <c:v>2.0374674942873705</c:v>
                </c:pt>
                <c:pt idx="182">
                  <c:v>2.0806096261132501</c:v>
                </c:pt>
                <c:pt idx="183">
                  <c:v>0.19971576035160421</c:v>
                </c:pt>
                <c:pt idx="184">
                  <c:v>1.9999054708549568</c:v>
                </c:pt>
                <c:pt idx="185">
                  <c:v>3.6584421654352273</c:v>
                </c:pt>
                <c:pt idx="186">
                  <c:v>2.4958465811422803</c:v>
                </c:pt>
                <c:pt idx="187">
                  <c:v>2.8726131631299889</c:v>
                </c:pt>
                <c:pt idx="188">
                  <c:v>1.7015054333663349</c:v>
                </c:pt>
                <c:pt idx="189">
                  <c:v>2.4916981718710041</c:v>
                </c:pt>
                <c:pt idx="190">
                  <c:v>2.9514242345735964</c:v>
                </c:pt>
                <c:pt idx="191">
                  <c:v>7.221304131928008E-2</c:v>
                </c:pt>
                <c:pt idx="192">
                  <c:v>2.616041943113423</c:v>
                </c:pt>
                <c:pt idx="193">
                  <c:v>2.3210083694430228</c:v>
                </c:pt>
                <c:pt idx="194">
                  <c:v>1.0457737994397753</c:v>
                </c:pt>
                <c:pt idx="195">
                  <c:v>3.4677093362002642</c:v>
                </c:pt>
                <c:pt idx="196">
                  <c:v>2.2596248948011821</c:v>
                </c:pt>
                <c:pt idx="197">
                  <c:v>1.4939543790436494</c:v>
                </c:pt>
                <c:pt idx="198">
                  <c:v>4.0468233379258312</c:v>
                </c:pt>
                <c:pt idx="199">
                  <c:v>2.4582406567901005</c:v>
                </c:pt>
                <c:pt idx="200">
                  <c:v>0.85872798718142906</c:v>
                </c:pt>
                <c:pt idx="201">
                  <c:v>1.9896294243459067</c:v>
                </c:pt>
                <c:pt idx="202">
                  <c:v>1.7667992662454779</c:v>
                </c:pt>
                <c:pt idx="203">
                  <c:v>1.4883897944042213</c:v>
                </c:pt>
                <c:pt idx="204">
                  <c:v>2.3904518684776388</c:v>
                </c:pt>
                <c:pt idx="205">
                  <c:v>1.3869865709472906</c:v>
                </c:pt>
                <c:pt idx="206">
                  <c:v>-0.78296022881612082</c:v>
                </c:pt>
                <c:pt idx="207">
                  <c:v>1.9627352976210322</c:v>
                </c:pt>
                <c:pt idx="208">
                  <c:v>1.0774060227469739</c:v>
                </c:pt>
                <c:pt idx="209">
                  <c:v>-0.44278507181758631</c:v>
                </c:pt>
                <c:pt idx="210">
                  <c:v>5.8704484713656413E-2</c:v>
                </c:pt>
                <c:pt idx="211">
                  <c:v>0.25701797586801245</c:v>
                </c:pt>
                <c:pt idx="212">
                  <c:v>2.183266803417272</c:v>
                </c:pt>
                <c:pt idx="213">
                  <c:v>2.336062589965926</c:v>
                </c:pt>
                <c:pt idx="214">
                  <c:v>2.5215948573962921</c:v>
                </c:pt>
                <c:pt idx="215">
                  <c:v>2.521633300138304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55-4966-92EC-68A712F73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57632"/>
        <c:axId val="608527488"/>
      </c:lineChart>
      <c:dateAx>
        <c:axId val="607154176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607156096"/>
        <c:crossesAt val="-10"/>
        <c:auto val="1"/>
        <c:lblOffset val="100"/>
        <c:baseTimeUnit val="months"/>
        <c:majorUnit val="12"/>
        <c:majorTimeUnit val="months"/>
        <c:minorUnit val="3"/>
        <c:minorTimeUnit val="months"/>
      </c:dateAx>
      <c:valAx>
        <c:axId val="607156096"/>
        <c:scaling>
          <c:orientation val="minMax"/>
          <c:max val="12"/>
          <c:min val="-9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607154176"/>
        <c:crosses val="autoZero"/>
        <c:crossBetween val="midCat"/>
        <c:majorUnit val="3"/>
      </c:valAx>
      <c:dateAx>
        <c:axId val="60715763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crossAx val="608527488"/>
        <c:crossesAt val="0"/>
        <c:auto val="1"/>
        <c:lblOffset val="100"/>
        <c:baseTimeUnit val="months"/>
      </c:dateAx>
      <c:valAx>
        <c:axId val="608527488"/>
        <c:scaling>
          <c:orientation val="minMax"/>
          <c:max val="12"/>
          <c:min val="-9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607157632"/>
        <c:crosses val="max"/>
        <c:crossBetween val="midCat"/>
        <c:majorUnit val="3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</c:legendEntry>
      <c:layout>
        <c:manualLayout>
          <c:xMode val="edge"/>
          <c:yMode val="edge"/>
          <c:x val="0.24489795918367346"/>
          <c:y val="1.4851485148514851E-2"/>
          <c:w val="0.40816326530612246"/>
          <c:h val="0.1485148514851485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0.0669</cdr:x>
      <cdr:y>0.93084</cdr:y>
    </cdr:from>
    <cdr:to>
      <cdr:x>0.64043</cdr:x>
      <cdr:y>0.98765</cdr:y>
    </cdr:to>
    <cdr:sp macro="" textlink="">
      <cdr:nvSpPr>
        <cdr:cNvPr id="11265" name="Text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0930" y="3594017"/>
          <a:ext cx="3752983" cy="2191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100" b="1" i="1" u="none" strike="noStrike" baseline="0">
              <a:solidFill>
                <a:srgbClr val="000000"/>
              </a:solidFill>
              <a:latin typeface="Arial"/>
              <a:cs typeface="Arial"/>
            </a:rPr>
            <a:t>Sources : Datastream, NATIXIS, OIL Market Intelligence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92F89-16B0-4777-B51D-86C641D427A4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CD078-9871-40E8-9E9A-9BD85ECBEB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01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D297-1F23-464D-840D-F7D89714D07F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87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rgbClr val="4D6995"/>
              </a:buClr>
            </a:pPr>
            <a:r>
              <a:rPr lang="fr-FR" b="1" dirty="0">
                <a:solidFill>
                  <a:schemeClr val="bg2"/>
                </a:solidFill>
              </a:rPr>
              <a:t>To change de </a:t>
            </a:r>
            <a:r>
              <a:rPr lang="en-US" b="1" dirty="0">
                <a:solidFill>
                  <a:schemeClr val="bg2"/>
                </a:solidFill>
              </a:rPr>
              <a:t>presentation</a:t>
            </a:r>
            <a:r>
              <a:rPr lang="fr-FR" b="1" dirty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title</a:t>
            </a:r>
            <a:r>
              <a:rPr lang="fr-FR" b="1" dirty="0">
                <a:solidFill>
                  <a:schemeClr val="bg2"/>
                </a:solidFill>
              </a:rPr>
              <a:t>/</a:t>
            </a:r>
            <a:r>
              <a:rPr lang="en-US" b="1" dirty="0">
                <a:solidFill>
                  <a:schemeClr val="bg2"/>
                </a:solidFill>
              </a:rPr>
              <a:t>date</a:t>
            </a:r>
            <a:r>
              <a:rPr lang="fr-FR" b="1" dirty="0">
                <a:solidFill>
                  <a:schemeClr val="bg2"/>
                </a:solidFill>
              </a:rPr>
              <a:t> in the </a:t>
            </a:r>
            <a:r>
              <a:rPr lang="en-US" b="1" dirty="0">
                <a:solidFill>
                  <a:schemeClr val="bg2"/>
                </a:solidFill>
              </a:rPr>
              <a:t>footers</a:t>
            </a:r>
          </a:p>
          <a:p>
            <a:pPr marL="342866" indent="-342866">
              <a:spcAft>
                <a:spcPts val="600"/>
              </a:spcAft>
              <a:buClr>
                <a:srgbClr val="4D6995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On the </a:t>
            </a:r>
            <a:r>
              <a:rPr lang="en-US" i="1" dirty="0">
                <a:solidFill>
                  <a:schemeClr val="bg2"/>
                </a:solidFill>
              </a:rPr>
              <a:t>Insert tab</a:t>
            </a:r>
            <a:r>
              <a:rPr lang="en-US" dirty="0">
                <a:solidFill>
                  <a:schemeClr val="bg2"/>
                </a:solidFill>
              </a:rPr>
              <a:t>, click </a:t>
            </a:r>
            <a:r>
              <a:rPr lang="en-US" i="1" dirty="0">
                <a:solidFill>
                  <a:schemeClr val="bg2"/>
                </a:solidFill>
              </a:rPr>
              <a:t>Header &amp; Footer</a:t>
            </a:r>
          </a:p>
          <a:p>
            <a:pPr marL="342866" indent="-342866">
              <a:spcAft>
                <a:spcPts val="600"/>
              </a:spcAft>
              <a:buClr>
                <a:srgbClr val="4D6995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In the </a:t>
            </a:r>
            <a:r>
              <a:rPr lang="en-US" i="1" dirty="0">
                <a:solidFill>
                  <a:schemeClr val="bg2"/>
                </a:solidFill>
              </a:rPr>
              <a:t>Header and Footer </a:t>
            </a:r>
            <a:r>
              <a:rPr lang="en-US" dirty="0">
                <a:solidFill>
                  <a:schemeClr val="bg2"/>
                </a:solidFill>
              </a:rPr>
              <a:t>dialog box, on the </a:t>
            </a:r>
            <a:r>
              <a:rPr lang="en-US" i="1" dirty="0">
                <a:solidFill>
                  <a:schemeClr val="bg2"/>
                </a:solidFill>
              </a:rPr>
              <a:t>Slide</a:t>
            </a:r>
            <a:r>
              <a:rPr lang="en-US" dirty="0">
                <a:solidFill>
                  <a:schemeClr val="bg2"/>
                </a:solidFill>
              </a:rPr>
              <a:t> tab, make the change that you want, then click on </a:t>
            </a:r>
            <a:r>
              <a:rPr lang="en-US" i="1" dirty="0">
                <a:solidFill>
                  <a:schemeClr val="bg2"/>
                </a:solidFill>
              </a:rPr>
              <a:t>Apply to all</a:t>
            </a:r>
            <a:endParaRPr lang="fr-FR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CCC2-9926-4B95-A141-5AC8E3D59A5C}" type="slidenum">
              <a:rPr lang="fr-FR" smtClean="0">
                <a:solidFill>
                  <a:prstClr val="black"/>
                </a:solidFill>
              </a:rPr>
              <a:pPr/>
              <a:t>133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83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rgbClr val="4D6995"/>
              </a:buClr>
            </a:pPr>
            <a:r>
              <a:rPr lang="fr-FR" b="1" dirty="0">
                <a:solidFill>
                  <a:schemeClr val="bg2"/>
                </a:solidFill>
              </a:rPr>
              <a:t>To change de </a:t>
            </a:r>
            <a:r>
              <a:rPr lang="en-US" b="1" dirty="0">
                <a:solidFill>
                  <a:schemeClr val="bg2"/>
                </a:solidFill>
              </a:rPr>
              <a:t>presentation</a:t>
            </a:r>
            <a:r>
              <a:rPr lang="fr-FR" b="1" dirty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title</a:t>
            </a:r>
            <a:r>
              <a:rPr lang="fr-FR" b="1" dirty="0">
                <a:solidFill>
                  <a:schemeClr val="bg2"/>
                </a:solidFill>
              </a:rPr>
              <a:t>/</a:t>
            </a:r>
            <a:r>
              <a:rPr lang="en-US" b="1" dirty="0">
                <a:solidFill>
                  <a:schemeClr val="bg2"/>
                </a:solidFill>
              </a:rPr>
              <a:t>date</a:t>
            </a:r>
            <a:r>
              <a:rPr lang="fr-FR" b="1" dirty="0">
                <a:solidFill>
                  <a:schemeClr val="bg2"/>
                </a:solidFill>
              </a:rPr>
              <a:t> in the </a:t>
            </a:r>
            <a:r>
              <a:rPr lang="en-US" b="1" dirty="0">
                <a:solidFill>
                  <a:schemeClr val="bg2"/>
                </a:solidFill>
              </a:rPr>
              <a:t>footers</a:t>
            </a:r>
          </a:p>
          <a:p>
            <a:pPr marL="342866" indent="-342866">
              <a:spcAft>
                <a:spcPts val="600"/>
              </a:spcAft>
              <a:buClr>
                <a:srgbClr val="4D6995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On the </a:t>
            </a:r>
            <a:r>
              <a:rPr lang="en-US" i="1" dirty="0">
                <a:solidFill>
                  <a:schemeClr val="bg2"/>
                </a:solidFill>
              </a:rPr>
              <a:t>Insert tab</a:t>
            </a:r>
            <a:r>
              <a:rPr lang="en-US" dirty="0">
                <a:solidFill>
                  <a:schemeClr val="bg2"/>
                </a:solidFill>
              </a:rPr>
              <a:t>, click </a:t>
            </a:r>
            <a:r>
              <a:rPr lang="en-US" i="1" dirty="0">
                <a:solidFill>
                  <a:schemeClr val="bg2"/>
                </a:solidFill>
              </a:rPr>
              <a:t>Header &amp; Footer</a:t>
            </a:r>
          </a:p>
          <a:p>
            <a:pPr marL="342866" indent="-342866">
              <a:spcAft>
                <a:spcPts val="600"/>
              </a:spcAft>
              <a:buClr>
                <a:srgbClr val="4D6995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In the </a:t>
            </a:r>
            <a:r>
              <a:rPr lang="en-US" i="1" dirty="0">
                <a:solidFill>
                  <a:schemeClr val="bg2"/>
                </a:solidFill>
              </a:rPr>
              <a:t>Header and Footer </a:t>
            </a:r>
            <a:r>
              <a:rPr lang="en-US" dirty="0">
                <a:solidFill>
                  <a:schemeClr val="bg2"/>
                </a:solidFill>
              </a:rPr>
              <a:t>dialog box, on the </a:t>
            </a:r>
            <a:r>
              <a:rPr lang="en-US" i="1" dirty="0">
                <a:solidFill>
                  <a:schemeClr val="bg2"/>
                </a:solidFill>
              </a:rPr>
              <a:t>Slide</a:t>
            </a:r>
            <a:r>
              <a:rPr lang="en-US" dirty="0">
                <a:solidFill>
                  <a:schemeClr val="bg2"/>
                </a:solidFill>
              </a:rPr>
              <a:t> tab, make the change that you want, then click on </a:t>
            </a:r>
            <a:r>
              <a:rPr lang="en-US" i="1" dirty="0">
                <a:solidFill>
                  <a:schemeClr val="bg2"/>
                </a:solidFill>
              </a:rPr>
              <a:t>Apply to all</a:t>
            </a:r>
            <a:endParaRPr lang="fr-FR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CCC2-9926-4B95-A141-5AC8E3D59A5C}" type="slidenum">
              <a:rPr lang="fr-FR" smtClean="0">
                <a:solidFill>
                  <a:prstClr val="black"/>
                </a:solidFill>
              </a:rPr>
              <a:pPr/>
              <a:t>143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83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rgbClr val="4D6995"/>
              </a:buClr>
            </a:pPr>
            <a:r>
              <a:rPr lang="fr-FR" b="1" dirty="0">
                <a:solidFill>
                  <a:schemeClr val="bg2"/>
                </a:solidFill>
              </a:rPr>
              <a:t>To change de </a:t>
            </a:r>
            <a:r>
              <a:rPr lang="en-US" b="1" dirty="0">
                <a:solidFill>
                  <a:schemeClr val="bg2"/>
                </a:solidFill>
              </a:rPr>
              <a:t>presentation</a:t>
            </a:r>
            <a:r>
              <a:rPr lang="fr-FR" b="1" dirty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title</a:t>
            </a:r>
            <a:r>
              <a:rPr lang="fr-FR" b="1" dirty="0">
                <a:solidFill>
                  <a:schemeClr val="bg2"/>
                </a:solidFill>
              </a:rPr>
              <a:t>/</a:t>
            </a:r>
            <a:r>
              <a:rPr lang="en-US" b="1" dirty="0">
                <a:solidFill>
                  <a:schemeClr val="bg2"/>
                </a:solidFill>
              </a:rPr>
              <a:t>date</a:t>
            </a:r>
            <a:r>
              <a:rPr lang="fr-FR" b="1" dirty="0">
                <a:solidFill>
                  <a:schemeClr val="bg2"/>
                </a:solidFill>
              </a:rPr>
              <a:t> in the </a:t>
            </a:r>
            <a:r>
              <a:rPr lang="en-US" b="1" dirty="0">
                <a:solidFill>
                  <a:schemeClr val="bg2"/>
                </a:solidFill>
              </a:rPr>
              <a:t>footers</a:t>
            </a:r>
          </a:p>
          <a:p>
            <a:pPr marL="342866" indent="-342866">
              <a:spcAft>
                <a:spcPts val="600"/>
              </a:spcAft>
              <a:buClr>
                <a:srgbClr val="4D6995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On the </a:t>
            </a:r>
            <a:r>
              <a:rPr lang="en-US" i="1" dirty="0">
                <a:solidFill>
                  <a:schemeClr val="bg2"/>
                </a:solidFill>
              </a:rPr>
              <a:t>Insert tab</a:t>
            </a:r>
            <a:r>
              <a:rPr lang="en-US" dirty="0">
                <a:solidFill>
                  <a:schemeClr val="bg2"/>
                </a:solidFill>
              </a:rPr>
              <a:t>, click </a:t>
            </a:r>
            <a:r>
              <a:rPr lang="en-US" i="1" dirty="0">
                <a:solidFill>
                  <a:schemeClr val="bg2"/>
                </a:solidFill>
              </a:rPr>
              <a:t>Header &amp; Footer</a:t>
            </a:r>
          </a:p>
          <a:p>
            <a:pPr marL="342866" indent="-342866">
              <a:spcAft>
                <a:spcPts val="600"/>
              </a:spcAft>
              <a:buClr>
                <a:srgbClr val="4D6995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In the </a:t>
            </a:r>
            <a:r>
              <a:rPr lang="en-US" i="1" dirty="0">
                <a:solidFill>
                  <a:schemeClr val="bg2"/>
                </a:solidFill>
              </a:rPr>
              <a:t>Header and Footer </a:t>
            </a:r>
            <a:r>
              <a:rPr lang="en-US" dirty="0">
                <a:solidFill>
                  <a:schemeClr val="bg2"/>
                </a:solidFill>
              </a:rPr>
              <a:t>dialog box, on the </a:t>
            </a:r>
            <a:r>
              <a:rPr lang="en-US" i="1" dirty="0">
                <a:solidFill>
                  <a:schemeClr val="bg2"/>
                </a:solidFill>
              </a:rPr>
              <a:t>Slide</a:t>
            </a:r>
            <a:r>
              <a:rPr lang="en-US" dirty="0">
                <a:solidFill>
                  <a:schemeClr val="bg2"/>
                </a:solidFill>
              </a:rPr>
              <a:t> tab, make the change that you want, then click on </a:t>
            </a:r>
            <a:r>
              <a:rPr lang="en-US" i="1" dirty="0">
                <a:solidFill>
                  <a:schemeClr val="bg2"/>
                </a:solidFill>
              </a:rPr>
              <a:t>Apply to all</a:t>
            </a:r>
            <a:endParaRPr lang="fr-FR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CCC2-9926-4B95-A141-5AC8E3D59A5C}" type="slidenum">
              <a:rPr lang="fr-FR" smtClean="0">
                <a:solidFill>
                  <a:prstClr val="black"/>
                </a:solidFill>
              </a:rPr>
              <a:pPr/>
              <a:t>153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83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rgbClr val="4D6995"/>
              </a:buClr>
            </a:pPr>
            <a:r>
              <a:rPr lang="fr-FR" b="1" dirty="0">
                <a:solidFill>
                  <a:schemeClr val="bg2"/>
                </a:solidFill>
              </a:rPr>
              <a:t>To change de </a:t>
            </a:r>
            <a:r>
              <a:rPr lang="en-US" b="1" dirty="0">
                <a:solidFill>
                  <a:schemeClr val="bg2"/>
                </a:solidFill>
              </a:rPr>
              <a:t>presentation</a:t>
            </a:r>
            <a:r>
              <a:rPr lang="fr-FR" b="1" dirty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title</a:t>
            </a:r>
            <a:r>
              <a:rPr lang="fr-FR" b="1" dirty="0">
                <a:solidFill>
                  <a:schemeClr val="bg2"/>
                </a:solidFill>
              </a:rPr>
              <a:t>/</a:t>
            </a:r>
            <a:r>
              <a:rPr lang="en-US" b="1" dirty="0">
                <a:solidFill>
                  <a:schemeClr val="bg2"/>
                </a:solidFill>
              </a:rPr>
              <a:t>date</a:t>
            </a:r>
            <a:r>
              <a:rPr lang="fr-FR" b="1" dirty="0">
                <a:solidFill>
                  <a:schemeClr val="bg2"/>
                </a:solidFill>
              </a:rPr>
              <a:t> in the </a:t>
            </a:r>
            <a:r>
              <a:rPr lang="en-US" b="1" dirty="0">
                <a:solidFill>
                  <a:schemeClr val="bg2"/>
                </a:solidFill>
              </a:rPr>
              <a:t>footers</a:t>
            </a:r>
          </a:p>
          <a:p>
            <a:pPr marL="342866" indent="-342866">
              <a:spcAft>
                <a:spcPts val="600"/>
              </a:spcAft>
              <a:buClr>
                <a:srgbClr val="4D6995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On the </a:t>
            </a:r>
            <a:r>
              <a:rPr lang="en-US" i="1" dirty="0">
                <a:solidFill>
                  <a:schemeClr val="bg2"/>
                </a:solidFill>
              </a:rPr>
              <a:t>Insert tab</a:t>
            </a:r>
            <a:r>
              <a:rPr lang="en-US" dirty="0">
                <a:solidFill>
                  <a:schemeClr val="bg2"/>
                </a:solidFill>
              </a:rPr>
              <a:t>, click </a:t>
            </a:r>
            <a:r>
              <a:rPr lang="en-US" i="1" dirty="0">
                <a:solidFill>
                  <a:schemeClr val="bg2"/>
                </a:solidFill>
              </a:rPr>
              <a:t>Header &amp; Footer</a:t>
            </a:r>
          </a:p>
          <a:p>
            <a:pPr marL="342866" indent="-342866">
              <a:spcAft>
                <a:spcPts val="600"/>
              </a:spcAft>
              <a:buClr>
                <a:srgbClr val="4D6995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In the </a:t>
            </a:r>
            <a:r>
              <a:rPr lang="en-US" i="1" dirty="0">
                <a:solidFill>
                  <a:schemeClr val="bg2"/>
                </a:solidFill>
              </a:rPr>
              <a:t>Header and Footer </a:t>
            </a:r>
            <a:r>
              <a:rPr lang="en-US" dirty="0">
                <a:solidFill>
                  <a:schemeClr val="bg2"/>
                </a:solidFill>
              </a:rPr>
              <a:t>dialog box, on the </a:t>
            </a:r>
            <a:r>
              <a:rPr lang="en-US" i="1" dirty="0">
                <a:solidFill>
                  <a:schemeClr val="bg2"/>
                </a:solidFill>
              </a:rPr>
              <a:t>Slide</a:t>
            </a:r>
            <a:r>
              <a:rPr lang="en-US" dirty="0">
                <a:solidFill>
                  <a:schemeClr val="bg2"/>
                </a:solidFill>
              </a:rPr>
              <a:t> tab, make the change that you want, then click on </a:t>
            </a:r>
            <a:r>
              <a:rPr lang="en-US" i="1" dirty="0">
                <a:solidFill>
                  <a:schemeClr val="bg2"/>
                </a:solidFill>
              </a:rPr>
              <a:t>Apply to all</a:t>
            </a:r>
            <a:endParaRPr lang="fr-FR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CCC2-9926-4B95-A141-5AC8E3D59A5C}" type="slidenum">
              <a:rPr lang="fr-FR" smtClean="0">
                <a:solidFill>
                  <a:prstClr val="black"/>
                </a:solidFill>
              </a:rPr>
              <a:pPr/>
              <a:t>162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8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CCC2-9926-4B95-A141-5AC8E3D59A5C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8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CCC2-9926-4B95-A141-5AC8E3D59A5C}" type="slidenum">
              <a:rPr lang="fr-FR" smtClean="0">
                <a:solidFill>
                  <a:prstClr val="black"/>
                </a:solidFill>
              </a:rPr>
              <a:pPr/>
              <a:t>23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8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rgbClr val="4D6995"/>
              </a:buClr>
            </a:pPr>
            <a:r>
              <a:rPr lang="fr-FR" b="1" dirty="0">
                <a:solidFill>
                  <a:schemeClr val="bg2"/>
                </a:solidFill>
              </a:rPr>
              <a:t>To change de </a:t>
            </a:r>
            <a:r>
              <a:rPr lang="en-US" b="1" dirty="0">
                <a:solidFill>
                  <a:schemeClr val="bg2"/>
                </a:solidFill>
              </a:rPr>
              <a:t>presentation</a:t>
            </a:r>
            <a:r>
              <a:rPr lang="fr-FR" b="1" dirty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title</a:t>
            </a:r>
            <a:r>
              <a:rPr lang="fr-FR" b="1" dirty="0">
                <a:solidFill>
                  <a:schemeClr val="bg2"/>
                </a:solidFill>
              </a:rPr>
              <a:t>/</a:t>
            </a:r>
            <a:r>
              <a:rPr lang="en-US" b="1" dirty="0">
                <a:solidFill>
                  <a:schemeClr val="bg2"/>
                </a:solidFill>
              </a:rPr>
              <a:t>date</a:t>
            </a:r>
            <a:r>
              <a:rPr lang="fr-FR" b="1" dirty="0">
                <a:solidFill>
                  <a:schemeClr val="bg2"/>
                </a:solidFill>
              </a:rPr>
              <a:t> in the </a:t>
            </a:r>
            <a:r>
              <a:rPr lang="en-US" b="1" dirty="0">
                <a:solidFill>
                  <a:schemeClr val="bg2"/>
                </a:solidFill>
              </a:rPr>
              <a:t>footers</a:t>
            </a:r>
          </a:p>
          <a:p>
            <a:pPr marL="342866" indent="-342866">
              <a:spcAft>
                <a:spcPts val="600"/>
              </a:spcAft>
              <a:buClr>
                <a:srgbClr val="4D6995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On the </a:t>
            </a:r>
            <a:r>
              <a:rPr lang="en-US" i="1" dirty="0">
                <a:solidFill>
                  <a:schemeClr val="bg2"/>
                </a:solidFill>
              </a:rPr>
              <a:t>Insert tab</a:t>
            </a:r>
            <a:r>
              <a:rPr lang="en-US" dirty="0">
                <a:solidFill>
                  <a:schemeClr val="bg2"/>
                </a:solidFill>
              </a:rPr>
              <a:t>, click </a:t>
            </a:r>
            <a:r>
              <a:rPr lang="en-US" i="1" dirty="0">
                <a:solidFill>
                  <a:schemeClr val="bg2"/>
                </a:solidFill>
              </a:rPr>
              <a:t>Header &amp; Footer</a:t>
            </a:r>
          </a:p>
          <a:p>
            <a:pPr marL="342866" indent="-342866">
              <a:spcAft>
                <a:spcPts val="600"/>
              </a:spcAft>
              <a:buClr>
                <a:srgbClr val="4D6995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In the </a:t>
            </a:r>
            <a:r>
              <a:rPr lang="en-US" i="1" dirty="0">
                <a:solidFill>
                  <a:schemeClr val="bg2"/>
                </a:solidFill>
              </a:rPr>
              <a:t>Header and Footer </a:t>
            </a:r>
            <a:r>
              <a:rPr lang="en-US" dirty="0">
                <a:solidFill>
                  <a:schemeClr val="bg2"/>
                </a:solidFill>
              </a:rPr>
              <a:t>dialog box, on the </a:t>
            </a:r>
            <a:r>
              <a:rPr lang="en-US" i="1" dirty="0">
                <a:solidFill>
                  <a:schemeClr val="bg2"/>
                </a:solidFill>
              </a:rPr>
              <a:t>Slide</a:t>
            </a:r>
            <a:r>
              <a:rPr lang="en-US" dirty="0">
                <a:solidFill>
                  <a:schemeClr val="bg2"/>
                </a:solidFill>
              </a:rPr>
              <a:t> tab, make the change that you want, then click on </a:t>
            </a:r>
            <a:r>
              <a:rPr lang="en-US" i="1" dirty="0">
                <a:solidFill>
                  <a:schemeClr val="bg2"/>
                </a:solidFill>
              </a:rPr>
              <a:t>Apply to all</a:t>
            </a:r>
            <a:endParaRPr lang="fr-FR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CCC2-9926-4B95-A141-5AC8E3D59A5C}" type="slidenum">
              <a:rPr lang="fr-FR" smtClean="0">
                <a:solidFill>
                  <a:prstClr val="black"/>
                </a:solidFill>
              </a:rPr>
              <a:pPr/>
              <a:t>40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8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rgbClr val="4D6995"/>
              </a:buClr>
            </a:pPr>
            <a:r>
              <a:rPr lang="fr-FR" b="1" dirty="0">
                <a:solidFill>
                  <a:schemeClr val="bg2"/>
                </a:solidFill>
              </a:rPr>
              <a:t>To change de </a:t>
            </a:r>
            <a:r>
              <a:rPr lang="en-US" b="1" dirty="0">
                <a:solidFill>
                  <a:schemeClr val="bg2"/>
                </a:solidFill>
              </a:rPr>
              <a:t>presentation</a:t>
            </a:r>
            <a:r>
              <a:rPr lang="fr-FR" b="1" dirty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title</a:t>
            </a:r>
            <a:r>
              <a:rPr lang="fr-FR" b="1" dirty="0">
                <a:solidFill>
                  <a:schemeClr val="bg2"/>
                </a:solidFill>
              </a:rPr>
              <a:t>/</a:t>
            </a:r>
            <a:r>
              <a:rPr lang="en-US" b="1" dirty="0">
                <a:solidFill>
                  <a:schemeClr val="bg2"/>
                </a:solidFill>
              </a:rPr>
              <a:t>date</a:t>
            </a:r>
            <a:r>
              <a:rPr lang="fr-FR" b="1" dirty="0">
                <a:solidFill>
                  <a:schemeClr val="bg2"/>
                </a:solidFill>
              </a:rPr>
              <a:t> in the </a:t>
            </a:r>
            <a:r>
              <a:rPr lang="en-US" b="1" dirty="0">
                <a:solidFill>
                  <a:schemeClr val="bg2"/>
                </a:solidFill>
              </a:rPr>
              <a:t>footers</a:t>
            </a:r>
          </a:p>
          <a:p>
            <a:pPr marL="342866" indent="-342866">
              <a:spcAft>
                <a:spcPts val="600"/>
              </a:spcAft>
              <a:buClr>
                <a:srgbClr val="4D6995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On the </a:t>
            </a:r>
            <a:r>
              <a:rPr lang="en-US" i="1" dirty="0">
                <a:solidFill>
                  <a:schemeClr val="bg2"/>
                </a:solidFill>
              </a:rPr>
              <a:t>Insert tab</a:t>
            </a:r>
            <a:r>
              <a:rPr lang="en-US" dirty="0">
                <a:solidFill>
                  <a:schemeClr val="bg2"/>
                </a:solidFill>
              </a:rPr>
              <a:t>, click </a:t>
            </a:r>
            <a:r>
              <a:rPr lang="en-US" i="1" dirty="0">
                <a:solidFill>
                  <a:schemeClr val="bg2"/>
                </a:solidFill>
              </a:rPr>
              <a:t>Header &amp; Footer</a:t>
            </a:r>
          </a:p>
          <a:p>
            <a:pPr marL="342866" indent="-342866">
              <a:spcAft>
                <a:spcPts val="600"/>
              </a:spcAft>
              <a:buClr>
                <a:srgbClr val="4D6995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In the </a:t>
            </a:r>
            <a:r>
              <a:rPr lang="en-US" i="1" dirty="0">
                <a:solidFill>
                  <a:schemeClr val="bg2"/>
                </a:solidFill>
              </a:rPr>
              <a:t>Header and Footer </a:t>
            </a:r>
            <a:r>
              <a:rPr lang="en-US" dirty="0">
                <a:solidFill>
                  <a:schemeClr val="bg2"/>
                </a:solidFill>
              </a:rPr>
              <a:t>dialog box, on the </a:t>
            </a:r>
            <a:r>
              <a:rPr lang="en-US" i="1" dirty="0">
                <a:solidFill>
                  <a:schemeClr val="bg2"/>
                </a:solidFill>
              </a:rPr>
              <a:t>Slide</a:t>
            </a:r>
            <a:r>
              <a:rPr lang="en-US" dirty="0">
                <a:solidFill>
                  <a:schemeClr val="bg2"/>
                </a:solidFill>
              </a:rPr>
              <a:t> tab, make the change that you want, then click on </a:t>
            </a:r>
            <a:r>
              <a:rPr lang="en-US" i="1" dirty="0">
                <a:solidFill>
                  <a:schemeClr val="bg2"/>
                </a:solidFill>
              </a:rPr>
              <a:t>Apply to all</a:t>
            </a:r>
            <a:endParaRPr lang="fr-FR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CCC2-9926-4B95-A141-5AC8E3D59A5C}" type="slidenum">
              <a:rPr lang="fr-FR" smtClean="0">
                <a:solidFill>
                  <a:prstClr val="black"/>
                </a:solidFill>
              </a:rPr>
              <a:pPr/>
              <a:t>52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83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rgbClr val="4D6995"/>
              </a:buClr>
            </a:pPr>
            <a:r>
              <a:rPr lang="fr-FR" b="1" dirty="0">
                <a:solidFill>
                  <a:schemeClr val="bg2"/>
                </a:solidFill>
              </a:rPr>
              <a:t>To change de </a:t>
            </a:r>
            <a:r>
              <a:rPr lang="en-US" b="1" dirty="0">
                <a:solidFill>
                  <a:schemeClr val="bg2"/>
                </a:solidFill>
              </a:rPr>
              <a:t>presentation</a:t>
            </a:r>
            <a:r>
              <a:rPr lang="fr-FR" b="1" dirty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title</a:t>
            </a:r>
            <a:r>
              <a:rPr lang="fr-FR" b="1" dirty="0">
                <a:solidFill>
                  <a:schemeClr val="bg2"/>
                </a:solidFill>
              </a:rPr>
              <a:t>/</a:t>
            </a:r>
            <a:r>
              <a:rPr lang="en-US" b="1" dirty="0">
                <a:solidFill>
                  <a:schemeClr val="bg2"/>
                </a:solidFill>
              </a:rPr>
              <a:t>date</a:t>
            </a:r>
            <a:r>
              <a:rPr lang="fr-FR" b="1" dirty="0">
                <a:solidFill>
                  <a:schemeClr val="bg2"/>
                </a:solidFill>
              </a:rPr>
              <a:t> in the </a:t>
            </a:r>
            <a:r>
              <a:rPr lang="en-US" b="1" dirty="0">
                <a:solidFill>
                  <a:schemeClr val="bg2"/>
                </a:solidFill>
              </a:rPr>
              <a:t>footers</a:t>
            </a:r>
          </a:p>
          <a:p>
            <a:pPr marL="342866" indent="-342866">
              <a:spcAft>
                <a:spcPts val="600"/>
              </a:spcAft>
              <a:buClr>
                <a:srgbClr val="4D6995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On the </a:t>
            </a:r>
            <a:r>
              <a:rPr lang="en-US" i="1" dirty="0">
                <a:solidFill>
                  <a:schemeClr val="bg2"/>
                </a:solidFill>
              </a:rPr>
              <a:t>Insert tab</a:t>
            </a:r>
            <a:r>
              <a:rPr lang="en-US" dirty="0">
                <a:solidFill>
                  <a:schemeClr val="bg2"/>
                </a:solidFill>
              </a:rPr>
              <a:t>, click </a:t>
            </a:r>
            <a:r>
              <a:rPr lang="en-US" i="1" dirty="0">
                <a:solidFill>
                  <a:schemeClr val="bg2"/>
                </a:solidFill>
              </a:rPr>
              <a:t>Header &amp; Footer</a:t>
            </a:r>
          </a:p>
          <a:p>
            <a:pPr marL="342866" indent="-342866">
              <a:spcAft>
                <a:spcPts val="600"/>
              </a:spcAft>
              <a:buClr>
                <a:srgbClr val="4D6995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In the </a:t>
            </a:r>
            <a:r>
              <a:rPr lang="en-US" i="1" dirty="0">
                <a:solidFill>
                  <a:schemeClr val="bg2"/>
                </a:solidFill>
              </a:rPr>
              <a:t>Header and Footer </a:t>
            </a:r>
            <a:r>
              <a:rPr lang="en-US" dirty="0">
                <a:solidFill>
                  <a:schemeClr val="bg2"/>
                </a:solidFill>
              </a:rPr>
              <a:t>dialog box, on the </a:t>
            </a:r>
            <a:r>
              <a:rPr lang="en-US" i="1" dirty="0">
                <a:solidFill>
                  <a:schemeClr val="bg2"/>
                </a:solidFill>
              </a:rPr>
              <a:t>Slide</a:t>
            </a:r>
            <a:r>
              <a:rPr lang="en-US" dirty="0">
                <a:solidFill>
                  <a:schemeClr val="bg2"/>
                </a:solidFill>
              </a:rPr>
              <a:t> tab, make the change that you want, then click on </a:t>
            </a:r>
            <a:r>
              <a:rPr lang="en-US" i="1" dirty="0">
                <a:solidFill>
                  <a:schemeClr val="bg2"/>
                </a:solidFill>
              </a:rPr>
              <a:t>Apply to all</a:t>
            </a:r>
            <a:endParaRPr lang="fr-FR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CCC2-9926-4B95-A141-5AC8E3D59A5C}" type="slidenum">
              <a:rPr lang="fr-FR" smtClean="0">
                <a:solidFill>
                  <a:prstClr val="black"/>
                </a:solidFill>
              </a:rPr>
              <a:pPr/>
              <a:t>77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8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rgbClr val="4D6995"/>
              </a:buClr>
            </a:pPr>
            <a:r>
              <a:rPr lang="fr-FR" b="1" dirty="0">
                <a:solidFill>
                  <a:schemeClr val="bg2"/>
                </a:solidFill>
              </a:rPr>
              <a:t>To change de </a:t>
            </a:r>
            <a:r>
              <a:rPr lang="en-US" b="1" dirty="0">
                <a:solidFill>
                  <a:schemeClr val="bg2"/>
                </a:solidFill>
              </a:rPr>
              <a:t>presentation</a:t>
            </a:r>
            <a:r>
              <a:rPr lang="fr-FR" b="1" dirty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title</a:t>
            </a:r>
            <a:r>
              <a:rPr lang="fr-FR" b="1" dirty="0">
                <a:solidFill>
                  <a:schemeClr val="bg2"/>
                </a:solidFill>
              </a:rPr>
              <a:t>/</a:t>
            </a:r>
            <a:r>
              <a:rPr lang="en-US" b="1" dirty="0">
                <a:solidFill>
                  <a:schemeClr val="bg2"/>
                </a:solidFill>
              </a:rPr>
              <a:t>date</a:t>
            </a:r>
            <a:r>
              <a:rPr lang="fr-FR" b="1" dirty="0">
                <a:solidFill>
                  <a:schemeClr val="bg2"/>
                </a:solidFill>
              </a:rPr>
              <a:t> in the </a:t>
            </a:r>
            <a:r>
              <a:rPr lang="en-US" b="1" dirty="0">
                <a:solidFill>
                  <a:schemeClr val="bg2"/>
                </a:solidFill>
              </a:rPr>
              <a:t>footers</a:t>
            </a:r>
          </a:p>
          <a:p>
            <a:pPr marL="342866" indent="-342866">
              <a:spcAft>
                <a:spcPts val="600"/>
              </a:spcAft>
              <a:buClr>
                <a:srgbClr val="4D6995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On the </a:t>
            </a:r>
            <a:r>
              <a:rPr lang="en-US" i="1" dirty="0">
                <a:solidFill>
                  <a:schemeClr val="bg2"/>
                </a:solidFill>
              </a:rPr>
              <a:t>Insert tab</a:t>
            </a:r>
            <a:r>
              <a:rPr lang="en-US" dirty="0">
                <a:solidFill>
                  <a:schemeClr val="bg2"/>
                </a:solidFill>
              </a:rPr>
              <a:t>, click </a:t>
            </a:r>
            <a:r>
              <a:rPr lang="en-US" i="1" dirty="0">
                <a:solidFill>
                  <a:schemeClr val="bg2"/>
                </a:solidFill>
              </a:rPr>
              <a:t>Header &amp; Footer</a:t>
            </a:r>
          </a:p>
          <a:p>
            <a:pPr marL="342866" indent="-342866">
              <a:spcAft>
                <a:spcPts val="600"/>
              </a:spcAft>
              <a:buClr>
                <a:srgbClr val="4D6995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In the </a:t>
            </a:r>
            <a:r>
              <a:rPr lang="en-US" i="1" dirty="0">
                <a:solidFill>
                  <a:schemeClr val="bg2"/>
                </a:solidFill>
              </a:rPr>
              <a:t>Header and Footer </a:t>
            </a:r>
            <a:r>
              <a:rPr lang="en-US" dirty="0">
                <a:solidFill>
                  <a:schemeClr val="bg2"/>
                </a:solidFill>
              </a:rPr>
              <a:t>dialog box, on the </a:t>
            </a:r>
            <a:r>
              <a:rPr lang="en-US" i="1" dirty="0">
                <a:solidFill>
                  <a:schemeClr val="bg2"/>
                </a:solidFill>
              </a:rPr>
              <a:t>Slide</a:t>
            </a:r>
            <a:r>
              <a:rPr lang="en-US" dirty="0">
                <a:solidFill>
                  <a:schemeClr val="bg2"/>
                </a:solidFill>
              </a:rPr>
              <a:t> tab, make the change that you want, then click on </a:t>
            </a:r>
            <a:r>
              <a:rPr lang="en-US" i="1" dirty="0">
                <a:solidFill>
                  <a:schemeClr val="bg2"/>
                </a:solidFill>
              </a:rPr>
              <a:t>Apply to all</a:t>
            </a:r>
            <a:endParaRPr lang="fr-FR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CCC2-9926-4B95-A141-5AC8E3D59A5C}" type="slidenum">
              <a:rPr lang="fr-FR" smtClean="0">
                <a:solidFill>
                  <a:prstClr val="black"/>
                </a:solidFill>
              </a:rPr>
              <a:pPr/>
              <a:t>100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8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rgbClr val="4D6995"/>
              </a:buClr>
            </a:pPr>
            <a:r>
              <a:rPr lang="fr-FR" b="1" dirty="0">
                <a:solidFill>
                  <a:schemeClr val="bg2"/>
                </a:solidFill>
              </a:rPr>
              <a:t>To change de </a:t>
            </a:r>
            <a:r>
              <a:rPr lang="en-US" b="1" dirty="0">
                <a:solidFill>
                  <a:schemeClr val="bg2"/>
                </a:solidFill>
              </a:rPr>
              <a:t>presentation</a:t>
            </a:r>
            <a:r>
              <a:rPr lang="fr-FR" b="1" dirty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title</a:t>
            </a:r>
            <a:r>
              <a:rPr lang="fr-FR" b="1" dirty="0">
                <a:solidFill>
                  <a:schemeClr val="bg2"/>
                </a:solidFill>
              </a:rPr>
              <a:t>/</a:t>
            </a:r>
            <a:r>
              <a:rPr lang="en-US" b="1" dirty="0">
                <a:solidFill>
                  <a:schemeClr val="bg2"/>
                </a:solidFill>
              </a:rPr>
              <a:t>date</a:t>
            </a:r>
            <a:r>
              <a:rPr lang="fr-FR" b="1" dirty="0">
                <a:solidFill>
                  <a:schemeClr val="bg2"/>
                </a:solidFill>
              </a:rPr>
              <a:t> in the </a:t>
            </a:r>
            <a:r>
              <a:rPr lang="en-US" b="1" dirty="0">
                <a:solidFill>
                  <a:schemeClr val="bg2"/>
                </a:solidFill>
              </a:rPr>
              <a:t>footers</a:t>
            </a:r>
          </a:p>
          <a:p>
            <a:pPr marL="342866" indent="-342866">
              <a:spcAft>
                <a:spcPts val="600"/>
              </a:spcAft>
              <a:buClr>
                <a:srgbClr val="4D6995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On the </a:t>
            </a:r>
            <a:r>
              <a:rPr lang="en-US" i="1" dirty="0">
                <a:solidFill>
                  <a:schemeClr val="bg2"/>
                </a:solidFill>
              </a:rPr>
              <a:t>Insert tab</a:t>
            </a:r>
            <a:r>
              <a:rPr lang="en-US" dirty="0">
                <a:solidFill>
                  <a:schemeClr val="bg2"/>
                </a:solidFill>
              </a:rPr>
              <a:t>, click </a:t>
            </a:r>
            <a:r>
              <a:rPr lang="en-US" i="1" dirty="0">
                <a:solidFill>
                  <a:schemeClr val="bg2"/>
                </a:solidFill>
              </a:rPr>
              <a:t>Header &amp; Footer</a:t>
            </a:r>
          </a:p>
          <a:p>
            <a:pPr marL="342866" indent="-342866">
              <a:spcAft>
                <a:spcPts val="600"/>
              </a:spcAft>
              <a:buClr>
                <a:srgbClr val="4D6995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In the </a:t>
            </a:r>
            <a:r>
              <a:rPr lang="en-US" i="1" dirty="0">
                <a:solidFill>
                  <a:schemeClr val="bg2"/>
                </a:solidFill>
              </a:rPr>
              <a:t>Header and Footer </a:t>
            </a:r>
            <a:r>
              <a:rPr lang="en-US" dirty="0">
                <a:solidFill>
                  <a:schemeClr val="bg2"/>
                </a:solidFill>
              </a:rPr>
              <a:t>dialog box, on the </a:t>
            </a:r>
            <a:r>
              <a:rPr lang="en-US" i="1" dirty="0">
                <a:solidFill>
                  <a:schemeClr val="bg2"/>
                </a:solidFill>
              </a:rPr>
              <a:t>Slide</a:t>
            </a:r>
            <a:r>
              <a:rPr lang="en-US" dirty="0">
                <a:solidFill>
                  <a:schemeClr val="bg2"/>
                </a:solidFill>
              </a:rPr>
              <a:t> tab, make the change that you want, then click on </a:t>
            </a:r>
            <a:r>
              <a:rPr lang="en-US" i="1" dirty="0">
                <a:solidFill>
                  <a:schemeClr val="bg2"/>
                </a:solidFill>
              </a:rPr>
              <a:t>Apply to all</a:t>
            </a:r>
            <a:endParaRPr lang="fr-FR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CCC2-9926-4B95-A141-5AC8E3D59A5C}" type="slidenum">
              <a:rPr lang="fr-FR" smtClean="0">
                <a:solidFill>
                  <a:prstClr val="black"/>
                </a:solidFill>
              </a:rPr>
              <a:pPr/>
              <a:t>109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8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rgbClr val="4D6995"/>
              </a:buClr>
            </a:pPr>
            <a:r>
              <a:rPr lang="fr-FR" b="1" dirty="0">
                <a:solidFill>
                  <a:schemeClr val="bg2"/>
                </a:solidFill>
              </a:rPr>
              <a:t>To change de </a:t>
            </a:r>
            <a:r>
              <a:rPr lang="en-US" b="1" dirty="0">
                <a:solidFill>
                  <a:schemeClr val="bg2"/>
                </a:solidFill>
              </a:rPr>
              <a:t>presentation</a:t>
            </a:r>
            <a:r>
              <a:rPr lang="fr-FR" b="1" dirty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title</a:t>
            </a:r>
            <a:r>
              <a:rPr lang="fr-FR" b="1" dirty="0">
                <a:solidFill>
                  <a:schemeClr val="bg2"/>
                </a:solidFill>
              </a:rPr>
              <a:t>/</a:t>
            </a:r>
            <a:r>
              <a:rPr lang="en-US" b="1" dirty="0">
                <a:solidFill>
                  <a:schemeClr val="bg2"/>
                </a:solidFill>
              </a:rPr>
              <a:t>date</a:t>
            </a:r>
            <a:r>
              <a:rPr lang="fr-FR" b="1" dirty="0">
                <a:solidFill>
                  <a:schemeClr val="bg2"/>
                </a:solidFill>
              </a:rPr>
              <a:t> in the </a:t>
            </a:r>
            <a:r>
              <a:rPr lang="en-US" b="1" dirty="0">
                <a:solidFill>
                  <a:schemeClr val="bg2"/>
                </a:solidFill>
              </a:rPr>
              <a:t>footers</a:t>
            </a:r>
          </a:p>
          <a:p>
            <a:pPr marL="342866" indent="-342866">
              <a:spcAft>
                <a:spcPts val="600"/>
              </a:spcAft>
              <a:buClr>
                <a:srgbClr val="4D6995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On the </a:t>
            </a:r>
            <a:r>
              <a:rPr lang="en-US" i="1" dirty="0">
                <a:solidFill>
                  <a:schemeClr val="bg2"/>
                </a:solidFill>
              </a:rPr>
              <a:t>Insert tab</a:t>
            </a:r>
            <a:r>
              <a:rPr lang="en-US" dirty="0">
                <a:solidFill>
                  <a:schemeClr val="bg2"/>
                </a:solidFill>
              </a:rPr>
              <a:t>, click </a:t>
            </a:r>
            <a:r>
              <a:rPr lang="en-US" i="1" dirty="0">
                <a:solidFill>
                  <a:schemeClr val="bg2"/>
                </a:solidFill>
              </a:rPr>
              <a:t>Header &amp; Footer</a:t>
            </a:r>
          </a:p>
          <a:p>
            <a:pPr marL="342866" indent="-342866">
              <a:spcAft>
                <a:spcPts val="600"/>
              </a:spcAft>
              <a:buClr>
                <a:srgbClr val="4D6995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In the </a:t>
            </a:r>
            <a:r>
              <a:rPr lang="en-US" i="1" dirty="0">
                <a:solidFill>
                  <a:schemeClr val="bg2"/>
                </a:solidFill>
              </a:rPr>
              <a:t>Header and Footer </a:t>
            </a:r>
            <a:r>
              <a:rPr lang="en-US" dirty="0">
                <a:solidFill>
                  <a:schemeClr val="bg2"/>
                </a:solidFill>
              </a:rPr>
              <a:t>dialog box, on the </a:t>
            </a:r>
            <a:r>
              <a:rPr lang="en-US" i="1" dirty="0">
                <a:solidFill>
                  <a:schemeClr val="bg2"/>
                </a:solidFill>
              </a:rPr>
              <a:t>Slide</a:t>
            </a:r>
            <a:r>
              <a:rPr lang="en-US" dirty="0">
                <a:solidFill>
                  <a:schemeClr val="bg2"/>
                </a:solidFill>
              </a:rPr>
              <a:t> tab, make the change that you want, then click on </a:t>
            </a:r>
            <a:r>
              <a:rPr lang="en-US" i="1" dirty="0">
                <a:solidFill>
                  <a:schemeClr val="bg2"/>
                </a:solidFill>
              </a:rPr>
              <a:t>Apply to all</a:t>
            </a:r>
            <a:endParaRPr lang="fr-FR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CCC2-9926-4B95-A141-5AC8E3D59A5C}" type="slidenum">
              <a:rPr lang="fr-FR" smtClean="0">
                <a:solidFill>
                  <a:prstClr val="black"/>
                </a:solidFill>
              </a:rPr>
              <a:pPr/>
              <a:t>128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8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8100" y="188640"/>
            <a:ext cx="7774380" cy="106649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581D7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4928" y="1628800"/>
            <a:ext cx="7725544" cy="4637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63688" y="6499579"/>
            <a:ext cx="1296144" cy="173488"/>
          </a:xfrm>
        </p:spPr>
        <p:txBody>
          <a:bodyPr/>
          <a:lstStyle/>
          <a:p>
            <a:pPr>
              <a:defRPr/>
            </a:pPr>
            <a:r>
              <a:rPr lang="fr-FR" dirty="0"/>
              <a:t>10 NOVEMBRE 2006</a:t>
            </a:r>
          </a:p>
        </p:txBody>
      </p:sp>
      <p:sp>
        <p:nvSpPr>
          <p:cNvPr id="6" name="object 13"/>
          <p:cNvSpPr/>
          <p:nvPr userDrawn="1"/>
        </p:nvSpPr>
        <p:spPr>
          <a:xfrm>
            <a:off x="1080000" y="6393593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ysClr val="window" lastClr="FFFFFF">
                <a:lumMod val="50000"/>
              </a:sys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object 13"/>
          <p:cNvSpPr/>
          <p:nvPr userDrawn="1"/>
        </p:nvSpPr>
        <p:spPr>
          <a:xfrm>
            <a:off x="1080000" y="1255134"/>
            <a:ext cx="8067675" cy="157642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ysClr val="window" lastClr="FFFFFF">
                <a:lumMod val="50000"/>
              </a:sys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" name="Espace réservé du numéro de diapositive 5"/>
          <p:cNvSpPr txBox="1">
            <a:spLocks/>
          </p:cNvSpPr>
          <p:nvPr userDrawn="1"/>
        </p:nvSpPr>
        <p:spPr>
          <a:xfrm>
            <a:off x="1118100" y="6524769"/>
            <a:ext cx="308775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1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985FF9-ADA8-465B-B1B8-A5AF16A5E141}" type="slidenum">
              <a:rPr lang="fr-FR" smtClean="0">
                <a:solidFill>
                  <a:srgbClr val="581D74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srgbClr val="581D74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962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4"/>
          <p:cNvSpPr/>
          <p:nvPr userDrawn="1"/>
        </p:nvSpPr>
        <p:spPr>
          <a:xfrm>
            <a:off x="382134" y="717236"/>
            <a:ext cx="3052454" cy="250784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851647" y="295837"/>
            <a:ext cx="152400" cy="842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693140" y="4273200"/>
            <a:ext cx="4841262" cy="1512458"/>
          </a:xfrm>
          <a:prstGeom prst="rect">
            <a:avLst/>
          </a:prstGeom>
        </p:spPr>
        <p:txBody>
          <a:bodyPr lIns="80147" tIns="40074" rIns="80147" bIns="40074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  <a:lvl2pPr>
              <a:lnSpc>
                <a:spcPct val="120000"/>
              </a:lnSpc>
              <a:defRPr sz="1200" b="0"/>
            </a:lvl2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0774" y="1166402"/>
            <a:ext cx="855114" cy="161582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algn="ctr">
              <a:defRPr lang="fr-FR" sz="9200" b="1" spc="-877" baseline="0" dirty="0">
                <a:solidFill>
                  <a:srgbClr val="FFFFFF"/>
                </a:solidFill>
              </a:defRPr>
            </a:lvl1pPr>
          </a:lstStyle>
          <a:p>
            <a:pPr lvl="0" defTabSz="801472"/>
            <a:r>
              <a:rPr lang="fr-FR" dirty="0"/>
              <a:t>#</a:t>
            </a:r>
          </a:p>
        </p:txBody>
      </p:sp>
      <p:sp>
        <p:nvSpPr>
          <p:cNvPr id="12" name="Titre 2"/>
          <p:cNvSpPr>
            <a:spLocks noGrp="1"/>
          </p:cNvSpPr>
          <p:nvPr>
            <p:ph type="title"/>
          </p:nvPr>
        </p:nvSpPr>
        <p:spPr>
          <a:xfrm>
            <a:off x="3683327" y="1015000"/>
            <a:ext cx="4936791" cy="1918631"/>
          </a:xfrm>
          <a:prstGeom prst="rect">
            <a:avLst/>
          </a:prstGeom>
        </p:spPr>
        <p:txBody>
          <a:bodyPr vert="horz" wrap="square" lIns="0" tIns="94662" rIns="0" bIns="94662" rtlCol="0" anchor="ctr" anchorCtr="0">
            <a:normAutofit/>
          </a:bodyPr>
          <a:lstStyle>
            <a:lvl1pPr>
              <a:defRPr lang="fr-FR" sz="2600" b="0" cap="all">
                <a:solidFill>
                  <a:srgbClr val="581D74"/>
                </a:solidFill>
                <a:latin typeface="+mn-lt"/>
              </a:defRPr>
            </a:lvl1pPr>
          </a:lstStyle>
          <a:p>
            <a:pPr marL="0" lvl="0" defTabSz="801472"/>
            <a:r>
              <a:rPr lang="fr-FR" dirty="0"/>
              <a:t>Modifiez le style du titre</a:t>
            </a:r>
          </a:p>
        </p:txBody>
      </p:sp>
      <p:sp>
        <p:nvSpPr>
          <p:cNvPr id="7" name="object 13"/>
          <p:cNvSpPr/>
          <p:nvPr userDrawn="1"/>
        </p:nvSpPr>
        <p:spPr>
          <a:xfrm>
            <a:off x="1080003" y="6393593"/>
            <a:ext cx="8067674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404" y="6467725"/>
            <a:ext cx="919784" cy="237201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80001" y="6524772"/>
            <a:ext cx="434476" cy="1535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 b="1" cap="all" baseline="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985FF9-ADA8-465B-B1B8-A5AF16A5E141}" type="slidenum">
              <a:rPr lang="fr-FR" smtClean="0">
                <a:solidFill>
                  <a:srgbClr val="581D74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srgbClr val="581D74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69571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Q:\Pole_Edition\Monica\Brush PP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90" y="1"/>
            <a:ext cx="454148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79999" y="2736033"/>
            <a:ext cx="4212000" cy="1728000"/>
          </a:xfrm>
          <a:prstGeom prst="rect">
            <a:avLst/>
          </a:prstGeom>
        </p:spPr>
        <p:txBody>
          <a:bodyPr lIns="69925" tIns="34957" rIns="69925" bIns="34957" anchor="t" anchorCtr="0">
            <a:noAutofit/>
          </a:bodyPr>
          <a:lstStyle>
            <a:lvl1pPr algn="l">
              <a:lnSpc>
                <a:spcPct val="100000"/>
              </a:lnSpc>
              <a:defRPr sz="2200" b="0" cap="all" baseline="0"/>
            </a:lvl1pPr>
          </a:lstStyle>
          <a:p>
            <a:r>
              <a:rPr lang="en-US" dirty="0"/>
              <a:t>PRESENTATION TITLE IN CAPS EARUM IPSUNTUR OCCUPTAE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80029" y="4508625"/>
            <a:ext cx="4211999" cy="400110"/>
          </a:xfrm>
          <a:prstGeom prst="rect">
            <a:avLst/>
          </a:prstGeom>
        </p:spPr>
        <p:txBody>
          <a:bodyPr lIns="69925" tIns="34957" rIns="69925" bIns="34957">
            <a:noAutofit/>
          </a:bodyPr>
          <a:lstStyle>
            <a:lvl1pPr marL="0" indent="0" algn="l">
              <a:spcBef>
                <a:spcPts val="0"/>
              </a:spcBef>
              <a:buNone/>
              <a:defRPr sz="1000" cap="all" baseline="0"/>
            </a:lvl1pPr>
            <a:lvl2pPr marL="262230" indent="0" algn="ctr">
              <a:buNone/>
              <a:defRPr sz="1100"/>
            </a:lvl2pPr>
            <a:lvl3pPr marL="524463" indent="0" algn="ctr">
              <a:buNone/>
              <a:defRPr sz="1100"/>
            </a:lvl3pPr>
            <a:lvl4pPr marL="786685" indent="0" algn="ctr">
              <a:buNone/>
              <a:defRPr sz="1000"/>
            </a:lvl4pPr>
            <a:lvl5pPr marL="1048914" indent="0" algn="ctr">
              <a:buNone/>
              <a:defRPr sz="1000"/>
            </a:lvl5pPr>
            <a:lvl6pPr marL="1311136" indent="0" algn="ctr">
              <a:buNone/>
              <a:defRPr sz="1000"/>
            </a:lvl6pPr>
            <a:lvl7pPr marL="1573367" indent="0" algn="ctr">
              <a:buNone/>
              <a:defRPr sz="1000"/>
            </a:lvl7pPr>
            <a:lvl8pPr marL="1835595" indent="0" algn="ctr">
              <a:buNone/>
              <a:defRPr sz="1000"/>
            </a:lvl8pPr>
            <a:lvl9pPr marL="2097824" indent="0" algn="ctr">
              <a:buNone/>
              <a:defRPr sz="1000"/>
            </a:lvl9pPr>
          </a:lstStyle>
          <a:p>
            <a:r>
              <a:rPr lang="fr-FR" dirty="0"/>
              <a:t>NAME OF ISSUER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83" y="587649"/>
            <a:ext cx="1767600" cy="45584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86" y="6270454"/>
            <a:ext cx="1207949" cy="173419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1080029" y="4936866"/>
            <a:ext cx="4211999" cy="346075"/>
          </a:xfrm>
          <a:prstGeom prst="rect">
            <a:avLst/>
          </a:prstGeom>
        </p:spPr>
        <p:txBody>
          <a:bodyPr lIns="69925" tIns="34957" rIns="69925" bIns="34957"/>
          <a:lstStyle>
            <a:lvl1pPr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/>
              <a:t>dd </a:t>
            </a:r>
            <a:r>
              <a:rPr lang="fr-FR" dirty="0" err="1"/>
              <a:t>Month</a:t>
            </a:r>
            <a:r>
              <a:rPr lang="fr-FR" dirty="0"/>
              <a:t> </a:t>
            </a:r>
            <a:r>
              <a:rPr lang="fr-FR" dirty="0" err="1"/>
              <a:t>yyyy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67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835696" y="6467473"/>
            <a:ext cx="3097733" cy="22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10 novembre 2006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404" y="6467474"/>
            <a:ext cx="919784" cy="237201"/>
          </a:xfrm>
          <a:prstGeom prst="rect">
            <a:avLst/>
          </a:prstGeom>
        </p:spPr>
      </p:pic>
      <p:sp>
        <p:nvSpPr>
          <p:cNvPr id="2" name="MSIPCMContentMarking" descr="{&quot;HashCode&quot;:1644228579,&quot;Placement&quot;:&quot;Footer&quot;}">
            <a:extLst>
              <a:ext uri="{FF2B5EF4-FFF2-40B4-BE49-F238E27FC236}">
                <a16:creationId xmlns:a16="http://schemas.microsoft.com/office/drawing/2014/main" id="{AC96C2AA-6F9B-4ABC-999C-716B81B6535F}"/>
              </a:ext>
            </a:extLst>
          </p:cNvPr>
          <p:cNvSpPr txBox="1"/>
          <p:nvPr userDrawn="1"/>
        </p:nvSpPr>
        <p:spPr>
          <a:xfrm>
            <a:off x="0" y="6749469"/>
            <a:ext cx="202774" cy="1085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fr-FR" sz="100">
                <a:solidFill>
                  <a:srgbClr val="FFFFFF"/>
                </a:solidFill>
                <a:latin typeface="Calibri" panose="020F0502020204030204" pitchFamily="34" charset="0"/>
              </a:rPr>
              <a:t>C1 - Public Natixis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atrickArtus?lang=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emf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emf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emf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emf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emf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emf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emf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emf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emf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emf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>
            <a:spLocks/>
          </p:cNvSpPr>
          <p:nvPr/>
        </p:nvSpPr>
        <p:spPr>
          <a:xfrm>
            <a:off x="4833361" y="6269884"/>
            <a:ext cx="3636000" cy="17456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700" cap="all" dirty="0">
                <a:solidFill>
                  <a:prstClr val="white">
                    <a:lumMod val="50000"/>
                  </a:prstClr>
                </a:solidFill>
                <a:latin typeface="Arial" panose="020B0604020202020204"/>
              </a:rPr>
              <a:t>Corporate &amp; Investment Banking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1106752" y="4293096"/>
            <a:ext cx="5544609" cy="492443"/>
          </a:xfrm>
        </p:spPr>
        <p:txBody>
          <a:bodyPr/>
          <a:lstStyle/>
          <a:p>
            <a:r>
              <a:rPr lang="fr-FR" sz="1300" cap="small" dirty="0">
                <a:latin typeface="Arial" panose="020B0604020202020204" pitchFamily="34" charset="0"/>
                <a:cs typeface="Arial" panose="020B0604020202020204" pitchFamily="34" charset="0"/>
              </a:rPr>
              <a:t>Séminaire national SES </a:t>
            </a:r>
          </a:p>
          <a:p>
            <a:r>
              <a:rPr lang="fr-FR" sz="1300" cap="small" dirty="0">
                <a:latin typeface="Arial" panose="020B0604020202020204" pitchFamily="34" charset="0"/>
                <a:cs typeface="Arial" panose="020B0604020202020204" pitchFamily="34" charset="0"/>
              </a:rPr>
              <a:t>Paris  – 6 février 2020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240326" y="5087278"/>
            <a:ext cx="5544609" cy="709768"/>
            <a:chOff x="1097450" y="5049178"/>
            <a:chExt cx="5544608" cy="70976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gray">
            <a:xfrm>
              <a:off x="1097450" y="5049178"/>
              <a:ext cx="5544608" cy="709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CBD4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6E9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altLang="fr-FR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</a:rPr>
                <a:t>Patrick ARTUS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altLang="fr-FR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</a:rPr>
                <a:t>Chef économiste, Membre du comité exécutif de Natixis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altLang="fr-FR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altLang="fr-FR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</a:endParaRPr>
            </a:p>
          </p:txBody>
        </p:sp>
        <p:pic>
          <p:nvPicPr>
            <p:cNvPr id="6" name="Image 2" descr="cid:image002.png@01D22968.D900EDA0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450" y="5483604"/>
              <a:ext cx="1098286" cy="245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" name="Connecteur droit 3"/>
          <p:cNvCxnSpPr/>
          <p:nvPr/>
        </p:nvCxnSpPr>
        <p:spPr>
          <a:xfrm>
            <a:off x="1079998" y="5049178"/>
            <a:ext cx="0" cy="709768"/>
          </a:xfrm>
          <a:prstGeom prst="line">
            <a:avLst/>
          </a:prstGeom>
          <a:ln w="12700">
            <a:solidFill>
              <a:srgbClr val="581D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9"/>
          <p:cNvSpPr txBox="1">
            <a:spLocks/>
          </p:cNvSpPr>
          <p:nvPr/>
        </p:nvSpPr>
        <p:spPr>
          <a:xfrm>
            <a:off x="1079998" y="3173531"/>
            <a:ext cx="6157800" cy="817826"/>
          </a:xfrm>
          <a:prstGeom prst="rect">
            <a:avLst/>
          </a:prstGeom>
        </p:spPr>
        <p:txBody>
          <a:bodyPr lIns="69925" tIns="34957" rIns="69925" bIns="34957" anchor="t" anchorCtr="0">
            <a:no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2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cap="small" dirty="0">
                <a:solidFill>
                  <a:srgbClr val="581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Crises et régulation du système financier</a:t>
            </a:r>
            <a:br>
              <a:rPr lang="fr-FR" sz="2400" dirty="0">
                <a:solidFill>
                  <a:prstClr val="black"/>
                </a:solidFill>
              </a:rPr>
            </a:b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4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80ABBF-BB03-4BCD-A064-2DF852E04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Chine : change contre le dollar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85B5EB7-3009-46B5-8C69-C76473F55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754919"/>
            <a:ext cx="696360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8145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Les Etats-Unis sont devenus un pays pétrolier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960774" y="1166403"/>
            <a:ext cx="855114" cy="1615827"/>
          </a:xfrm>
        </p:spPr>
        <p:txBody>
          <a:bodyPr/>
          <a:lstStyle/>
          <a:p>
            <a:pPr marL="0" indent="0">
              <a:buNone/>
            </a:pPr>
            <a:r>
              <a:rPr lang="en-GB" sz="9200" dirty="0"/>
              <a:t>7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Détails Etats-Unis</a:t>
            </a:r>
          </a:p>
        </p:txBody>
      </p:sp>
      <p:sp>
        <p:nvSpPr>
          <p:cNvPr id="5" name="object 6"/>
          <p:cNvSpPr/>
          <p:nvPr/>
        </p:nvSpPr>
        <p:spPr>
          <a:xfrm>
            <a:off x="3693143" y="4048958"/>
            <a:ext cx="430529" cy="72390"/>
          </a:xfrm>
          <a:custGeom>
            <a:avLst/>
            <a:gdLst/>
            <a:ahLst/>
            <a:cxnLst/>
            <a:rect l="l" t="t" r="r" b="b"/>
            <a:pathLst>
              <a:path w="430529" h="72389">
                <a:moveTo>
                  <a:pt x="0" y="71996"/>
                </a:moveTo>
                <a:lnTo>
                  <a:pt x="430402" y="71996"/>
                </a:lnTo>
                <a:lnTo>
                  <a:pt x="430402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100</a:t>
            </a:fld>
            <a:endParaRPr lang="fr-FR">
              <a:solidFill>
                <a:srgbClr val="581D7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56140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9B2EE-4D00-40B2-B9FC-5D6D180A4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Etats-Unis : taux d'épargne net et taux de défaut des ménages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E9D9996-CB74-45EC-8BDD-A6F8FDD02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42" y="1776572"/>
            <a:ext cx="7338646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1199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3EDAA-D36B-4C23-8279-E8D18350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Etats-Unis : chômage et utilisation de capacité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2FFCCC9-059E-4A39-AAF7-549756AD1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4527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8AB4B6-33FB-4E6D-8B6F-958296E1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Etats-Unis : prix des maisons 
(100 en 2001:1)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07B8F52-E282-449A-8D30-00F7EF430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42" y="1776572"/>
            <a:ext cx="7338646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5066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72F3C-2045-4903-9A4A-A0857C01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Etats-Unis : permis de construire et mises en chantier
(milliers par an)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AD26A16-3923-44DA-B588-ED9088325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3282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7A4A2-82B4-443E-A81D-733CB068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Etats-Unis : variations mensuelles de l'emploi 
(milliers de personnes)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59DA9EA-7FA5-4959-875E-89FA9539A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1528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90DB75-2098-4A20-BC67-34ED312F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Etats-Unis : attitudes des banques
(en % net des banques resserrant leurs conditions de prêts)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F8A1DB1-B609-440E-A38D-79434E8D7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754919"/>
            <a:ext cx="696360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643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7CA2B-54D5-426F-893F-95196626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Etats-Unis : commandes de biens durables 
(volume, 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20393D0-7707-41DF-860C-6585D4474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754919"/>
            <a:ext cx="696360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6358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21644-D50C-4EB2-8E54-085A845A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Etats-Unis : investissement productif, importations et consommation des ménages (volume, 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4749F28-850D-4C92-9A12-ED3971B7C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2138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Une nette amélioration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960774" y="1166403"/>
            <a:ext cx="855114" cy="1615827"/>
          </a:xfrm>
        </p:spPr>
        <p:txBody>
          <a:bodyPr/>
          <a:lstStyle/>
          <a:p>
            <a:pPr marL="0" indent="0">
              <a:buNone/>
            </a:pPr>
            <a:r>
              <a:rPr lang="en-GB" sz="9200" dirty="0"/>
              <a:t>8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Détails Zone euro</a:t>
            </a:r>
          </a:p>
        </p:txBody>
      </p:sp>
      <p:sp>
        <p:nvSpPr>
          <p:cNvPr id="5" name="object 6"/>
          <p:cNvSpPr/>
          <p:nvPr/>
        </p:nvSpPr>
        <p:spPr>
          <a:xfrm>
            <a:off x="3693143" y="4048958"/>
            <a:ext cx="430529" cy="72390"/>
          </a:xfrm>
          <a:custGeom>
            <a:avLst/>
            <a:gdLst/>
            <a:ahLst/>
            <a:cxnLst/>
            <a:rect l="l" t="t" r="r" b="b"/>
            <a:pathLst>
              <a:path w="430529" h="72389">
                <a:moveTo>
                  <a:pt x="0" y="71996"/>
                </a:moveTo>
                <a:lnTo>
                  <a:pt x="430402" y="71996"/>
                </a:lnTo>
                <a:lnTo>
                  <a:pt x="430402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109</a:t>
            </a:fld>
            <a:endParaRPr lang="fr-FR">
              <a:solidFill>
                <a:srgbClr val="581D7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39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17DBC-8E3B-46D4-877B-C7C87DA00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Ensemble des émergents : flux de capitaux*
(en Mds de dollars par an)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B49AF29-8525-4F1B-A85D-4AA18D0FA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813" y="1738679"/>
            <a:ext cx="6994013" cy="41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1243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0C56F-7F4E-4C5E-8370-21BC9939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PIB volume 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7D8D9BD-D919-443F-92B8-CD2A3834F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6235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AE942-5DAF-4E3B-B466-B4D0E3FC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Taux d'autofinancement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DCCE7E4-C15B-4600-BB4F-28A19C004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1927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8483CA-A632-4D16-A03C-4B9047E2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Profit net (en % du PIB)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8F8D745-E41D-4DF9-B41C-74DE02EA5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921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36904-2DC1-4B61-8123-6D5EBB3B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Balance courante
(en % du PIB)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89E163F-C6F6-48E0-8481-04E2CA854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1395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CDB8EA-FA9A-4388-AC5E-B6F3C52A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Productivité par tête
(100 en 1996:1)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6F2948F-2B41-495C-9346-D48D461A7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4340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F90BCA-DAD3-44EC-A3F1-4352D63C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Taux d'épargne brut des ménages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F5980B9-76A9-47E4-968C-AF5FD0DC9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0196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55A3C8-7FDB-42BC-A39D-9E0DC4DE4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Consommation des ménages en volume 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4849299-9F16-4569-9C98-BDB2878B5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8583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EC62B-ED13-4DB4-8CD8-BD968E24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Capacité* de production dans le secteur manufacturier 
(100 en 1996:1)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CD827CE-EF4F-46F2-8040-3C5C39998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2704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CD20A3-8609-41C0-BE46-81DE88005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Niveau de coût salarial unitaire du secteur manufacturier*
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293937B-A7C6-40F1-88D4-2960E16C4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298" y="1776572"/>
            <a:ext cx="6923059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7697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AB96EF-C0CF-4306-B05D-55121DD4F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Investissement productif 
(volume, 100 en 1996:1)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01FB359-E7C6-47DD-89B6-F86658C74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754919"/>
            <a:ext cx="696360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50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E9FAFA-5D3D-4FA1-B646-0F2316EE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Zone euro : achats nets d'actifs par les non-résidents (en Mds de $, hebdomadaire)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8840821-B203-4207-8C4F-448CAAD0B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298" y="1776572"/>
            <a:ext cx="6923059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1710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47C24-D76B-40F7-96FC-69DF760BB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Exportations et commerce mondial
(100 en 1996:1)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3EC2301-A254-4361-B302-1CA4E1800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754919"/>
            <a:ext cx="696360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1651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6C0CD-D629-4FAB-BBD6-7A83C451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Solde Target 2 de la Banque Nationale (en Mds d'euros)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6EEDE1E-CAA8-4603-BF69-503CF2650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349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0C7DB-C267-4D1A-A031-1E538E707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France : coût salarial unitaire et prix de la valeur ajoutée dans le secteur manufacturier (100 en 1998 T1)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9B85C16-5D0A-4137-9615-253940BC1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54919"/>
            <a:ext cx="6912923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7437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F68604-AC72-45A9-ACA4-D00EC9964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France : taux de marges bénéficiaires par branche d'activité (en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01C1078-E8CF-4A6E-BEEB-B611E671D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4271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7CA1E6-E610-4700-B855-B51D6B2B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Zone euro : chômage et utilisation de capacité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6E52269-8262-44F4-BB56-E75374AE5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6947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FE2DA-A70F-4128-8142-F1FCAA5E0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Permis de construire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38F189F-423C-4AFE-B263-1E3CE23B6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522" y="1749505"/>
            <a:ext cx="6973741" cy="41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0379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4C8FAA-CDCA-4380-81BA-79C3AC74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Propension des banques européennes à distribuer du crédit aux entreprises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9E01C5C-30E9-4B24-910D-522825CA5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8650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1D542-F628-460C-B5AD-D4215511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Propension des banques européennes à distribuer du crédit aux ménages pour l'acquisition de logement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E5189B2-9469-438F-AE9C-DA8FFFF27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232" y="1760332"/>
            <a:ext cx="6953468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654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960774" y="1166403"/>
            <a:ext cx="855114" cy="1615827"/>
          </a:xfrm>
        </p:spPr>
        <p:txBody>
          <a:bodyPr/>
          <a:lstStyle/>
          <a:p>
            <a:pPr marL="0" indent="0">
              <a:buNone/>
            </a:pPr>
            <a:r>
              <a:rPr lang="en-GB" sz="9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Détails Royaume-Uni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128</a:t>
            </a:fld>
            <a:endParaRPr lang="fr-FR">
              <a:solidFill>
                <a:srgbClr val="581D7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47423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C5E13-1388-488B-A364-4020C54D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Royaume-Uni : consommation, PIB et investissement (volume, 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5F87430-5EA8-4883-B534-AB747D684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1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DBA54-7788-47FB-9849-CF6DCCB8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Ensemble des pays émergents hors Russie et OPEP: encours d'actions et d'obligations détenues par les non-résidents (Mds de dollars)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A369350-112A-4E60-99FA-1BF82E065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8556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EFBEEB-3A42-44C2-9D59-838C253A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Royaume-Uni : emploi 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9C870EE-6C70-47D8-BE6B-A97E30412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6812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9F54C-6444-4400-870E-D4723775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Royaume-Uni : mises en chantier, ventes et crédit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121E718-64B9-43C8-A4AD-3E7687BF9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36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D5AB83-029D-4842-A440-28C7CE6AC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Royaume-Uni : inflation et salaire
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5A5DBEB-5D37-44A1-86B4-4EC753910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4913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 rôle central de la déformation du partage des revenus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960774" y="1166403"/>
            <a:ext cx="855114" cy="1615827"/>
          </a:xfrm>
        </p:spPr>
        <p:txBody>
          <a:bodyPr/>
          <a:lstStyle/>
          <a:p>
            <a:pPr marL="0" indent="0">
              <a:buNone/>
            </a:pPr>
            <a:r>
              <a:rPr lang="en-GB" sz="9200" dirty="0"/>
              <a:t>10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Détails Japon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133</a:t>
            </a:fld>
            <a:endParaRPr lang="fr-FR">
              <a:solidFill>
                <a:srgbClr val="581D74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79912" y="4029944"/>
            <a:ext cx="430529" cy="72390"/>
          </a:xfrm>
          <a:custGeom>
            <a:avLst/>
            <a:gdLst/>
            <a:ahLst/>
            <a:cxnLst/>
            <a:rect l="l" t="t" r="r" b="b"/>
            <a:pathLst>
              <a:path w="430529" h="72389">
                <a:moveTo>
                  <a:pt x="0" y="71996"/>
                </a:moveTo>
                <a:lnTo>
                  <a:pt x="430402" y="71996"/>
                </a:lnTo>
                <a:lnTo>
                  <a:pt x="430402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16954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C9F0F7-E1B6-484B-B637-C0A366352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Japon : croissance, consommation, investissement logement et productif (volume, 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D3B0B52-CF3D-4B38-BD92-642CF8656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6275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6344D-BB53-41A9-A43B-1F58CB4A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Japon : balance courante et balance commerciale 
(en % du PIB)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A624A8B-3056-40A1-ADF1-80F1131B9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6736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672E81-3FEC-4472-A370-18D7BCE4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Japon : salaire par tête et masse salariale réelle
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0DFD8D0-667F-44D5-AB90-2F1A0ACA1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949799"/>
            <a:ext cx="6943331" cy="37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9361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C40051-AF2A-4DCA-8D66-5E536CA1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Japon : taux d'épargne et placements financiers des ménages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E6F03FD-7A67-429B-8FD4-62C73629A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717" y="1841532"/>
            <a:ext cx="6882514" cy="39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5243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C9576-19A9-492B-97DD-F357C37CD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Japon : CPI et Core CPI 
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81B447D-957F-4DB5-AB31-BFB3E1DE7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5032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2E4EF6-F4D7-4340-9232-F059E8A99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Japon : taux d'autofinancement et de profits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5FD1A75-0A90-4A76-AA24-5E4443495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748" y="1727852"/>
            <a:ext cx="7024421" cy="42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14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9200" dirty="0"/>
              <a:t>2</a:t>
            </a:r>
            <a:endParaRPr lang="en-US" sz="92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es prix du pétrole se stabilisent maintenant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14</a:t>
            </a:fld>
            <a:endParaRPr lang="fr-FR">
              <a:solidFill>
                <a:srgbClr val="581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4117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C9D97B-7E86-4876-B198-0FBB6EA5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Japon : consommation privée et dépenses de tous les ménages (volume, GA)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B391461-A73B-45F7-82D3-BB9571375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508" y="1619585"/>
            <a:ext cx="7916411" cy="440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8380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1AB671-B874-4A04-8241-4ACF2D4B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Positions nettes ouvertes sur yen et évolution de l'USD/JPY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55FF2FC-4B59-42F0-BA04-F5A7E7A0E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312" y="1614172"/>
            <a:ext cx="8007638" cy="441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5441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0CB1C-E750-4E06-A80F-C0BBCCE0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Japon : encours d'obligations détenues par 
(en % du PIB)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5560F96-A072-40D8-B56B-562B77FC1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677" y="1754919"/>
            <a:ext cx="736905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1064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960774" y="1166403"/>
            <a:ext cx="855114" cy="1615827"/>
          </a:xfrm>
        </p:spPr>
        <p:txBody>
          <a:bodyPr/>
          <a:lstStyle/>
          <a:p>
            <a:pPr marL="0" indent="0">
              <a:buNone/>
            </a:pPr>
            <a:r>
              <a:rPr lang="en-GB" sz="9200" dirty="0"/>
              <a:t>11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Politique monétaire, taux d’intérêt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143</a:t>
            </a:fld>
            <a:endParaRPr lang="fr-FR">
              <a:solidFill>
                <a:srgbClr val="581D7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41123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87A24-D038-4641-8A94-BD250556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Taux directeurs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F96A782-3A78-4694-A2C1-57F664D40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754919"/>
            <a:ext cx="696360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4913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A3D6F0-E909-4543-992C-6061B236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Contrat 3 mois échéances 2017-2018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9E41B60-44D4-4724-AB5D-B4CC3D7D3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232" y="1684545"/>
            <a:ext cx="6953468" cy="428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834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D58201-B9FD-4992-91D5-A2FA9FC1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Allemagne : taux d'intérêt à long terme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60BCA3B-54E2-4BBB-A43C-86B51F479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754919"/>
            <a:ext cx="696360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0719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AC717-B59D-4B7E-96B5-83027757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Royaume-Uni : taux d'intérêt à long terme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5C8C7DF-CEC2-4F3F-B96F-8648D966D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922732"/>
            <a:ext cx="6963604" cy="383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0036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17DB8-D3DA-4816-B5D7-236DFD3F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Etats-Unis : taux d'intérêt à long terme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76CF6E4-1119-4BC7-BEBA-607331FE9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754919"/>
            <a:ext cx="696360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5122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4F23D-5EE6-4150-9060-5D6F4DFF0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Taux d'intérêt à 10 ans sur les emprunts d'Etat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4E769DF-DDA0-40CD-8BC4-58C5C3C73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46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5AAB4-F67C-49ED-B276-ADACF5DB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Consommation de pétrole
(en millions de b/j, GA en %)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5375" y="1628775"/>
          <a:ext cx="77247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391920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69CF1-F7A8-44D7-B57C-9DE1B663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Etats-Unis : contrats à terme Fed Funds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CD39443-9322-4C8B-A751-94EE78F95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42" y="1776572"/>
            <a:ext cx="7338646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5624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C51D51-BF1E-419E-A1AF-AF663630F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/>
              <a:t>Spreads des covered bond
(% swap)</a:t>
            </a:r>
            <a:endParaRPr lang="fr-FR" sz="220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02A9F87-B38E-44DE-BE25-D7EED410C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232" y="1760332"/>
            <a:ext cx="6953468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4802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38D11D-C665-4B43-9F90-E9D3BBE3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Taux d'intérêt sur les crédits à taux fixe aux entreprises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B23479A-A603-4AFF-8E6C-EF73C3168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2597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907704" y="1196752"/>
            <a:ext cx="1020550" cy="1615827"/>
          </a:xfrm>
        </p:spPr>
        <p:txBody>
          <a:bodyPr/>
          <a:lstStyle/>
          <a:p>
            <a:pPr marL="0" indent="0">
              <a:buNone/>
            </a:pPr>
            <a:r>
              <a:rPr lang="en-GB" sz="9200" dirty="0"/>
              <a:t>12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Marché du crédit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153</a:t>
            </a:fld>
            <a:endParaRPr lang="fr-FR">
              <a:solidFill>
                <a:srgbClr val="581D7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52074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037E01-26A7-46F1-82D4-E837699B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Zone euro : spreads de crédit contre swaps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158D963-69DC-4420-952B-4EC8C06A3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754919"/>
            <a:ext cx="696360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2843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18B0E-68E4-4B2B-A581-AAA60F902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Etats-Unis : spreads de crédit contre swaps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F7A99C5-FA4A-4B05-8C41-981920BDF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754919"/>
            <a:ext cx="696360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7530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3F2C5-CFE0-41B3-8C46-86F48F2DB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Upgrades vs downgrades  : Investment Grade
(moyenne sur 3 mois)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1B9CD1B-C6DE-4F1F-8E21-98D07CC84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754919"/>
            <a:ext cx="696360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4390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77D982-4B7A-4072-9FF6-EE844154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Upgrades vs downgrades : High Yield
(moyenne sur 3 mois)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868FE9F-0B85-4688-9702-6053CB365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754919"/>
            <a:ext cx="696360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4818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F95721-F0DF-41A6-AE62-0447C93F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Taux de défaut des obligations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8D0BAC9-B2A6-431A-A708-D26913638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902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6990C-B429-4AAB-82D7-4F4DC040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Prêts non performants
(en % du total des prêts)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8AB2C0D-6B4A-41C2-9EE2-14B8B0C38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298" y="1771159"/>
            <a:ext cx="6923059" cy="41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80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9A3047-5725-49A6-9915-1557A533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Demande, production et prix mondial de pétrole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96420D8-DDA6-4290-905E-16524E9BD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298" y="1776572"/>
            <a:ext cx="6923059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7005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91014-0EEC-4345-A2D5-01BDE8150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Indice Natixis de perception du risque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C20EC6E-B6F6-4147-B796-66A3DCCF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208" y="1760332"/>
            <a:ext cx="6497336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5000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3BCA2-7884-47DB-9A14-AF9958B1E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Zone euro : CDS et spread contre swaps de la dette senior des banques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99E164E-ED06-400A-8DF6-0D6ECC902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232" y="1760332"/>
            <a:ext cx="6953468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1381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907704" y="1196752"/>
            <a:ext cx="1020550" cy="1615827"/>
          </a:xfrm>
        </p:spPr>
        <p:txBody>
          <a:bodyPr/>
          <a:lstStyle/>
          <a:p>
            <a:pPr marL="0" indent="0">
              <a:buNone/>
            </a:pPr>
            <a:r>
              <a:rPr lang="en-GB" sz="9200" dirty="0"/>
              <a:t>13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Marché des actions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1156199" y="6524772"/>
            <a:ext cx="434476" cy="139575"/>
          </a:xfrm>
        </p:spPr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162</a:t>
            </a:fld>
            <a:endParaRPr lang="fr-FR" dirty="0">
              <a:solidFill>
                <a:srgbClr val="581D7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94878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F09A3-A884-415F-8239-B04E0C1B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Indice boursier (100 en 2004 : 1)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751DDFF-8E93-43D6-86A1-535D4C150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298" y="1771159"/>
            <a:ext cx="6923059" cy="41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2435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C65BD-982F-40EB-9A90-2878FA9A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PER sur les résultats futurs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497D686-2AF1-4351-B59B-86808D7B4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522" y="1749505"/>
            <a:ext cx="6973741" cy="41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8112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2230D-8A74-484D-A684-2CB3F8204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Volatilité implicite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AAD76F5-6577-4AD9-BBC1-2034EA6D2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754919"/>
            <a:ext cx="696360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6969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D924C2-5430-4474-B202-24A12C36E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Prime de risque sur les actions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C6A07B6-F345-4C95-A4C9-F76535387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8179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84715F-A772-4DDC-9229-2F6FCF89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Emissions nettes d'obligations par les entreprises non financières (en % PIB)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362AE6F-0E59-4221-A4C4-15EDDDB1E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4149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B0A112-9495-46BE-BE06-DE441E0F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Emissions nettes d'actions par les entreprises non financières (en % du PIB)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F746EE2-669C-49EF-AE39-66E95A9AB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754919"/>
            <a:ext cx="696360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8582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9200" dirty="0">
                <a:cs typeface="Arial" panose="020B0604020202020204" pitchFamily="34" charset="0"/>
              </a:rPr>
              <a:t>14</a:t>
            </a:r>
            <a:r>
              <a:rPr lang="fr-FR" sz="9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MONDE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169</a:t>
            </a:fld>
            <a:endParaRPr lang="fr-FR">
              <a:solidFill>
                <a:srgbClr val="581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49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69BD-4BEB-4ACD-90D8-21DEB127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Prix du pétrole brut
(Brent, en dollars / b)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C682524-4796-4859-B50E-BE33D6999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3527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3B6F7-7BCE-4016-86F9-6D6292C2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Monde : PIB en volume et croissance potentielle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4A07C2C-7E98-4BC6-B1F0-1F98FBF97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098" y="1776572"/>
            <a:ext cx="7328509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0776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5251AC-F755-4237-AD40-8540B314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Monde : taux de chômage (en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DD41085-6ED2-46C1-A788-2B4DEEC46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098" y="1841532"/>
            <a:ext cx="7328509" cy="39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3361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EB675E-81A6-49FB-AD48-5AC6DCCD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Monde : inflation 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F6318BC-16E0-455C-B9F9-C5218B9C0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098" y="1776572"/>
            <a:ext cx="7328509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7868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DB25D7-3E53-416E-A33F-AE2ECB69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Monde : PIB valeur, taux d'intervention des Banques Centrales et taux d'intérêt à 10 ans sur les emprunts d'Etat (en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2B97D0A-E90F-457F-AD8A-AD659ACEC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298" y="1776572"/>
            <a:ext cx="6923059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8811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17AE12-24A4-4CE2-A06C-E01E598A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Monde : salaire nominal par tête et coût salarial unitaire 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B2718ED-247D-44A9-AD09-0E4543919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098" y="1776572"/>
            <a:ext cx="7328509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5069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3C41DF-AD6E-4DB3-873A-AFB43C459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Monde : dette et déficit publics (en % du PIB valeur)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38D0A07-0602-4D01-B5D5-4C8C262C0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098" y="1776572"/>
            <a:ext cx="7328509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5429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87713-B80B-4593-8F8A-273A1F8A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Monde : crédit
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51D9C65-0903-483A-A184-4804D44E8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098" y="1776572"/>
            <a:ext cx="7328509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3902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27A223-F721-4263-BD4B-62D1CF2C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Commerce mondial et exportations en valeur 
(GA en %)
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95CFDB3-B097-4AF6-93E4-45F38F1B4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42" y="1776572"/>
            <a:ext cx="7338646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22438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FF493-C9F6-40C3-A1D3-CDC82B71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Monde : dette totale* (en % du PIB valeur)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65EDF78-38D8-4605-9F0F-0B919C420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42" y="1776572"/>
            <a:ext cx="7338646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64215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05A22A-386C-4339-BF93-4C4ED6BAC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Monde : PIB volume et production manufacturière
(100 en 1996:1)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19BA083-C55D-4F9B-A4CA-95840FD6E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42" y="1776572"/>
            <a:ext cx="7338646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36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7B3B4-FFD7-4DEA-8F4B-4957763C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Zone euro : importations d'énergie et exportations vers les pays producteurs de pétrole (Mds de dollars par an)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21FC425-94EF-4E5D-9F0E-D89061581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40350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4E29D7-6154-4F5E-B7D6-96F9C5FE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Monde : taux d'épargne de la Nation et privée* 
(en % du PIB valeur)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CF52045-640D-4A8E-ABDC-590FB40C1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42" y="1776572"/>
            <a:ext cx="7338646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82753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9200" dirty="0">
                <a:cs typeface="Arial" panose="020B0604020202020204" pitchFamily="34" charset="0"/>
              </a:rPr>
              <a:t>15</a:t>
            </a:r>
            <a:endParaRPr lang="fr-FR" sz="9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Rendements des actifs dans la zone euro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181</a:t>
            </a:fld>
            <a:endParaRPr lang="fr-FR">
              <a:solidFill>
                <a:srgbClr val="581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9647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C8328-9341-4071-94A4-D96B25F5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Zone euro : prix des maisons et CPI loyers 
 (100 en 1998:1)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95C8B05-9399-4670-B867-78B2BD6F6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42" y="1776572"/>
            <a:ext cx="7338646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4226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29731-884A-4308-AF55-FFD323E2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Europe : multiple d'EBITDA des opérations de private equity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197A7E4-D8AA-4B32-8AB4-B390A0424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42" y="1776572"/>
            <a:ext cx="7338646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10916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D7E57-23AE-4730-B867-8AF2401E1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Eurostoxx : taux de dividendes et rendement des actions (en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09C88A8-8C20-4558-AB3C-0748A2F81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42" y="1776572"/>
            <a:ext cx="7338646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4569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A84475-2776-4CD0-ADAC-48E9918C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Ensemble de la Zone euro hors Grèce : taux à 10 ans et rendement (en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493F8D2-D75B-4EFE-BCFC-073F69705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42" y="1776572"/>
            <a:ext cx="7338646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5736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1988694" y="1166402"/>
            <a:ext cx="855114" cy="1615827"/>
          </a:xfrm>
        </p:spPr>
        <p:txBody>
          <a:bodyPr/>
          <a:lstStyle/>
          <a:p>
            <a:pPr marL="0" indent="0">
              <a:buNone/>
            </a:pPr>
            <a:r>
              <a:rPr lang="fr-FR" sz="9200" dirty="0">
                <a:cs typeface="Arial" panose="020B0604020202020204" pitchFamily="34" charset="0"/>
              </a:rPr>
              <a:t>16</a:t>
            </a:r>
            <a:endParaRPr lang="fr-FR" sz="9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Climat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186</a:t>
            </a:fld>
            <a:endParaRPr lang="fr-FR">
              <a:solidFill>
                <a:srgbClr val="581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8602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D3493-3491-4C1A-AF28-ED9BD3DA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
Monde : PIB volume, consommation d'énergies fossiles et émissions de CO2 (en % par an)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0EB4294-4AC0-43B1-84E3-9FBCC1F45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42" y="1776572"/>
            <a:ext cx="7338646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50858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CFE710-CD51-4E82-AFBC-BDD54D0D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
OCDE* : PIB volume, consommation d'énergies fossiles et émissions de CO2 (en % par an)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C17F7D2-B9CA-4EDE-83CB-507FF6525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42" y="1776572"/>
            <a:ext cx="7338646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9686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1AEA8-11EF-4041-B2B3-3613981F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
Zone euro : PIB volume, consommation d'énergies fossiles et émissions de CO2 (en % par an)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E3A0FB8-0F62-42F3-9C0F-E00339BB3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42" y="1776572"/>
            <a:ext cx="7338646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41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95B30-893D-489C-A687-4E644702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Prix des matières premières en dollars                          
(base 100 en 1996 : 1)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7A3F12E-88F7-4A91-BDC7-A2C556D2F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04159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D7AE78-48E7-45EE-8DD7-3F542CC5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
Ensemble des émergents : PIB volume, consommation d'énergies fossiles et émissions de CO2 (en % par an)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BF880DD-6D7E-4EA8-9CF7-796F81F6E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42" y="1776572"/>
            <a:ext cx="7338646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4693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6C3E73-7404-4BB2-A787-93F9F01F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
Prix des énergies fossiles (100 en 1998:1)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6A6D26F-2DAA-4E80-971E-6351047DD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42" y="1776572"/>
            <a:ext cx="7338646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46592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9AFEF8-AC6D-49AE-817F-EC71FBCE7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
Taux de participation* (en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FAE1EBE-DDD2-4D6B-A96A-FE5375B83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42" y="1760332"/>
            <a:ext cx="7338646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693140" y="4273201"/>
            <a:ext cx="4841262" cy="1641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4D6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gains de productivité de l’industrie manufacturière</a:t>
            </a:r>
          </a:p>
          <a:p>
            <a:pPr marL="250460" indent="-250460">
              <a:buFontTx/>
              <a:buChar char="-"/>
            </a:pPr>
            <a:endParaRPr lang="fr-FR" dirty="0">
              <a:solidFill>
                <a:srgbClr val="4D6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0460" indent="-250460">
              <a:buFontTx/>
              <a:buChar char="-"/>
            </a:pPr>
            <a:r>
              <a:rPr lang="fr-FR" dirty="0">
                <a:solidFill>
                  <a:srgbClr val="4D6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Liquidité mondiale</a:t>
            </a:r>
          </a:p>
          <a:p>
            <a:pPr marL="250460" indent="-250460">
              <a:buFontTx/>
              <a:buChar char="-"/>
            </a:pPr>
            <a:r>
              <a:rPr lang="fr-FR" dirty="0">
                <a:solidFill>
                  <a:srgbClr val="4D6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des capitaux</a:t>
            </a:r>
          </a:p>
          <a:p>
            <a:pPr marL="250460" indent="-250460">
              <a:buFontTx/>
              <a:buChar char="-"/>
            </a:pPr>
            <a:r>
              <a:rPr lang="fr-FR" dirty="0">
                <a:solidFill>
                  <a:srgbClr val="4D6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de change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960774" y="1166402"/>
            <a:ext cx="855114" cy="161582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L’ENVIRONNEMENT MONDIAL</a:t>
            </a:r>
          </a:p>
        </p:txBody>
      </p:sp>
      <p:sp>
        <p:nvSpPr>
          <p:cNvPr id="7" name="object 6"/>
          <p:cNvSpPr/>
          <p:nvPr/>
        </p:nvSpPr>
        <p:spPr>
          <a:xfrm>
            <a:off x="3693140" y="4048958"/>
            <a:ext cx="430529" cy="72390"/>
          </a:xfrm>
          <a:custGeom>
            <a:avLst/>
            <a:gdLst/>
            <a:ahLst/>
            <a:cxnLst/>
            <a:rect l="l" t="t" r="r" b="b"/>
            <a:pathLst>
              <a:path w="430529" h="72389">
                <a:moveTo>
                  <a:pt x="0" y="71996"/>
                </a:moveTo>
                <a:lnTo>
                  <a:pt x="430402" y="71996"/>
                </a:lnTo>
                <a:lnTo>
                  <a:pt x="430402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2</a:t>
            </a:fld>
            <a:endParaRPr lang="fr-FR">
              <a:solidFill>
                <a:srgbClr val="581D7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2875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D8BB29-0D1D-4F58-BFC6-88D29BAD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Prix du gaz naturel 
($/MMBTU)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C506150-28E6-496C-AE6D-A6B3C3CC4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522" y="1749505"/>
            <a:ext cx="6973741" cy="41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1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BBA335-53E9-4D2F-956F-016821B6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Production de pétrole (millions de b/j)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9378102-90CD-4792-B68D-C9AE587CB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298" y="1776572"/>
            <a:ext cx="6923059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64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B56CC7-2590-4726-9A5F-EA2FE997C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Etats-Unis : production, consommation et importations de pétrole (millions de b/j)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3240300-3D35-45C5-B895-03EFC44E1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95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Redressement cyclique mais non structurel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960774" y="1166403"/>
            <a:ext cx="855114" cy="1615827"/>
          </a:xfrm>
        </p:spPr>
        <p:txBody>
          <a:bodyPr/>
          <a:lstStyle/>
          <a:p>
            <a:pPr marL="0" indent="0">
              <a:buNone/>
            </a:pPr>
            <a:r>
              <a:rPr lang="en-GB" sz="9200" dirty="0"/>
              <a:t>3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Chine</a:t>
            </a:r>
          </a:p>
        </p:txBody>
      </p:sp>
      <p:sp>
        <p:nvSpPr>
          <p:cNvPr id="5" name="object 6"/>
          <p:cNvSpPr/>
          <p:nvPr/>
        </p:nvSpPr>
        <p:spPr>
          <a:xfrm>
            <a:off x="3693143" y="4048958"/>
            <a:ext cx="430529" cy="72390"/>
          </a:xfrm>
          <a:custGeom>
            <a:avLst/>
            <a:gdLst/>
            <a:ahLst/>
            <a:cxnLst/>
            <a:rect l="l" t="t" r="r" b="b"/>
            <a:pathLst>
              <a:path w="430529" h="72389">
                <a:moveTo>
                  <a:pt x="0" y="71996"/>
                </a:moveTo>
                <a:lnTo>
                  <a:pt x="430402" y="71996"/>
                </a:lnTo>
                <a:lnTo>
                  <a:pt x="430402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23</a:t>
            </a:fld>
            <a:endParaRPr lang="fr-FR">
              <a:solidFill>
                <a:srgbClr val="581D7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720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6E94D3-3189-405F-9E7A-BC2BF27A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Chine : prix du PIB et PPI (GA en %)
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CF24B12-AE2A-4D99-8F08-DFD89A5D0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298" y="1776572"/>
            <a:ext cx="6923059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06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0099D8-511E-414E-BAE8-ED829223D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Chine : flux de capitaux* 
(en Mds de dollars par an)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A5D369B-D94B-47B8-83E9-79FDC4830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39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154CA2-325B-4117-BEEE-38EA4A51E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Chine : balance commerciale 
(Mds de dollars par an)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861D122-4C86-4C82-9331-43BBAA0CE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09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3B450D-2C36-4B54-9BF8-A110AFDF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Chine : nouveaux crédits et construction de logements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BAD4E20-AAA7-4156-B828-A2267F0D2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298" y="1776572"/>
            <a:ext cx="6923059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67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9D41A-56B6-437E-8BAB-BF2A5449B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Chine : indice des prix à la consommation 
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6ADD02C-7F98-4500-A371-819D98052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458" y="1738679"/>
            <a:ext cx="7004149" cy="41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71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FD067-F586-409A-98BA-534273469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Chine : prix des maisons 
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CF21E61-CC3F-49A7-9BDA-314D5299C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8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90132-1CDE-4F77-902D-85652352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Etats-Unis : position nette ouverte sur le dollar et taux de change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4F9A4F7-D3A2-43B1-9D07-BDF68196F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42" y="1771159"/>
            <a:ext cx="7338646" cy="41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12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9620B-A7D3-48C6-A2CE-EF0216B0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Chine : salaire, productivité et coût salarial (en % par an)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12CF374-35C0-41B2-A590-7B7C5BDAC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754919"/>
            <a:ext cx="696360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24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119CED-D5C4-4D51-BBE1-98760C23A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Chine : production industrielle
(volume, GA,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DFC340A-7CA5-4E98-99F8-2BFA14DFD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168" y="1744092"/>
            <a:ext cx="6983876" cy="417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78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A156F2-2BD4-45E8-A095-B31C37B5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Chine : production de matières premières
(GA, moyenne mobile 3 mois,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457EB6B-4697-4A73-8738-332B43BF2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168" y="1771159"/>
            <a:ext cx="6983876" cy="41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91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58AB4-BBE4-456C-8B25-6DA36B75F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Chine : consommation de cuivre, acier et charbon
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33CDDE1-4F6E-4E74-AB0A-69F179220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41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7FB20-FCD0-4F96-8AD4-233DAE9B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Chine : ventes automobiles en volume
(GA en %) (*)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F025D67-6656-4D5C-B890-A2FF7AAF7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90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B77288-7A92-4D44-BEB1-F19DF86F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Chine : investissement par secteur d'activité
(cumul sur l'année, 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D091DB8-D6C0-4B65-A42B-2490E02F2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754919"/>
            <a:ext cx="696360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22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37CB64-EDA9-47A8-9397-44EAA93D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Chine : investissement par secteur d'activité                         
(cumul, 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2EC3D8C-F41C-4F01-8A02-98215C41F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458" y="1738679"/>
            <a:ext cx="7004149" cy="41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9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87CB59-294E-4095-AA2B-D2A6E0D9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Chine : exportations et importations
(valeur, 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15BA2BA-71DB-47E1-88B8-82D2607C5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168" y="1744092"/>
            <a:ext cx="6983876" cy="417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44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3539D0-3DA0-430E-A11E-3898FC2B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Chine : ventes au détail 
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7A00FDB-CE5E-4979-B87D-F7A657429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65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A8B263-BC1F-4BD0-8B1A-1DD0F3BB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Chine : réserves de change 
(Mds de dollars)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D0DD46E-824E-4717-BF05-18423A8CB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754919"/>
            <a:ext cx="696360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2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D85D9-7464-45C4-A208-706939B8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Réserves de change mondiales* (Milliards de $)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A76B9E6-74D3-4E84-AF18-49F2896FE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754919"/>
            <a:ext cx="696360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83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693141" y="4273200"/>
            <a:ext cx="4911307" cy="1512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L’optimisme récent des marchés financiers est-il fondé ?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960774" y="1166403"/>
            <a:ext cx="855114" cy="1615827"/>
          </a:xfrm>
        </p:spPr>
        <p:txBody>
          <a:bodyPr/>
          <a:lstStyle/>
          <a:p>
            <a:pPr marL="0" indent="0">
              <a:buNone/>
            </a:pPr>
            <a:r>
              <a:rPr lang="en-GB" sz="9200" dirty="0"/>
              <a:t>4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Emergents</a:t>
            </a:r>
          </a:p>
        </p:txBody>
      </p:sp>
      <p:sp>
        <p:nvSpPr>
          <p:cNvPr id="5" name="object 6"/>
          <p:cNvSpPr/>
          <p:nvPr/>
        </p:nvSpPr>
        <p:spPr>
          <a:xfrm>
            <a:off x="3693143" y="4048958"/>
            <a:ext cx="430529" cy="72390"/>
          </a:xfrm>
          <a:custGeom>
            <a:avLst/>
            <a:gdLst/>
            <a:ahLst/>
            <a:cxnLst/>
            <a:rect l="l" t="t" r="r" b="b"/>
            <a:pathLst>
              <a:path w="430529" h="72389">
                <a:moveTo>
                  <a:pt x="0" y="71996"/>
                </a:moveTo>
                <a:lnTo>
                  <a:pt x="430402" y="71996"/>
                </a:lnTo>
                <a:lnTo>
                  <a:pt x="430402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40</a:t>
            </a:fld>
            <a:endParaRPr lang="fr-FR">
              <a:solidFill>
                <a:srgbClr val="581D7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6081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ED15B-9524-4381-AFCF-3F142E5A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PIB (volume, 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970662F-E56A-40CD-AF04-7FBC353C2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168" y="1744092"/>
            <a:ext cx="6983876" cy="417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838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E12EE-5FE8-46C6-BB10-600B7C156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PIB (volume, 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23C7E58-C8EF-436F-9FDA-BAC2B29BD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168" y="1744092"/>
            <a:ext cx="6983876" cy="417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57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022F3E-6691-405D-8418-BA7A7EA85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Croissance du PIB 
(volume, 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9A48363-7EAA-46CC-AD5B-FB4FF4930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11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8A741-5EAC-474C-AAFA-1F37A7DA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Croissance du PIB 
(volume, 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007AC13-9BC0-453D-B9AB-7F486FDDE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58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91D1B-2C79-45AC-8AA6-F37CF834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Ensemble des émergents hors Chine, hors Russie + OPEP : indice boursier et CDS souverain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F9D375C-9EA0-4186-BFCE-3D2DD4C52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480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B2042-E504-4C5C-89D2-93C84A2DE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Taux de change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88F35F5-B525-4200-96D7-4B733319E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38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251648-9F35-45ED-92C7-163A84172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Taux de change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25A642E-71D2-46C6-A545-1D2B0DCF4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86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F02259-1CC9-493C-801C-C39EE4687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Crédits domestiques 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AAA7869-5B2D-4838-B1CD-1B6AB8E35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298" y="1771159"/>
            <a:ext cx="6923059" cy="41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512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6ACC44-A62B-4CFC-A77E-156E9C6F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Inflation (CPI, 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CF8D74A-871B-4DEA-B504-725C83094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8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FE959-9203-451F-8701-3D8C35992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Base monétaire mondiale                                                    
(en dollars et en monnaie nationale) (*)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8E22F16-95E7-40F6-8BC3-72A6B347D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699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BED216-A3F5-4011-A9A3-305FAEA16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Balance courante (en % du PIB)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12B4D5D-0CC7-45EA-9422-7D6C9DBFF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822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449CE8-D6D5-46A4-8822-9F9AB0508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Production manufacturière (1998:1=100)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8801F30-B6C3-42B2-B24D-B127E90EB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880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18671" indent="-218671">
              <a:buFontTx/>
              <a:buChar char="-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Inde</a:t>
            </a:r>
          </a:p>
          <a:p>
            <a:pPr marL="218671" indent="-218671">
              <a:buFontTx/>
              <a:buChar char="-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Brésil</a:t>
            </a:r>
          </a:p>
          <a:p>
            <a:pPr marL="218671" indent="-218671">
              <a:buFontTx/>
              <a:buChar char="-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PECO</a:t>
            </a:r>
          </a:p>
          <a:p>
            <a:pPr marL="218671" indent="-218671">
              <a:buFontTx/>
              <a:buChar char="-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Afrique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960774" y="1166403"/>
            <a:ext cx="855114" cy="1615827"/>
          </a:xfrm>
        </p:spPr>
        <p:txBody>
          <a:bodyPr/>
          <a:lstStyle/>
          <a:p>
            <a:pPr marL="0" indent="0">
              <a:buNone/>
            </a:pPr>
            <a:r>
              <a:rPr lang="en-GB" sz="9200" dirty="0"/>
              <a:t>5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Pays Emergents focus</a:t>
            </a:r>
          </a:p>
        </p:txBody>
      </p:sp>
      <p:sp>
        <p:nvSpPr>
          <p:cNvPr id="5" name="object 6"/>
          <p:cNvSpPr/>
          <p:nvPr/>
        </p:nvSpPr>
        <p:spPr>
          <a:xfrm>
            <a:off x="3693143" y="4048958"/>
            <a:ext cx="430529" cy="72390"/>
          </a:xfrm>
          <a:custGeom>
            <a:avLst/>
            <a:gdLst/>
            <a:ahLst/>
            <a:cxnLst/>
            <a:rect l="l" t="t" r="r" b="b"/>
            <a:pathLst>
              <a:path w="430529" h="72389">
                <a:moveTo>
                  <a:pt x="0" y="71996"/>
                </a:moveTo>
                <a:lnTo>
                  <a:pt x="430402" y="71996"/>
                </a:lnTo>
                <a:lnTo>
                  <a:pt x="430402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52</a:t>
            </a:fld>
            <a:endParaRPr lang="fr-FR">
              <a:solidFill>
                <a:srgbClr val="581D7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70289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393AF-1CD4-48FE-8C45-D9B3BCFC2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Inde : PIB, consommation et investissement               
(volume, 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E3050E5-2BAA-4DD2-8751-8493AE251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401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E226BF-780B-44B0-91AF-F2B99E604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Inde : taux d'intérêt, crédit et CPI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98FB176-D978-474D-8F13-D65A37321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279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9C15E2-42B5-45E3-8CBB-14D3C62B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Inde : exportations et production industrielle 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C28F8B2-0CA7-483B-94A9-59E9FD6D0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34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C5D79-6382-403B-AE59-C60B28146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Inde : balance commerciale et flux de capitaux mensuels 
(Mds de dollars par an)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6B27DD7-7D4D-49C8-8A61-8BBE0F5C0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327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B4DF47-0127-499F-980C-8F36E71F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Inde : taux de change contre le dollar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4BFA170-C26D-4E76-B255-E390EA71B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42" y="1776572"/>
            <a:ext cx="7338646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798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5C5B3-D7C6-4AC9-A86A-C9798380D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Brésil : croissance et production manufacturière
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3EE2B67-14D1-464C-9926-85894D0B2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652065"/>
            <a:ext cx="6933196" cy="43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32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B5295A-DD72-4D67-A651-96A851782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Brésil : emploi et investissement (volume, 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9B89E15-8608-45E8-8C00-9B96FAEC2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7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0EFDAB-13D5-4EBF-8344-75F268BD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Bases monétaires
(en monnaie nationale)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A16991E-6AEF-4A92-A698-119A7B8BD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522" y="1749505"/>
            <a:ext cx="6973741" cy="41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106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7DB9A0-BE63-49B0-8DA4-6C70CA28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Brésil : dette publique et déficit budgétaire (en % du PIB)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77B1419-43F3-40FE-BA75-CF8B657EC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1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E17608-E4A4-4721-8A2E-C7997807B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Brésil : inflation et taux directeur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73B400C-A9A3-48CF-AEFE-44565FBFC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76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487A5-5810-4EF9-8D6C-4CE10798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Croissance du PIB (volume, 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79ED68C-92AC-485E-AD1C-55D70BBB1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830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2BF59-3518-42A8-B728-0F1E5FD6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Croissance du PIB (volume, 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5464C07-4534-4276-96A7-4617B3115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752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120956-A0E8-4FAF-8751-84745E85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Production manufacturière 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B1FCB09-1BFA-4256-9908-AA67A0F66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816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3A8AA0-7612-4AE1-9214-D2E7A737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Production manufacturière 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1C84F9E-C87C-4EDD-8271-5670C70F5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81985"/>
            <a:ext cx="6933196" cy="40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854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96156-98A9-46CF-90C7-A26424B7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Inflation 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52C8E06-A516-4040-B9FA-4E63D8B31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253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DE8836-2920-4000-9452-30B5E111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Inflation 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0527584-1EEC-4C3C-9454-EAA3F4B28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298" y="1771159"/>
            <a:ext cx="6923059" cy="41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54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2D467-12B1-4425-B820-B58AE919D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Balance commerciale 
(en Mds de dollars par an)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A33E0EA-C419-436A-8D1D-92ED8F4BB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409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DC6703-B263-4D96-8227-CFD4134D9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Balance commerciale 
(en Mds de dollars par an)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E3642CF-6D06-4861-A5F1-3DE0DDB44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508E49-F0A4-4A3D-81A7-6FB6EC26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Réserves de change
(Mds de dollars)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D4947BB-8A49-40CF-A906-16BFADD97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232" y="1760332"/>
            <a:ext cx="6953468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94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552E2-EA70-4EC4-9DB2-E840184E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Taux d'intérêt à 3 mois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7B52813-FEEF-40FC-8122-9FD38389A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602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D12BC-3BDF-4EA9-9CB8-9A84C7BE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Taux d'intérêt à 3 mois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C8C2BB4-A54D-4551-B899-237BD9BA8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658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02F068-E1D9-4A2E-963A-8C822FAE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Déficit public (en % du PIB)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E0C25FC-F619-4A00-9C9D-4DF39C3B2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032" y="1765745"/>
            <a:ext cx="7358918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134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1C7631-B962-41F5-BFC3-BFB2517F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Déficit public (en % du PIB)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87368F8-E3AE-4185-9938-1956DAB0C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232" y="1760332"/>
            <a:ext cx="6953468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81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C54BD8-16C6-44AC-BC09-2586BA86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Afrique : croissance du PIB et balance courante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CEEB7A2-CF1C-437D-A00A-4C7B18ACC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775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46D45D-C683-4D3C-97AB-D6D349E7B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Afrique : taux de change par rapport au dollar US
(100 en 2002:1)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8827B70-BCA5-4885-9BF7-E4156555F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923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7609C-11EC-4833-89C2-278C54440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Afrique : déficit public (en % du PIB)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470F847-4047-41B2-B0FE-87E6F4D4A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400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960774" y="1166403"/>
            <a:ext cx="855114" cy="1615827"/>
          </a:xfrm>
        </p:spPr>
        <p:txBody>
          <a:bodyPr/>
          <a:lstStyle/>
          <a:p>
            <a:pPr marL="0" indent="0">
              <a:buNone/>
            </a:pPr>
            <a:r>
              <a:rPr lang="en-GB" sz="9200" dirty="0"/>
              <a:t>6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19892" y="1015001"/>
            <a:ext cx="5328593" cy="1918631"/>
          </a:xfrm>
        </p:spPr>
        <p:txBody>
          <a:bodyPr>
            <a:normAutofit/>
          </a:bodyPr>
          <a:lstStyle/>
          <a:p>
            <a:pPr algn="l"/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Pendant encore combien de temps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l’é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conomie des Etats-Unis va-t-elle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continuer à progresser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77</a:t>
            </a:fld>
            <a:endParaRPr lang="fr-FR">
              <a:solidFill>
                <a:srgbClr val="581D7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3292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812674-4FA1-4F15-9948-9C583A7AA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Salaire nominal par tête
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0AD5221-09E4-4015-BD2A-F4BD5A6D3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522" y="1749505"/>
            <a:ext cx="6973741" cy="41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625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E48418-0E08-4451-95F0-CA494B32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Swaps d'inflation 5 ans (zéro coupon)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6B4E7F5-3106-45AB-836B-165044AA4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630412"/>
            <a:ext cx="6912923" cy="438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7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69D0C-ADC8-4EFF-AA8B-69F2E22A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Zone euro : positions nettes ouvertes sur l'Euro et taux de change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B0DC16C-0683-4D9C-94FC-426794A59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220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C5B801-9383-4B75-B195-A5F9FC17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Coût salarial unitaire
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7495A17-4537-4F6F-9D7A-0C8A3AE51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624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03A5E-9BCB-43E9-9772-6FC32487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Etats-Unis : salaire et productivité - non farm business
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0CCEDAA-CBA8-49C6-A0C7-5EB6B901B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934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7B00DE-B7CB-46C6-A8D6-4578E870D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Zone euro : salaire et productivité
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49B7DB6-AF63-4C72-A241-8B42BE23A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903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FB75B-CA65-4709-B676-4184DE2B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CPI total 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D1198B5-6FB8-4863-8796-5F392F76F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656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48076-BD79-4BCB-A044-47EA16CA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Core CPI 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D93B5C6-5CA1-4EEF-9F73-E38B4E4F7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596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BD625-5FFF-4FA5-8A24-7FD40F9B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Profits après impôts et intérêts
(% PIB)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6E702DA-F642-422A-BDD1-4CD0D43EA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666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AD795A-AF2E-4CAB-AA8E-E2EF16B1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Taux d'autofinancement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F2FD229-D759-4203-954B-33824921D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235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B3712-B862-43A8-9BF3-51461094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Emploi 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14CFFDC-F9FB-4FA1-8220-D01100A8C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754919"/>
            <a:ext cx="696360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516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A440B-CB19-42AA-AAFB-A2997CC15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Investissement productif
(volume, 100 en 1996:1)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8F14DE0-A3D7-4DB8-BF38-D28B10243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77" y="1754919"/>
            <a:ext cx="6963604" cy="4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405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C02E3-BE0C-40AE-B872-DA7CADECD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Balance courante (en % du PIB)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565B7D2-73E9-4835-BE95-C48E41FFC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2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FEA47A-FC4B-4CDC-9D36-81FD2094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Taux de change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0130AAF-5E70-44CE-BD4A-9E311917F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9055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5FA764-71DF-437E-A4B2-11CEA011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Exportations en volume
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B5303E9-5228-4853-ABD2-AFD942DE3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1364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5645A-4E15-4053-BE7E-17EE307D3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Production industrielle
(100 en 1996 : M1)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E1AC404-E92A-4364-A1D3-B3F09A289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88" y="1760332"/>
            <a:ext cx="6943331" cy="41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2833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93815-C607-4F6D-88C2-EF6B5408C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Dette des entreprises (en % du PIB valeur)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2FB89CC-DDEF-4E63-9857-4CAF7C6F9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42" y="1776572"/>
            <a:ext cx="7338646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564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596C3-775F-4D37-88F5-8C75B2C8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Dette des ménages
(en % du RDB)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A5AA5B7-B95C-478F-8B07-699AC0EE4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419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095FBA-51C6-407F-877F-44EC25B2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Crédit bancaire aux entreprises
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0A9D0F1-4626-409F-96E9-7EBCB9550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0182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F5CD7C-182E-4EFC-8B74-E74A2AD4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Crédit bancaire aux ménages
(GA en %)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9403C94-0A07-4144-84BA-B171C22C9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2" y="1765745"/>
            <a:ext cx="693319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2407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B7FE2-8D1F-496B-83AF-43F57E6B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Déficit public (en % du PIB)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47050FF-CD34-47DD-840E-042831F5F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962" y="1749505"/>
            <a:ext cx="7703551" cy="41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4808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60923D-1B09-4BDC-8DD6-4EC27121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Dette publique brute (en % du PIB)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A9D0EFE-2D9B-4B4C-8BCE-2D799A0D7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973" y="1738679"/>
            <a:ext cx="7075103" cy="41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928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7DD94-5E32-4D8F-ABB7-73A59DA1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ISM ou PMI Manufacturiers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7B86F6C-2E6F-48C0-BB88-51F290522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56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52C340-A17E-48B4-9B9B-330A8955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ISM ou PMI Services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DFE92C5-A97B-4636-9972-3CD3EBEB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53" y="1776572"/>
            <a:ext cx="6912923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989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re de la section"/>
  <p:tag name="SEC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re de la section"/>
  <p:tag name="SEC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re de la section"/>
  <p:tag name="SEC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re de la section"/>
  <p:tag name="SEC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re de la section"/>
  <p:tag name="SEC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re de la section"/>
  <p:tag name="SEC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re de la section"/>
  <p:tag name="SEC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re de la section"/>
  <p:tag name="SEC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re de la section"/>
  <p:tag name="SEC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re de la section"/>
  <p:tag name="SEC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re de la section"/>
  <p:tag name="SEC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re de la section"/>
  <p:tag name="SECTION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2449</Words>
  <Application>Microsoft Office PowerPoint</Application>
  <PresentationFormat>Affichage à l'écran (4:3)</PresentationFormat>
  <Paragraphs>287</Paragraphs>
  <Slides>192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192</vt:i4>
      </vt:variant>
    </vt:vector>
  </HeadingPairs>
  <TitlesOfParts>
    <vt:vector size="195" baseType="lpstr">
      <vt:lpstr>Arial</vt:lpstr>
      <vt:lpstr>Calibri</vt:lpstr>
      <vt:lpstr>Thème Office</vt:lpstr>
      <vt:lpstr>Présentation PowerPoint</vt:lpstr>
      <vt:lpstr>L’ENVIRONNEMENT MONDIAL</vt:lpstr>
      <vt:lpstr>Etats-Unis : position nette ouverte sur le dollar et taux de change</vt:lpstr>
      <vt:lpstr>Réserves de change mondiales* (Milliards de $)</vt:lpstr>
      <vt:lpstr>Base monétaire mondiale                                                    
(en dollars et en monnaie nationale) (*)</vt:lpstr>
      <vt:lpstr>Bases monétaires
(en monnaie nationale)</vt:lpstr>
      <vt:lpstr>Réserves de change
(Mds de dollars)</vt:lpstr>
      <vt:lpstr>Zone euro : positions nettes ouvertes sur l'Euro et taux de change</vt:lpstr>
      <vt:lpstr>Taux de change</vt:lpstr>
      <vt:lpstr>Chine : change contre le dollar</vt:lpstr>
      <vt:lpstr>Ensemble des émergents : flux de capitaux*
(en Mds de dollars par an)</vt:lpstr>
      <vt:lpstr>Zone euro : achats nets d'actifs par les non-résidents (en Mds de $, hebdomadaire)</vt:lpstr>
      <vt:lpstr>Ensemble des pays émergents hors Russie et OPEP: encours d'actions et d'obligations détenues par les non-résidents (Mds de dollars)</vt:lpstr>
      <vt:lpstr>Les prix du pétrole se stabilisent maintenant</vt:lpstr>
      <vt:lpstr>Consommation de pétrole
(en millions de b/j, GA en %)</vt:lpstr>
      <vt:lpstr>Demande, production et prix mondial de pétrole</vt:lpstr>
      <vt:lpstr>Prix du pétrole brut
(Brent, en dollars / b)</vt:lpstr>
      <vt:lpstr>Zone euro : importations d'énergie et exportations vers les pays producteurs de pétrole (Mds de dollars par an)</vt:lpstr>
      <vt:lpstr>Prix des matières premières en dollars                          
(base 100 en 1996 : 1)</vt:lpstr>
      <vt:lpstr>Prix du gaz naturel 
($/MMBTU)</vt:lpstr>
      <vt:lpstr>Production de pétrole (millions de b/j)</vt:lpstr>
      <vt:lpstr>Etats-Unis : production, consommation et importations de pétrole (millions de b/j)</vt:lpstr>
      <vt:lpstr>Chine</vt:lpstr>
      <vt:lpstr>Chine : prix du PIB et PPI (GA en %)
</vt:lpstr>
      <vt:lpstr>Chine : flux de capitaux* 
(en Mds de dollars par an)</vt:lpstr>
      <vt:lpstr>Chine : balance commerciale 
(Mds de dollars par an)</vt:lpstr>
      <vt:lpstr>Chine : nouveaux crédits et construction de logements</vt:lpstr>
      <vt:lpstr>Chine : indice des prix à la consommation 
(GA en %)</vt:lpstr>
      <vt:lpstr>Chine : prix des maisons 
(GA en %)</vt:lpstr>
      <vt:lpstr>Chine : salaire, productivité et coût salarial (en % par an)</vt:lpstr>
      <vt:lpstr>Chine : production industrielle
(volume, GA, %)</vt:lpstr>
      <vt:lpstr>Chine : production de matières premières
(GA, moyenne mobile 3 mois, %)</vt:lpstr>
      <vt:lpstr>Chine : consommation de cuivre, acier et charbon
(GA en %)</vt:lpstr>
      <vt:lpstr>Chine : ventes automobiles en volume
(GA en %) (*)</vt:lpstr>
      <vt:lpstr>Chine : investissement par secteur d'activité
(cumul sur l'année, GA en %)</vt:lpstr>
      <vt:lpstr>Chine : investissement par secteur d'activité                         
(cumul, GA en %)</vt:lpstr>
      <vt:lpstr>Chine : exportations et importations
(valeur, GA en %)</vt:lpstr>
      <vt:lpstr>Chine : ventes au détail 
(GA en %)</vt:lpstr>
      <vt:lpstr>Chine : réserves de change 
(Mds de dollars)</vt:lpstr>
      <vt:lpstr>Emergents</vt:lpstr>
      <vt:lpstr>PIB (volume, GA en %)</vt:lpstr>
      <vt:lpstr>PIB (volume, GA en %)</vt:lpstr>
      <vt:lpstr>Croissance du PIB 
(volume, GA en %)</vt:lpstr>
      <vt:lpstr>Croissance du PIB 
(volume, GA en %)</vt:lpstr>
      <vt:lpstr>Ensemble des émergents hors Chine, hors Russie + OPEP : indice boursier et CDS souverain</vt:lpstr>
      <vt:lpstr>Taux de change</vt:lpstr>
      <vt:lpstr>Taux de change</vt:lpstr>
      <vt:lpstr>Crédits domestiques (GA en %)</vt:lpstr>
      <vt:lpstr>Inflation (CPI, GA en %)</vt:lpstr>
      <vt:lpstr>Balance courante (en % du PIB)</vt:lpstr>
      <vt:lpstr>Production manufacturière (1998:1=100)</vt:lpstr>
      <vt:lpstr>Pays Emergents focus</vt:lpstr>
      <vt:lpstr>Inde : PIB, consommation et investissement               
(volume, GA en %)</vt:lpstr>
      <vt:lpstr>Inde : taux d'intérêt, crédit et CPI</vt:lpstr>
      <vt:lpstr>Inde : exportations et production industrielle (GA en %)</vt:lpstr>
      <vt:lpstr>Inde : balance commerciale et flux de capitaux mensuels 
(Mds de dollars par an)</vt:lpstr>
      <vt:lpstr>Inde : taux de change contre le dollar</vt:lpstr>
      <vt:lpstr>Brésil : croissance et production manufacturière
(GA en %)</vt:lpstr>
      <vt:lpstr>Brésil : emploi et investissement (volume, GA en %)</vt:lpstr>
      <vt:lpstr>Brésil : dette publique et déficit budgétaire (en % du PIB)</vt:lpstr>
      <vt:lpstr>Brésil : inflation et taux directeur</vt:lpstr>
      <vt:lpstr>Croissance du PIB (volume, GA en %)</vt:lpstr>
      <vt:lpstr>Croissance du PIB (volume, GA en %)</vt:lpstr>
      <vt:lpstr>Production manufacturière (GA en %)</vt:lpstr>
      <vt:lpstr>Production manufacturière (GA en %)</vt:lpstr>
      <vt:lpstr>Inflation (GA en %)</vt:lpstr>
      <vt:lpstr>Inflation (GA en %)</vt:lpstr>
      <vt:lpstr>Balance commerciale 
(en Mds de dollars par an)</vt:lpstr>
      <vt:lpstr>Balance commerciale 
(en Mds de dollars par an)</vt:lpstr>
      <vt:lpstr>Taux d'intérêt à 3 mois</vt:lpstr>
      <vt:lpstr>Taux d'intérêt à 3 mois</vt:lpstr>
      <vt:lpstr>Déficit public (en % du PIB)</vt:lpstr>
      <vt:lpstr>Déficit public (en % du PIB)</vt:lpstr>
      <vt:lpstr>Afrique : croissance du PIB et balance courante</vt:lpstr>
      <vt:lpstr>Afrique : taux de change par rapport au dollar US
(100 en 2002:1)</vt:lpstr>
      <vt:lpstr>Afrique : déficit public (en % du PIB)</vt:lpstr>
      <vt:lpstr>Pendant encore combien de temps l’économie des Etats-Unis va-t-elle continuer à progresser ?</vt:lpstr>
      <vt:lpstr>Salaire nominal par tête
(GA en %)</vt:lpstr>
      <vt:lpstr>Swaps d'inflation 5 ans (zéro coupon)</vt:lpstr>
      <vt:lpstr>Coût salarial unitaire
(GA en %)</vt:lpstr>
      <vt:lpstr>Etats-Unis : salaire et productivité - non farm business
(GA en %)</vt:lpstr>
      <vt:lpstr>Zone euro : salaire et productivité
(GA en %)</vt:lpstr>
      <vt:lpstr>CPI total (GA en %)</vt:lpstr>
      <vt:lpstr>Core CPI (GA en %)</vt:lpstr>
      <vt:lpstr>Profits après impôts et intérêts
(% PIB)</vt:lpstr>
      <vt:lpstr>Taux d'autofinancement</vt:lpstr>
      <vt:lpstr>Emploi (GA en %)</vt:lpstr>
      <vt:lpstr>Investissement productif
(volume, 100 en 1996:1)</vt:lpstr>
      <vt:lpstr>Balance courante (en % du PIB)</vt:lpstr>
      <vt:lpstr>Exportations en volume
(GA en %)</vt:lpstr>
      <vt:lpstr>Production industrielle
(100 en 1996 : M1)</vt:lpstr>
      <vt:lpstr>Dette des entreprises (en % du PIB valeur)</vt:lpstr>
      <vt:lpstr>Dette des ménages
(en % du RDB)</vt:lpstr>
      <vt:lpstr>Crédit bancaire aux entreprises
(GA en %)</vt:lpstr>
      <vt:lpstr>Crédit bancaire aux ménages
(GA en %)</vt:lpstr>
      <vt:lpstr>Déficit public (en % du PIB)</vt:lpstr>
      <vt:lpstr>Dette publique brute (en % du PIB)</vt:lpstr>
      <vt:lpstr>ISM ou PMI Manufacturiers</vt:lpstr>
      <vt:lpstr>ISM ou PMI Services</vt:lpstr>
      <vt:lpstr>Détails Etats-Unis</vt:lpstr>
      <vt:lpstr>Etats-Unis : taux d'épargne net et taux de défaut des ménages</vt:lpstr>
      <vt:lpstr>Etats-Unis : chômage et utilisation de capacité</vt:lpstr>
      <vt:lpstr>Etats-Unis : prix des maisons 
(100 en 2001:1)</vt:lpstr>
      <vt:lpstr>Etats-Unis : permis de construire et mises en chantier
(milliers par an)</vt:lpstr>
      <vt:lpstr>Etats-Unis : variations mensuelles de l'emploi 
(milliers de personnes)</vt:lpstr>
      <vt:lpstr>Etats-Unis : attitudes des banques
(en % net des banques resserrant leurs conditions de prêts)</vt:lpstr>
      <vt:lpstr>Etats-Unis : commandes de biens durables 
(volume, GA en %)</vt:lpstr>
      <vt:lpstr>Etats-Unis : investissement productif, importations et consommation des ménages (volume, GA en %)</vt:lpstr>
      <vt:lpstr>Détails Zone euro</vt:lpstr>
      <vt:lpstr>PIB volume (GA en %)</vt:lpstr>
      <vt:lpstr>Taux d'autofinancement</vt:lpstr>
      <vt:lpstr>Profit net (en % du PIB)</vt:lpstr>
      <vt:lpstr>Balance courante
(en % du PIB)</vt:lpstr>
      <vt:lpstr>Productivité par tête
(100 en 1996:1)</vt:lpstr>
      <vt:lpstr>Taux d'épargne brut des ménages</vt:lpstr>
      <vt:lpstr>Consommation des ménages en volume (GA en %)</vt:lpstr>
      <vt:lpstr>Capacité* de production dans le secteur manufacturier 
(100 en 1996:1)</vt:lpstr>
      <vt:lpstr>Niveau de coût salarial unitaire du secteur manufacturier*
</vt:lpstr>
      <vt:lpstr>Investissement productif 
(volume, 100 en 1996:1)</vt:lpstr>
      <vt:lpstr>Exportations et commerce mondial
(100 en 1996:1)</vt:lpstr>
      <vt:lpstr>Solde Target 2 de la Banque Nationale (en Mds d'euros)</vt:lpstr>
      <vt:lpstr>France : coût salarial unitaire et prix de la valeur ajoutée dans le secteur manufacturier (100 en 1998 T1)</vt:lpstr>
      <vt:lpstr>France : taux de marges bénéficiaires par branche d'activité (en %)</vt:lpstr>
      <vt:lpstr>Zone euro : chômage et utilisation de capacité</vt:lpstr>
      <vt:lpstr>Permis de construire</vt:lpstr>
      <vt:lpstr>Propension des banques européennes à distribuer du crédit aux entreprises</vt:lpstr>
      <vt:lpstr>Propension des banques européennes à distribuer du crédit aux ménages pour l'acquisition de logement</vt:lpstr>
      <vt:lpstr>Détails Royaume-Uni</vt:lpstr>
      <vt:lpstr>Royaume-Uni : consommation, PIB et investissement (volume, GA en %)</vt:lpstr>
      <vt:lpstr>Royaume-Uni : emploi (GA en %)</vt:lpstr>
      <vt:lpstr>Royaume-Uni : mises en chantier, ventes et crédit</vt:lpstr>
      <vt:lpstr>Royaume-Uni : inflation et salaire
(GA en %)</vt:lpstr>
      <vt:lpstr>Détails Japon</vt:lpstr>
      <vt:lpstr>Japon : croissance, consommation, investissement logement et productif (volume, GA en %)</vt:lpstr>
      <vt:lpstr>Japon : balance courante et balance commerciale 
(en % du PIB)</vt:lpstr>
      <vt:lpstr>Japon : salaire par tête et masse salariale réelle
(GA en %)</vt:lpstr>
      <vt:lpstr>Japon : taux d'épargne et placements financiers des ménages</vt:lpstr>
      <vt:lpstr>Japon : CPI et Core CPI 
(GA en %)</vt:lpstr>
      <vt:lpstr>Japon : taux d'autofinancement et de profits</vt:lpstr>
      <vt:lpstr>Japon : consommation privée et dépenses de tous les ménages (volume, GA)</vt:lpstr>
      <vt:lpstr>Positions nettes ouvertes sur yen et évolution de l'USD/JPY</vt:lpstr>
      <vt:lpstr>Japon : encours d'obligations détenues par 
(en % du PIB)</vt:lpstr>
      <vt:lpstr>Politique monétaire, taux d’intérêt</vt:lpstr>
      <vt:lpstr>Taux directeurs</vt:lpstr>
      <vt:lpstr>Contrat 3 mois échéances 2017-2018</vt:lpstr>
      <vt:lpstr>Allemagne : taux d'intérêt à long terme</vt:lpstr>
      <vt:lpstr>Royaume-Uni : taux d'intérêt à long terme</vt:lpstr>
      <vt:lpstr>Etats-Unis : taux d'intérêt à long terme</vt:lpstr>
      <vt:lpstr>Taux d'intérêt à 10 ans sur les emprunts d'Etat</vt:lpstr>
      <vt:lpstr>Etats-Unis : contrats à terme Fed Funds</vt:lpstr>
      <vt:lpstr>Spreads des covered bond
(% swap)</vt:lpstr>
      <vt:lpstr>Taux d'intérêt sur les crédits à taux fixe aux entreprises</vt:lpstr>
      <vt:lpstr>Marché du crédit</vt:lpstr>
      <vt:lpstr>Zone euro : spreads de crédit contre swaps</vt:lpstr>
      <vt:lpstr>Etats-Unis : spreads de crédit contre swaps</vt:lpstr>
      <vt:lpstr>Upgrades vs downgrades  : Investment Grade
(moyenne sur 3 mois)</vt:lpstr>
      <vt:lpstr>Upgrades vs downgrades : High Yield
(moyenne sur 3 mois)</vt:lpstr>
      <vt:lpstr>Taux de défaut des obligations</vt:lpstr>
      <vt:lpstr>Prêts non performants
(en % du total des prêts)</vt:lpstr>
      <vt:lpstr>Indice Natixis de perception du risque</vt:lpstr>
      <vt:lpstr>Zone euro : CDS et spread contre swaps de la dette senior des banques</vt:lpstr>
      <vt:lpstr>Marché des actions</vt:lpstr>
      <vt:lpstr>Indice boursier (100 en 2004 : 1)</vt:lpstr>
      <vt:lpstr>PER sur les résultats futurs</vt:lpstr>
      <vt:lpstr>Volatilité implicite</vt:lpstr>
      <vt:lpstr>Prime de risque sur les actions</vt:lpstr>
      <vt:lpstr>Emissions nettes d'obligations par les entreprises non financières (en % PIB)</vt:lpstr>
      <vt:lpstr>Emissions nettes d'actions par les entreprises non financières (en % du PIB)</vt:lpstr>
      <vt:lpstr>MONDE</vt:lpstr>
      <vt:lpstr>Monde : PIB en volume et croissance potentielle</vt:lpstr>
      <vt:lpstr>Monde : taux de chômage (en %)</vt:lpstr>
      <vt:lpstr>Monde : inflation (GA en %)</vt:lpstr>
      <vt:lpstr>Monde : PIB valeur, taux d'intervention des Banques Centrales et taux d'intérêt à 10 ans sur les emprunts d'Etat (en %)</vt:lpstr>
      <vt:lpstr>Monde : salaire nominal par tête et coût salarial unitaire (GA en %)</vt:lpstr>
      <vt:lpstr>Monde : dette et déficit publics (en % du PIB valeur)</vt:lpstr>
      <vt:lpstr>Monde : crédit
</vt:lpstr>
      <vt:lpstr>Commerce mondial et exportations en valeur 
(GA en %)
</vt:lpstr>
      <vt:lpstr>Monde : dette totale* (en % du PIB valeur)</vt:lpstr>
      <vt:lpstr>Monde : PIB volume et production manufacturière
(100 en 1996:1)</vt:lpstr>
      <vt:lpstr>Monde : taux d'épargne de la Nation et privée* 
(en % du PIB valeur)</vt:lpstr>
      <vt:lpstr>Rendements des actifs dans la zone euro</vt:lpstr>
      <vt:lpstr>Zone euro : prix des maisons et CPI loyers 
 (100 en 1998:1)</vt:lpstr>
      <vt:lpstr>Europe : multiple d'EBITDA des opérations de private equity</vt:lpstr>
      <vt:lpstr>Eurostoxx : taux de dividendes et rendement des actions (en %)</vt:lpstr>
      <vt:lpstr>Ensemble de la Zone euro hors Grèce : taux à 10 ans et rendement (en %)</vt:lpstr>
      <vt:lpstr>Climat</vt:lpstr>
      <vt:lpstr>
Monde : PIB volume, consommation d'énergies fossiles et émissions de CO2 (en % par an)</vt:lpstr>
      <vt:lpstr>
OCDE* : PIB volume, consommation d'énergies fossiles et émissions de CO2 (en % par an)</vt:lpstr>
      <vt:lpstr>
Zone euro : PIB volume, consommation d'énergies fossiles et émissions de CO2 (en % par an)</vt:lpstr>
      <vt:lpstr>
Ensemble des émergents : PIB volume, consommation d'énergies fossiles et émissions de CO2 (en % par an)</vt:lpstr>
      <vt:lpstr>
Prix des énergies fossiles (100 en 1998:1)</vt:lpstr>
      <vt:lpstr>
Taux de participation* (en %)</vt:lpstr>
    </vt:vector>
  </TitlesOfParts>
  <Company>Natixis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Ludovic Ducrocq</dc:creator>
  <cp:lastModifiedBy>Franck Labourier</cp:lastModifiedBy>
  <cp:revision>130</cp:revision>
  <dcterms:created xsi:type="dcterms:W3CDTF">2014-02-10T08:43:29Z</dcterms:created>
  <dcterms:modified xsi:type="dcterms:W3CDTF">2020-02-19T15:11:34Z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e83a6fe-0b6e-4399-9d09-a1c8d8d5000c_Enabled">
    <vt:lpwstr>True</vt:lpwstr>
  </property>
  <property fmtid="{D5CDD505-2E9C-101B-9397-08002B2CF9AE}" pid="3" name="MSIP_Label_6e83a6fe-0b6e-4399-9d09-a1c8d8d5000c_SiteId">
    <vt:lpwstr>d5bb6d35-8a82-4329-b49a-5030bd6497ab</vt:lpwstr>
  </property>
  <property fmtid="{D5CDD505-2E9C-101B-9397-08002B2CF9AE}" pid="4" name="MSIP_Label_6e83a6fe-0b6e-4399-9d09-a1c8d8d5000c_Owner">
    <vt:lpwstr>lducrocq@cib.net</vt:lpwstr>
  </property>
  <property fmtid="{D5CDD505-2E9C-101B-9397-08002B2CF9AE}" pid="5" name="MSIP_Label_6e83a6fe-0b6e-4399-9d09-a1c8d8d5000c_SetDate">
    <vt:lpwstr>2020-01-20T07:44:47.4560863Z</vt:lpwstr>
  </property>
  <property fmtid="{D5CDD505-2E9C-101B-9397-08002B2CF9AE}" pid="6" name="MSIP_Label_6e83a6fe-0b6e-4399-9d09-a1c8d8d5000c_Name">
    <vt:lpwstr>C1 - Public Natixis</vt:lpwstr>
  </property>
  <property fmtid="{D5CDD505-2E9C-101B-9397-08002B2CF9AE}" pid="7" name="MSIP_Label_6e83a6fe-0b6e-4399-9d09-a1c8d8d5000c_Application">
    <vt:lpwstr>Microsoft Azure Information Protection</vt:lpwstr>
  </property>
  <property fmtid="{D5CDD505-2E9C-101B-9397-08002B2CF9AE}" pid="8" name="MSIP_Label_6e83a6fe-0b6e-4399-9d09-a1c8d8d5000c_ActionId">
    <vt:lpwstr>e4dc0554-d3ed-4206-8ae7-ead902b80403</vt:lpwstr>
  </property>
  <property fmtid="{D5CDD505-2E9C-101B-9397-08002B2CF9AE}" pid="9" name="MSIP_Label_6e83a6fe-0b6e-4399-9d09-a1c8d8d5000c_Extended_MSFT_Method">
    <vt:lpwstr>Manual</vt:lpwstr>
  </property>
  <property fmtid="{D5CDD505-2E9C-101B-9397-08002B2CF9AE}" pid="10" name="Sensitivity">
    <vt:lpwstr>C1 - Public Natixis</vt:lpwstr>
  </property>
</Properties>
</file>