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9" r:id="rId5"/>
    <p:sldId id="260" r:id="rId6"/>
    <p:sldId id="262" r:id="rId7"/>
    <p:sldId id="261" r:id="rId8"/>
    <p:sldId id="264" r:id="rId9"/>
    <p:sldId id="263" r:id="rId10"/>
    <p:sldId id="265" r:id="rId11"/>
    <p:sldId id="266" r:id="rId12"/>
    <p:sldId id="269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1"/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bg1"/>
                </a:solidFill>
              </a:ln>
              <a:effectLst/>
            </c:spPr>
          </c:marker>
          <c:val>
            <c:numRef>
              <c:f>Feuil1!$C$5:$L$5</c:f>
              <c:numCache>
                <c:formatCode>General</c:formatCode>
                <c:ptCount val="10"/>
                <c:pt idx="0">
                  <c:v>50</c:v>
                </c:pt>
                <c:pt idx="1">
                  <c:v>60</c:v>
                </c:pt>
                <c:pt idx="2">
                  <c:v>70</c:v>
                </c:pt>
                <c:pt idx="3">
                  <c:v>80</c:v>
                </c:pt>
                <c:pt idx="4">
                  <c:v>90</c:v>
                </c:pt>
                <c:pt idx="5">
                  <c:v>100</c:v>
                </c:pt>
                <c:pt idx="6">
                  <c:v>110</c:v>
                </c:pt>
                <c:pt idx="7">
                  <c:v>120</c:v>
                </c:pt>
                <c:pt idx="8">
                  <c:v>130</c:v>
                </c:pt>
                <c:pt idx="9">
                  <c:v>140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89-48BB-8382-0DA33F0B51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132352"/>
        <c:axId val="82146816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val>
                  <c:numRef>
                    <c:extLst>
                      <c:ext uri="{02D57815-91ED-43cb-92C2-25804820EDAC}">
                        <c15:formulaRef>
                          <c15:sqref>Feuil1!$C$3:$L$3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1D89-48BB-8382-0DA33F0B519B}"/>
                  </c:ext>
                </c:extLst>
              </c15:ser>
            </c15:filteredLineSeries>
          </c:ext>
        </c:extLst>
      </c:lineChart>
      <c:catAx>
        <c:axId val="82132352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inorGridlines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2146816"/>
        <c:crosses val="autoZero"/>
        <c:auto val="1"/>
        <c:lblAlgn val="ctr"/>
        <c:lblOffset val="100"/>
        <c:noMultiLvlLbl val="0"/>
      </c:catAx>
      <c:valAx>
        <c:axId val="82146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2132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1"/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bg1"/>
                </a:solidFill>
              </a:ln>
              <a:effectLst/>
            </c:spPr>
          </c:marker>
          <c:val>
            <c:numRef>
              <c:f>Feuil1!$C$5:$L$5</c:f>
              <c:numCache>
                <c:formatCode>General</c:formatCode>
                <c:ptCount val="10"/>
                <c:pt idx="0">
                  <c:v>50</c:v>
                </c:pt>
                <c:pt idx="1">
                  <c:v>60</c:v>
                </c:pt>
                <c:pt idx="2">
                  <c:v>70</c:v>
                </c:pt>
                <c:pt idx="3">
                  <c:v>80</c:v>
                </c:pt>
                <c:pt idx="4">
                  <c:v>90</c:v>
                </c:pt>
                <c:pt idx="5">
                  <c:v>100</c:v>
                </c:pt>
                <c:pt idx="6">
                  <c:v>110</c:v>
                </c:pt>
                <c:pt idx="7">
                  <c:v>120</c:v>
                </c:pt>
                <c:pt idx="8">
                  <c:v>130</c:v>
                </c:pt>
                <c:pt idx="9">
                  <c:v>140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8AD-4179-B165-E98124726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245120"/>
        <c:axId val="82247040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val>
                  <c:numRef>
                    <c:extLst>
                      <c:ext uri="{02D57815-91ED-43cb-92C2-25804820EDAC}">
                        <c15:formulaRef>
                          <c15:sqref>Feuil1!$C$3:$L$3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D8AD-4179-B165-E98124726CE5}"/>
                  </c:ext>
                </c:extLst>
              </c15:ser>
            </c15:filteredLineSeries>
          </c:ext>
        </c:extLst>
      </c:lineChart>
      <c:catAx>
        <c:axId val="82245120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inorGridlines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2247040"/>
        <c:crosses val="autoZero"/>
        <c:auto val="1"/>
        <c:lblAlgn val="ctr"/>
        <c:lblOffset val="100"/>
        <c:noMultiLvlLbl val="0"/>
      </c:catAx>
      <c:valAx>
        <c:axId val="82247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2245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1"/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bg1"/>
                </a:solidFill>
              </a:ln>
              <a:effectLst/>
            </c:spPr>
          </c:marker>
          <c:val>
            <c:numRef>
              <c:f>Feuil1!$C$5:$L$5</c:f>
              <c:numCache>
                <c:formatCode>General</c:formatCode>
                <c:ptCount val="10"/>
                <c:pt idx="0">
                  <c:v>50</c:v>
                </c:pt>
                <c:pt idx="1">
                  <c:v>60</c:v>
                </c:pt>
                <c:pt idx="2">
                  <c:v>70</c:v>
                </c:pt>
                <c:pt idx="3">
                  <c:v>80</c:v>
                </c:pt>
                <c:pt idx="4">
                  <c:v>90</c:v>
                </c:pt>
                <c:pt idx="5">
                  <c:v>100</c:v>
                </c:pt>
                <c:pt idx="6">
                  <c:v>110</c:v>
                </c:pt>
                <c:pt idx="7">
                  <c:v>120</c:v>
                </c:pt>
                <c:pt idx="8">
                  <c:v>130</c:v>
                </c:pt>
                <c:pt idx="9">
                  <c:v>140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0E7-4B4F-A1BD-4B99104DD2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912576"/>
        <c:axId val="92935296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val>
                  <c:numRef>
                    <c:extLst>
                      <c:ext uri="{02D57815-91ED-43cb-92C2-25804820EDAC}">
                        <c15:formulaRef>
                          <c15:sqref>Feuil1!$C$3:$L$3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C0E7-4B4F-A1BD-4B99104DD26F}"/>
                  </c:ext>
                </c:extLst>
              </c15:ser>
            </c15:filteredLineSeries>
          </c:ext>
        </c:extLst>
      </c:lineChart>
      <c:catAx>
        <c:axId val="8591257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inorGridlines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2935296"/>
        <c:crosses val="autoZero"/>
        <c:auto val="1"/>
        <c:lblAlgn val="ctr"/>
        <c:lblOffset val="100"/>
        <c:noMultiLvlLbl val="0"/>
      </c:catAx>
      <c:valAx>
        <c:axId val="92935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5912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562DD-CC4B-41B1-8FDE-06BD5C1EA9B4}" type="datetimeFigureOut">
              <a:rPr lang="fr-FR" smtClean="0"/>
              <a:pPr/>
              <a:t>03/07/2019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9723-1073-48C7-94DB-FD4D1F6EFE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741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562DD-CC4B-41B1-8FDE-06BD5C1EA9B4}" type="datetimeFigureOut">
              <a:rPr lang="fr-FR" smtClean="0"/>
              <a:pPr/>
              <a:t>03/07/2019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9723-1073-48C7-94DB-FD4D1F6EFE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3170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562DD-CC4B-41B1-8FDE-06BD5C1EA9B4}" type="datetimeFigureOut">
              <a:rPr lang="fr-FR" smtClean="0"/>
              <a:pPr/>
              <a:t>03/07/2019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9723-1073-48C7-94DB-FD4D1F6EFE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578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562DD-CC4B-41B1-8FDE-06BD5C1EA9B4}" type="datetimeFigureOut">
              <a:rPr lang="fr-FR" smtClean="0"/>
              <a:pPr/>
              <a:t>03/07/2019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9723-1073-48C7-94DB-FD4D1F6EFE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100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562DD-CC4B-41B1-8FDE-06BD5C1EA9B4}" type="datetimeFigureOut">
              <a:rPr lang="fr-FR" smtClean="0"/>
              <a:pPr/>
              <a:t>03/07/2019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9723-1073-48C7-94DB-FD4D1F6EFE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2509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562DD-CC4B-41B1-8FDE-06BD5C1EA9B4}" type="datetimeFigureOut">
              <a:rPr lang="fr-FR" smtClean="0"/>
              <a:pPr/>
              <a:t>03/07/2019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9723-1073-48C7-94DB-FD4D1F6EFE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768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562DD-CC4B-41B1-8FDE-06BD5C1EA9B4}" type="datetimeFigureOut">
              <a:rPr lang="fr-FR" smtClean="0"/>
              <a:pPr/>
              <a:t>03/07/2019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9723-1073-48C7-94DB-FD4D1F6EFE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8330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562DD-CC4B-41B1-8FDE-06BD5C1EA9B4}" type="datetimeFigureOut">
              <a:rPr lang="fr-FR" smtClean="0"/>
              <a:pPr/>
              <a:t>03/07/2019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9723-1073-48C7-94DB-FD4D1F6EFE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526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562DD-CC4B-41B1-8FDE-06BD5C1EA9B4}" type="datetimeFigureOut">
              <a:rPr lang="fr-FR" smtClean="0"/>
              <a:pPr/>
              <a:t>03/07/2019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9723-1073-48C7-94DB-FD4D1F6EFE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820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562DD-CC4B-41B1-8FDE-06BD5C1EA9B4}" type="datetimeFigureOut">
              <a:rPr lang="fr-FR" smtClean="0"/>
              <a:pPr/>
              <a:t>03/07/2019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9723-1073-48C7-94DB-FD4D1F6EFE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908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562DD-CC4B-41B1-8FDE-06BD5C1EA9B4}" type="datetimeFigureOut">
              <a:rPr lang="fr-FR" smtClean="0"/>
              <a:pPr/>
              <a:t>03/07/2019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9723-1073-48C7-94DB-FD4D1F6EFE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5965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562DD-CC4B-41B1-8FDE-06BD5C1EA9B4}" type="datetimeFigureOut">
              <a:rPr lang="fr-FR" smtClean="0"/>
              <a:pPr/>
              <a:t>03/07/2019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A9723-1073-48C7-94DB-FD4D1F6EFE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0356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../Le%20de&#769;clin%20des%20abeilles%20explique&#769;%20en%203%20minutes.mp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Les externalités, une représentation graphique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1ES</a:t>
            </a:r>
          </a:p>
        </p:txBody>
      </p:sp>
    </p:spTree>
    <p:extLst>
      <p:ext uri="{BB962C8B-B14F-4D97-AF65-F5344CB8AC3E}">
        <p14:creationId xmlns:p14="http://schemas.microsoft.com/office/powerpoint/2010/main" val="4064281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762000"/>
            <a:ext cx="10515600" cy="5414963"/>
          </a:xfrm>
        </p:spPr>
        <p:txBody>
          <a:bodyPr/>
          <a:lstStyle/>
          <a:p>
            <a:r>
              <a:rPr lang="fr-FR" dirty="0"/>
              <a:t>Les externalités…………………………………. Sont les conséquences  de l’activité d’un agent économique A sur ……………………………………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Lorsque le responsable ne 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r>
              <a:rPr lang="fr-FR" dirty="0"/>
              <a:t>Dans notre exemple, laisser faire le marché sans chercher à réduire les externalités a pour conséquence une production de </a:t>
            </a:r>
            <a:r>
              <a:rPr lang="fr-FR" dirty="0" err="1"/>
              <a:t>néonicotinoïdes</a:t>
            </a:r>
            <a:r>
              <a:rPr lang="fr-FR" dirty="0"/>
              <a:t>………………………………………………………….................................................................................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3938386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69275" y="736753"/>
            <a:ext cx="8746176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Le marché est donc défaillant </a:t>
            </a:r>
          </a:p>
          <a:p>
            <a:pPr algn="ctr"/>
            <a:endParaRPr lang="fr-F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fr-FR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en présence d’</a:t>
            </a:r>
          </a:p>
          <a:p>
            <a:pPr algn="ctr"/>
            <a:endParaRPr lang="fr-FR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fr-FR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externalités négatives!</a:t>
            </a:r>
          </a:p>
        </p:txBody>
      </p:sp>
    </p:spTree>
    <p:extLst>
      <p:ext uri="{BB962C8B-B14F-4D97-AF65-F5344CB8AC3E}">
        <p14:creationId xmlns:p14="http://schemas.microsoft.com/office/powerpoint/2010/main" val="142982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Contre les défaillance du marché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Il faut prendre en charge les externalités pour rendre le marché efficient</a:t>
            </a:r>
          </a:p>
          <a:p>
            <a:endParaRPr lang="fr-FR" dirty="0"/>
          </a:p>
          <a:p>
            <a:pPr marL="914400" lvl="1" indent="-457200">
              <a:buFont typeface="+mj-lt"/>
              <a:buAutoNum type="arabicPeriod"/>
            </a:pPr>
            <a:r>
              <a:rPr lang="fr-FR" sz="2800" dirty="0"/>
              <a:t>Faire payer les responsables</a:t>
            </a:r>
          </a:p>
          <a:p>
            <a:pPr marL="914400" lvl="1" indent="-457200">
              <a:buFont typeface="+mj-lt"/>
              <a:buAutoNum type="arabicPeriod"/>
            </a:pPr>
            <a:endParaRPr lang="fr-FR" sz="2800" dirty="0"/>
          </a:p>
          <a:p>
            <a:pPr marL="914400" lvl="1" indent="-457200">
              <a:buFont typeface="+mj-lt"/>
              <a:buAutoNum type="arabicPeriod"/>
            </a:pPr>
            <a:r>
              <a:rPr lang="fr-FR" sz="2800" dirty="0"/>
              <a:t>Rémunérer ceux qui sont à l’origine des externalités positives</a:t>
            </a:r>
          </a:p>
          <a:p>
            <a:pPr marL="914400" lvl="1" indent="-457200">
              <a:buFont typeface="+mj-lt"/>
              <a:buAutoNum type="arabicPeriod"/>
            </a:pPr>
            <a:endParaRPr lang="fr-FR" sz="2800" dirty="0"/>
          </a:p>
          <a:p>
            <a:pPr marL="914400" lvl="1" indent="-457200">
              <a:buFont typeface="+mj-lt"/>
              <a:buAutoNum type="arabicPeriod"/>
            </a:pPr>
            <a:r>
              <a:rPr lang="fr-FR" sz="2800" dirty="0"/>
              <a:t>Assurer un financement public?</a:t>
            </a:r>
          </a:p>
          <a:p>
            <a:pPr marL="914400" lvl="1" indent="-457200">
              <a:buFont typeface="+mj-lt"/>
              <a:buAutoNum type="arabicPeriod"/>
            </a:pPr>
            <a:endParaRPr lang="fr-FR" sz="2800" dirty="0"/>
          </a:p>
          <a:p>
            <a:pPr marL="914400" lvl="1" indent="-457200">
              <a:buFont typeface="+mj-lt"/>
              <a:buAutoNum type="arabicPeriod"/>
            </a:pPr>
            <a:r>
              <a:rPr lang="fr-FR" sz="2800" dirty="0"/>
              <a:t>Interdire les pesticides?</a:t>
            </a:r>
          </a:p>
        </p:txBody>
      </p:sp>
    </p:spTree>
    <p:extLst>
      <p:ext uri="{BB962C8B-B14F-4D97-AF65-F5344CB8AC3E}">
        <p14:creationId xmlns:p14="http://schemas.microsoft.com/office/powerpoint/2010/main" val="298711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externalités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Après </a:t>
            </a:r>
            <a:r>
              <a:rPr lang="en-US" dirty="0" err="1"/>
              <a:t>avoir</a:t>
            </a:r>
            <a:r>
              <a:rPr lang="en-US" dirty="0"/>
              <a:t> </a:t>
            </a:r>
            <a:r>
              <a:rPr lang="en-US" dirty="0" err="1"/>
              <a:t>compris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qu’est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externalité</a:t>
            </a:r>
            <a:r>
              <a:rPr lang="en-US" dirty="0"/>
              <a:t> au </a:t>
            </a:r>
            <a:r>
              <a:rPr lang="en-US" dirty="0" err="1"/>
              <a:t>moyen</a:t>
            </a:r>
            <a:r>
              <a:rPr lang="en-US" dirty="0"/>
              <a:t> des </a:t>
            </a:r>
            <a:r>
              <a:rPr lang="en-US" dirty="0" err="1"/>
              <a:t>actvités</a:t>
            </a:r>
            <a:r>
              <a:rPr lang="en-US" dirty="0"/>
              <a:t> </a:t>
            </a:r>
            <a:r>
              <a:rPr lang="en-US" dirty="0" err="1"/>
              <a:t>proposées</a:t>
            </a:r>
            <a:r>
              <a:rPr lang="en-US" dirty="0"/>
              <a:t>…</a:t>
            </a:r>
          </a:p>
          <a:p>
            <a:r>
              <a:rPr lang="en-US" dirty="0"/>
              <a:t>Il </a:t>
            </a:r>
            <a:r>
              <a:rPr lang="en-US" dirty="0" err="1"/>
              <a:t>est</a:t>
            </a:r>
            <a:r>
              <a:rPr lang="en-US" dirty="0"/>
              <a:t> possible </a:t>
            </a:r>
            <a:r>
              <a:rPr lang="en-US" dirty="0" err="1"/>
              <a:t>d’approfondir</a:t>
            </a:r>
            <a:r>
              <a:rPr lang="en-US" dirty="0"/>
              <a:t> la question au </a:t>
            </a:r>
            <a:r>
              <a:rPr lang="en-US" dirty="0" err="1"/>
              <a:t>moyen</a:t>
            </a:r>
            <a:r>
              <a:rPr lang="en-US" dirty="0"/>
              <a:t> </a:t>
            </a:r>
            <a:r>
              <a:rPr lang="en-US" dirty="0" err="1"/>
              <a:t>d’une</a:t>
            </a:r>
            <a:r>
              <a:rPr lang="en-US" dirty="0"/>
              <a:t> </a:t>
            </a:r>
            <a:r>
              <a:rPr lang="en-US" dirty="0" err="1"/>
              <a:t>représentation</a:t>
            </a:r>
            <a:r>
              <a:rPr lang="en-US" dirty="0"/>
              <a:t> </a:t>
            </a:r>
            <a:r>
              <a:rPr lang="en-US" dirty="0" err="1"/>
              <a:t>graphique</a:t>
            </a:r>
            <a:r>
              <a:rPr lang="en-US" dirty="0"/>
              <a:t>. </a:t>
            </a:r>
          </a:p>
          <a:p>
            <a:r>
              <a:rPr lang="en-US" dirty="0" err="1"/>
              <a:t>Voici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presentation </a:t>
            </a:r>
          </a:p>
        </p:txBody>
      </p:sp>
    </p:spTree>
    <p:extLst>
      <p:ext uri="{BB962C8B-B14F-4D97-AF65-F5344CB8AC3E}">
        <p14:creationId xmlns:p14="http://schemas.microsoft.com/office/powerpoint/2010/main" val="472992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A quoi servent les abeilles?</a:t>
            </a:r>
          </a:p>
        </p:txBody>
      </p:sp>
      <p:pic>
        <p:nvPicPr>
          <p:cNvPr id="4" name="Image 3">
            <a:hlinkClick r:id="rId2" action="ppaction://hlinkfile"/>
          </p:cNvPr>
          <p:cNvPicPr>
            <a:picLocks noChangeAspect="1"/>
          </p:cNvPicPr>
          <p:nvPr/>
        </p:nvPicPr>
        <p:blipFill rotWithShape="1">
          <a:blip r:embed="rId3" cstate="print"/>
          <a:srcRect b="15485"/>
          <a:stretch/>
        </p:blipFill>
        <p:spPr>
          <a:xfrm>
            <a:off x="990599" y="2394568"/>
            <a:ext cx="4101192" cy="3706080"/>
          </a:xfrm>
          <a:prstGeom prst="rect">
            <a:avLst/>
          </a:prstGeom>
        </p:spPr>
      </p:pic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072" y="365125"/>
            <a:ext cx="5112327" cy="3834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739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effets externes, représentation graphique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r>
              <a:rPr lang="fr-FR" dirty="0"/>
              <a:t>1 Unité de pomme est vendue au prix de 100€ mais le prix baisse de 5 € pour chaque unité supplémentaire.</a:t>
            </a:r>
          </a:p>
          <a:p>
            <a:endParaRPr lang="fr-FR" dirty="0"/>
          </a:p>
          <a:p>
            <a:r>
              <a:rPr lang="fr-FR" dirty="0"/>
              <a:t>Quel est le prix de la cinquième unité? Comment nomme-t-on ce prix?</a:t>
            </a:r>
          </a:p>
          <a:p>
            <a:endParaRPr lang="fr-FR" dirty="0"/>
          </a:p>
          <a:p>
            <a:r>
              <a:rPr lang="fr-FR" dirty="0"/>
              <a:t>Représentez graphiquement l’évolution du prix selon la quantité.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441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7042952"/>
              </p:ext>
            </p:extLst>
          </p:nvPr>
        </p:nvGraphicFramePr>
        <p:xfrm>
          <a:off x="1974123" y="1157151"/>
          <a:ext cx="7826829" cy="4822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7"/>
          <p:cNvCxnSpPr/>
          <p:nvPr/>
        </p:nvCxnSpPr>
        <p:spPr>
          <a:xfrm>
            <a:off x="2838203" y="2937510"/>
            <a:ext cx="6442957" cy="1143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Bulle ronde 9"/>
          <p:cNvSpPr/>
          <p:nvPr/>
        </p:nvSpPr>
        <p:spPr>
          <a:xfrm>
            <a:off x="7795260" y="2000250"/>
            <a:ext cx="3497580" cy="1200150"/>
          </a:xfrm>
          <a:prstGeom prst="wedgeEllipseCallout">
            <a:avLst>
              <a:gd name="adj1" fmla="val -109604"/>
              <a:gd name="adj2" fmla="val 71418"/>
            </a:avLst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Le prix de la 5</a:t>
            </a:r>
            <a:r>
              <a:rPr lang="fr-FR" b="1" baseline="30000" dirty="0">
                <a:solidFill>
                  <a:schemeClr val="tx1"/>
                </a:solidFill>
              </a:rPr>
              <a:t>ème</a:t>
            </a:r>
            <a:r>
              <a:rPr lang="fr-FR" b="1" dirty="0">
                <a:solidFill>
                  <a:schemeClr val="tx1"/>
                </a:solidFill>
              </a:rPr>
              <a:t> U de pommes est de 80 €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514600" y="388620"/>
            <a:ext cx="7120890" cy="7685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Évolution du prix marginal selon la quantité produite</a:t>
            </a:r>
          </a:p>
        </p:txBody>
      </p:sp>
    </p:spTree>
    <p:extLst>
      <p:ext uri="{BB962C8B-B14F-4D97-AF65-F5344CB8AC3E}">
        <p14:creationId xmlns:p14="http://schemas.microsoft.com/office/powerpoint/2010/main" val="381145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coûts de l’entreprise agricole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Qu’est-ce que le coût marginal de production?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Ce coût marginal est de 50 € pour une unité mais il augmente ensuite 10 € par unité supplémentaire.</a:t>
            </a:r>
          </a:p>
          <a:p>
            <a:endParaRPr lang="fr-FR" dirty="0"/>
          </a:p>
          <a:p>
            <a:r>
              <a:rPr lang="fr-FR" dirty="0"/>
              <a:t>Représentez le coût marginal en fonction de la quantité</a:t>
            </a:r>
          </a:p>
          <a:p>
            <a:endParaRPr lang="fr-FR" dirty="0"/>
          </a:p>
          <a:p>
            <a:r>
              <a:rPr lang="fr-FR" dirty="0"/>
              <a:t>Quelle quantité l’entreprise doit- elle produire et pourquoi?</a:t>
            </a:r>
          </a:p>
        </p:txBody>
      </p:sp>
    </p:spTree>
    <p:extLst>
      <p:ext uri="{BB962C8B-B14F-4D97-AF65-F5344CB8AC3E}">
        <p14:creationId xmlns:p14="http://schemas.microsoft.com/office/powerpoint/2010/main" val="48848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7042952"/>
              </p:ext>
            </p:extLst>
          </p:nvPr>
        </p:nvGraphicFramePr>
        <p:xfrm>
          <a:off x="1974123" y="1157151"/>
          <a:ext cx="7826829" cy="4822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7"/>
          <p:cNvCxnSpPr/>
          <p:nvPr/>
        </p:nvCxnSpPr>
        <p:spPr>
          <a:xfrm>
            <a:off x="2838203" y="2931869"/>
            <a:ext cx="6465817" cy="117150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" name="Connecteur droit 2"/>
          <p:cNvCxnSpPr/>
          <p:nvPr/>
        </p:nvCxnSpPr>
        <p:spPr>
          <a:xfrm flipV="1">
            <a:off x="2838203" y="2931869"/>
            <a:ext cx="6465817" cy="2343150"/>
          </a:xfrm>
          <a:prstGeom prst="line">
            <a:avLst/>
          </a:prstGeom>
          <a:ln w="5715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Bulle ronde 8"/>
          <p:cNvSpPr/>
          <p:nvPr/>
        </p:nvSpPr>
        <p:spPr>
          <a:xfrm>
            <a:off x="5887537" y="948689"/>
            <a:ext cx="5074920" cy="813707"/>
          </a:xfrm>
          <a:prstGeom prst="wedgeEllipseCallout">
            <a:avLst>
              <a:gd name="adj1" fmla="val -25113"/>
              <a:gd name="adj2" fmla="val 29066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7 unités car + implique des pertes et – ne permet pas le profit maxi</a:t>
            </a:r>
          </a:p>
        </p:txBody>
      </p:sp>
      <p:sp>
        <p:nvSpPr>
          <p:cNvPr id="12" name="Bulle ronde 11"/>
          <p:cNvSpPr/>
          <p:nvPr/>
        </p:nvSpPr>
        <p:spPr>
          <a:xfrm>
            <a:off x="9531927" y="2563091"/>
            <a:ext cx="2563091" cy="692727"/>
          </a:xfrm>
          <a:prstGeom prst="wedgeEllipseCallout">
            <a:avLst>
              <a:gd name="adj1" fmla="val -74347"/>
              <a:gd name="adj2" fmla="val 265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Le coût marginal</a:t>
            </a:r>
          </a:p>
        </p:txBody>
      </p:sp>
      <p:sp>
        <p:nvSpPr>
          <p:cNvPr id="13" name="Bulle ronde 12"/>
          <p:cNvSpPr/>
          <p:nvPr/>
        </p:nvSpPr>
        <p:spPr>
          <a:xfrm>
            <a:off x="9383486" y="4582292"/>
            <a:ext cx="2563091" cy="692727"/>
          </a:xfrm>
          <a:prstGeom prst="wedgeEllipseCallout">
            <a:avLst>
              <a:gd name="adj1" fmla="val -71644"/>
              <a:gd name="adj2" fmla="val -1255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le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b="1" dirty="0">
                <a:solidFill>
                  <a:schemeClr val="tx1"/>
                </a:solidFill>
              </a:rPr>
              <a:t>prix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b="1" dirty="0">
                <a:solidFill>
                  <a:schemeClr val="tx1"/>
                </a:solidFill>
              </a:rPr>
              <a:t>marginal</a:t>
            </a:r>
          </a:p>
        </p:txBody>
      </p:sp>
    </p:spTree>
    <p:extLst>
      <p:ext uri="{BB962C8B-B14F-4D97-AF65-F5344CB8AC3E}">
        <p14:creationId xmlns:p14="http://schemas.microsoft.com/office/powerpoint/2010/main" val="95527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 si les abeilles meurent?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82436"/>
            <a:ext cx="10515600" cy="4694527"/>
          </a:xfrm>
        </p:spPr>
        <p:txBody>
          <a:bodyPr/>
          <a:lstStyle/>
          <a:p>
            <a:r>
              <a:rPr lang="fr-FR" dirty="0"/>
              <a:t>La pollution par les </a:t>
            </a:r>
            <a:r>
              <a:rPr lang="fr-FR" dirty="0" err="1"/>
              <a:t>néonicotinoïdes</a:t>
            </a:r>
            <a:r>
              <a:rPr lang="fr-FR" dirty="0"/>
              <a:t> a-t-elle un coût?</a:t>
            </a:r>
          </a:p>
          <a:p>
            <a:endParaRPr lang="fr-FR" dirty="0"/>
          </a:p>
          <a:p>
            <a:r>
              <a:rPr lang="fr-FR" dirty="0"/>
              <a:t>Supposons que ce coût soit de 30€ par unité de pommes. Représentez la nouvelle courbe du coût marginal de la pomme.</a:t>
            </a:r>
          </a:p>
          <a:p>
            <a:endParaRPr lang="fr-FR" dirty="0"/>
          </a:p>
          <a:p>
            <a:r>
              <a:rPr lang="fr-FR" dirty="0"/>
              <a:t>Où se situent les effets externes négatifs?</a:t>
            </a:r>
          </a:p>
          <a:p>
            <a:endParaRPr lang="fr-FR" dirty="0"/>
          </a:p>
          <a:p>
            <a:r>
              <a:rPr lang="fr-FR" dirty="0"/>
              <a:t>Quelles conséquences sur la production de pommes et surtout, indirectement de pesticides?</a:t>
            </a:r>
          </a:p>
        </p:txBody>
      </p:sp>
    </p:spTree>
    <p:extLst>
      <p:ext uri="{BB962C8B-B14F-4D97-AF65-F5344CB8AC3E}">
        <p14:creationId xmlns:p14="http://schemas.microsoft.com/office/powerpoint/2010/main" val="403520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7042952"/>
              </p:ext>
            </p:extLst>
          </p:nvPr>
        </p:nvGraphicFramePr>
        <p:xfrm>
          <a:off x="1974123" y="1157151"/>
          <a:ext cx="7826829" cy="4822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7"/>
          <p:cNvCxnSpPr/>
          <p:nvPr/>
        </p:nvCxnSpPr>
        <p:spPr>
          <a:xfrm>
            <a:off x="2838203" y="2937510"/>
            <a:ext cx="6465817" cy="11680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" name="Connecteur droit 2"/>
          <p:cNvCxnSpPr/>
          <p:nvPr/>
        </p:nvCxnSpPr>
        <p:spPr>
          <a:xfrm flipV="1">
            <a:off x="2838203" y="2931869"/>
            <a:ext cx="6465817" cy="2343150"/>
          </a:xfrm>
          <a:prstGeom prst="line">
            <a:avLst/>
          </a:prstGeom>
          <a:ln w="5715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Bulle ronde 11"/>
          <p:cNvSpPr/>
          <p:nvPr/>
        </p:nvSpPr>
        <p:spPr>
          <a:xfrm>
            <a:off x="9531927" y="2563091"/>
            <a:ext cx="2563091" cy="692727"/>
          </a:xfrm>
          <a:prstGeom prst="wedgeEllipseCallout">
            <a:avLst>
              <a:gd name="adj1" fmla="val -74347"/>
              <a:gd name="adj2" fmla="val 265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Le coût marginal du producteur</a:t>
            </a:r>
          </a:p>
        </p:txBody>
      </p:sp>
      <p:sp>
        <p:nvSpPr>
          <p:cNvPr id="13" name="Bulle ronde 12"/>
          <p:cNvSpPr/>
          <p:nvPr/>
        </p:nvSpPr>
        <p:spPr>
          <a:xfrm>
            <a:off x="9383486" y="4582292"/>
            <a:ext cx="2563091" cy="692727"/>
          </a:xfrm>
          <a:prstGeom prst="wedgeEllipseCallout">
            <a:avLst>
              <a:gd name="adj1" fmla="val -71644"/>
              <a:gd name="adj2" fmla="val -1255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le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b="1" dirty="0">
                <a:solidFill>
                  <a:schemeClr val="tx1"/>
                </a:solidFill>
              </a:rPr>
              <a:t>prix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b="1" dirty="0">
                <a:solidFill>
                  <a:schemeClr val="tx1"/>
                </a:solidFill>
              </a:rPr>
              <a:t>marginal</a:t>
            </a:r>
          </a:p>
        </p:txBody>
      </p:sp>
      <p:cxnSp>
        <p:nvCxnSpPr>
          <p:cNvPr id="4" name="Connecteur droit 3"/>
          <p:cNvCxnSpPr/>
          <p:nvPr/>
        </p:nvCxnSpPr>
        <p:spPr>
          <a:xfrm flipV="1">
            <a:off x="2838203" y="2088482"/>
            <a:ext cx="6465817" cy="2410691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Bulle ronde 4"/>
          <p:cNvSpPr/>
          <p:nvPr/>
        </p:nvSpPr>
        <p:spPr>
          <a:xfrm>
            <a:off x="5569527" y="831273"/>
            <a:ext cx="2992582" cy="1066800"/>
          </a:xfrm>
          <a:prstGeom prst="wedgeEllipseCallout">
            <a:avLst>
              <a:gd name="adj1" fmla="val 7870"/>
              <a:gd name="adj2" fmla="val 13522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Le coût marginal pour la collectivité</a:t>
            </a:r>
          </a:p>
        </p:txBody>
      </p:sp>
      <p:sp>
        <p:nvSpPr>
          <p:cNvPr id="6" name="Parallélogramme 5"/>
          <p:cNvSpPr/>
          <p:nvPr/>
        </p:nvSpPr>
        <p:spPr>
          <a:xfrm rot="20393909">
            <a:off x="2642918" y="3449518"/>
            <a:ext cx="6693724" cy="554784"/>
          </a:xfrm>
          <a:prstGeom prst="parallelogram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Les effets externes négatifs</a:t>
            </a:r>
          </a:p>
        </p:txBody>
      </p:sp>
      <p:cxnSp>
        <p:nvCxnSpPr>
          <p:cNvPr id="9" name="Connecteur droit avec flèche 8"/>
          <p:cNvCxnSpPr/>
          <p:nvPr/>
        </p:nvCxnSpPr>
        <p:spPr>
          <a:xfrm flipH="1" flipV="1">
            <a:off x="3605048" y="4372303"/>
            <a:ext cx="10511" cy="45274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8252460" y="2543884"/>
            <a:ext cx="0" cy="54221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783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358</Words>
  <Application>Microsoft Office PowerPoint</Application>
  <PresentationFormat>Grand écran</PresentationFormat>
  <Paragraphs>59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Les externalités, une représentation graphique</vt:lpstr>
      <vt:lpstr>Les externalités</vt:lpstr>
      <vt:lpstr>A quoi servent les abeilles?</vt:lpstr>
      <vt:lpstr>les effets externes, représentation graphique</vt:lpstr>
      <vt:lpstr>Présentation PowerPoint</vt:lpstr>
      <vt:lpstr>Les coûts de l’entreprise agricole</vt:lpstr>
      <vt:lpstr>Présentation PowerPoint</vt:lpstr>
      <vt:lpstr>Et si les abeilles meurent?</vt:lpstr>
      <vt:lpstr>Présentation PowerPoint</vt:lpstr>
      <vt:lpstr>Présentation PowerPoint</vt:lpstr>
      <vt:lpstr>Présentation PowerPoint</vt:lpstr>
      <vt:lpstr>Contre les défaillance du marché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Éco3.4 les défaillances du marché</dc:title>
  <dc:creator>Jean-Luc LY</dc:creator>
  <cp:lastModifiedBy>Julien Wind</cp:lastModifiedBy>
  <cp:revision>22</cp:revision>
  <dcterms:created xsi:type="dcterms:W3CDTF">2015-12-06T08:48:23Z</dcterms:created>
  <dcterms:modified xsi:type="dcterms:W3CDTF">2019-07-03T12:49:18Z</dcterms:modified>
</cp:coreProperties>
</file>