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6" r:id="rId2"/>
    <p:sldId id="481" r:id="rId3"/>
    <p:sldId id="364" r:id="rId4"/>
    <p:sldId id="451" r:id="rId5"/>
    <p:sldId id="452" r:id="rId6"/>
    <p:sldId id="454" r:id="rId7"/>
    <p:sldId id="453" r:id="rId8"/>
    <p:sldId id="455" r:id="rId9"/>
    <p:sldId id="469" r:id="rId10"/>
    <p:sldId id="470" r:id="rId11"/>
    <p:sldId id="482" r:id="rId12"/>
    <p:sldId id="483" r:id="rId13"/>
    <p:sldId id="456" r:id="rId14"/>
    <p:sldId id="457" r:id="rId15"/>
    <p:sldId id="458" r:id="rId16"/>
    <p:sldId id="462" r:id="rId17"/>
    <p:sldId id="459" r:id="rId18"/>
    <p:sldId id="460" r:id="rId19"/>
    <p:sldId id="461" r:id="rId20"/>
    <p:sldId id="474" r:id="rId21"/>
    <p:sldId id="464" r:id="rId22"/>
    <p:sldId id="465" r:id="rId23"/>
    <p:sldId id="467" r:id="rId24"/>
    <p:sldId id="472" r:id="rId25"/>
    <p:sldId id="473" r:id="rId26"/>
    <p:sldId id="475" r:id="rId27"/>
    <p:sldId id="476" r:id="rId28"/>
    <p:sldId id="471" r:id="rId29"/>
    <p:sldId id="468" r:id="rId30"/>
  </p:sldIdLst>
  <p:sldSz cx="9144000" cy="6858000" type="screen4x3"/>
  <p:notesSz cx="9926638" cy="67976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68" autoAdjust="0"/>
    <p:restoredTop sz="92540" autoAdjust="0"/>
  </p:normalViewPr>
  <p:slideViewPr>
    <p:cSldViewPr>
      <p:cViewPr varScale="1">
        <p:scale>
          <a:sx n="106" d="100"/>
          <a:sy n="106" d="100"/>
        </p:scale>
        <p:origin x="1626"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442" cy="3401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621949" y="0"/>
            <a:ext cx="4302442" cy="340116"/>
          </a:xfrm>
          <a:prstGeom prst="rect">
            <a:avLst/>
          </a:prstGeom>
        </p:spPr>
        <p:txBody>
          <a:bodyPr vert="horz" lIns="91440" tIns="45720" rIns="91440" bIns="45720" rtlCol="0"/>
          <a:lstStyle>
            <a:lvl1pPr algn="r">
              <a:defRPr sz="1200"/>
            </a:lvl1pPr>
          </a:lstStyle>
          <a:p>
            <a:fld id="{7D32BCA8-11AB-49CD-80C2-41C5C90C4B83}" type="datetimeFigureOut">
              <a:rPr lang="en-US" smtClean="0"/>
              <a:pPr/>
              <a:t>1/28/2020</a:t>
            </a:fld>
            <a:endParaRPr lang="en-US"/>
          </a:p>
        </p:txBody>
      </p:sp>
      <p:sp>
        <p:nvSpPr>
          <p:cNvPr id="4" name="Footer Placeholder 3"/>
          <p:cNvSpPr>
            <a:spLocks noGrp="1"/>
          </p:cNvSpPr>
          <p:nvPr>
            <p:ph type="ftr" sz="quarter" idx="2"/>
          </p:nvPr>
        </p:nvSpPr>
        <p:spPr>
          <a:xfrm>
            <a:off x="1" y="6456398"/>
            <a:ext cx="4302442" cy="34011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21949" y="6456398"/>
            <a:ext cx="4302442" cy="340116"/>
          </a:xfrm>
          <a:prstGeom prst="rect">
            <a:avLst/>
          </a:prstGeom>
        </p:spPr>
        <p:txBody>
          <a:bodyPr vert="horz" lIns="91440" tIns="45720" rIns="91440" bIns="45720" rtlCol="0" anchor="b"/>
          <a:lstStyle>
            <a:lvl1pPr algn="r">
              <a:defRPr sz="1200"/>
            </a:lvl1pPr>
          </a:lstStyle>
          <a:p>
            <a:fld id="{85D5BA62-2F6E-4861-84F5-B94C3E5F3C4F}" type="slidenum">
              <a:rPr lang="en-US" smtClean="0"/>
              <a:pPr/>
              <a:t>‹N°›</a:t>
            </a:fld>
            <a:endParaRPr lang="en-US"/>
          </a:p>
        </p:txBody>
      </p:sp>
    </p:spTree>
    <p:extLst>
      <p:ext uri="{BB962C8B-B14F-4D97-AF65-F5344CB8AC3E}">
        <p14:creationId xmlns:p14="http://schemas.microsoft.com/office/powerpoint/2010/main" val="1516911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442" cy="3401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1949" y="0"/>
            <a:ext cx="4302442" cy="340116"/>
          </a:xfrm>
          <a:prstGeom prst="rect">
            <a:avLst/>
          </a:prstGeom>
        </p:spPr>
        <p:txBody>
          <a:bodyPr vert="horz" lIns="91440" tIns="45720" rIns="91440" bIns="45720" rtlCol="0"/>
          <a:lstStyle>
            <a:lvl1pPr algn="r">
              <a:defRPr sz="1200"/>
            </a:lvl1pPr>
          </a:lstStyle>
          <a:p>
            <a:fld id="{8C9E40F1-B00A-464A-8511-044D2642AEF6}" type="datetimeFigureOut">
              <a:rPr lang="en-US" smtClean="0"/>
              <a:pPr/>
              <a:t>1/28/2020</a:t>
            </a:fld>
            <a:endParaRPr lang="en-US"/>
          </a:p>
        </p:txBody>
      </p:sp>
      <p:sp>
        <p:nvSpPr>
          <p:cNvPr id="4" name="Slide Image Placeholder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3563" y="3229361"/>
            <a:ext cx="7939512" cy="305872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456398"/>
            <a:ext cx="4302442" cy="34011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1949" y="6456398"/>
            <a:ext cx="4302442" cy="340116"/>
          </a:xfrm>
          <a:prstGeom prst="rect">
            <a:avLst/>
          </a:prstGeom>
        </p:spPr>
        <p:txBody>
          <a:bodyPr vert="horz" lIns="91440" tIns="45720" rIns="91440" bIns="45720" rtlCol="0" anchor="b"/>
          <a:lstStyle>
            <a:lvl1pPr algn="r">
              <a:defRPr sz="1200"/>
            </a:lvl1pPr>
          </a:lstStyle>
          <a:p>
            <a:fld id="{0CD607DC-7343-498E-B763-7B2025333605}" type="slidenum">
              <a:rPr lang="en-US" smtClean="0"/>
              <a:pPr/>
              <a:t>‹N°›</a:t>
            </a:fld>
            <a:endParaRPr lang="en-US"/>
          </a:p>
        </p:txBody>
      </p:sp>
    </p:spTree>
    <p:extLst>
      <p:ext uri="{BB962C8B-B14F-4D97-AF65-F5344CB8AC3E}">
        <p14:creationId xmlns:p14="http://schemas.microsoft.com/office/powerpoint/2010/main" val="2348293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fr-BE"/>
          </a:p>
        </p:txBody>
      </p:sp>
      <p:sp>
        <p:nvSpPr>
          <p:cNvPr id="4" name="Espace réservé de la date 3"/>
          <p:cNvSpPr>
            <a:spLocks noGrp="1"/>
          </p:cNvSpPr>
          <p:nvPr>
            <p:ph type="dt" sz="half" idx="10"/>
          </p:nvPr>
        </p:nvSpPr>
        <p:spPr/>
        <p:txBody>
          <a:bodyPr/>
          <a:lstStyle/>
          <a:p>
            <a:fld id="{A60A4E0A-7250-4160-9F90-1786D444CA15}" type="datetime1">
              <a:rPr lang="fr-FR" smtClean="0"/>
              <a:pPr/>
              <a:t>28/01/2020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F52F572A-19F4-4B4D-B370-927938F79A0E}" type="datetime1">
              <a:rPr lang="fr-FR" smtClean="0"/>
              <a:pPr/>
              <a:t>28/01/2020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3E99EB7D-CEE9-4816-A298-FCE8746FDDD2}" type="datetime1">
              <a:rPr lang="fr-FR" smtClean="0"/>
              <a:pPr/>
              <a:t>28/01/2020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FBF2A319-4AE6-4BA5-B65A-C772A8E52F83}" type="datetime1">
              <a:rPr lang="fr-FR" smtClean="0"/>
              <a:pPr/>
              <a:t>28/01/2020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0AFFA779-1E9B-4F80-B061-AA3C5E64A843}" type="datetime1">
              <a:rPr lang="fr-FR" smtClean="0"/>
              <a:pPr/>
              <a:t>28/01/2020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p:cNvSpPr>
            <a:spLocks noGrp="1"/>
          </p:cNvSpPr>
          <p:nvPr>
            <p:ph type="dt" sz="half" idx="10"/>
          </p:nvPr>
        </p:nvSpPr>
        <p:spPr/>
        <p:txBody>
          <a:bodyPr/>
          <a:lstStyle/>
          <a:p>
            <a:fld id="{9150E789-0C06-46EB-872F-681B08F50D3E}" type="datetime1">
              <a:rPr lang="fr-FR" smtClean="0"/>
              <a:pPr/>
              <a:t>28/01/2020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p:cNvSpPr>
            <a:spLocks noGrp="1"/>
          </p:cNvSpPr>
          <p:nvPr>
            <p:ph type="dt" sz="half" idx="10"/>
          </p:nvPr>
        </p:nvSpPr>
        <p:spPr/>
        <p:txBody>
          <a:bodyPr/>
          <a:lstStyle/>
          <a:p>
            <a:fld id="{93BD5624-772D-43AA-83D5-2B7083BC392C}" type="datetime1">
              <a:rPr lang="fr-FR" smtClean="0"/>
              <a:pPr/>
              <a:t>28/01/2020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e la date 2"/>
          <p:cNvSpPr>
            <a:spLocks noGrp="1"/>
          </p:cNvSpPr>
          <p:nvPr>
            <p:ph type="dt" sz="half" idx="10"/>
          </p:nvPr>
        </p:nvSpPr>
        <p:spPr/>
        <p:txBody>
          <a:bodyPr/>
          <a:lstStyle/>
          <a:p>
            <a:fld id="{1A8C0452-BF38-4F63-A1DE-EB9B63B7838A}" type="datetime1">
              <a:rPr lang="fr-FR" smtClean="0"/>
              <a:pPr/>
              <a:t>28/01/2020</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6D0C418-EE32-4C88-96E6-BF6E1D06997C}" type="datetime1">
              <a:rPr lang="fr-FR" smtClean="0"/>
              <a:pPr/>
              <a:t>28/01/2020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D45E3AF-5779-47F7-8B54-461C88A7F425}" type="datetime1">
              <a:rPr lang="fr-FR" smtClean="0"/>
              <a:pPr/>
              <a:t>28/01/2020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BB6EE12B-14AF-4842-B321-F43F7F30BF3C}" type="datetime1">
              <a:rPr lang="fr-FR" smtClean="0"/>
              <a:pPr/>
              <a:t>28/01/2020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1D9A35-EC7C-40FF-8A2D-43CDEA2E4BA2}" type="datetime1">
              <a:rPr lang="fr-FR" smtClean="0"/>
              <a:pPr/>
              <a:t>28/01/2020</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784976" cy="6597352"/>
          </a:xfrm>
        </p:spPr>
        <p:txBody>
          <a:bodyPr>
            <a:normAutofit/>
          </a:bodyPr>
          <a:lstStyle/>
          <a:p>
            <a:endParaRPr lang="fr-FR" sz="4000" b="1" i="1" dirty="0">
              <a:solidFill>
                <a:srgbClr val="0070C0"/>
              </a:solidFill>
            </a:endParaRPr>
          </a:p>
          <a:p>
            <a:r>
              <a:rPr lang="fr-FR" sz="4000" b="1" i="1" dirty="0" smtClean="0">
                <a:solidFill>
                  <a:srgbClr val="0070C0"/>
                </a:solidFill>
              </a:rPr>
              <a:t>Risque, assurance, protection sociale</a:t>
            </a:r>
            <a:endParaRPr lang="fr-FR" sz="4000" b="1" i="1" dirty="0">
              <a:solidFill>
                <a:srgbClr val="0070C0"/>
              </a:solidFill>
            </a:endParaRPr>
          </a:p>
          <a:p>
            <a:r>
              <a:rPr lang="fr-FR" sz="4000" b="1" i="1" dirty="0">
                <a:solidFill>
                  <a:srgbClr val="0070C0"/>
                </a:solidFill>
              </a:rPr>
              <a:t>(L’approche économique et au-delà)</a:t>
            </a:r>
          </a:p>
          <a:p>
            <a:endParaRPr lang="fr-FR" sz="2800" b="1" i="1" dirty="0">
              <a:solidFill>
                <a:srgbClr val="0070C0"/>
              </a:solidFill>
            </a:endParaRPr>
          </a:p>
          <a:p>
            <a:endParaRPr lang="fr-FR" sz="2400" b="1" dirty="0">
              <a:solidFill>
                <a:schemeClr val="tx1"/>
              </a:solidFill>
            </a:endParaRPr>
          </a:p>
          <a:p>
            <a:r>
              <a:rPr lang="fr-FR" sz="2400" b="1" dirty="0">
                <a:solidFill>
                  <a:schemeClr val="tx1"/>
                </a:solidFill>
              </a:rPr>
              <a:t>Jérôme </a:t>
            </a:r>
            <a:r>
              <a:rPr lang="fr-FR" sz="2400" b="1" dirty="0" err="1">
                <a:solidFill>
                  <a:schemeClr val="tx1"/>
                </a:solidFill>
              </a:rPr>
              <a:t>Gautié</a:t>
            </a:r>
            <a:endParaRPr lang="fr-FR" sz="2400" b="1" dirty="0">
              <a:solidFill>
                <a:schemeClr val="tx1"/>
              </a:solidFill>
            </a:endParaRPr>
          </a:p>
          <a:p>
            <a:r>
              <a:rPr lang="fr-FR" sz="2400" dirty="0">
                <a:solidFill>
                  <a:schemeClr val="tx1"/>
                </a:solidFill>
              </a:rPr>
              <a:t>Centre d’Economie de la Sorbonne</a:t>
            </a:r>
          </a:p>
          <a:p>
            <a:endParaRPr lang="fr-FR" sz="4800" dirty="0">
              <a:solidFill>
                <a:srgbClr val="0070C0"/>
              </a:solidFill>
            </a:endParaRPr>
          </a:p>
        </p:txBody>
      </p:sp>
      <p:pic>
        <p:nvPicPr>
          <p:cNvPr id="1026" name="Picture 2" descr="F:\2-Documents\Paris I\logo_Paris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6460" y="4983502"/>
            <a:ext cx="4117370" cy="185556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F:\2-Documents\Paris I\logo_Paris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66984" y="5009530"/>
            <a:ext cx="4117370" cy="1855561"/>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CF4668DC-857F-487D-BFFA-8C0CA5037977}" type="slidenum">
              <a:rPr lang="fr-BE" smtClean="0"/>
              <a:pPr/>
              <a:t>1</a:t>
            </a:fld>
            <a:endParaRPr lang="fr-BE"/>
          </a:p>
        </p:txBody>
      </p:sp>
      <p:sp>
        <p:nvSpPr>
          <p:cNvPr id="28673" name="Rectangle 1"/>
          <p:cNvSpPr>
            <a:spLocks noChangeArrowheads="1"/>
          </p:cNvSpPr>
          <p:nvPr/>
        </p:nvSpPr>
        <p:spPr bwMode="auto">
          <a:xfrm>
            <a:off x="0" y="-184666"/>
            <a:ext cx="184731" cy="369332"/>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50009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bg1">
              <a:lumMod val="85000"/>
            </a:schemeClr>
          </a:solidFill>
        </p:spPr>
        <p:txBody>
          <a:bodyPr>
            <a:normAutofit/>
          </a:bodyPr>
          <a:lstStyle/>
          <a:p>
            <a:r>
              <a:rPr lang="fr-FR" dirty="0">
                <a:solidFill>
                  <a:srgbClr val="0070C0"/>
                </a:solidFill>
              </a:rPr>
              <a:t>1. L’individu face au risque </a:t>
            </a:r>
          </a:p>
        </p:txBody>
      </p:sp>
      <p:sp>
        <p:nvSpPr>
          <p:cNvPr id="3" name="Sous-titre 2"/>
          <p:cNvSpPr>
            <a:spLocks noGrp="1"/>
          </p:cNvSpPr>
          <p:nvPr>
            <p:ph type="subTitle" idx="1"/>
          </p:nvPr>
        </p:nvSpPr>
        <p:spPr>
          <a:xfrm>
            <a:off x="-36512" y="1052736"/>
            <a:ext cx="9180512" cy="5805264"/>
          </a:xfrm>
        </p:spPr>
        <p:txBody>
          <a:bodyPr>
            <a:normAutofit lnSpcReduction="10000"/>
          </a:bodyPr>
          <a:lstStyle/>
          <a:p>
            <a:pPr marL="914400" lvl="1" indent="-457200" algn="just">
              <a:buClr>
                <a:srgbClr val="FF0000"/>
              </a:buClr>
              <a:buSzPct val="100000"/>
              <a:buFont typeface="Wingdings" panose="05000000000000000000" pitchFamily="2" charset="2"/>
              <a:buChar char="Ø"/>
            </a:pPr>
            <a:r>
              <a:rPr lang="fr-FR" sz="2400" dirty="0">
                <a:solidFill>
                  <a:schemeClr val="tx1"/>
                </a:solidFill>
              </a:rPr>
              <a:t>Cf. notamment les travaux de </a:t>
            </a:r>
            <a:r>
              <a:rPr lang="fr-FR" sz="2400" dirty="0">
                <a:solidFill>
                  <a:srgbClr val="FF0000"/>
                </a:solidFill>
              </a:rPr>
              <a:t>Bourdieu</a:t>
            </a:r>
            <a:r>
              <a:rPr lang="fr-FR" sz="2400" dirty="0">
                <a:solidFill>
                  <a:schemeClr val="tx1"/>
                </a:solidFill>
              </a:rPr>
              <a:t> (</a:t>
            </a:r>
            <a:r>
              <a:rPr lang="fr-FR" sz="2400" dirty="0">
                <a:solidFill>
                  <a:srgbClr val="FF0000"/>
                </a:solidFill>
              </a:rPr>
              <a:t>1963</a:t>
            </a:r>
            <a:r>
              <a:rPr lang="fr-FR" sz="2400" dirty="0">
                <a:solidFill>
                  <a:schemeClr val="tx1"/>
                </a:solidFill>
              </a:rPr>
              <a:t>) : rapport au temps (et donc au risque) dans sociétés précapitalistes : </a:t>
            </a:r>
          </a:p>
          <a:p>
            <a:pPr marL="1371600" lvl="2" indent="-457200" algn="just">
              <a:buClr>
                <a:srgbClr val="0070C0"/>
              </a:buClr>
              <a:buSzPct val="100000"/>
              <a:buFont typeface="Wingdings" pitchFamily="2" charset="2"/>
              <a:buChar char="§"/>
            </a:pPr>
            <a:r>
              <a:rPr lang="fr-FR" dirty="0">
                <a:solidFill>
                  <a:schemeClr val="tx1"/>
                </a:solidFill>
              </a:rPr>
              <a:t>Dans les sociétés traditionnelles, le principe de « </a:t>
            </a:r>
            <a:r>
              <a:rPr lang="fr-FR" i="1" dirty="0">
                <a:solidFill>
                  <a:schemeClr val="tx1"/>
                </a:solidFill>
              </a:rPr>
              <a:t>maximisation de la sécurité</a:t>
            </a:r>
            <a:r>
              <a:rPr lang="fr-FR" dirty="0">
                <a:solidFill>
                  <a:schemeClr val="tx1"/>
                </a:solidFill>
              </a:rPr>
              <a:t> » : « </a:t>
            </a:r>
            <a:r>
              <a:rPr lang="fr-FR" i="1" dirty="0">
                <a:solidFill>
                  <a:schemeClr val="tx1"/>
                </a:solidFill>
              </a:rPr>
              <a:t>la </a:t>
            </a:r>
            <a:r>
              <a:rPr lang="fr-FR" i="1" dirty="0" err="1">
                <a:solidFill>
                  <a:schemeClr val="tx1"/>
                </a:solidFill>
              </a:rPr>
              <a:t>stéréotypisation</a:t>
            </a:r>
            <a:r>
              <a:rPr lang="fr-FR" i="1" dirty="0">
                <a:solidFill>
                  <a:schemeClr val="tx1"/>
                </a:solidFill>
              </a:rPr>
              <a:t>  de la conduite dans tous les domaines de l’existence exprimant [..] la volonté de réduire autant que possible la part de l’imprévu en abolissant l’innovation et l’improvisation, c’est-à-dire le risque </a:t>
            </a:r>
            <a:r>
              <a:rPr lang="fr-FR" dirty="0">
                <a:solidFill>
                  <a:schemeClr val="tx1"/>
                </a:solidFill>
              </a:rPr>
              <a:t>» (1963, p.42)</a:t>
            </a:r>
          </a:p>
          <a:p>
            <a:pPr marL="1371600" lvl="2" indent="-457200" algn="just">
              <a:buClr>
                <a:srgbClr val="0070C0"/>
              </a:buClr>
              <a:buSzPct val="100000"/>
              <a:buFont typeface="Wingdings" pitchFamily="2" charset="2"/>
              <a:buChar char="§"/>
            </a:pPr>
            <a:r>
              <a:rPr lang="fr-FR" dirty="0">
                <a:solidFill>
                  <a:schemeClr val="tx1"/>
                </a:solidFill>
              </a:rPr>
              <a:t>Il n’est pas seulement impossible mais moralement condamnable de vouloir prévoir l’avenir « </a:t>
            </a:r>
            <a:r>
              <a:rPr lang="fr-FR" i="1" dirty="0">
                <a:solidFill>
                  <a:schemeClr val="tx1"/>
                </a:solidFill>
              </a:rPr>
              <a:t>l’esprit de prévision n’est que présomption […] le seul fait de prévoir constitue une insolence à l’égard de Dieu </a:t>
            </a:r>
            <a:r>
              <a:rPr lang="fr-FR" dirty="0">
                <a:solidFill>
                  <a:schemeClr val="tx1"/>
                </a:solidFill>
              </a:rPr>
              <a:t>» (1963, p.38)</a:t>
            </a:r>
          </a:p>
          <a:p>
            <a:pPr marL="1371600" lvl="2" indent="-457200" algn="just">
              <a:buClr>
                <a:srgbClr val="0070C0"/>
              </a:buClr>
              <a:buSzPct val="100000"/>
              <a:buFont typeface="Wingdings" pitchFamily="2" charset="2"/>
              <a:buChar char="§"/>
            </a:pPr>
            <a:r>
              <a:rPr lang="fr-FR" i="1" dirty="0">
                <a:solidFill>
                  <a:schemeClr val="tx1"/>
                </a:solidFill>
              </a:rPr>
              <a:t>L’homo </a:t>
            </a:r>
            <a:r>
              <a:rPr lang="fr-FR" i="1" dirty="0" err="1">
                <a:solidFill>
                  <a:schemeClr val="tx1"/>
                </a:solidFill>
              </a:rPr>
              <a:t>oeconomicus</a:t>
            </a:r>
            <a:r>
              <a:rPr lang="fr-FR" i="1" dirty="0">
                <a:solidFill>
                  <a:schemeClr val="tx1"/>
                </a:solidFill>
              </a:rPr>
              <a:t> </a:t>
            </a:r>
            <a:r>
              <a:rPr lang="fr-FR" dirty="0">
                <a:solidFill>
                  <a:schemeClr val="tx1"/>
                </a:solidFill>
              </a:rPr>
              <a:t>rationnel et </a:t>
            </a:r>
            <a:r>
              <a:rPr lang="fr-FR" dirty="0" err="1">
                <a:solidFill>
                  <a:schemeClr val="tx1"/>
                </a:solidFill>
              </a:rPr>
              <a:t>promothéen</a:t>
            </a:r>
            <a:r>
              <a:rPr lang="fr-FR" dirty="0">
                <a:solidFill>
                  <a:schemeClr val="tx1"/>
                </a:solidFill>
              </a:rPr>
              <a:t> (cf. Descartes) est une particularité des sociétés capitalistes modernes </a:t>
            </a:r>
          </a:p>
          <a:p>
            <a:pPr lvl="1" algn="just">
              <a:buClr>
                <a:srgbClr val="FF0000"/>
              </a:buClr>
              <a:buSzPct val="100000"/>
            </a:pPr>
            <a:r>
              <a:rPr lang="fr-FR" sz="2400" dirty="0">
                <a:solidFill>
                  <a:schemeClr val="tx1"/>
                </a:solidFill>
              </a:rPr>
              <a:t> </a:t>
            </a:r>
          </a:p>
          <a:p>
            <a:pPr marL="914400" lvl="1" indent="-457200" algn="just">
              <a:buClr>
                <a:srgbClr val="FF0000"/>
              </a:buClr>
              <a:buSzPct val="100000"/>
              <a:buFont typeface="Wingdings" panose="05000000000000000000" pitchFamily="2" charset="2"/>
              <a:buChar char="Ø"/>
            </a:pPr>
            <a:endParaRPr lang="fr-FR" sz="2400" dirty="0">
              <a:solidFill>
                <a:schemeClr val="tx1"/>
              </a:solidFill>
            </a:endParaRPr>
          </a:p>
          <a:p>
            <a:pPr marL="914400" lvl="1" indent="-457200" algn="just">
              <a:buClr>
                <a:srgbClr val="FF0000"/>
              </a:buClr>
              <a:buSzPct val="100000"/>
              <a:buFont typeface="Wingdings" panose="05000000000000000000" pitchFamily="2" charset="2"/>
              <a:buChar char="Ø"/>
            </a:pPr>
            <a:endParaRPr lang="fr-FR" sz="2400" dirty="0">
              <a:solidFill>
                <a:schemeClr val="tx1"/>
              </a:solidFill>
            </a:endParaRPr>
          </a:p>
          <a:p>
            <a:pPr marL="914400" lvl="1" indent="-457200" algn="just">
              <a:buClr>
                <a:srgbClr val="FF0000"/>
              </a:buClr>
              <a:buSzPct val="100000"/>
            </a:pPr>
            <a:endParaRPr lang="fr-FR" sz="2600" dirty="0">
              <a:solidFill>
                <a:schemeClr val="tx1"/>
              </a:solidFill>
            </a:endParaRPr>
          </a:p>
        </p:txBody>
      </p:sp>
      <p:sp>
        <p:nvSpPr>
          <p:cNvPr id="4" name="Slide Number Placeholder 3"/>
          <p:cNvSpPr>
            <a:spLocks noGrp="1"/>
          </p:cNvSpPr>
          <p:nvPr>
            <p:ph type="sldNum" sz="quarter" idx="12"/>
          </p:nvPr>
        </p:nvSpPr>
        <p:spPr/>
        <p:txBody>
          <a:bodyPr/>
          <a:lstStyle/>
          <a:p>
            <a:fld id="{CF4668DC-857F-487D-BFFA-8C0CA5037977}" type="slidenum">
              <a:rPr lang="fr-BE" smtClean="0"/>
              <a:pPr/>
              <a:t>10</a:t>
            </a:fld>
            <a:endParaRPr lang="fr-BE" dirty="0"/>
          </a:p>
        </p:txBody>
      </p:sp>
    </p:spTree>
    <p:extLst>
      <p:ext uri="{BB962C8B-B14F-4D97-AF65-F5344CB8AC3E}">
        <p14:creationId xmlns:p14="http://schemas.microsoft.com/office/powerpoint/2010/main" val="4293588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8686800" cy="6858000"/>
          </a:xfrm>
        </p:spPr>
        <p:txBody>
          <a:bodyPr>
            <a:normAutofit/>
          </a:bodyPr>
          <a:lstStyle/>
          <a:p>
            <a:endParaRPr lang="fr-FR" sz="2400" b="1" dirty="0" smtClean="0"/>
          </a:p>
          <a:p>
            <a:r>
              <a:rPr lang="fr-FR" sz="2400" b="1" dirty="0" smtClean="0"/>
              <a:t>Emergence notion de risque</a:t>
            </a:r>
            <a:r>
              <a:rPr lang="fr-FR" sz="2400" dirty="0" smtClean="0"/>
              <a:t> </a:t>
            </a:r>
            <a:r>
              <a:rPr lang="fr-FR" sz="2400" b="1" dirty="0" smtClean="0"/>
              <a:t>avec le capitalisme </a:t>
            </a:r>
            <a:r>
              <a:rPr lang="fr-FR" sz="2400" i="1" dirty="0" smtClean="0"/>
              <a:t>: « Ce fut lorsqu’un gain fut un gain et non pas un don reçu de l’agrément du Tout-Puissant, ce fut lorsqu’une perte fut simplement le résultat d’une erreur de calcul, une banqueroute la conséquence d’une mauvaise gestion ; disons d’un mot, lorsque se manifesta l’esprit du capitalisme […] ce fut lorsque l’intervention divine ne parut plus nécessaire aux hommes pour expliquer les événements qui devenaient pour eux, d’ordre purement humain</a:t>
            </a:r>
            <a:r>
              <a:rPr lang="fr-FR" sz="2400" dirty="0" smtClean="0"/>
              <a:t> ». (</a:t>
            </a:r>
            <a:r>
              <a:rPr lang="fr-FR" sz="2400" b="1" dirty="0" smtClean="0"/>
              <a:t>Lucien</a:t>
            </a:r>
            <a:r>
              <a:rPr lang="fr-FR" sz="2400" dirty="0" smtClean="0"/>
              <a:t> </a:t>
            </a:r>
            <a:r>
              <a:rPr lang="fr-FR" sz="2400" b="1" dirty="0" smtClean="0"/>
              <a:t>Febvre</a:t>
            </a:r>
            <a:r>
              <a:rPr lang="fr-FR" sz="2400" dirty="0" smtClean="0"/>
              <a:t>, cité par Le Breton)</a:t>
            </a:r>
            <a:endParaRPr lang="fr-FR" sz="2400" i="1" dirty="0" smtClean="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11</a:t>
            </a:fld>
            <a:endParaRPr lang="fr-B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8686800" cy="6858000"/>
          </a:xfrm>
        </p:spPr>
        <p:txBody>
          <a:bodyPr>
            <a:normAutofit/>
          </a:bodyPr>
          <a:lstStyle/>
          <a:p>
            <a:r>
              <a:rPr lang="fr-FR" sz="2400" b="1" dirty="0" smtClean="0"/>
              <a:t>Société du risque </a:t>
            </a:r>
          </a:p>
          <a:p>
            <a:pPr>
              <a:buNone/>
            </a:pPr>
            <a:r>
              <a:rPr lang="fr-FR" sz="2400" b="1" i="1" dirty="0" smtClean="0"/>
              <a:t>	</a:t>
            </a:r>
            <a:r>
              <a:rPr lang="fr-FR" sz="2400" i="1" dirty="0" smtClean="0"/>
              <a:t>« Le risque est en nous-mêmes ; nous sommes tous, quelles que soient notre bonne santé ou l’absolue moralité de notre conduite, des risques les uns pour les autres. Le risque est le mode moderne du rapport à autrui</a:t>
            </a:r>
            <a:r>
              <a:rPr lang="fr-FR" sz="2400" dirty="0" smtClean="0"/>
              <a:t>. (</a:t>
            </a:r>
            <a:r>
              <a:rPr lang="fr-FR" sz="2400" b="1" dirty="0" smtClean="0"/>
              <a:t>Ewald</a:t>
            </a:r>
            <a:r>
              <a:rPr lang="fr-FR" sz="2400" dirty="0" smtClean="0"/>
              <a:t>, 1986, 20.)</a:t>
            </a:r>
          </a:p>
          <a:p>
            <a:pPr>
              <a:buNone/>
            </a:pPr>
            <a:r>
              <a:rPr lang="fr-FR" sz="2400" dirty="0" smtClean="0"/>
              <a:t>	 « </a:t>
            </a:r>
            <a:r>
              <a:rPr lang="fr-FR" sz="2400" i="1" dirty="0" smtClean="0"/>
              <a:t>depuis la plus petite imprudence jusqu’au risque nucléaire, en passant par la menace de l’agression, l’insécurité atteint un tel degré d’intensité et de généralité que, par une étrange régression, les hommes des sociétés les plus avancées, libérés des besoins, loin de pouvoir mener une existence enfin humaine, ont maintenant à défendre la vie en tant que telle contre tout ce qui peut la menacer »</a:t>
            </a:r>
            <a:r>
              <a:rPr lang="fr-FR" sz="2400" dirty="0" smtClean="0"/>
              <a:t>. (</a:t>
            </a:r>
            <a:r>
              <a:rPr lang="fr-FR" sz="2400" b="1" dirty="0" smtClean="0"/>
              <a:t>Ewald</a:t>
            </a:r>
            <a:r>
              <a:rPr lang="fr-FR" sz="2400" dirty="0" smtClean="0"/>
              <a:t>, 1986, 16.)</a:t>
            </a:r>
            <a:endParaRPr lang="fr-FR" sz="2400"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12</a:t>
            </a:fld>
            <a:endParaRPr lang="fr-BE"/>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accent3">
              <a:lumMod val="40000"/>
              <a:lumOff val="60000"/>
            </a:schemeClr>
          </a:solidFill>
        </p:spPr>
        <p:txBody>
          <a:bodyPr>
            <a:normAutofit/>
          </a:bodyPr>
          <a:lstStyle/>
          <a:p>
            <a:r>
              <a:rPr lang="fr-FR" dirty="0">
                <a:solidFill>
                  <a:srgbClr val="0070C0"/>
                </a:solidFill>
              </a:rPr>
              <a:t>2. Gérer les risques</a:t>
            </a:r>
          </a:p>
        </p:txBody>
      </p:sp>
      <p:sp>
        <p:nvSpPr>
          <p:cNvPr id="3" name="Sous-titre 2"/>
          <p:cNvSpPr>
            <a:spLocks noGrp="1"/>
          </p:cNvSpPr>
          <p:nvPr>
            <p:ph type="subTitle" idx="1"/>
          </p:nvPr>
        </p:nvSpPr>
        <p:spPr>
          <a:xfrm>
            <a:off x="0" y="1052736"/>
            <a:ext cx="9036496" cy="5805264"/>
          </a:xfrm>
        </p:spPr>
        <p:txBody>
          <a:bodyPr>
            <a:normAutofit/>
          </a:bodyPr>
          <a:lstStyle/>
          <a:p>
            <a:pPr marL="457200" indent="-457200" algn="just">
              <a:buClr>
                <a:srgbClr val="0070C0"/>
              </a:buClr>
              <a:buFont typeface="Wingdings" panose="05000000000000000000" pitchFamily="2" charset="2"/>
              <a:buChar char="Ø"/>
            </a:pPr>
            <a:r>
              <a:rPr lang="fr-FR" sz="2600" u="sng" dirty="0">
                <a:solidFill>
                  <a:schemeClr val="tx1"/>
                </a:solidFill>
              </a:rPr>
              <a:t>La gestion individuelle</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Eviter le risque   </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Auto-assurance =&gt; l’épargne de précaution</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La diversification (« </a:t>
            </a:r>
            <a:r>
              <a:rPr lang="fr-FR" sz="2400" i="1" dirty="0">
                <a:solidFill>
                  <a:schemeClr val="tx1"/>
                </a:solidFill>
              </a:rPr>
              <a:t>ne pas mettre tous ses œufs dans le même panier</a:t>
            </a:r>
            <a:r>
              <a:rPr lang="fr-FR" sz="2400" dirty="0">
                <a:solidFill>
                  <a:schemeClr val="tx1"/>
                </a:solidFill>
              </a:rPr>
              <a:t> ») </a:t>
            </a:r>
          </a:p>
          <a:p>
            <a:pPr marL="1371600" lvl="2" indent="-457200" algn="just">
              <a:buClr>
                <a:srgbClr val="0070C0"/>
              </a:buClr>
              <a:buSzPct val="100000"/>
              <a:buFont typeface="Wingdings" panose="05000000000000000000" pitchFamily="2" charset="2"/>
              <a:buChar char="§"/>
            </a:pPr>
            <a:r>
              <a:rPr lang="fr-FR" sz="2200" dirty="0">
                <a:solidFill>
                  <a:schemeClr val="tx1"/>
                </a:solidFill>
              </a:rPr>
              <a:t>Pour le risque de patrimoine =&gt; diversifier son portefeuille d’actifs</a:t>
            </a:r>
          </a:p>
          <a:p>
            <a:pPr marL="1371600" lvl="2" indent="-457200" algn="just">
              <a:buClr>
                <a:srgbClr val="0070C0"/>
              </a:buClr>
              <a:buSzPct val="100000"/>
              <a:buFont typeface="Wingdings" panose="05000000000000000000" pitchFamily="2" charset="2"/>
              <a:buChar char="§"/>
            </a:pPr>
            <a:r>
              <a:rPr lang="fr-FR" sz="2200" dirty="0">
                <a:solidFill>
                  <a:schemeClr val="tx1"/>
                </a:solidFill>
              </a:rPr>
              <a:t>Pour le risque de revenu d’activité : par exemple travailler à mi-temps dans le public et à mi-temps à son compte ; cette diversification fréquente dans les couples (ex. femmes fonctionnaires et mari agriculteur …) =&gt; dans le cas des couples au-delà de la </a:t>
            </a:r>
            <a:r>
              <a:rPr lang="fr-FR" sz="2200" i="1" dirty="0">
                <a:solidFill>
                  <a:schemeClr val="tx1"/>
                </a:solidFill>
              </a:rPr>
              <a:t>diversification</a:t>
            </a:r>
            <a:r>
              <a:rPr lang="fr-FR" sz="2200" dirty="0">
                <a:solidFill>
                  <a:schemeClr val="tx1"/>
                </a:solidFill>
              </a:rPr>
              <a:t> suppose aussi la </a:t>
            </a:r>
            <a:r>
              <a:rPr lang="fr-FR" sz="2200" i="1" dirty="0">
                <a:solidFill>
                  <a:schemeClr val="tx1"/>
                </a:solidFill>
              </a:rPr>
              <a:t> mutualisation (</a:t>
            </a:r>
            <a:r>
              <a:rPr lang="fr-FR" sz="2200" dirty="0">
                <a:solidFill>
                  <a:schemeClr val="tx1"/>
                </a:solidFill>
              </a:rPr>
              <a:t>cf. plus bas)</a:t>
            </a:r>
          </a:p>
          <a:p>
            <a:pPr marL="1371600" lvl="2" indent="-457200" algn="just">
              <a:buClr>
                <a:srgbClr val="0070C0"/>
              </a:buClr>
              <a:buSzPct val="100000"/>
              <a:buFont typeface="Wingdings" panose="05000000000000000000" pitchFamily="2" charset="2"/>
              <a:buChar char="§"/>
            </a:pPr>
            <a:r>
              <a:rPr lang="fr-FR" sz="2200" dirty="0">
                <a:solidFill>
                  <a:schemeClr val="tx1"/>
                </a:solidFill>
              </a:rPr>
              <a:t>Pour le risque d’entreprendre =&gt; diversifier ses produits (cf. polyculture plutôt que monoculture dans villages traditionnels)</a:t>
            </a:r>
            <a:endParaRPr lang="fr-FR" sz="2600" dirty="0">
              <a:solidFill>
                <a:schemeClr val="tx1"/>
              </a:solidFill>
            </a:endParaRPr>
          </a:p>
        </p:txBody>
      </p:sp>
      <p:sp>
        <p:nvSpPr>
          <p:cNvPr id="4" name="Slide Number Placeholder 3"/>
          <p:cNvSpPr>
            <a:spLocks noGrp="1"/>
          </p:cNvSpPr>
          <p:nvPr>
            <p:ph type="sldNum" sz="quarter" idx="12"/>
          </p:nvPr>
        </p:nvSpPr>
        <p:spPr/>
        <p:txBody>
          <a:bodyPr/>
          <a:lstStyle/>
          <a:p>
            <a:fld id="{CF4668DC-857F-487D-BFFA-8C0CA5037977}" type="slidenum">
              <a:rPr lang="fr-BE" smtClean="0"/>
              <a:pPr/>
              <a:t>13</a:t>
            </a:fld>
            <a:endParaRPr lang="fr-BE" dirty="0"/>
          </a:p>
        </p:txBody>
      </p:sp>
    </p:spTree>
    <p:extLst>
      <p:ext uri="{BB962C8B-B14F-4D97-AF65-F5344CB8AC3E}">
        <p14:creationId xmlns:p14="http://schemas.microsoft.com/office/powerpoint/2010/main" val="2992346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accent3">
              <a:lumMod val="40000"/>
              <a:lumOff val="60000"/>
            </a:schemeClr>
          </a:solidFill>
        </p:spPr>
        <p:txBody>
          <a:bodyPr>
            <a:normAutofit/>
          </a:bodyPr>
          <a:lstStyle/>
          <a:p>
            <a:r>
              <a:rPr lang="fr-FR" dirty="0">
                <a:solidFill>
                  <a:srgbClr val="0070C0"/>
                </a:solidFill>
              </a:rPr>
              <a:t>2. Gérer les risques</a:t>
            </a:r>
          </a:p>
        </p:txBody>
      </p:sp>
      <p:sp>
        <p:nvSpPr>
          <p:cNvPr id="3" name="Sous-titre 2"/>
          <p:cNvSpPr>
            <a:spLocks noGrp="1"/>
          </p:cNvSpPr>
          <p:nvPr>
            <p:ph type="subTitle" idx="1"/>
          </p:nvPr>
        </p:nvSpPr>
        <p:spPr>
          <a:xfrm>
            <a:off x="0" y="1052736"/>
            <a:ext cx="9036496" cy="5805264"/>
          </a:xfrm>
        </p:spPr>
        <p:txBody>
          <a:bodyPr>
            <a:normAutofit/>
          </a:bodyPr>
          <a:lstStyle/>
          <a:p>
            <a:pPr marL="457200" indent="-457200" algn="just">
              <a:buClr>
                <a:srgbClr val="0070C0"/>
              </a:buClr>
              <a:buFont typeface="Wingdings" panose="05000000000000000000" pitchFamily="2" charset="2"/>
              <a:buChar char="Ø"/>
            </a:pPr>
            <a:r>
              <a:rPr lang="fr-FR" sz="2600" u="sng" dirty="0">
                <a:solidFill>
                  <a:schemeClr val="tx1"/>
                </a:solidFill>
              </a:rPr>
              <a:t>Le transfert du risque à autrui (moyennant paiement)</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Ex. d’une transaction à terme</a:t>
            </a:r>
          </a:p>
          <a:p>
            <a:pPr marL="1371600" lvl="2" indent="-457200" algn="just">
              <a:buClr>
                <a:srgbClr val="0070C0"/>
              </a:buClr>
              <a:buSzPct val="100000"/>
              <a:buFont typeface="Wingdings" panose="05000000000000000000" pitchFamily="2" charset="2"/>
              <a:buChar char="§"/>
            </a:pPr>
            <a:r>
              <a:rPr lang="fr-FR" sz="2200" dirty="0">
                <a:solidFill>
                  <a:schemeClr val="tx1"/>
                </a:solidFill>
              </a:rPr>
              <a:t>Un agriculteur en février 2019 vend son blé à terme à 4 mois (juin) à 200 € la tonne à un courtier </a:t>
            </a:r>
          </a:p>
          <a:p>
            <a:pPr marL="1371600" lvl="2" indent="-457200" algn="just">
              <a:buClr>
                <a:srgbClr val="0070C0"/>
              </a:buClr>
              <a:buSzPct val="100000"/>
              <a:buFont typeface="Wingdings" panose="05000000000000000000" pitchFamily="2" charset="2"/>
              <a:buChar char="§"/>
            </a:pPr>
            <a:r>
              <a:rPr lang="fr-FR" sz="2200" dirty="0">
                <a:solidFill>
                  <a:schemeClr val="tx1"/>
                </a:solidFill>
              </a:rPr>
              <a:t>En juin, le courtier achète le blé à 200€ la tonne à l’agriculteur, et le revend sur le marché : si prix du blé en juin &gt; 200€, il gagne, si &lt;200€, il perd =&gt; courtier = spéculateur</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Ex. du risque d’entreprise : statut des sociétés qui limite la « responsabilité » =&gt; l’entrepreneur transfère le risque sur les « partenaires » ou « actionnaires » ; en plus d’un </a:t>
            </a:r>
            <a:r>
              <a:rPr lang="fr-FR" sz="2400" i="1" dirty="0">
                <a:solidFill>
                  <a:schemeClr val="tx1"/>
                </a:solidFill>
              </a:rPr>
              <a:t>transfert</a:t>
            </a:r>
            <a:r>
              <a:rPr lang="fr-FR" sz="2400" dirty="0">
                <a:solidFill>
                  <a:schemeClr val="tx1"/>
                </a:solidFill>
              </a:rPr>
              <a:t> (partiel), il s’agit aussi d’un </a:t>
            </a:r>
            <a:r>
              <a:rPr lang="fr-FR" sz="2400" i="1" dirty="0">
                <a:solidFill>
                  <a:schemeClr val="tx1"/>
                </a:solidFill>
              </a:rPr>
              <a:t>partage</a:t>
            </a:r>
            <a:r>
              <a:rPr lang="fr-FR" sz="2400" dirty="0">
                <a:solidFill>
                  <a:schemeClr val="tx1"/>
                </a:solidFill>
              </a:rPr>
              <a:t> du risque</a:t>
            </a:r>
          </a:p>
          <a:p>
            <a:pPr lvl="1" algn="just">
              <a:buClr>
                <a:srgbClr val="FF0000"/>
              </a:buClr>
              <a:buSzPct val="100000"/>
            </a:pPr>
            <a:r>
              <a:rPr lang="fr-FR" sz="2400" dirty="0">
                <a:solidFill>
                  <a:schemeClr val="tx1"/>
                </a:solidFill>
              </a:rPr>
              <a:t>&gt;&gt;&gt;&gt;&gt; Le rôle fondamental des marchés financiers : réallouer les risques de façon optimale </a:t>
            </a:r>
            <a:endParaRPr lang="fr-FR" sz="2600" dirty="0">
              <a:solidFill>
                <a:schemeClr val="tx1"/>
              </a:solidFill>
            </a:endParaRPr>
          </a:p>
        </p:txBody>
      </p:sp>
      <p:pic>
        <p:nvPicPr>
          <p:cNvPr id="2050" name="Picture 2" descr="F:\2-Documents\Paris I\logo_Paris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9952" y="6304748"/>
            <a:ext cx="1217485" cy="54868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CF4668DC-857F-487D-BFFA-8C0CA5037977}" type="slidenum">
              <a:rPr lang="fr-BE" smtClean="0"/>
              <a:pPr/>
              <a:t>14</a:t>
            </a:fld>
            <a:endParaRPr lang="fr-BE" dirty="0"/>
          </a:p>
        </p:txBody>
      </p:sp>
    </p:spTree>
    <p:extLst>
      <p:ext uri="{BB962C8B-B14F-4D97-AF65-F5344CB8AC3E}">
        <p14:creationId xmlns:p14="http://schemas.microsoft.com/office/powerpoint/2010/main" val="345785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accent3">
              <a:lumMod val="40000"/>
              <a:lumOff val="60000"/>
            </a:schemeClr>
          </a:solidFill>
        </p:spPr>
        <p:txBody>
          <a:bodyPr>
            <a:normAutofit/>
          </a:bodyPr>
          <a:lstStyle/>
          <a:p>
            <a:r>
              <a:rPr lang="fr-FR" dirty="0">
                <a:solidFill>
                  <a:srgbClr val="0070C0"/>
                </a:solidFill>
              </a:rPr>
              <a:t>2. Gérer les risques</a:t>
            </a:r>
          </a:p>
        </p:txBody>
      </p:sp>
      <p:sp>
        <p:nvSpPr>
          <p:cNvPr id="3" name="Sous-titre 2"/>
          <p:cNvSpPr>
            <a:spLocks noGrp="1"/>
          </p:cNvSpPr>
          <p:nvPr>
            <p:ph type="subTitle" idx="1"/>
          </p:nvPr>
        </p:nvSpPr>
        <p:spPr>
          <a:xfrm>
            <a:off x="0" y="1052736"/>
            <a:ext cx="9036496" cy="5805264"/>
          </a:xfrm>
        </p:spPr>
        <p:txBody>
          <a:bodyPr>
            <a:normAutofit/>
          </a:bodyPr>
          <a:lstStyle/>
          <a:p>
            <a:pPr marL="457200" indent="-457200" algn="just">
              <a:buClr>
                <a:srgbClr val="0070C0"/>
              </a:buClr>
              <a:buFont typeface="Wingdings" panose="05000000000000000000" pitchFamily="2" charset="2"/>
              <a:buChar char="Ø"/>
            </a:pPr>
            <a:r>
              <a:rPr lang="fr-FR" sz="2600" u="sng" dirty="0">
                <a:solidFill>
                  <a:schemeClr val="tx1"/>
                </a:solidFill>
              </a:rPr>
              <a:t>La mutualisation</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Le rôle fondamental de la famille </a:t>
            </a:r>
          </a:p>
          <a:p>
            <a:pPr marL="1371600" lvl="2" indent="-457200" algn="just">
              <a:buClr>
                <a:srgbClr val="0070C0"/>
              </a:buClr>
              <a:buSzPct val="100000"/>
              <a:buFont typeface="Wingdings" panose="05000000000000000000" pitchFamily="2" charset="2"/>
              <a:buChar char="§"/>
            </a:pPr>
            <a:r>
              <a:rPr lang="fr-FR" sz="2200" dirty="0">
                <a:solidFill>
                  <a:schemeClr val="tx1"/>
                </a:solidFill>
              </a:rPr>
              <a:t>Entraide mutuelle, notamment dans le domaine des «risques sociaux » (au départs risques qui peuvent affecter les revenus d’activité :  accident (du travail), chômage, maladie, vieillesse…. ;  substituabilité / complémentarité avec les « Etats-Providence » </a:t>
            </a:r>
          </a:p>
          <a:p>
            <a:pPr marL="1371600" lvl="2" indent="-457200" algn="just">
              <a:buClr>
                <a:srgbClr val="0070C0"/>
              </a:buClr>
              <a:buSzPct val="100000"/>
              <a:buFont typeface="Wingdings" panose="05000000000000000000" pitchFamily="2" charset="2"/>
              <a:buChar char="§"/>
            </a:pPr>
            <a:r>
              <a:rPr lang="fr-FR" sz="2200" dirty="0">
                <a:solidFill>
                  <a:schemeClr val="tx1"/>
                </a:solidFill>
              </a:rPr>
              <a:t>La gestion de ces risques affecte la constitution de la famille (comportements démographiques, et notamment la natalité )</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Les assurances</a:t>
            </a:r>
          </a:p>
          <a:p>
            <a:pPr marL="1371600" lvl="2" indent="-457200" algn="just">
              <a:buClr>
                <a:srgbClr val="0070C0"/>
              </a:buClr>
              <a:buSzPct val="100000"/>
              <a:buFont typeface="Wingdings" panose="05000000000000000000" pitchFamily="2" charset="2"/>
              <a:buChar char="§"/>
            </a:pPr>
            <a:r>
              <a:rPr lang="fr-FR" sz="2200" dirty="0">
                <a:solidFill>
                  <a:schemeClr val="tx1"/>
                </a:solidFill>
              </a:rPr>
              <a:t>Paiement d’une prime contre remboursement (au moins partiel ) du dommage si survenu ;</a:t>
            </a:r>
          </a:p>
          <a:p>
            <a:pPr marL="1371600" lvl="2" indent="-457200" algn="just">
              <a:buClr>
                <a:srgbClr val="0070C0"/>
              </a:buClr>
              <a:buSzPct val="100000"/>
              <a:buFont typeface="Wingdings" panose="05000000000000000000" pitchFamily="2" charset="2"/>
              <a:buChar char="§"/>
            </a:pPr>
            <a:r>
              <a:rPr lang="fr-FR" sz="2200" dirty="0">
                <a:solidFill>
                  <a:schemeClr val="tx1"/>
                </a:solidFill>
              </a:rPr>
              <a:t>Loi des grands nombres et mesure des probabilités = statistiques</a:t>
            </a:r>
          </a:p>
          <a:p>
            <a:pPr marL="1371600" lvl="2" indent="-457200" algn="just">
              <a:buClr>
                <a:srgbClr val="0070C0"/>
              </a:buClr>
              <a:buSzPct val="100000"/>
              <a:buFont typeface="Wingdings" panose="05000000000000000000" pitchFamily="2" charset="2"/>
              <a:buChar char="§"/>
            </a:pPr>
            <a:r>
              <a:rPr lang="fr-FR" sz="2200" dirty="0">
                <a:solidFill>
                  <a:schemeClr val="tx1"/>
                </a:solidFill>
              </a:rPr>
              <a:t>Risques plus ou moins assurables ; problèmes des risques « corrélés » ; et problèmes informationnels </a:t>
            </a:r>
            <a:endParaRPr lang="fr-FR" sz="2400" dirty="0">
              <a:solidFill>
                <a:schemeClr val="tx1"/>
              </a:solidFill>
            </a:endParaRPr>
          </a:p>
        </p:txBody>
      </p:sp>
      <p:pic>
        <p:nvPicPr>
          <p:cNvPr id="2050" name="Picture 2" descr="F:\2-Documents\Paris I\logo_Paris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9953" y="6366654"/>
            <a:ext cx="1080120" cy="486774"/>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CF4668DC-857F-487D-BFFA-8C0CA5037977}" type="slidenum">
              <a:rPr lang="fr-BE" smtClean="0"/>
              <a:pPr/>
              <a:t>15</a:t>
            </a:fld>
            <a:endParaRPr lang="fr-BE" dirty="0"/>
          </a:p>
        </p:txBody>
      </p:sp>
    </p:spTree>
    <p:extLst>
      <p:ext uri="{BB962C8B-B14F-4D97-AF65-F5344CB8AC3E}">
        <p14:creationId xmlns:p14="http://schemas.microsoft.com/office/powerpoint/2010/main" val="345785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accent6">
              <a:lumMod val="40000"/>
              <a:lumOff val="60000"/>
            </a:schemeClr>
          </a:solidFill>
        </p:spPr>
        <p:txBody>
          <a:bodyPr>
            <a:normAutofit/>
          </a:bodyPr>
          <a:lstStyle/>
          <a:p>
            <a:r>
              <a:rPr lang="fr-FR" dirty="0">
                <a:solidFill>
                  <a:srgbClr val="0070C0"/>
                </a:solidFill>
              </a:rPr>
              <a:t>3. Comment assurer ?</a:t>
            </a:r>
          </a:p>
        </p:txBody>
      </p:sp>
      <p:sp>
        <p:nvSpPr>
          <p:cNvPr id="3" name="Sous-titre 2"/>
          <p:cNvSpPr>
            <a:spLocks noGrp="1"/>
          </p:cNvSpPr>
          <p:nvPr>
            <p:ph type="subTitle" idx="1"/>
          </p:nvPr>
        </p:nvSpPr>
        <p:spPr>
          <a:xfrm>
            <a:off x="0" y="1052736"/>
            <a:ext cx="9036496" cy="5805264"/>
          </a:xfrm>
        </p:spPr>
        <p:txBody>
          <a:bodyPr>
            <a:normAutofit/>
          </a:bodyPr>
          <a:lstStyle/>
          <a:p>
            <a:pPr marL="457200" indent="-457200" algn="just">
              <a:buClr>
                <a:srgbClr val="0070C0"/>
              </a:buClr>
              <a:buFont typeface="Wingdings" panose="05000000000000000000" pitchFamily="2" charset="2"/>
              <a:buChar char="Ø"/>
            </a:pPr>
            <a:endParaRPr lang="fr-FR" sz="2600" u="sng" dirty="0">
              <a:solidFill>
                <a:schemeClr val="tx1"/>
              </a:solidFill>
            </a:endParaRPr>
          </a:p>
          <a:p>
            <a:pPr marL="457200" indent="-457200" algn="just">
              <a:buClr>
                <a:srgbClr val="0070C0"/>
              </a:buClr>
              <a:buFont typeface="Wingdings" panose="05000000000000000000" pitchFamily="2" charset="2"/>
              <a:buChar char="Ø"/>
            </a:pPr>
            <a:r>
              <a:rPr lang="fr-FR" sz="2600" u="sng" dirty="0">
                <a:solidFill>
                  <a:schemeClr val="tx1"/>
                </a:solidFill>
              </a:rPr>
              <a:t>L’information, problème crucial</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Premier cas l’assureur n’est « pas assez informé » : plus exactement : asymétrie d’information , à son détriment :</a:t>
            </a:r>
            <a:endParaRPr lang="fr-FR" sz="2400" b="1" dirty="0">
              <a:solidFill>
                <a:schemeClr val="tx1"/>
              </a:solidFill>
            </a:endParaRPr>
          </a:p>
          <a:p>
            <a:pPr marL="1371600" lvl="2" indent="-457200" algn="just">
              <a:buClr>
                <a:srgbClr val="0070C0"/>
              </a:buClr>
              <a:buSzPct val="100000"/>
              <a:buFont typeface="Wingdings" panose="05000000000000000000" pitchFamily="2" charset="2"/>
              <a:buChar char="§"/>
            </a:pPr>
            <a:r>
              <a:rPr lang="fr-FR" dirty="0">
                <a:solidFill>
                  <a:schemeClr val="tx1"/>
                </a:solidFill>
              </a:rPr>
              <a:t>Sur le comportement de l’individu</a:t>
            </a:r>
            <a:r>
              <a:rPr lang="fr-FR" b="1" dirty="0">
                <a:solidFill>
                  <a:schemeClr val="tx1"/>
                </a:solidFill>
              </a:rPr>
              <a:t> </a:t>
            </a:r>
            <a:r>
              <a:rPr lang="fr-FR" dirty="0">
                <a:solidFill>
                  <a:schemeClr val="tx1"/>
                </a:solidFill>
              </a:rPr>
              <a:t>=&gt; </a:t>
            </a:r>
            <a:r>
              <a:rPr lang="fr-FR" b="1" dirty="0">
                <a:solidFill>
                  <a:schemeClr val="tx1"/>
                </a:solidFill>
              </a:rPr>
              <a:t>l’alea moral</a:t>
            </a:r>
          </a:p>
          <a:p>
            <a:pPr marL="1371600" lvl="2" indent="-457200" algn="just">
              <a:buClr>
                <a:srgbClr val="0070C0"/>
              </a:buClr>
              <a:buSzPct val="100000"/>
              <a:buFont typeface="Wingdings" panose="05000000000000000000" pitchFamily="2" charset="2"/>
              <a:buChar char="§"/>
            </a:pPr>
            <a:r>
              <a:rPr lang="fr-FR" dirty="0">
                <a:solidFill>
                  <a:schemeClr val="tx1"/>
                </a:solidFill>
              </a:rPr>
              <a:t>Sur le niveau de risque de l’individu</a:t>
            </a:r>
            <a:r>
              <a:rPr lang="fr-FR" b="1" dirty="0">
                <a:solidFill>
                  <a:schemeClr val="tx1"/>
                </a:solidFill>
              </a:rPr>
              <a:t> </a:t>
            </a:r>
            <a:r>
              <a:rPr lang="fr-FR" dirty="0">
                <a:solidFill>
                  <a:schemeClr val="tx1"/>
                </a:solidFill>
              </a:rPr>
              <a:t>=&gt; </a:t>
            </a:r>
            <a:r>
              <a:rPr lang="fr-FR" b="1" dirty="0">
                <a:solidFill>
                  <a:schemeClr val="tx1"/>
                </a:solidFill>
              </a:rPr>
              <a:t>l’anti-sélection</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Deuxième cas l’assureur est « trop informé » =&gt; </a:t>
            </a:r>
            <a:r>
              <a:rPr lang="fr-FR" sz="2400" b="1" dirty="0">
                <a:solidFill>
                  <a:schemeClr val="tx1"/>
                </a:solidFill>
              </a:rPr>
              <a:t>sélection</a:t>
            </a:r>
            <a:r>
              <a:rPr lang="fr-FR" sz="2400" dirty="0">
                <a:solidFill>
                  <a:schemeClr val="tx1"/>
                </a:solidFill>
              </a:rPr>
              <a:t> (écrémage)</a:t>
            </a:r>
            <a:endParaRPr lang="fr-FR" sz="2400" b="1" dirty="0">
              <a:solidFill>
                <a:schemeClr val="tx1"/>
              </a:solidFill>
            </a:endParaRPr>
          </a:p>
        </p:txBody>
      </p:sp>
      <p:pic>
        <p:nvPicPr>
          <p:cNvPr id="2050" name="Picture 2" descr="F:\2-Documents\Paris I\logo_Paris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9952" y="6304748"/>
            <a:ext cx="1217485" cy="54868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CF4668DC-857F-487D-BFFA-8C0CA5037977}" type="slidenum">
              <a:rPr lang="fr-BE" smtClean="0"/>
              <a:pPr/>
              <a:t>16</a:t>
            </a:fld>
            <a:endParaRPr lang="fr-BE" dirty="0"/>
          </a:p>
        </p:txBody>
      </p:sp>
    </p:spTree>
    <p:extLst>
      <p:ext uri="{BB962C8B-B14F-4D97-AF65-F5344CB8AC3E}">
        <p14:creationId xmlns:p14="http://schemas.microsoft.com/office/powerpoint/2010/main" val="345785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accent6">
              <a:lumMod val="40000"/>
              <a:lumOff val="60000"/>
            </a:schemeClr>
          </a:solidFill>
        </p:spPr>
        <p:txBody>
          <a:bodyPr>
            <a:normAutofit/>
          </a:bodyPr>
          <a:lstStyle/>
          <a:p>
            <a:r>
              <a:rPr lang="fr-FR" dirty="0">
                <a:solidFill>
                  <a:srgbClr val="0070C0"/>
                </a:solidFill>
              </a:rPr>
              <a:t>3. Comment assurer ?</a:t>
            </a:r>
          </a:p>
        </p:txBody>
      </p:sp>
      <p:sp>
        <p:nvSpPr>
          <p:cNvPr id="3" name="Sous-titre 2"/>
          <p:cNvSpPr>
            <a:spLocks noGrp="1"/>
          </p:cNvSpPr>
          <p:nvPr>
            <p:ph type="subTitle" idx="1"/>
          </p:nvPr>
        </p:nvSpPr>
        <p:spPr>
          <a:xfrm>
            <a:off x="0" y="1052736"/>
            <a:ext cx="9036496" cy="5805264"/>
          </a:xfrm>
        </p:spPr>
        <p:txBody>
          <a:bodyPr>
            <a:normAutofit/>
          </a:bodyPr>
          <a:lstStyle/>
          <a:p>
            <a:pPr marL="457200" indent="-457200" algn="just">
              <a:buClr>
                <a:srgbClr val="0070C0"/>
              </a:buClr>
              <a:buFont typeface="Wingdings" panose="05000000000000000000" pitchFamily="2" charset="2"/>
              <a:buChar char="Ø"/>
            </a:pPr>
            <a:r>
              <a:rPr lang="fr-FR" sz="2600" u="sng" dirty="0">
                <a:solidFill>
                  <a:schemeClr val="tx1"/>
                </a:solidFill>
              </a:rPr>
              <a:t>L’alea moral</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Alea moral : quand l’assuré par son comportement accroît le risque du fait même qu’il est assuré  =&gt; problème pour l’assureur ; solution : laisser à la charge de l’assuré une partie du dommage</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Illustration : </a:t>
            </a:r>
            <a:r>
              <a:rPr lang="fr-FR" sz="2400" b="1" dirty="0">
                <a:solidFill>
                  <a:schemeClr val="tx1"/>
                </a:solidFill>
              </a:rPr>
              <a:t>l’assurance chômage</a:t>
            </a:r>
          </a:p>
          <a:p>
            <a:pPr marL="1371600" lvl="2" indent="-457200" algn="just">
              <a:buClr>
                <a:srgbClr val="0070C0"/>
              </a:buClr>
              <a:buSzPct val="100000"/>
              <a:buFont typeface="Wingdings" panose="05000000000000000000" pitchFamily="2" charset="2"/>
              <a:buChar char="§"/>
            </a:pPr>
            <a:r>
              <a:rPr lang="fr-FR" sz="2200" b="1" dirty="0">
                <a:solidFill>
                  <a:schemeClr val="tx1"/>
                </a:solidFill>
              </a:rPr>
              <a:t>1</a:t>
            </a:r>
            <a:r>
              <a:rPr lang="fr-FR" sz="2200" b="1" baseline="30000" dirty="0">
                <a:solidFill>
                  <a:schemeClr val="tx1"/>
                </a:solidFill>
              </a:rPr>
              <a:t>er</a:t>
            </a:r>
            <a:r>
              <a:rPr lang="fr-FR" sz="2200" b="1" dirty="0">
                <a:solidFill>
                  <a:schemeClr val="tx1"/>
                </a:solidFill>
              </a:rPr>
              <a:t> </a:t>
            </a:r>
            <a:r>
              <a:rPr lang="fr-FR" b="1" dirty="0">
                <a:solidFill>
                  <a:schemeClr val="tx1"/>
                </a:solidFill>
              </a:rPr>
              <a:t>risque </a:t>
            </a:r>
            <a:r>
              <a:rPr lang="fr-FR" dirty="0">
                <a:solidFill>
                  <a:schemeClr val="tx1"/>
                </a:solidFill>
              </a:rPr>
              <a:t>: la perte d’emploi  </a:t>
            </a:r>
          </a:p>
          <a:p>
            <a:pPr marL="1828800" lvl="3" indent="-457200" algn="just">
              <a:buClr>
                <a:srgbClr val="FF0000"/>
              </a:buClr>
              <a:buSzPct val="100000"/>
              <a:buFont typeface="Wingdings" panose="05000000000000000000" pitchFamily="2" charset="2"/>
              <a:buChar char="§"/>
            </a:pPr>
            <a:r>
              <a:rPr lang="fr-FR" sz="2400" dirty="0">
                <a:solidFill>
                  <a:schemeClr val="tx1"/>
                </a:solidFill>
              </a:rPr>
              <a:t>alea moral aussi bien du côté de l’employeur que du salarié (et même collusion possible) </a:t>
            </a:r>
          </a:p>
          <a:p>
            <a:pPr marL="1828800" lvl="3" indent="-457200" algn="just">
              <a:buClr>
                <a:srgbClr val="FF0000"/>
              </a:buClr>
              <a:buSzPct val="100000"/>
              <a:buFont typeface="Wingdings" panose="05000000000000000000" pitchFamily="2" charset="2"/>
              <a:buChar char="§"/>
            </a:pPr>
            <a:r>
              <a:rPr lang="fr-FR" sz="2400" dirty="0">
                <a:solidFill>
                  <a:schemeClr val="tx1"/>
                </a:solidFill>
              </a:rPr>
              <a:t>Solutions : 1) côté employeur : « </a:t>
            </a:r>
            <a:r>
              <a:rPr lang="fr-FR" sz="2400" i="1" dirty="0">
                <a:solidFill>
                  <a:schemeClr val="tx1"/>
                </a:solidFill>
              </a:rPr>
              <a:t>l’</a:t>
            </a:r>
            <a:r>
              <a:rPr lang="fr-FR" sz="2400" i="1" dirty="0" err="1">
                <a:solidFill>
                  <a:schemeClr val="tx1"/>
                </a:solidFill>
              </a:rPr>
              <a:t>experience</a:t>
            </a:r>
            <a:r>
              <a:rPr lang="fr-FR" sz="2400" i="1" dirty="0">
                <a:solidFill>
                  <a:schemeClr val="tx1"/>
                </a:solidFill>
              </a:rPr>
              <a:t> rating</a:t>
            </a:r>
            <a:r>
              <a:rPr lang="fr-FR" sz="2400" dirty="0">
                <a:solidFill>
                  <a:schemeClr val="tx1"/>
                </a:solidFill>
              </a:rPr>
              <a:t> » (modulation des cotisations en fonction du nombre de licenciements ; cf. les Etats-Unis) ; 2) côté salarié : taux de remplacement &lt;100%</a:t>
            </a:r>
          </a:p>
        </p:txBody>
      </p:sp>
      <p:pic>
        <p:nvPicPr>
          <p:cNvPr id="2050" name="Picture 2" descr="F:\2-Documents\Paris I\logo_Paris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9952" y="6304748"/>
            <a:ext cx="1217485" cy="54868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CF4668DC-857F-487D-BFFA-8C0CA5037977}" type="slidenum">
              <a:rPr lang="fr-BE" smtClean="0"/>
              <a:pPr/>
              <a:t>17</a:t>
            </a:fld>
            <a:endParaRPr lang="fr-BE" dirty="0"/>
          </a:p>
        </p:txBody>
      </p:sp>
    </p:spTree>
    <p:extLst>
      <p:ext uri="{BB962C8B-B14F-4D97-AF65-F5344CB8AC3E}">
        <p14:creationId xmlns:p14="http://schemas.microsoft.com/office/powerpoint/2010/main" val="345785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accent6">
              <a:lumMod val="40000"/>
              <a:lumOff val="60000"/>
            </a:schemeClr>
          </a:solidFill>
        </p:spPr>
        <p:txBody>
          <a:bodyPr>
            <a:normAutofit/>
          </a:bodyPr>
          <a:lstStyle/>
          <a:p>
            <a:r>
              <a:rPr lang="fr-FR" dirty="0">
                <a:solidFill>
                  <a:srgbClr val="0070C0"/>
                </a:solidFill>
              </a:rPr>
              <a:t>3. Comment assurer ?</a:t>
            </a:r>
          </a:p>
        </p:txBody>
      </p:sp>
      <p:sp>
        <p:nvSpPr>
          <p:cNvPr id="3" name="Sous-titre 2"/>
          <p:cNvSpPr>
            <a:spLocks noGrp="1"/>
          </p:cNvSpPr>
          <p:nvPr>
            <p:ph type="subTitle" idx="1"/>
          </p:nvPr>
        </p:nvSpPr>
        <p:spPr>
          <a:xfrm>
            <a:off x="0" y="1052736"/>
            <a:ext cx="9036496" cy="5805264"/>
          </a:xfrm>
        </p:spPr>
        <p:txBody>
          <a:bodyPr>
            <a:normAutofit/>
          </a:bodyPr>
          <a:lstStyle/>
          <a:p>
            <a:pPr marL="1371600" lvl="2" indent="-457200" algn="just">
              <a:buClr>
                <a:srgbClr val="0070C0"/>
              </a:buClr>
              <a:buSzPct val="100000"/>
              <a:buFont typeface="Wingdings" panose="05000000000000000000" pitchFamily="2" charset="2"/>
              <a:buChar char="§"/>
            </a:pPr>
            <a:endParaRPr lang="fr-FR" sz="2200" b="1" dirty="0">
              <a:solidFill>
                <a:schemeClr val="tx1"/>
              </a:solidFill>
            </a:endParaRPr>
          </a:p>
          <a:p>
            <a:pPr marL="1371600" lvl="2" indent="-457200" algn="just">
              <a:buClr>
                <a:srgbClr val="0070C0"/>
              </a:buClr>
              <a:buSzPct val="100000"/>
              <a:buFont typeface="Wingdings" panose="05000000000000000000" pitchFamily="2" charset="2"/>
              <a:buChar char="§"/>
            </a:pPr>
            <a:r>
              <a:rPr lang="fr-FR" sz="2200" b="1" dirty="0">
                <a:solidFill>
                  <a:schemeClr val="tx1"/>
                </a:solidFill>
              </a:rPr>
              <a:t>2</a:t>
            </a:r>
            <a:r>
              <a:rPr lang="fr-FR" sz="2200" b="1" baseline="30000" dirty="0">
                <a:solidFill>
                  <a:schemeClr val="tx1"/>
                </a:solidFill>
              </a:rPr>
              <a:t>ème</a:t>
            </a:r>
            <a:r>
              <a:rPr lang="fr-FR" sz="2200" b="1" dirty="0">
                <a:solidFill>
                  <a:schemeClr val="tx1"/>
                </a:solidFill>
              </a:rPr>
              <a:t>  </a:t>
            </a:r>
            <a:r>
              <a:rPr lang="fr-FR" b="1" dirty="0">
                <a:solidFill>
                  <a:schemeClr val="tx1"/>
                </a:solidFill>
              </a:rPr>
              <a:t>risque </a:t>
            </a:r>
            <a:r>
              <a:rPr lang="fr-FR" dirty="0">
                <a:solidFill>
                  <a:schemeClr val="tx1"/>
                </a:solidFill>
              </a:rPr>
              <a:t>: rester longtemps au chômage (faible employabilité) </a:t>
            </a:r>
          </a:p>
          <a:p>
            <a:pPr marL="1828800" lvl="3" indent="-457200" algn="just">
              <a:buClr>
                <a:srgbClr val="FF0000"/>
              </a:buClr>
              <a:buSzPct val="100000"/>
              <a:buFont typeface="Wingdings" panose="05000000000000000000" pitchFamily="2" charset="2"/>
              <a:buChar char="§"/>
            </a:pPr>
            <a:r>
              <a:rPr lang="fr-FR" sz="2400" dirty="0">
                <a:solidFill>
                  <a:schemeClr val="tx1"/>
                </a:solidFill>
              </a:rPr>
              <a:t>alea moral du côté du chômeur</a:t>
            </a:r>
          </a:p>
          <a:p>
            <a:pPr marL="1828800" lvl="3" indent="-457200" algn="just">
              <a:buClr>
                <a:srgbClr val="FF0000"/>
              </a:buClr>
              <a:buSzPct val="100000"/>
              <a:buFont typeface="Wingdings" panose="05000000000000000000" pitchFamily="2" charset="2"/>
              <a:buChar char="§"/>
            </a:pPr>
            <a:r>
              <a:rPr lang="fr-FR" sz="2400" dirty="0">
                <a:solidFill>
                  <a:schemeClr val="tx1"/>
                </a:solidFill>
              </a:rPr>
              <a:t>Solutions : 1) taux de remplacement &lt;100% ; 2) dégressivité avec le temps  ; 3) contrôle et sanction</a:t>
            </a:r>
          </a:p>
        </p:txBody>
      </p:sp>
      <p:pic>
        <p:nvPicPr>
          <p:cNvPr id="2050" name="Picture 2" descr="F:\2-Documents\Paris I\logo_Paris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9952" y="6304748"/>
            <a:ext cx="1217485" cy="54868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CF4668DC-857F-487D-BFFA-8C0CA5037977}" type="slidenum">
              <a:rPr lang="fr-BE" smtClean="0"/>
              <a:pPr/>
              <a:t>18</a:t>
            </a:fld>
            <a:endParaRPr lang="fr-BE" dirty="0"/>
          </a:p>
        </p:txBody>
      </p:sp>
    </p:spTree>
    <p:extLst>
      <p:ext uri="{BB962C8B-B14F-4D97-AF65-F5344CB8AC3E}">
        <p14:creationId xmlns:p14="http://schemas.microsoft.com/office/powerpoint/2010/main" val="345785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accent6">
              <a:lumMod val="40000"/>
              <a:lumOff val="60000"/>
            </a:schemeClr>
          </a:solidFill>
        </p:spPr>
        <p:txBody>
          <a:bodyPr>
            <a:normAutofit/>
          </a:bodyPr>
          <a:lstStyle/>
          <a:p>
            <a:r>
              <a:rPr lang="fr-FR" dirty="0">
                <a:solidFill>
                  <a:srgbClr val="0070C0"/>
                </a:solidFill>
              </a:rPr>
              <a:t>3. Comment assurer ?</a:t>
            </a:r>
          </a:p>
        </p:txBody>
      </p:sp>
      <p:sp>
        <p:nvSpPr>
          <p:cNvPr id="3" name="Sous-titre 2"/>
          <p:cNvSpPr>
            <a:spLocks noGrp="1"/>
          </p:cNvSpPr>
          <p:nvPr>
            <p:ph type="subTitle" idx="1"/>
          </p:nvPr>
        </p:nvSpPr>
        <p:spPr>
          <a:xfrm>
            <a:off x="0" y="1052736"/>
            <a:ext cx="9036496" cy="5805264"/>
          </a:xfrm>
        </p:spPr>
        <p:txBody>
          <a:bodyPr>
            <a:normAutofit lnSpcReduction="10000"/>
          </a:bodyPr>
          <a:lstStyle/>
          <a:p>
            <a:pPr marL="457200" indent="-457200" algn="just">
              <a:buClr>
                <a:srgbClr val="0070C0"/>
              </a:buClr>
              <a:buFont typeface="Wingdings" panose="05000000000000000000" pitchFamily="2" charset="2"/>
              <a:buChar char="Ø"/>
            </a:pPr>
            <a:r>
              <a:rPr lang="fr-FR" sz="2600" u="sng" dirty="0">
                <a:solidFill>
                  <a:schemeClr val="tx1"/>
                </a:solidFill>
              </a:rPr>
              <a:t>L’</a:t>
            </a:r>
            <a:r>
              <a:rPr lang="fr-FR" sz="2600" u="sng" dirty="0" err="1">
                <a:solidFill>
                  <a:schemeClr val="tx1"/>
                </a:solidFill>
              </a:rPr>
              <a:t>antisélection</a:t>
            </a:r>
            <a:endParaRPr lang="fr-FR" sz="2600" u="sng" dirty="0">
              <a:solidFill>
                <a:schemeClr val="tx1"/>
              </a:solidFill>
            </a:endParaRPr>
          </a:p>
          <a:p>
            <a:pPr marL="914400" lvl="1" indent="-457200" algn="just">
              <a:buClr>
                <a:srgbClr val="FF0000"/>
              </a:buClr>
              <a:buSzPct val="100000"/>
              <a:buFont typeface="Wingdings" panose="05000000000000000000" pitchFamily="2" charset="2"/>
              <a:buChar char="Ø"/>
            </a:pPr>
            <a:r>
              <a:rPr lang="fr-FR" sz="2400" dirty="0">
                <a:solidFill>
                  <a:schemeClr val="tx1"/>
                </a:solidFill>
              </a:rPr>
              <a:t>Forme d’auto-sélection  :  « les meilleurs » assurés (i.e. dont le risque est faible) peuvent choisir de ne pas s’assurer s’ils estiment la prime d’assurance trop élevée =&gt; ne restent que les plus « mauvais » assurés  =&gt; l’assureur doit augmenter sa prime =&gt; fuite des « meilleurs »  assurés » etc.  A la limite, l’assurance devient impossible (</a:t>
            </a:r>
            <a:r>
              <a:rPr lang="fr-FR" sz="2400" dirty="0" err="1">
                <a:solidFill>
                  <a:srgbClr val="FF0000"/>
                </a:solidFill>
              </a:rPr>
              <a:t>Akerlof</a:t>
            </a:r>
            <a:r>
              <a:rPr lang="fr-FR" sz="2400" dirty="0">
                <a:solidFill>
                  <a:srgbClr val="FF0000"/>
                </a:solidFill>
              </a:rPr>
              <a:t>, 1970</a:t>
            </a:r>
            <a:r>
              <a:rPr lang="fr-FR" sz="2400" dirty="0">
                <a:solidFill>
                  <a:schemeClr val="tx1"/>
                </a:solidFill>
              </a:rPr>
              <a:t>)</a:t>
            </a:r>
          </a:p>
          <a:p>
            <a:pPr marL="914400" lvl="1" indent="-457200" algn="just">
              <a:buClr>
                <a:srgbClr val="FF0000"/>
              </a:buClr>
              <a:buSzPct val="100000"/>
              <a:buFont typeface="Wingdings" panose="05000000000000000000" pitchFamily="2" charset="2"/>
              <a:buChar char="Ø"/>
            </a:pPr>
            <a:r>
              <a:rPr lang="fr-FR" sz="2400" dirty="0" smtClean="0">
                <a:solidFill>
                  <a:schemeClr val="tx1"/>
                </a:solidFill>
              </a:rPr>
              <a:t>Illustration 1 </a:t>
            </a:r>
            <a:r>
              <a:rPr lang="fr-FR" sz="2400" dirty="0">
                <a:solidFill>
                  <a:schemeClr val="tx1"/>
                </a:solidFill>
              </a:rPr>
              <a:t>: </a:t>
            </a:r>
            <a:r>
              <a:rPr lang="fr-FR" sz="2400" b="1" dirty="0">
                <a:solidFill>
                  <a:schemeClr val="tx1"/>
                </a:solidFill>
              </a:rPr>
              <a:t>l’assurance santé </a:t>
            </a:r>
            <a:r>
              <a:rPr lang="fr-FR" sz="2400" dirty="0">
                <a:solidFill>
                  <a:schemeClr val="tx1"/>
                </a:solidFill>
              </a:rPr>
              <a:t>;</a:t>
            </a:r>
            <a:r>
              <a:rPr lang="fr-FR" sz="2400" b="1" dirty="0">
                <a:solidFill>
                  <a:schemeClr val="tx1"/>
                </a:solidFill>
              </a:rPr>
              <a:t> </a:t>
            </a:r>
          </a:p>
          <a:p>
            <a:pPr marL="1371600" lvl="2" indent="-457200" algn="just">
              <a:buClr>
                <a:srgbClr val="0070C0"/>
              </a:buClr>
              <a:buSzPct val="100000"/>
              <a:buFont typeface="Wingdings" panose="05000000000000000000" pitchFamily="2" charset="2"/>
              <a:buChar char="§"/>
            </a:pPr>
            <a:r>
              <a:rPr lang="fr-FR" sz="2200" dirty="0">
                <a:solidFill>
                  <a:schemeClr val="tx1"/>
                </a:solidFill>
              </a:rPr>
              <a:t>1</a:t>
            </a:r>
            <a:r>
              <a:rPr lang="fr-FR" sz="2200" baseline="30000" dirty="0">
                <a:solidFill>
                  <a:schemeClr val="tx1"/>
                </a:solidFill>
              </a:rPr>
              <a:t>ere</a:t>
            </a:r>
            <a:r>
              <a:rPr lang="fr-FR" sz="2200" dirty="0">
                <a:solidFill>
                  <a:schemeClr val="tx1"/>
                </a:solidFill>
              </a:rPr>
              <a:t> </a:t>
            </a:r>
            <a:r>
              <a:rPr lang="fr-FR" dirty="0">
                <a:solidFill>
                  <a:schemeClr val="tx1"/>
                </a:solidFill>
              </a:rPr>
              <a:t>solution</a:t>
            </a:r>
            <a:r>
              <a:rPr lang="fr-FR" b="1" dirty="0">
                <a:solidFill>
                  <a:schemeClr val="tx1"/>
                </a:solidFill>
              </a:rPr>
              <a:t> </a:t>
            </a:r>
            <a:r>
              <a:rPr lang="fr-FR" dirty="0">
                <a:solidFill>
                  <a:schemeClr val="tx1"/>
                </a:solidFill>
              </a:rPr>
              <a:t>: obligation d’assurance =&gt; obliger les « bons » assurés à payer pour les « mauvais » (i.e. ceux dont le risque est élevé)  ;</a:t>
            </a:r>
          </a:p>
          <a:p>
            <a:pPr marL="1371600" lvl="2" indent="-457200" algn="just">
              <a:buClr>
                <a:srgbClr val="0070C0"/>
              </a:buClr>
              <a:buSzPct val="100000"/>
              <a:buFont typeface="Wingdings" panose="05000000000000000000" pitchFamily="2" charset="2"/>
              <a:buChar char="§"/>
            </a:pPr>
            <a:r>
              <a:rPr lang="fr-FR" dirty="0">
                <a:solidFill>
                  <a:schemeClr val="tx1"/>
                </a:solidFill>
              </a:rPr>
              <a:t>2</a:t>
            </a:r>
            <a:r>
              <a:rPr lang="fr-FR" baseline="30000" dirty="0">
                <a:solidFill>
                  <a:schemeClr val="tx1"/>
                </a:solidFill>
              </a:rPr>
              <a:t>ème</a:t>
            </a:r>
            <a:r>
              <a:rPr lang="fr-FR" dirty="0">
                <a:solidFill>
                  <a:schemeClr val="tx1"/>
                </a:solidFill>
              </a:rPr>
              <a:t> solution : faire révéler l’information en différenciant les contrats d’assurance  1) C1 = prime d’assurance élevée et bon remboursement ; 2) C2 : prime d’assurance faible et remboursement moindre</a:t>
            </a:r>
          </a:p>
        </p:txBody>
      </p:sp>
      <p:sp>
        <p:nvSpPr>
          <p:cNvPr id="4" name="Slide Number Placeholder 3"/>
          <p:cNvSpPr>
            <a:spLocks noGrp="1"/>
          </p:cNvSpPr>
          <p:nvPr>
            <p:ph type="sldNum" sz="quarter" idx="12"/>
          </p:nvPr>
        </p:nvSpPr>
        <p:spPr/>
        <p:txBody>
          <a:bodyPr/>
          <a:lstStyle/>
          <a:p>
            <a:fld id="{CF4668DC-857F-487D-BFFA-8C0CA5037977}" type="slidenum">
              <a:rPr lang="fr-BE" smtClean="0"/>
              <a:pPr/>
              <a:t>19</a:t>
            </a:fld>
            <a:endParaRPr lang="fr-BE" dirty="0"/>
          </a:p>
        </p:txBody>
      </p:sp>
    </p:spTree>
    <p:extLst>
      <p:ext uri="{BB962C8B-B14F-4D97-AF65-F5344CB8AC3E}">
        <p14:creationId xmlns:p14="http://schemas.microsoft.com/office/powerpoint/2010/main" val="345785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accent6">
              <a:lumMod val="20000"/>
              <a:lumOff val="80000"/>
            </a:schemeClr>
          </a:solidFill>
        </p:spPr>
        <p:txBody>
          <a:bodyPr>
            <a:normAutofit/>
          </a:bodyPr>
          <a:lstStyle/>
          <a:p>
            <a:r>
              <a:rPr lang="fr-FR" dirty="0">
                <a:solidFill>
                  <a:srgbClr val="0070C0"/>
                </a:solidFill>
              </a:rPr>
              <a:t>Introduction</a:t>
            </a:r>
          </a:p>
        </p:txBody>
      </p:sp>
      <p:sp>
        <p:nvSpPr>
          <p:cNvPr id="3" name="Sous-titre 2"/>
          <p:cNvSpPr>
            <a:spLocks noGrp="1"/>
          </p:cNvSpPr>
          <p:nvPr>
            <p:ph type="subTitle" idx="1"/>
          </p:nvPr>
        </p:nvSpPr>
        <p:spPr>
          <a:xfrm>
            <a:off x="0" y="908720"/>
            <a:ext cx="9036496" cy="5949280"/>
          </a:xfrm>
        </p:spPr>
        <p:txBody>
          <a:bodyPr>
            <a:normAutofit/>
          </a:bodyPr>
          <a:lstStyle/>
          <a:p>
            <a:pPr marL="457200" indent="-457200" algn="just">
              <a:buClr>
                <a:srgbClr val="0070C0"/>
              </a:buClr>
              <a:buFont typeface="Wingdings" panose="05000000000000000000" pitchFamily="2" charset="2"/>
              <a:buChar char="Ø"/>
            </a:pPr>
            <a:endParaRPr lang="fr-FR" sz="2400" u="sng" dirty="0">
              <a:solidFill>
                <a:schemeClr val="tx1"/>
              </a:solidFill>
            </a:endParaRPr>
          </a:p>
          <a:p>
            <a:pPr marL="914400" lvl="1" indent="-457200" algn="just">
              <a:buClr>
                <a:srgbClr val="FF0000"/>
              </a:buClr>
              <a:buSzPct val="100000"/>
            </a:pPr>
            <a:endParaRPr lang="fr-FR" sz="2400" dirty="0">
              <a:solidFill>
                <a:schemeClr val="tx1"/>
              </a:solidFill>
            </a:endParaRPr>
          </a:p>
        </p:txBody>
      </p:sp>
      <p:sp>
        <p:nvSpPr>
          <p:cNvPr id="4" name="Slide Number Placeholder 3"/>
          <p:cNvSpPr>
            <a:spLocks noGrp="1"/>
          </p:cNvSpPr>
          <p:nvPr>
            <p:ph type="sldNum" sz="quarter" idx="12"/>
          </p:nvPr>
        </p:nvSpPr>
        <p:spPr/>
        <p:txBody>
          <a:bodyPr/>
          <a:lstStyle/>
          <a:p>
            <a:fld id="{CF4668DC-857F-487D-BFFA-8C0CA5037977}" type="slidenum">
              <a:rPr lang="fr-BE" smtClean="0"/>
              <a:pPr/>
              <a:t>2</a:t>
            </a:fld>
            <a:endParaRPr lang="fr-BE" dirty="0"/>
          </a:p>
        </p:txBody>
      </p:sp>
      <p:sp>
        <p:nvSpPr>
          <p:cNvPr id="5" name="Rectangle 4"/>
          <p:cNvSpPr/>
          <p:nvPr/>
        </p:nvSpPr>
        <p:spPr>
          <a:xfrm>
            <a:off x="251520" y="980729"/>
            <a:ext cx="8568952" cy="4524315"/>
          </a:xfrm>
          <a:prstGeom prst="rect">
            <a:avLst/>
          </a:prstGeom>
        </p:spPr>
        <p:txBody>
          <a:bodyPr wrap="square">
            <a:spAutoFit/>
          </a:bodyPr>
          <a:lstStyle/>
          <a:p>
            <a:r>
              <a:rPr lang="fr-FR" sz="2400" b="1" dirty="0" smtClean="0"/>
              <a:t>Etymologie</a:t>
            </a:r>
            <a:r>
              <a:rPr lang="fr-FR" sz="2400" dirty="0" smtClean="0"/>
              <a:t> : « </a:t>
            </a:r>
            <a:r>
              <a:rPr lang="fr-FR" sz="2400" i="1" dirty="0" smtClean="0"/>
              <a:t>À la différence du </a:t>
            </a:r>
            <a:r>
              <a:rPr lang="fr-FR" sz="2400" i="1" dirty="0" smtClean="0"/>
              <a:t>terme « alea » </a:t>
            </a:r>
            <a:r>
              <a:rPr lang="fr-FR" sz="2400" i="1" dirty="0" smtClean="0"/>
              <a:t>perçu sous un jour favorable qui serait plutôt une chance. Le Robert, sous la direction de A. Rey (2000), renvoie l’étymologie du terme « risque » à l’italien </a:t>
            </a:r>
            <a:r>
              <a:rPr lang="fr-FR" sz="2400" i="1" dirty="0" err="1" smtClean="0"/>
              <a:t>risco</a:t>
            </a:r>
            <a:r>
              <a:rPr lang="fr-FR" sz="2400" i="1" dirty="0" smtClean="0"/>
              <a:t>. Certains le rapprochent du latin </a:t>
            </a:r>
            <a:r>
              <a:rPr lang="fr-FR" sz="2400" i="1" dirty="0" err="1" smtClean="0"/>
              <a:t>resecare</a:t>
            </a:r>
            <a:r>
              <a:rPr lang="fr-FR" sz="2400" i="1" dirty="0" smtClean="0"/>
              <a:t> : « enlever en coupant », par l’intermédiaire du latin populaire : </a:t>
            </a:r>
            <a:r>
              <a:rPr lang="fr-FR" sz="2400" i="1" dirty="0" err="1" smtClean="0"/>
              <a:t>resecum</a:t>
            </a:r>
            <a:r>
              <a:rPr lang="fr-FR" sz="2400" i="1" dirty="0" smtClean="0"/>
              <a:t>, « ce qui coupe », et de là « écueil », puis « risque que court une marchandise en mer ». L’espagnol </a:t>
            </a:r>
            <a:r>
              <a:rPr lang="fr-FR" sz="2400" i="1" dirty="0" err="1" smtClean="0"/>
              <a:t>riesgo</a:t>
            </a:r>
            <a:r>
              <a:rPr lang="fr-FR" sz="2400" i="1" dirty="0" smtClean="0"/>
              <a:t> : « rocher découpé », « écueil », rejoint cette étymologie autour des dangers encourus par les marins »</a:t>
            </a:r>
            <a:r>
              <a:rPr lang="fr-FR" sz="2400" dirty="0" smtClean="0"/>
              <a:t>. (</a:t>
            </a:r>
            <a:r>
              <a:rPr lang="fr-FR" sz="2400" b="1" dirty="0" smtClean="0"/>
              <a:t>Le Breton</a:t>
            </a:r>
            <a:r>
              <a:rPr lang="fr-FR" sz="2400" dirty="0" smtClean="0"/>
              <a:t>, 2017, introduction)</a:t>
            </a:r>
          </a:p>
          <a:p>
            <a:endParaRPr lang="fr-FR" sz="2400" dirty="0" smtClean="0"/>
          </a:p>
          <a:p>
            <a:r>
              <a:rPr lang="fr-FR" sz="2400" dirty="0" smtClean="0"/>
              <a:t>=&gt; Notion de risque et assurance étroitement liés car 1ères assurances = dans le domaine maritime à la Renaissance </a:t>
            </a:r>
          </a:p>
        </p:txBody>
      </p:sp>
    </p:spTree>
    <p:extLst>
      <p:ext uri="{BB962C8B-B14F-4D97-AF65-F5344CB8AC3E}">
        <p14:creationId xmlns:p14="http://schemas.microsoft.com/office/powerpoint/2010/main" val="38631786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accent6">
              <a:lumMod val="40000"/>
              <a:lumOff val="60000"/>
            </a:schemeClr>
          </a:solidFill>
        </p:spPr>
        <p:txBody>
          <a:bodyPr>
            <a:normAutofit/>
          </a:bodyPr>
          <a:lstStyle/>
          <a:p>
            <a:r>
              <a:rPr lang="fr-FR" dirty="0">
                <a:solidFill>
                  <a:srgbClr val="0070C0"/>
                </a:solidFill>
              </a:rPr>
              <a:t>3. Comment assurer ?</a:t>
            </a:r>
          </a:p>
        </p:txBody>
      </p:sp>
      <p:sp>
        <p:nvSpPr>
          <p:cNvPr id="3" name="Sous-titre 2"/>
          <p:cNvSpPr>
            <a:spLocks noGrp="1"/>
          </p:cNvSpPr>
          <p:nvPr>
            <p:ph type="subTitle" idx="1"/>
          </p:nvPr>
        </p:nvSpPr>
        <p:spPr>
          <a:xfrm>
            <a:off x="0" y="1052736"/>
            <a:ext cx="9036496" cy="5805264"/>
          </a:xfrm>
        </p:spPr>
        <p:txBody>
          <a:bodyPr>
            <a:normAutofit fontScale="77500" lnSpcReduction="20000"/>
          </a:bodyPr>
          <a:lstStyle/>
          <a:p>
            <a:pPr marL="914400" lvl="1" indent="-457200" algn="just">
              <a:buClr>
                <a:srgbClr val="FF0000"/>
              </a:buClr>
              <a:buSzPct val="100000"/>
              <a:buFont typeface="Wingdings" panose="05000000000000000000" pitchFamily="2" charset="2"/>
              <a:buChar char="Ø"/>
            </a:pPr>
            <a:r>
              <a:rPr lang="fr-FR" sz="3400" dirty="0" smtClean="0">
                <a:solidFill>
                  <a:schemeClr val="tx1"/>
                </a:solidFill>
              </a:rPr>
              <a:t>Illustration 2 </a:t>
            </a:r>
            <a:r>
              <a:rPr lang="fr-FR" sz="3400" dirty="0">
                <a:solidFill>
                  <a:schemeClr val="tx1"/>
                </a:solidFill>
              </a:rPr>
              <a:t>: </a:t>
            </a:r>
            <a:r>
              <a:rPr lang="fr-FR" sz="3400" b="1" dirty="0">
                <a:solidFill>
                  <a:schemeClr val="tx1"/>
                </a:solidFill>
              </a:rPr>
              <a:t>l’assurance </a:t>
            </a:r>
            <a:r>
              <a:rPr lang="fr-FR" sz="3400" b="1" dirty="0" smtClean="0">
                <a:solidFill>
                  <a:schemeClr val="tx1"/>
                </a:solidFill>
              </a:rPr>
              <a:t>automobile </a:t>
            </a:r>
            <a:r>
              <a:rPr lang="fr-FR" sz="3400" dirty="0">
                <a:solidFill>
                  <a:schemeClr val="tx1"/>
                </a:solidFill>
              </a:rPr>
              <a:t>;</a:t>
            </a:r>
            <a:r>
              <a:rPr lang="fr-FR" sz="3400" b="1" dirty="0">
                <a:solidFill>
                  <a:schemeClr val="tx1"/>
                </a:solidFill>
              </a:rPr>
              <a:t> </a:t>
            </a:r>
            <a:r>
              <a:rPr lang="fr-FR" sz="3400" b="1" dirty="0" smtClean="0">
                <a:solidFill>
                  <a:schemeClr val="tx1"/>
                </a:solidFill>
              </a:rPr>
              <a:t> </a:t>
            </a:r>
            <a:r>
              <a:rPr lang="fr-FR" sz="3400" dirty="0" smtClean="0">
                <a:solidFill>
                  <a:schemeClr val="tx1"/>
                </a:solidFill>
              </a:rPr>
              <a:t>extrait article </a:t>
            </a:r>
            <a:r>
              <a:rPr lang="fr-FR" sz="3400" i="1" dirty="0" smtClean="0">
                <a:solidFill>
                  <a:schemeClr val="tx1"/>
                </a:solidFill>
              </a:rPr>
              <a:t>Le </a:t>
            </a:r>
            <a:r>
              <a:rPr lang="fr-FR" sz="3400" i="1" dirty="0" smtClean="0">
                <a:solidFill>
                  <a:schemeClr val="tx1"/>
                </a:solidFill>
              </a:rPr>
              <a:t>Monde, </a:t>
            </a:r>
            <a:r>
              <a:rPr lang="fr-FR" sz="3400" dirty="0" smtClean="0">
                <a:solidFill>
                  <a:schemeClr val="tx1"/>
                </a:solidFill>
              </a:rPr>
              <a:t>nov.2019</a:t>
            </a:r>
            <a:endParaRPr lang="fr-FR" sz="3400" i="1" dirty="0" smtClean="0">
              <a:solidFill>
                <a:schemeClr val="tx1"/>
              </a:solidFill>
            </a:endParaRPr>
          </a:p>
          <a:p>
            <a:pPr marL="914400" lvl="1" indent="-457200" algn="just">
              <a:buClr>
                <a:srgbClr val="FF0000"/>
              </a:buClr>
              <a:buSzPct val="100000"/>
            </a:pPr>
            <a:endParaRPr lang="fr-FR" sz="2400" dirty="0" smtClean="0">
              <a:solidFill>
                <a:schemeClr val="tx1"/>
              </a:solidFill>
            </a:endParaRPr>
          </a:p>
          <a:p>
            <a:pPr algn="just"/>
            <a:r>
              <a:rPr lang="fr-FR" sz="3400" b="1" i="1" dirty="0" err="1" smtClean="0">
                <a:solidFill>
                  <a:schemeClr val="tx1"/>
                </a:solidFill>
              </a:rPr>
              <a:t>Elon</a:t>
            </a:r>
            <a:r>
              <a:rPr lang="fr-FR" sz="3400" b="1" i="1" dirty="0" smtClean="0">
                <a:solidFill>
                  <a:schemeClr val="tx1"/>
                </a:solidFill>
              </a:rPr>
              <a:t> </a:t>
            </a:r>
            <a:r>
              <a:rPr lang="fr-FR" sz="3400" b="1" i="1" dirty="0" err="1" smtClean="0">
                <a:solidFill>
                  <a:schemeClr val="tx1"/>
                </a:solidFill>
              </a:rPr>
              <a:t>Musk</a:t>
            </a:r>
            <a:r>
              <a:rPr lang="fr-FR" sz="3400" b="1" i="1" dirty="0" smtClean="0">
                <a:solidFill>
                  <a:schemeClr val="tx1"/>
                </a:solidFill>
              </a:rPr>
              <a:t>  </a:t>
            </a:r>
            <a:r>
              <a:rPr lang="fr-FR" sz="3400" i="1" dirty="0" smtClean="0">
                <a:solidFill>
                  <a:schemeClr val="tx1"/>
                </a:solidFill>
              </a:rPr>
              <a:t>[patron de Tesla, compagne de voitures électriques] [….] annonce, sur son blog, mercredi 28 août, que la société allait </a:t>
            </a:r>
            <a:r>
              <a:rPr lang="fr-FR" sz="3400" b="1" i="1" dirty="0" smtClean="0">
                <a:solidFill>
                  <a:schemeClr val="tx1"/>
                </a:solidFill>
              </a:rPr>
              <a:t>proposer à ses clients des contrats d’assurance</a:t>
            </a:r>
            <a:r>
              <a:rPr lang="fr-FR" sz="3400" i="1" dirty="0" smtClean="0">
                <a:solidFill>
                  <a:schemeClr val="tx1"/>
                </a:solidFill>
              </a:rPr>
              <a:t>.</a:t>
            </a:r>
          </a:p>
          <a:p>
            <a:pPr algn="just"/>
            <a:r>
              <a:rPr lang="fr-FR" sz="3400" i="1" dirty="0" smtClean="0">
                <a:solidFill>
                  <a:schemeClr val="tx1"/>
                </a:solidFill>
              </a:rPr>
              <a:t>Comme il l’indique lui-même, son intention est de proposer des contrats entre 20 % et 30 % moins chers à ses seuls clients. </a:t>
            </a:r>
            <a:r>
              <a:rPr lang="fr-FR" sz="3400" b="1" i="1" dirty="0" smtClean="0">
                <a:solidFill>
                  <a:schemeClr val="tx1"/>
                </a:solidFill>
              </a:rPr>
              <a:t>Il estime bien les connaître, récolter suffisamment de données sur l’usage de leurs véhicules</a:t>
            </a:r>
            <a:r>
              <a:rPr lang="fr-FR" sz="3400" i="1" dirty="0" smtClean="0">
                <a:solidFill>
                  <a:schemeClr val="tx1"/>
                </a:solidFill>
              </a:rPr>
              <a:t> pour affirmer que, grâce à la sûreté de ses engins, ils ont moins d’accidents que la moyenne et devraient donc payer moins cher. Il est vrai que ses acheteurs se plaignent régulièrement de tarifs prohibitifs. La Tesla Model S serait ainsi l’une des voitures les plus chères à assurer dans sa catégorie. Non pas que les conducteurs soient des risque-tout pied au plancher, mais parce que les frais de réparations d’un tel véhicule seraient particulièrement élevés</a:t>
            </a:r>
            <a:endParaRPr lang="fr-FR" sz="5700" i="1" dirty="0">
              <a:solidFill>
                <a:schemeClr val="tx1"/>
              </a:solidFill>
            </a:endParaRPr>
          </a:p>
        </p:txBody>
      </p:sp>
      <p:sp>
        <p:nvSpPr>
          <p:cNvPr id="4" name="Slide Number Placeholder 3"/>
          <p:cNvSpPr>
            <a:spLocks noGrp="1"/>
          </p:cNvSpPr>
          <p:nvPr>
            <p:ph type="sldNum" sz="quarter" idx="12"/>
          </p:nvPr>
        </p:nvSpPr>
        <p:spPr/>
        <p:txBody>
          <a:bodyPr/>
          <a:lstStyle/>
          <a:p>
            <a:fld id="{CF4668DC-857F-487D-BFFA-8C0CA5037977}" type="slidenum">
              <a:rPr lang="fr-BE" smtClean="0"/>
              <a:pPr/>
              <a:t>20</a:t>
            </a:fld>
            <a:endParaRPr lang="fr-BE" dirty="0"/>
          </a:p>
        </p:txBody>
      </p:sp>
    </p:spTree>
    <p:extLst>
      <p:ext uri="{BB962C8B-B14F-4D97-AF65-F5344CB8AC3E}">
        <p14:creationId xmlns:p14="http://schemas.microsoft.com/office/powerpoint/2010/main" val="345785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accent6">
              <a:lumMod val="40000"/>
              <a:lumOff val="60000"/>
            </a:schemeClr>
          </a:solidFill>
        </p:spPr>
        <p:txBody>
          <a:bodyPr>
            <a:normAutofit/>
          </a:bodyPr>
          <a:lstStyle/>
          <a:p>
            <a:r>
              <a:rPr lang="fr-FR" dirty="0">
                <a:solidFill>
                  <a:srgbClr val="0070C0"/>
                </a:solidFill>
              </a:rPr>
              <a:t>3. Comment assurer ?</a:t>
            </a:r>
          </a:p>
        </p:txBody>
      </p:sp>
      <p:sp>
        <p:nvSpPr>
          <p:cNvPr id="3" name="Sous-titre 2"/>
          <p:cNvSpPr>
            <a:spLocks noGrp="1"/>
          </p:cNvSpPr>
          <p:nvPr>
            <p:ph type="subTitle" idx="1"/>
          </p:nvPr>
        </p:nvSpPr>
        <p:spPr>
          <a:xfrm>
            <a:off x="0" y="1052736"/>
            <a:ext cx="9036496" cy="5805264"/>
          </a:xfrm>
        </p:spPr>
        <p:txBody>
          <a:bodyPr>
            <a:normAutofit/>
          </a:bodyPr>
          <a:lstStyle/>
          <a:p>
            <a:pPr marL="457200" indent="-457200" algn="just">
              <a:buClr>
                <a:srgbClr val="0070C0"/>
              </a:buClr>
              <a:buFont typeface="Wingdings" panose="05000000000000000000" pitchFamily="2" charset="2"/>
              <a:buChar char="Ø"/>
            </a:pPr>
            <a:r>
              <a:rPr lang="fr-FR" sz="2600" u="sng" dirty="0">
                <a:solidFill>
                  <a:schemeClr val="tx1"/>
                </a:solidFill>
              </a:rPr>
              <a:t>La sélection (« écrémage ») de la part de l’assureur</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Les assureurs essayent d’avoir un maximum d’information sur les risques individuels pour essayer d’adapter le montant de la prime au risque effectif =&gt; segmentation en sous-groupes (cf. prime d’assurance automobile selon l’âge), et écrémage possible (primes trop élevées pour les plus « mauvais » - i.e. aux risques les plus élevés – assurés, qui risquent d’être exclus de l’assurance)</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 Dans certains domaines : risque de sélection accrue à cause des progrès techniques (</a:t>
            </a:r>
            <a:r>
              <a:rPr lang="fr-FR" sz="2400" i="1" dirty="0" err="1">
                <a:solidFill>
                  <a:schemeClr val="tx1"/>
                </a:solidFill>
              </a:rPr>
              <a:t>big</a:t>
            </a:r>
            <a:r>
              <a:rPr lang="fr-FR" sz="2400" i="1" dirty="0">
                <a:solidFill>
                  <a:schemeClr val="tx1"/>
                </a:solidFill>
              </a:rPr>
              <a:t> data</a:t>
            </a:r>
            <a:r>
              <a:rPr lang="fr-FR" sz="2400" dirty="0">
                <a:solidFill>
                  <a:schemeClr val="tx1"/>
                </a:solidFill>
              </a:rPr>
              <a:t>) et scientifiques (ex. </a:t>
            </a:r>
            <a:r>
              <a:rPr lang="fr-FR" sz="2400" b="1" dirty="0">
                <a:solidFill>
                  <a:schemeClr val="tx1"/>
                </a:solidFill>
              </a:rPr>
              <a:t>la santé</a:t>
            </a:r>
            <a:r>
              <a:rPr lang="fr-FR" sz="2400" dirty="0">
                <a:solidFill>
                  <a:schemeClr val="tx1"/>
                </a:solidFill>
              </a:rPr>
              <a:t> avec la génétique) </a:t>
            </a:r>
          </a:p>
        </p:txBody>
      </p:sp>
      <p:sp>
        <p:nvSpPr>
          <p:cNvPr id="4" name="Slide Number Placeholder 3"/>
          <p:cNvSpPr>
            <a:spLocks noGrp="1"/>
          </p:cNvSpPr>
          <p:nvPr>
            <p:ph type="sldNum" sz="quarter" idx="12"/>
          </p:nvPr>
        </p:nvSpPr>
        <p:spPr/>
        <p:txBody>
          <a:bodyPr/>
          <a:lstStyle/>
          <a:p>
            <a:fld id="{CF4668DC-857F-487D-BFFA-8C0CA5037977}" type="slidenum">
              <a:rPr lang="fr-BE" smtClean="0"/>
              <a:pPr/>
              <a:t>21</a:t>
            </a:fld>
            <a:endParaRPr lang="fr-BE" dirty="0"/>
          </a:p>
        </p:txBody>
      </p:sp>
    </p:spTree>
    <p:extLst>
      <p:ext uri="{BB962C8B-B14F-4D97-AF65-F5344CB8AC3E}">
        <p14:creationId xmlns:p14="http://schemas.microsoft.com/office/powerpoint/2010/main" val="345785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accent6">
              <a:lumMod val="40000"/>
              <a:lumOff val="60000"/>
            </a:schemeClr>
          </a:solidFill>
        </p:spPr>
        <p:txBody>
          <a:bodyPr>
            <a:normAutofit/>
          </a:bodyPr>
          <a:lstStyle/>
          <a:p>
            <a:r>
              <a:rPr lang="fr-FR" dirty="0">
                <a:solidFill>
                  <a:srgbClr val="0070C0"/>
                </a:solidFill>
              </a:rPr>
              <a:t>3. Comment assurer ?</a:t>
            </a:r>
          </a:p>
        </p:txBody>
      </p:sp>
      <p:sp>
        <p:nvSpPr>
          <p:cNvPr id="3" name="Sous-titre 2"/>
          <p:cNvSpPr>
            <a:spLocks noGrp="1"/>
          </p:cNvSpPr>
          <p:nvPr>
            <p:ph type="subTitle" idx="1"/>
          </p:nvPr>
        </p:nvSpPr>
        <p:spPr>
          <a:xfrm>
            <a:off x="0" y="1052736"/>
            <a:ext cx="9036496" cy="5805264"/>
          </a:xfrm>
        </p:spPr>
        <p:txBody>
          <a:bodyPr>
            <a:normAutofit/>
          </a:bodyPr>
          <a:lstStyle/>
          <a:p>
            <a:pPr marL="914400" lvl="1" indent="-457200" algn="just">
              <a:buClr>
                <a:srgbClr val="FF0000"/>
              </a:buClr>
              <a:buSzPct val="100000"/>
            </a:pPr>
            <a:endParaRPr lang="fr-FR" sz="2400" dirty="0">
              <a:solidFill>
                <a:schemeClr val="tx1"/>
              </a:solidFill>
            </a:endParaRPr>
          </a:p>
          <a:p>
            <a:pPr marL="914400" lvl="1" indent="-457200" algn="just">
              <a:buClr>
                <a:srgbClr val="FF0000"/>
              </a:buClr>
              <a:buSzPct val="100000"/>
            </a:pPr>
            <a:r>
              <a:rPr lang="fr-FR" sz="2400" dirty="0">
                <a:solidFill>
                  <a:schemeClr val="tx1"/>
                </a:solidFill>
              </a:rPr>
              <a:t>&gt;&gt;&gt;&gt;&gt; Paradoxe d’</a:t>
            </a:r>
            <a:r>
              <a:rPr lang="fr-FR" sz="2400" dirty="0" err="1">
                <a:solidFill>
                  <a:srgbClr val="FF0000"/>
                </a:solidFill>
              </a:rPr>
              <a:t>Hirschleifer</a:t>
            </a:r>
            <a:r>
              <a:rPr lang="fr-FR" sz="2400" dirty="0">
                <a:solidFill>
                  <a:schemeClr val="tx1"/>
                </a:solidFill>
              </a:rPr>
              <a:t> : en matière d’assurance, le niveau </a:t>
            </a:r>
            <a:r>
              <a:rPr lang="fr-FR" sz="2400" i="1" dirty="0">
                <a:solidFill>
                  <a:schemeClr val="tx1"/>
                </a:solidFill>
              </a:rPr>
              <a:t>optimal</a:t>
            </a:r>
            <a:r>
              <a:rPr lang="fr-FR" sz="2400" dirty="0">
                <a:solidFill>
                  <a:schemeClr val="tx1"/>
                </a:solidFill>
              </a:rPr>
              <a:t> d’information n’est pas le niveau </a:t>
            </a:r>
            <a:r>
              <a:rPr lang="fr-FR" sz="2400" i="1" dirty="0">
                <a:solidFill>
                  <a:schemeClr val="tx1"/>
                </a:solidFill>
              </a:rPr>
              <a:t>maximum</a:t>
            </a:r>
            <a:r>
              <a:rPr lang="fr-FR" sz="2400" dirty="0">
                <a:solidFill>
                  <a:schemeClr val="tx1"/>
                </a:solidFill>
              </a:rPr>
              <a:t> d’information</a:t>
            </a:r>
          </a:p>
          <a:p>
            <a:pPr marL="1371600" lvl="2" indent="-457200" algn="just">
              <a:buClr>
                <a:srgbClr val="FF0000"/>
              </a:buClr>
              <a:buSzPct val="100000"/>
              <a:buFont typeface="Wingdings" panose="05000000000000000000" pitchFamily="2" charset="2"/>
              <a:buChar char="Ø"/>
            </a:pPr>
            <a:r>
              <a:rPr lang="fr-FR" dirty="0">
                <a:solidFill>
                  <a:schemeClr val="tx1"/>
                </a:solidFill>
              </a:rPr>
              <a:t>Si les assurés « en savent trop » =&gt; risque d’alea moral et </a:t>
            </a:r>
            <a:r>
              <a:rPr lang="fr-FR" dirty="0" err="1">
                <a:solidFill>
                  <a:schemeClr val="tx1"/>
                </a:solidFill>
              </a:rPr>
              <a:t>antisélection</a:t>
            </a:r>
            <a:endParaRPr lang="fr-FR" dirty="0">
              <a:solidFill>
                <a:schemeClr val="tx1"/>
              </a:solidFill>
            </a:endParaRPr>
          </a:p>
          <a:p>
            <a:pPr marL="1371600" lvl="2" indent="-457200" algn="just">
              <a:buClr>
                <a:srgbClr val="FF0000"/>
              </a:buClr>
              <a:buSzPct val="100000"/>
              <a:buFont typeface="Wingdings" panose="05000000000000000000" pitchFamily="2" charset="2"/>
              <a:buChar char="Ø"/>
            </a:pPr>
            <a:r>
              <a:rPr lang="fr-FR" dirty="0">
                <a:solidFill>
                  <a:schemeClr val="tx1"/>
                </a:solidFill>
              </a:rPr>
              <a:t>Si l’ assureur « en sait trop »  =&gt; risque de sélection, écrémage</a:t>
            </a:r>
          </a:p>
          <a:p>
            <a:pPr marL="1371600" lvl="2" indent="-457200" algn="just">
              <a:buClr>
                <a:srgbClr val="FF0000"/>
              </a:buClr>
              <a:buSzPct val="100000"/>
            </a:pPr>
            <a:r>
              <a:rPr lang="fr-FR" dirty="0">
                <a:solidFill>
                  <a:schemeClr val="tx1"/>
                </a:solidFill>
              </a:rPr>
              <a:t>&gt;&gt;&gt; un certain degré « </a:t>
            </a:r>
            <a:r>
              <a:rPr lang="fr-FR" i="1" dirty="0">
                <a:solidFill>
                  <a:schemeClr val="tx1"/>
                </a:solidFill>
              </a:rPr>
              <a:t>voile d’ignorance</a:t>
            </a:r>
            <a:r>
              <a:rPr lang="fr-FR" dirty="0">
                <a:solidFill>
                  <a:schemeClr val="tx1"/>
                </a:solidFill>
              </a:rPr>
              <a:t> » est nécessaire à la mutualisation du risque qui suppose une certaine solidarité, pas forcément consciente et voulue (</a:t>
            </a:r>
            <a:r>
              <a:rPr lang="fr-FR" dirty="0" err="1">
                <a:solidFill>
                  <a:srgbClr val="FF0000"/>
                </a:solidFill>
              </a:rPr>
              <a:t>Rosanvallon</a:t>
            </a:r>
            <a:r>
              <a:rPr lang="fr-FR" dirty="0">
                <a:solidFill>
                  <a:schemeClr val="tx1"/>
                </a:solidFill>
              </a:rPr>
              <a:t>)  </a:t>
            </a:r>
          </a:p>
        </p:txBody>
      </p:sp>
      <p:sp>
        <p:nvSpPr>
          <p:cNvPr id="4" name="Slide Number Placeholder 3"/>
          <p:cNvSpPr>
            <a:spLocks noGrp="1"/>
          </p:cNvSpPr>
          <p:nvPr>
            <p:ph type="sldNum" sz="quarter" idx="12"/>
          </p:nvPr>
        </p:nvSpPr>
        <p:spPr/>
        <p:txBody>
          <a:bodyPr/>
          <a:lstStyle/>
          <a:p>
            <a:fld id="{CF4668DC-857F-487D-BFFA-8C0CA5037977}" type="slidenum">
              <a:rPr lang="fr-BE" smtClean="0"/>
              <a:pPr/>
              <a:t>22</a:t>
            </a:fld>
            <a:endParaRPr lang="fr-BE" dirty="0"/>
          </a:p>
        </p:txBody>
      </p:sp>
    </p:spTree>
    <p:extLst>
      <p:ext uri="{BB962C8B-B14F-4D97-AF65-F5344CB8AC3E}">
        <p14:creationId xmlns:p14="http://schemas.microsoft.com/office/powerpoint/2010/main" val="345785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accent6">
              <a:lumMod val="40000"/>
              <a:lumOff val="60000"/>
            </a:schemeClr>
          </a:solidFill>
        </p:spPr>
        <p:txBody>
          <a:bodyPr>
            <a:normAutofit/>
          </a:bodyPr>
          <a:lstStyle/>
          <a:p>
            <a:r>
              <a:rPr lang="fr-FR" dirty="0">
                <a:solidFill>
                  <a:srgbClr val="0070C0"/>
                </a:solidFill>
              </a:rPr>
              <a:t>3. Comment assurer ?</a:t>
            </a:r>
          </a:p>
        </p:txBody>
      </p:sp>
      <p:sp>
        <p:nvSpPr>
          <p:cNvPr id="3" name="Sous-titre 2"/>
          <p:cNvSpPr>
            <a:spLocks noGrp="1"/>
          </p:cNvSpPr>
          <p:nvPr>
            <p:ph type="subTitle" idx="1"/>
          </p:nvPr>
        </p:nvSpPr>
        <p:spPr>
          <a:xfrm>
            <a:off x="0" y="1052736"/>
            <a:ext cx="9036496" cy="5805264"/>
          </a:xfrm>
        </p:spPr>
        <p:txBody>
          <a:bodyPr>
            <a:normAutofit/>
          </a:bodyPr>
          <a:lstStyle/>
          <a:p>
            <a:pPr marL="457200" indent="-457200" algn="just">
              <a:buClr>
                <a:srgbClr val="0070C0"/>
              </a:buClr>
              <a:buFont typeface="Wingdings" panose="05000000000000000000" pitchFamily="2" charset="2"/>
              <a:buChar char="Ø"/>
            </a:pPr>
            <a:r>
              <a:rPr lang="fr-FR" sz="2600" u="sng" dirty="0">
                <a:solidFill>
                  <a:schemeClr val="tx1"/>
                </a:solidFill>
              </a:rPr>
              <a:t>Le rôle de l’Etat</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Peut « assurer » les risques corrélés</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Peut imposer un contrôle pour limiter l’alea moral </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Peut imposer l’obligation d’assurance pour limiter l’anti-sélection</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Peut imposer des règles aux assureurs limitant la sélection</a:t>
            </a:r>
          </a:p>
          <a:p>
            <a:pPr marL="914400" lvl="1" indent="-457200" algn="just">
              <a:buClr>
                <a:srgbClr val="FF0000"/>
              </a:buClr>
              <a:buSzPct val="100000"/>
            </a:pPr>
            <a:endParaRPr lang="fr-FR" sz="2400" dirty="0">
              <a:solidFill>
                <a:schemeClr val="tx1"/>
              </a:solidFill>
            </a:endParaRPr>
          </a:p>
          <a:p>
            <a:pPr marL="914400" lvl="1" indent="-457200" algn="just">
              <a:buClr>
                <a:srgbClr val="FF0000"/>
              </a:buClr>
              <a:buSzPct val="100000"/>
            </a:pPr>
            <a:r>
              <a:rPr lang="fr-FR" sz="2400" dirty="0">
                <a:solidFill>
                  <a:schemeClr val="tx1"/>
                </a:solidFill>
              </a:rPr>
              <a:t>&gt;&gt;&gt; Rechercher l’</a:t>
            </a:r>
            <a:r>
              <a:rPr lang="fr-FR" sz="2400" i="1" dirty="0">
                <a:solidFill>
                  <a:schemeClr val="tx1"/>
                </a:solidFill>
              </a:rPr>
              <a:t>efficacité</a:t>
            </a:r>
            <a:r>
              <a:rPr lang="fr-FR" sz="2400" dirty="0">
                <a:solidFill>
                  <a:schemeClr val="tx1"/>
                </a:solidFill>
              </a:rPr>
              <a:t> (assurer au maximum au moindre coût) et l’</a:t>
            </a:r>
            <a:r>
              <a:rPr lang="fr-FR" sz="2400" i="1" dirty="0">
                <a:solidFill>
                  <a:schemeClr val="tx1"/>
                </a:solidFill>
              </a:rPr>
              <a:t>équité</a:t>
            </a:r>
            <a:r>
              <a:rPr lang="fr-FR" sz="2400" dirty="0">
                <a:solidFill>
                  <a:schemeClr val="tx1"/>
                </a:solidFill>
              </a:rPr>
              <a:t> (ne pas faire supporter aux plus vulnérables des coûts trop importants)</a:t>
            </a:r>
          </a:p>
        </p:txBody>
      </p:sp>
      <p:sp>
        <p:nvSpPr>
          <p:cNvPr id="4" name="Slide Number Placeholder 3"/>
          <p:cNvSpPr>
            <a:spLocks noGrp="1"/>
          </p:cNvSpPr>
          <p:nvPr>
            <p:ph type="sldNum" sz="quarter" idx="12"/>
          </p:nvPr>
        </p:nvSpPr>
        <p:spPr/>
        <p:txBody>
          <a:bodyPr/>
          <a:lstStyle/>
          <a:p>
            <a:fld id="{CF4668DC-857F-487D-BFFA-8C0CA5037977}" type="slidenum">
              <a:rPr lang="fr-BE" smtClean="0"/>
              <a:pPr/>
              <a:t>23</a:t>
            </a:fld>
            <a:endParaRPr lang="fr-BE" dirty="0"/>
          </a:p>
        </p:txBody>
      </p:sp>
    </p:spTree>
    <p:extLst>
      <p:ext uri="{BB962C8B-B14F-4D97-AF65-F5344CB8AC3E}">
        <p14:creationId xmlns:p14="http://schemas.microsoft.com/office/powerpoint/2010/main" val="345785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accent4">
              <a:lumMod val="40000"/>
              <a:lumOff val="60000"/>
            </a:schemeClr>
          </a:solidFill>
        </p:spPr>
        <p:txBody>
          <a:bodyPr>
            <a:normAutofit/>
          </a:bodyPr>
          <a:lstStyle/>
          <a:p>
            <a:r>
              <a:rPr lang="fr-FR" dirty="0" smtClean="0">
                <a:solidFill>
                  <a:srgbClr val="0070C0"/>
                </a:solidFill>
              </a:rPr>
              <a:t>4. Assurance et solidarité</a:t>
            </a:r>
            <a:endParaRPr lang="fr-FR" dirty="0">
              <a:solidFill>
                <a:srgbClr val="0070C0"/>
              </a:solidFill>
            </a:endParaRPr>
          </a:p>
        </p:txBody>
      </p:sp>
      <p:sp>
        <p:nvSpPr>
          <p:cNvPr id="3" name="Sous-titre 2"/>
          <p:cNvSpPr>
            <a:spLocks noGrp="1"/>
          </p:cNvSpPr>
          <p:nvPr>
            <p:ph type="subTitle" idx="1"/>
          </p:nvPr>
        </p:nvSpPr>
        <p:spPr>
          <a:xfrm>
            <a:off x="0" y="1052736"/>
            <a:ext cx="9036496" cy="5805264"/>
          </a:xfrm>
        </p:spPr>
        <p:txBody>
          <a:bodyPr>
            <a:normAutofit/>
          </a:bodyPr>
          <a:lstStyle/>
          <a:p>
            <a:pPr marL="457200" indent="-457200" algn="just">
              <a:buClr>
                <a:srgbClr val="0070C0"/>
              </a:buClr>
              <a:buFont typeface="Wingdings" panose="05000000000000000000" pitchFamily="2" charset="2"/>
              <a:buChar char="Ø"/>
            </a:pPr>
            <a:r>
              <a:rPr lang="fr-FR" sz="2600" u="sng" dirty="0" smtClean="0">
                <a:solidFill>
                  <a:schemeClr val="tx1"/>
                </a:solidFill>
              </a:rPr>
              <a:t>Le principe assurantiel (« pur ») : mutualisation et neutralité actuarielle</a:t>
            </a:r>
            <a:endParaRPr lang="fr-FR" sz="2600" u="sng" dirty="0">
              <a:solidFill>
                <a:schemeClr val="tx1"/>
              </a:solidFill>
            </a:endParaRPr>
          </a:p>
          <a:p>
            <a:pPr marL="914400" lvl="1" indent="-457200" algn="just">
              <a:buClr>
                <a:srgbClr val="FF0000"/>
              </a:buClr>
              <a:buSzPct val="100000"/>
              <a:buFont typeface="Wingdings" panose="05000000000000000000" pitchFamily="2" charset="2"/>
              <a:buChar char="Ø"/>
            </a:pPr>
            <a:r>
              <a:rPr lang="fr-FR" sz="2400" dirty="0" smtClean="0">
                <a:solidFill>
                  <a:schemeClr val="tx1"/>
                </a:solidFill>
              </a:rPr>
              <a:t>Principe assurantiel « pur » : mutualiser la protection face au risque au sein d’un groupe d’individu à risques identiques  =&gt; prime d’assurance </a:t>
            </a:r>
            <a:r>
              <a:rPr lang="fr-FR" sz="2400" dirty="0" smtClean="0">
                <a:solidFill>
                  <a:schemeClr val="tx1"/>
                </a:solidFill>
              </a:rPr>
              <a:t>unique  </a:t>
            </a:r>
            <a:endParaRPr lang="fr-FR" sz="2400" dirty="0">
              <a:solidFill>
                <a:schemeClr val="tx1"/>
              </a:solidFill>
            </a:endParaRPr>
          </a:p>
          <a:p>
            <a:pPr marL="914400" lvl="1" indent="-457200" algn="just">
              <a:buClr>
                <a:srgbClr val="FF0000"/>
              </a:buClr>
              <a:buSzPct val="100000"/>
              <a:buFont typeface="Wingdings" panose="05000000000000000000" pitchFamily="2" charset="2"/>
              <a:buChar char="Ø"/>
            </a:pPr>
            <a:r>
              <a:rPr lang="fr-FR" sz="2400" dirty="0" smtClean="0">
                <a:solidFill>
                  <a:schemeClr val="tx1"/>
                </a:solidFill>
              </a:rPr>
              <a:t>Principe de « neutralité actuarielle » : la prime d’assurance est strictement proportionnelle au risque  (= au coût engendré pour l’assureur par la survenance de ce risque pondéré par sa probabilité de survenance) </a:t>
            </a:r>
            <a:endParaRPr lang="fr-FR" sz="2400" dirty="0">
              <a:solidFill>
                <a:schemeClr val="tx1"/>
              </a:solidFill>
            </a:endParaRPr>
          </a:p>
          <a:p>
            <a:pPr marL="914400" lvl="1" indent="-457200" algn="just">
              <a:buClr>
                <a:srgbClr val="FF0000"/>
              </a:buClr>
              <a:buSzPct val="100000"/>
              <a:buFont typeface="Wingdings" panose="05000000000000000000" pitchFamily="2" charset="2"/>
              <a:buChar char="Ø"/>
            </a:pPr>
            <a:r>
              <a:rPr lang="fr-FR" sz="2400" dirty="0" smtClean="0">
                <a:solidFill>
                  <a:schemeClr val="tx1"/>
                </a:solidFill>
              </a:rPr>
              <a:t>Principe de justice commutative : on reçoit (en indemnisation) proportionnellement à ce que l’on verse (et vice versa)  </a:t>
            </a:r>
          </a:p>
          <a:p>
            <a:pPr marL="914400" lvl="1" indent="-457200" algn="just">
              <a:buClr>
                <a:srgbClr val="FF0000"/>
              </a:buClr>
              <a:buSzPct val="100000"/>
              <a:buFont typeface="Wingdings" panose="05000000000000000000" pitchFamily="2" charset="2"/>
              <a:buChar char="Ø"/>
            </a:pPr>
            <a:r>
              <a:rPr lang="fr-FR" sz="2400" dirty="0" smtClean="0">
                <a:solidFill>
                  <a:schemeClr val="tx1"/>
                </a:solidFill>
              </a:rPr>
              <a:t>Mutualisation</a:t>
            </a:r>
            <a:r>
              <a:rPr lang="fr-FR" sz="2400" dirty="0" smtClean="0">
                <a:solidFill>
                  <a:schemeClr val="tx1"/>
                </a:solidFill>
              </a:rPr>
              <a:t>, mais pas de solidarité</a:t>
            </a:r>
            <a:endParaRPr lang="fr-FR" sz="2400" dirty="0">
              <a:solidFill>
                <a:schemeClr val="tx1"/>
              </a:solidFill>
            </a:endParaRPr>
          </a:p>
          <a:p>
            <a:pPr marL="914400" lvl="1" indent="-457200" algn="just">
              <a:buClr>
                <a:srgbClr val="FF0000"/>
              </a:buClr>
              <a:buSzPct val="100000"/>
            </a:pPr>
            <a:endParaRPr lang="fr-FR" sz="2400" dirty="0">
              <a:solidFill>
                <a:schemeClr val="tx1"/>
              </a:solidFill>
            </a:endParaRPr>
          </a:p>
        </p:txBody>
      </p:sp>
      <p:sp>
        <p:nvSpPr>
          <p:cNvPr id="4" name="Slide Number Placeholder 3"/>
          <p:cNvSpPr>
            <a:spLocks noGrp="1"/>
          </p:cNvSpPr>
          <p:nvPr>
            <p:ph type="sldNum" sz="quarter" idx="12"/>
          </p:nvPr>
        </p:nvSpPr>
        <p:spPr/>
        <p:txBody>
          <a:bodyPr/>
          <a:lstStyle/>
          <a:p>
            <a:fld id="{CF4668DC-857F-487D-BFFA-8C0CA5037977}" type="slidenum">
              <a:rPr lang="fr-BE" smtClean="0"/>
              <a:pPr/>
              <a:t>24</a:t>
            </a:fld>
            <a:endParaRPr lang="fr-BE" dirty="0"/>
          </a:p>
        </p:txBody>
      </p:sp>
    </p:spTree>
    <p:extLst>
      <p:ext uri="{BB962C8B-B14F-4D97-AF65-F5344CB8AC3E}">
        <p14:creationId xmlns:p14="http://schemas.microsoft.com/office/powerpoint/2010/main" val="345785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accent4">
              <a:lumMod val="40000"/>
              <a:lumOff val="60000"/>
            </a:schemeClr>
          </a:solidFill>
        </p:spPr>
        <p:txBody>
          <a:bodyPr>
            <a:normAutofit/>
          </a:bodyPr>
          <a:lstStyle/>
          <a:p>
            <a:r>
              <a:rPr lang="fr-FR" dirty="0" smtClean="0">
                <a:solidFill>
                  <a:srgbClr val="0070C0"/>
                </a:solidFill>
              </a:rPr>
              <a:t>4. Assurance et solidarité</a:t>
            </a:r>
            <a:endParaRPr lang="fr-FR" dirty="0">
              <a:solidFill>
                <a:srgbClr val="0070C0"/>
              </a:solidFill>
            </a:endParaRPr>
          </a:p>
        </p:txBody>
      </p:sp>
      <p:sp>
        <p:nvSpPr>
          <p:cNvPr id="3" name="Sous-titre 2"/>
          <p:cNvSpPr>
            <a:spLocks noGrp="1"/>
          </p:cNvSpPr>
          <p:nvPr>
            <p:ph type="subTitle" idx="1"/>
          </p:nvPr>
        </p:nvSpPr>
        <p:spPr>
          <a:xfrm>
            <a:off x="0" y="1052736"/>
            <a:ext cx="9036496" cy="5805264"/>
          </a:xfrm>
        </p:spPr>
        <p:txBody>
          <a:bodyPr>
            <a:normAutofit/>
          </a:bodyPr>
          <a:lstStyle/>
          <a:p>
            <a:pPr marL="457200" indent="-457200" algn="just">
              <a:buClr>
                <a:srgbClr val="0070C0"/>
              </a:buClr>
              <a:buFont typeface="Wingdings" panose="05000000000000000000" pitchFamily="2" charset="2"/>
              <a:buChar char="Ø"/>
            </a:pPr>
            <a:r>
              <a:rPr lang="fr-FR" sz="2600" u="sng" dirty="0" smtClean="0">
                <a:solidFill>
                  <a:schemeClr val="tx1"/>
                </a:solidFill>
              </a:rPr>
              <a:t>Solidarité et redistribution</a:t>
            </a:r>
            <a:endParaRPr lang="fr-FR" sz="2600" u="sng" dirty="0">
              <a:solidFill>
                <a:schemeClr val="tx1"/>
              </a:solidFill>
            </a:endParaRPr>
          </a:p>
          <a:p>
            <a:pPr marL="914400" lvl="1" indent="-457200" algn="just">
              <a:buClr>
                <a:srgbClr val="FF0000"/>
              </a:buClr>
              <a:buSzPct val="100000"/>
              <a:buFont typeface="Wingdings" panose="05000000000000000000" pitchFamily="2" charset="2"/>
              <a:buChar char="Ø"/>
            </a:pPr>
            <a:r>
              <a:rPr lang="fr-FR" sz="2400" dirty="0" smtClean="0">
                <a:solidFill>
                  <a:schemeClr val="tx1"/>
                </a:solidFill>
              </a:rPr>
              <a:t>On passe de la simple « mutualisation »  à la « solidarité » (de fait, ou voulue) quand la neutralité actuarielle n’est plus respectée, i.e. quand la prime d’assurance (cotisation) n’est plus strictement proportionnelle au risque  (= au coût engendré pour l’assureur par la survenance de ce risque pondéré par sa probabilité de survenance) </a:t>
            </a:r>
            <a:endParaRPr lang="fr-FR" sz="2400" dirty="0">
              <a:solidFill>
                <a:schemeClr val="tx1"/>
              </a:solidFill>
            </a:endParaRPr>
          </a:p>
          <a:p>
            <a:pPr marL="914400" lvl="1" indent="-457200" algn="just">
              <a:buClr>
                <a:srgbClr val="FF0000"/>
              </a:buClr>
              <a:buSzPct val="100000"/>
              <a:buFont typeface="Wingdings" panose="05000000000000000000" pitchFamily="2" charset="2"/>
              <a:buChar char="Ø"/>
            </a:pPr>
            <a:r>
              <a:rPr lang="fr-FR" sz="2400" dirty="0" smtClean="0">
                <a:solidFill>
                  <a:schemeClr val="tx1"/>
                </a:solidFill>
              </a:rPr>
              <a:t>Peut entraîner une redistribution horizontale (i.e. entre individus à niveaux de revenu identique) </a:t>
            </a:r>
          </a:p>
          <a:p>
            <a:pPr marL="1371600" lvl="2" indent="-457200" algn="just">
              <a:buClr>
                <a:srgbClr val="0070C0"/>
              </a:buClr>
              <a:buSzPct val="100000"/>
              <a:buFont typeface="Wingdings" pitchFamily="2" charset="2"/>
              <a:buChar char="§"/>
            </a:pPr>
            <a:r>
              <a:rPr lang="fr-FR" b="1" dirty="0" smtClean="0">
                <a:solidFill>
                  <a:schemeClr val="tx1"/>
                </a:solidFill>
              </a:rPr>
              <a:t>Ex : </a:t>
            </a:r>
            <a:r>
              <a:rPr lang="fr-FR" dirty="0" smtClean="0">
                <a:solidFill>
                  <a:schemeClr val="tx1"/>
                </a:solidFill>
              </a:rPr>
              <a:t>système de retraite : si prime/cotisation et pension simplement proportionnelles au salaire =&gt; redistribution des hommes (espérance de vie plus courte) vers les femmes (espérance de  vie plus longue) </a:t>
            </a:r>
          </a:p>
          <a:p>
            <a:pPr marL="914400" lvl="1" indent="-457200" algn="just">
              <a:buClr>
                <a:srgbClr val="FF0000"/>
              </a:buClr>
              <a:buSzPct val="100000"/>
            </a:pPr>
            <a:endParaRPr lang="fr-FR" sz="2400" dirty="0">
              <a:solidFill>
                <a:schemeClr val="tx1"/>
              </a:solidFill>
            </a:endParaRPr>
          </a:p>
        </p:txBody>
      </p:sp>
      <p:sp>
        <p:nvSpPr>
          <p:cNvPr id="4" name="Slide Number Placeholder 3"/>
          <p:cNvSpPr>
            <a:spLocks noGrp="1"/>
          </p:cNvSpPr>
          <p:nvPr>
            <p:ph type="sldNum" sz="quarter" idx="12"/>
          </p:nvPr>
        </p:nvSpPr>
        <p:spPr/>
        <p:txBody>
          <a:bodyPr/>
          <a:lstStyle/>
          <a:p>
            <a:fld id="{CF4668DC-857F-487D-BFFA-8C0CA5037977}" type="slidenum">
              <a:rPr lang="fr-BE" smtClean="0"/>
              <a:pPr/>
              <a:t>25</a:t>
            </a:fld>
            <a:endParaRPr lang="fr-BE" dirty="0"/>
          </a:p>
        </p:txBody>
      </p:sp>
    </p:spTree>
    <p:extLst>
      <p:ext uri="{BB962C8B-B14F-4D97-AF65-F5344CB8AC3E}">
        <p14:creationId xmlns:p14="http://schemas.microsoft.com/office/powerpoint/2010/main" val="345785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accent4">
              <a:lumMod val="40000"/>
              <a:lumOff val="60000"/>
            </a:schemeClr>
          </a:solidFill>
        </p:spPr>
        <p:txBody>
          <a:bodyPr>
            <a:normAutofit/>
          </a:bodyPr>
          <a:lstStyle/>
          <a:p>
            <a:r>
              <a:rPr lang="fr-FR" dirty="0" smtClean="0">
                <a:solidFill>
                  <a:srgbClr val="0070C0"/>
                </a:solidFill>
              </a:rPr>
              <a:t>4. Assurance et solidarité</a:t>
            </a:r>
            <a:endParaRPr lang="fr-FR" dirty="0">
              <a:solidFill>
                <a:srgbClr val="0070C0"/>
              </a:solidFill>
            </a:endParaRPr>
          </a:p>
        </p:txBody>
      </p:sp>
      <p:sp>
        <p:nvSpPr>
          <p:cNvPr id="3" name="Sous-titre 2"/>
          <p:cNvSpPr>
            <a:spLocks noGrp="1"/>
          </p:cNvSpPr>
          <p:nvPr>
            <p:ph type="subTitle" idx="1"/>
          </p:nvPr>
        </p:nvSpPr>
        <p:spPr>
          <a:xfrm>
            <a:off x="0" y="1052736"/>
            <a:ext cx="9036496" cy="5805264"/>
          </a:xfrm>
        </p:spPr>
        <p:txBody>
          <a:bodyPr>
            <a:normAutofit lnSpcReduction="10000"/>
          </a:bodyPr>
          <a:lstStyle/>
          <a:p>
            <a:pPr marL="914400" lvl="1" indent="-457200" algn="just">
              <a:buClr>
                <a:srgbClr val="FF0000"/>
              </a:buClr>
              <a:buSzPct val="100000"/>
              <a:buFont typeface="Wingdings" panose="05000000000000000000" pitchFamily="2" charset="2"/>
              <a:buChar char="Ø"/>
            </a:pPr>
            <a:r>
              <a:rPr lang="fr-FR" sz="2400" dirty="0" smtClean="0">
                <a:solidFill>
                  <a:schemeClr val="tx1"/>
                </a:solidFill>
              </a:rPr>
              <a:t>Peut entraîner une redistribution verticale  (i.e. entre individus à niveaux de revenu différent)  descendante (= progressive)</a:t>
            </a:r>
          </a:p>
          <a:p>
            <a:pPr marL="1371600" lvl="2" indent="-457200" algn="just">
              <a:buClr>
                <a:srgbClr val="0070C0"/>
              </a:buClr>
              <a:buSzPct val="100000"/>
              <a:buFont typeface="Wingdings" pitchFamily="2" charset="2"/>
              <a:buChar char="§"/>
            </a:pPr>
            <a:r>
              <a:rPr lang="fr-FR" b="1" dirty="0" smtClean="0">
                <a:solidFill>
                  <a:schemeClr val="tx1"/>
                </a:solidFill>
              </a:rPr>
              <a:t>Ex : </a:t>
            </a:r>
            <a:r>
              <a:rPr lang="fr-FR" dirty="0" smtClean="0">
                <a:solidFill>
                  <a:schemeClr val="tx1"/>
                </a:solidFill>
              </a:rPr>
              <a:t>système de d’indemnisation de chômage : si prime/cotisation et allocation simplement proportionnelles au salaire =&gt; redistribution des </a:t>
            </a:r>
            <a:r>
              <a:rPr lang="fr-FR" dirty="0" smtClean="0">
                <a:solidFill>
                  <a:schemeClr val="tx1"/>
                </a:solidFill>
              </a:rPr>
              <a:t>cadres </a:t>
            </a:r>
            <a:r>
              <a:rPr lang="fr-FR" dirty="0" smtClean="0">
                <a:solidFill>
                  <a:schemeClr val="tx1"/>
                </a:solidFill>
              </a:rPr>
              <a:t>(probabilité et durée de chômage faibles) vers les travailleurs peu qualifiés (probabilité et durée de chômage élevés) </a:t>
            </a:r>
          </a:p>
          <a:p>
            <a:pPr marL="914400" lvl="1" indent="-457200" algn="just">
              <a:buClr>
                <a:srgbClr val="FF0000"/>
              </a:buClr>
              <a:buSzPct val="100000"/>
              <a:buFont typeface="Wingdings" panose="05000000000000000000" pitchFamily="2" charset="2"/>
              <a:buChar char="Ø"/>
            </a:pPr>
            <a:r>
              <a:rPr lang="fr-FR" sz="2400" dirty="0" smtClean="0">
                <a:solidFill>
                  <a:schemeClr val="tx1"/>
                </a:solidFill>
              </a:rPr>
              <a:t>Peut entraîner une redistribution verticale  (i.e. entre individus à niveaux de revenu différent)  ascendante (= régressive)</a:t>
            </a:r>
          </a:p>
          <a:p>
            <a:pPr marL="1371600" lvl="2" indent="-457200" algn="just">
              <a:buClr>
                <a:srgbClr val="0070C0"/>
              </a:buClr>
              <a:buSzPct val="100000"/>
              <a:buFont typeface="Wingdings" pitchFamily="2" charset="2"/>
              <a:buChar char="§"/>
            </a:pPr>
            <a:r>
              <a:rPr lang="fr-FR" b="1" dirty="0" smtClean="0">
                <a:solidFill>
                  <a:schemeClr val="tx1"/>
                </a:solidFill>
              </a:rPr>
              <a:t>Ex : </a:t>
            </a:r>
            <a:r>
              <a:rPr lang="fr-FR" dirty="0" smtClean="0">
                <a:solidFill>
                  <a:schemeClr val="tx1"/>
                </a:solidFill>
              </a:rPr>
              <a:t>système de retraite : si prime/cotisation et allocation simplement proportionnelles au salaire =&gt; redistribution des travailleurs peu qualifiés (espérance de vie faible) vers cadres, professions intellectuelles supérieures (espérance de vie élevée</a:t>
            </a:r>
            <a:r>
              <a:rPr lang="fr-FR" dirty="0" smtClean="0">
                <a:solidFill>
                  <a:schemeClr val="tx1"/>
                </a:solidFill>
              </a:rPr>
              <a:t>)</a:t>
            </a:r>
          </a:p>
          <a:p>
            <a:pPr lvl="2" algn="just">
              <a:buClr>
                <a:srgbClr val="0070C0"/>
              </a:buClr>
              <a:buSzPct val="100000"/>
            </a:pPr>
            <a:endParaRPr lang="fr-FR" dirty="0">
              <a:solidFill>
                <a:schemeClr val="tx1"/>
              </a:solidFill>
            </a:endParaRPr>
          </a:p>
          <a:p>
            <a:pPr lvl="2" algn="just">
              <a:buClr>
                <a:srgbClr val="0070C0"/>
              </a:buClr>
              <a:buSzPct val="100000"/>
            </a:pPr>
            <a:r>
              <a:rPr lang="fr-FR" dirty="0" smtClean="0">
                <a:solidFill>
                  <a:schemeClr val="tx1"/>
                </a:solidFill>
              </a:rPr>
              <a:t>&gt;&gt;&gt;&gt; enjeux de justice distributive </a:t>
            </a:r>
            <a:endParaRPr lang="fr-FR" dirty="0" smtClean="0">
              <a:solidFill>
                <a:schemeClr val="tx1"/>
              </a:solidFill>
            </a:endParaRPr>
          </a:p>
          <a:p>
            <a:pPr marL="914400" lvl="1" indent="-457200" algn="just">
              <a:buClr>
                <a:srgbClr val="FF0000"/>
              </a:buClr>
              <a:buSzPct val="100000"/>
            </a:pPr>
            <a:endParaRPr lang="fr-FR" sz="2400" dirty="0">
              <a:solidFill>
                <a:schemeClr val="tx1"/>
              </a:solidFill>
            </a:endParaRPr>
          </a:p>
        </p:txBody>
      </p:sp>
      <p:sp>
        <p:nvSpPr>
          <p:cNvPr id="4" name="Slide Number Placeholder 3"/>
          <p:cNvSpPr>
            <a:spLocks noGrp="1"/>
          </p:cNvSpPr>
          <p:nvPr>
            <p:ph type="sldNum" sz="quarter" idx="12"/>
          </p:nvPr>
        </p:nvSpPr>
        <p:spPr/>
        <p:txBody>
          <a:bodyPr/>
          <a:lstStyle/>
          <a:p>
            <a:fld id="{CF4668DC-857F-487D-BFFA-8C0CA5037977}" type="slidenum">
              <a:rPr lang="fr-BE" smtClean="0"/>
              <a:pPr/>
              <a:t>26</a:t>
            </a:fld>
            <a:endParaRPr lang="fr-BE" dirty="0"/>
          </a:p>
        </p:txBody>
      </p:sp>
    </p:spTree>
    <p:extLst>
      <p:ext uri="{BB962C8B-B14F-4D97-AF65-F5344CB8AC3E}">
        <p14:creationId xmlns:p14="http://schemas.microsoft.com/office/powerpoint/2010/main" val="345785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accent4">
              <a:lumMod val="40000"/>
              <a:lumOff val="60000"/>
            </a:schemeClr>
          </a:solidFill>
        </p:spPr>
        <p:txBody>
          <a:bodyPr>
            <a:normAutofit/>
          </a:bodyPr>
          <a:lstStyle/>
          <a:p>
            <a:r>
              <a:rPr lang="fr-FR" dirty="0" smtClean="0">
                <a:solidFill>
                  <a:srgbClr val="0070C0"/>
                </a:solidFill>
              </a:rPr>
              <a:t>4. Assurance et solidarité</a:t>
            </a:r>
            <a:endParaRPr lang="fr-FR" dirty="0">
              <a:solidFill>
                <a:srgbClr val="0070C0"/>
              </a:solidFill>
            </a:endParaRPr>
          </a:p>
        </p:txBody>
      </p:sp>
      <p:sp>
        <p:nvSpPr>
          <p:cNvPr id="3" name="Sous-titre 2"/>
          <p:cNvSpPr>
            <a:spLocks noGrp="1"/>
          </p:cNvSpPr>
          <p:nvPr>
            <p:ph type="subTitle" idx="1"/>
          </p:nvPr>
        </p:nvSpPr>
        <p:spPr>
          <a:xfrm>
            <a:off x="0" y="1052736"/>
            <a:ext cx="9036496" cy="5805264"/>
          </a:xfrm>
        </p:spPr>
        <p:txBody>
          <a:bodyPr>
            <a:normAutofit/>
          </a:bodyPr>
          <a:lstStyle/>
          <a:p>
            <a:pPr marL="457200" indent="-457200" algn="just">
              <a:buClr>
                <a:srgbClr val="0070C0"/>
              </a:buClr>
              <a:buFont typeface="Wingdings" panose="05000000000000000000" pitchFamily="2" charset="2"/>
              <a:buChar char="Ø"/>
            </a:pPr>
            <a:r>
              <a:rPr lang="fr-FR" sz="2600" u="sng" dirty="0" smtClean="0">
                <a:solidFill>
                  <a:schemeClr val="tx1"/>
                </a:solidFill>
              </a:rPr>
              <a:t>Assurance et assistance dans les systèmes de protection sociale</a:t>
            </a:r>
            <a:endParaRPr lang="fr-FR" sz="2600" u="sng" dirty="0">
              <a:solidFill>
                <a:schemeClr val="tx1"/>
              </a:solidFill>
            </a:endParaRPr>
          </a:p>
          <a:p>
            <a:pPr marL="914400" lvl="1" indent="-457200" algn="just">
              <a:buClr>
                <a:srgbClr val="FF0000"/>
              </a:buClr>
              <a:buSzPct val="100000"/>
              <a:buFont typeface="Wingdings" panose="05000000000000000000" pitchFamily="2" charset="2"/>
              <a:buChar char="Ø"/>
            </a:pPr>
            <a:r>
              <a:rPr lang="fr-FR" sz="2400" dirty="0" smtClean="0">
                <a:solidFill>
                  <a:schemeClr val="tx1"/>
                </a:solidFill>
              </a:rPr>
              <a:t>Distinction  assurance / assistance   =&gt; s’est inscrite  dans les institutions </a:t>
            </a:r>
          </a:p>
          <a:p>
            <a:pPr marL="1371600" lvl="2" indent="-457200" algn="just">
              <a:buClr>
                <a:srgbClr val="0070C0"/>
              </a:buClr>
              <a:buSzPct val="100000"/>
              <a:buFont typeface="Wingdings" pitchFamily="2" charset="2"/>
              <a:buChar char="§"/>
            </a:pPr>
            <a:r>
              <a:rPr lang="fr-FR" b="1" dirty="0" smtClean="0">
                <a:solidFill>
                  <a:schemeClr val="tx1"/>
                </a:solidFill>
              </a:rPr>
              <a:t>Ex : </a:t>
            </a:r>
            <a:r>
              <a:rPr lang="fr-FR" dirty="0" smtClean="0">
                <a:solidFill>
                  <a:schemeClr val="tx1"/>
                </a:solidFill>
              </a:rPr>
              <a:t>réforme du système d’indemnisation du chômage en  1984 en FR : création de l’allocation spécifique de solidarité (ASS) financée par l’Etat</a:t>
            </a:r>
          </a:p>
          <a:p>
            <a:pPr marL="914400" lvl="1" indent="-457200" algn="just">
              <a:buClr>
                <a:srgbClr val="FF0000"/>
              </a:buClr>
              <a:buSzPct val="100000"/>
              <a:buFont typeface="Wingdings" panose="05000000000000000000" pitchFamily="2" charset="2"/>
              <a:buChar char="Ø"/>
            </a:pPr>
            <a:r>
              <a:rPr lang="fr-FR" sz="2400" dirty="0" smtClean="0">
                <a:solidFill>
                  <a:schemeClr val="tx1"/>
                </a:solidFill>
              </a:rPr>
              <a:t>Assurance sociale = principe assurantiel « impur » = simple principe </a:t>
            </a:r>
            <a:r>
              <a:rPr lang="fr-FR" sz="2400" i="1" dirty="0" smtClean="0">
                <a:solidFill>
                  <a:schemeClr val="tx1"/>
                </a:solidFill>
              </a:rPr>
              <a:t>de </a:t>
            </a:r>
            <a:r>
              <a:rPr lang="fr-FR" sz="2400" i="1" dirty="0" err="1" smtClean="0">
                <a:solidFill>
                  <a:schemeClr val="tx1"/>
                </a:solidFill>
              </a:rPr>
              <a:t>contributivité</a:t>
            </a:r>
            <a:r>
              <a:rPr lang="fr-FR" sz="2400" dirty="0" smtClean="0">
                <a:solidFill>
                  <a:schemeClr val="tx1"/>
                </a:solidFill>
              </a:rPr>
              <a:t> (droit à indemnisation soumis à cotisation préalable, et plus ou moins proportionnel à cette cotisation)   ; mais beaucoup de redistributions,  plus ou moins visibles et connues (horizontales et verticales)</a:t>
            </a:r>
          </a:p>
          <a:p>
            <a:pPr marL="914400" lvl="1" indent="-457200" algn="just">
              <a:buClr>
                <a:srgbClr val="FF0000"/>
              </a:buClr>
              <a:buSzPct val="100000"/>
            </a:pPr>
            <a:endParaRPr lang="fr-FR" sz="2400" dirty="0">
              <a:solidFill>
                <a:schemeClr val="tx1"/>
              </a:solidFill>
            </a:endParaRPr>
          </a:p>
        </p:txBody>
      </p:sp>
      <p:sp>
        <p:nvSpPr>
          <p:cNvPr id="4" name="Slide Number Placeholder 3"/>
          <p:cNvSpPr>
            <a:spLocks noGrp="1"/>
          </p:cNvSpPr>
          <p:nvPr>
            <p:ph type="sldNum" sz="quarter" idx="12"/>
          </p:nvPr>
        </p:nvSpPr>
        <p:spPr/>
        <p:txBody>
          <a:bodyPr/>
          <a:lstStyle/>
          <a:p>
            <a:fld id="{CF4668DC-857F-487D-BFFA-8C0CA5037977}" type="slidenum">
              <a:rPr lang="fr-BE" smtClean="0"/>
              <a:pPr/>
              <a:t>27</a:t>
            </a:fld>
            <a:endParaRPr lang="fr-BE" dirty="0"/>
          </a:p>
        </p:txBody>
      </p:sp>
    </p:spTree>
    <p:extLst>
      <p:ext uri="{BB962C8B-B14F-4D97-AF65-F5344CB8AC3E}">
        <p14:creationId xmlns:p14="http://schemas.microsoft.com/office/powerpoint/2010/main" val="345785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rgbClr val="FFC000"/>
          </a:solidFill>
        </p:spPr>
        <p:txBody>
          <a:bodyPr>
            <a:normAutofit/>
          </a:bodyPr>
          <a:lstStyle/>
          <a:p>
            <a:r>
              <a:rPr lang="fr-FR" dirty="0" smtClean="0">
                <a:solidFill>
                  <a:srgbClr val="0070C0"/>
                </a:solidFill>
              </a:rPr>
              <a:t>5. </a:t>
            </a:r>
            <a:r>
              <a:rPr lang="fr-FR" dirty="0">
                <a:solidFill>
                  <a:srgbClr val="0070C0"/>
                </a:solidFill>
              </a:rPr>
              <a:t>Modèles nationaux</a:t>
            </a:r>
          </a:p>
        </p:txBody>
      </p:sp>
      <p:sp>
        <p:nvSpPr>
          <p:cNvPr id="3" name="Sous-titre 2"/>
          <p:cNvSpPr>
            <a:spLocks noGrp="1"/>
          </p:cNvSpPr>
          <p:nvPr>
            <p:ph type="subTitle" idx="1"/>
          </p:nvPr>
        </p:nvSpPr>
        <p:spPr>
          <a:xfrm>
            <a:off x="0" y="1052736"/>
            <a:ext cx="9036496" cy="5805264"/>
          </a:xfrm>
        </p:spPr>
        <p:txBody>
          <a:bodyPr>
            <a:normAutofit/>
          </a:bodyPr>
          <a:lstStyle/>
          <a:p>
            <a:pPr marL="457200" indent="-457200" algn="just">
              <a:buClr>
                <a:srgbClr val="0070C0"/>
              </a:buClr>
              <a:buFont typeface="Wingdings" panose="05000000000000000000" pitchFamily="2" charset="2"/>
              <a:buChar char="Ø"/>
            </a:pPr>
            <a:r>
              <a:rPr lang="fr-FR" sz="2600" u="sng" dirty="0">
                <a:solidFill>
                  <a:schemeClr val="tx1"/>
                </a:solidFill>
              </a:rPr>
              <a:t>Diversité des modes nationaux de couverture du risque</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Selon la définition des « risques sociaux » ; les risques sociaux sont une construction politique et sociale (</a:t>
            </a:r>
            <a:r>
              <a:rPr lang="fr-FR" sz="2400" dirty="0">
                <a:solidFill>
                  <a:srgbClr val="FF0000"/>
                </a:solidFill>
              </a:rPr>
              <a:t>Ewald </a:t>
            </a:r>
            <a:r>
              <a:rPr lang="fr-FR" sz="2400" dirty="0">
                <a:solidFill>
                  <a:schemeClr val="tx1"/>
                </a:solidFill>
              </a:rPr>
              <a:t>sur l’invention du risque d’accident du travail ; cf. aujourd’hui le risque « dépendance »)</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Selon les modalités institutionnelles de couverture du risque (famille, assurances privées, assurance publique…..)</a:t>
            </a:r>
          </a:p>
          <a:p>
            <a:pPr marL="457200" indent="-457200" algn="just">
              <a:buClr>
                <a:srgbClr val="0070C0"/>
              </a:buClr>
              <a:buFont typeface="Wingdings" panose="05000000000000000000" pitchFamily="2" charset="2"/>
              <a:buChar char="Ø"/>
            </a:pPr>
            <a:r>
              <a:rPr lang="fr-FR" sz="2600" u="sng" dirty="0">
                <a:solidFill>
                  <a:schemeClr val="tx1"/>
                </a:solidFill>
              </a:rPr>
              <a:t>Diversité des modèles nationaux (</a:t>
            </a:r>
            <a:r>
              <a:rPr lang="fr-FR" sz="2600" u="sng" dirty="0">
                <a:solidFill>
                  <a:srgbClr val="FF0000"/>
                </a:solidFill>
              </a:rPr>
              <a:t>Esping-Andersen</a:t>
            </a:r>
            <a:r>
              <a:rPr lang="fr-FR" sz="2600" u="sng" dirty="0">
                <a:solidFill>
                  <a:schemeClr val="tx1"/>
                </a:solidFill>
              </a:rPr>
              <a:t>)</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Modèle social-démocrate (définition extensive des risques sociaux, rôle important des assurances </a:t>
            </a:r>
            <a:r>
              <a:rPr lang="fr-FR" sz="2400" dirty="0" smtClean="0">
                <a:solidFill>
                  <a:schemeClr val="tx1"/>
                </a:solidFill>
              </a:rPr>
              <a:t>sociales) ;</a:t>
            </a:r>
            <a:endParaRPr lang="fr-FR" sz="2400" dirty="0">
              <a:solidFill>
                <a:schemeClr val="tx1"/>
              </a:solidFill>
            </a:endParaRPr>
          </a:p>
          <a:p>
            <a:pPr marL="914400" lvl="1" indent="-457200" algn="just">
              <a:buClr>
                <a:srgbClr val="FF0000"/>
              </a:buClr>
              <a:buSzPct val="100000"/>
              <a:buFont typeface="Wingdings" panose="05000000000000000000" pitchFamily="2" charset="2"/>
              <a:buChar char="Ø"/>
            </a:pPr>
            <a:r>
              <a:rPr lang="fr-FR" sz="2400" dirty="0">
                <a:solidFill>
                  <a:schemeClr val="tx1"/>
                </a:solidFill>
              </a:rPr>
              <a:t>Modèle libéral (définition plus restrictive, rôle des assurances privées)</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Modèle corporatiste-conservateur ( notamment rôle de la famille)</a:t>
            </a:r>
          </a:p>
          <a:p>
            <a:pPr marL="914400" lvl="1" indent="-457200" algn="just">
              <a:buClr>
                <a:srgbClr val="FF0000"/>
              </a:buClr>
              <a:buSzPct val="100000"/>
              <a:buFont typeface="Wingdings" panose="05000000000000000000" pitchFamily="2" charset="2"/>
              <a:buChar char="Ø"/>
            </a:pPr>
            <a:endParaRPr lang="fr-FR" sz="2400" dirty="0">
              <a:solidFill>
                <a:schemeClr val="tx1"/>
              </a:solidFill>
            </a:endParaRPr>
          </a:p>
        </p:txBody>
      </p:sp>
      <p:sp>
        <p:nvSpPr>
          <p:cNvPr id="4" name="Slide Number Placeholder 3"/>
          <p:cNvSpPr>
            <a:spLocks noGrp="1"/>
          </p:cNvSpPr>
          <p:nvPr>
            <p:ph type="sldNum" sz="quarter" idx="12"/>
          </p:nvPr>
        </p:nvSpPr>
        <p:spPr/>
        <p:txBody>
          <a:bodyPr/>
          <a:lstStyle/>
          <a:p>
            <a:fld id="{CF4668DC-857F-487D-BFFA-8C0CA5037977}" type="slidenum">
              <a:rPr lang="fr-BE" smtClean="0"/>
              <a:pPr/>
              <a:t>28</a:t>
            </a:fld>
            <a:endParaRPr lang="fr-BE" dirty="0"/>
          </a:p>
        </p:txBody>
      </p:sp>
    </p:spTree>
    <p:extLst>
      <p:ext uri="{BB962C8B-B14F-4D97-AF65-F5344CB8AC3E}">
        <p14:creationId xmlns:p14="http://schemas.microsoft.com/office/powerpoint/2010/main" val="3408821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bg1">
              <a:lumMod val="85000"/>
            </a:schemeClr>
          </a:solidFill>
        </p:spPr>
        <p:txBody>
          <a:bodyPr>
            <a:normAutofit/>
          </a:bodyPr>
          <a:lstStyle/>
          <a:p>
            <a:r>
              <a:rPr lang="fr-FR" dirty="0">
                <a:solidFill>
                  <a:srgbClr val="0070C0"/>
                </a:solidFill>
              </a:rPr>
              <a:t>Références</a:t>
            </a:r>
          </a:p>
        </p:txBody>
      </p:sp>
      <p:sp>
        <p:nvSpPr>
          <p:cNvPr id="3" name="Sous-titre 2"/>
          <p:cNvSpPr>
            <a:spLocks noGrp="1"/>
          </p:cNvSpPr>
          <p:nvPr>
            <p:ph type="subTitle" idx="1"/>
          </p:nvPr>
        </p:nvSpPr>
        <p:spPr>
          <a:xfrm>
            <a:off x="-828600" y="1196752"/>
            <a:ext cx="9865096" cy="5661248"/>
          </a:xfrm>
        </p:spPr>
        <p:txBody>
          <a:bodyPr>
            <a:normAutofit fontScale="92500"/>
          </a:bodyPr>
          <a:lstStyle/>
          <a:p>
            <a:pPr marL="1371600" lvl="2" indent="-457200" algn="just">
              <a:buClr>
                <a:srgbClr val="0070C0"/>
              </a:buClr>
              <a:buSzPct val="100000"/>
              <a:buFont typeface="Wingdings" panose="05000000000000000000" pitchFamily="2" charset="2"/>
              <a:buChar char="§"/>
            </a:pPr>
            <a:r>
              <a:rPr lang="fr-FR" dirty="0">
                <a:solidFill>
                  <a:schemeClr val="tx1"/>
                </a:solidFill>
              </a:rPr>
              <a:t>Bourdieu P., « La société traditionnelle. Attitude à l’égard du temps et conduite économique », </a:t>
            </a:r>
            <a:r>
              <a:rPr lang="fr-FR" i="1" dirty="0">
                <a:solidFill>
                  <a:schemeClr val="tx1"/>
                </a:solidFill>
              </a:rPr>
              <a:t>Sociologie du Travail</a:t>
            </a:r>
            <a:r>
              <a:rPr lang="fr-FR" dirty="0">
                <a:solidFill>
                  <a:schemeClr val="tx1"/>
                </a:solidFill>
              </a:rPr>
              <a:t>, 1963.  </a:t>
            </a:r>
          </a:p>
          <a:p>
            <a:pPr marL="1371600" lvl="2" indent="-457200" algn="just">
              <a:buClr>
                <a:srgbClr val="0070C0"/>
              </a:buClr>
              <a:buSzPct val="100000"/>
              <a:buFont typeface="Wingdings" panose="05000000000000000000" pitchFamily="2" charset="2"/>
              <a:buChar char="§"/>
            </a:pPr>
            <a:r>
              <a:rPr lang="fr-FR" dirty="0" err="1">
                <a:solidFill>
                  <a:schemeClr val="tx1"/>
                </a:solidFill>
              </a:rPr>
              <a:t>Chiappori</a:t>
            </a:r>
            <a:r>
              <a:rPr lang="fr-FR" dirty="0">
                <a:solidFill>
                  <a:schemeClr val="tx1"/>
                </a:solidFill>
              </a:rPr>
              <a:t> P-A.,  </a:t>
            </a:r>
            <a:r>
              <a:rPr lang="fr-FR" i="1" dirty="0">
                <a:solidFill>
                  <a:schemeClr val="tx1"/>
                </a:solidFill>
              </a:rPr>
              <a:t>Risque et assurance</a:t>
            </a:r>
            <a:r>
              <a:rPr lang="fr-FR" dirty="0">
                <a:solidFill>
                  <a:schemeClr val="tx1"/>
                </a:solidFill>
              </a:rPr>
              <a:t>, Flammarion (Dominos), 1996</a:t>
            </a:r>
          </a:p>
          <a:p>
            <a:pPr marL="1371600" lvl="2" indent="-457200" algn="just">
              <a:buClr>
                <a:srgbClr val="0070C0"/>
              </a:buClr>
              <a:buSzPct val="100000"/>
              <a:buFont typeface="Wingdings" panose="05000000000000000000" pitchFamily="2" charset="2"/>
              <a:buChar char="§"/>
            </a:pPr>
            <a:r>
              <a:rPr lang="fr-FR" dirty="0">
                <a:solidFill>
                  <a:schemeClr val="tx1"/>
                </a:solidFill>
              </a:rPr>
              <a:t>Esping-Andersen G. (1990) </a:t>
            </a:r>
            <a:r>
              <a:rPr lang="fr-FR" i="1" dirty="0">
                <a:solidFill>
                  <a:schemeClr val="tx1"/>
                </a:solidFill>
              </a:rPr>
              <a:t>Les trois mondes de l’Etat-Providence</a:t>
            </a:r>
          </a:p>
          <a:p>
            <a:pPr marL="1371600" lvl="2" indent="-457200" algn="just">
              <a:buClr>
                <a:srgbClr val="0070C0"/>
              </a:buClr>
              <a:buSzPct val="100000"/>
              <a:buFont typeface="Wingdings" panose="05000000000000000000" pitchFamily="2" charset="2"/>
              <a:buChar char="§"/>
            </a:pPr>
            <a:r>
              <a:rPr lang="fr-FR" dirty="0">
                <a:solidFill>
                  <a:schemeClr val="tx1"/>
                </a:solidFill>
              </a:rPr>
              <a:t>Ewald F., </a:t>
            </a:r>
            <a:r>
              <a:rPr lang="fr-FR" i="1" dirty="0">
                <a:solidFill>
                  <a:schemeClr val="tx1"/>
                </a:solidFill>
              </a:rPr>
              <a:t>Histoire de l’Etat Providence</a:t>
            </a:r>
            <a:r>
              <a:rPr lang="fr-FR" dirty="0">
                <a:solidFill>
                  <a:schemeClr val="tx1"/>
                </a:solidFill>
              </a:rPr>
              <a:t>,  Le Livre de Poche, 1996</a:t>
            </a:r>
          </a:p>
          <a:p>
            <a:pPr marL="1371600" lvl="2" indent="-457200" algn="just">
              <a:buClr>
                <a:srgbClr val="0070C0"/>
              </a:buClr>
              <a:buSzPct val="100000"/>
              <a:buFont typeface="Wingdings" panose="05000000000000000000" pitchFamily="2" charset="2"/>
              <a:buChar char="§"/>
            </a:pPr>
            <a:r>
              <a:rPr lang="fr-FR" dirty="0" err="1">
                <a:solidFill>
                  <a:schemeClr val="tx1"/>
                </a:solidFill>
              </a:rPr>
              <a:t>Kahneman</a:t>
            </a:r>
            <a:r>
              <a:rPr lang="fr-FR" dirty="0">
                <a:solidFill>
                  <a:schemeClr val="tx1"/>
                </a:solidFill>
              </a:rPr>
              <a:t> D., Système 1, système 2. </a:t>
            </a:r>
            <a:r>
              <a:rPr lang="fr-FR" i="1" dirty="0">
                <a:solidFill>
                  <a:schemeClr val="tx1"/>
                </a:solidFill>
              </a:rPr>
              <a:t>Les deux vitesses de la pensée</a:t>
            </a:r>
            <a:r>
              <a:rPr lang="fr-FR" dirty="0">
                <a:solidFill>
                  <a:schemeClr val="tx1"/>
                </a:solidFill>
              </a:rPr>
              <a:t>, Champs Flammarion, (2011) 2016.</a:t>
            </a:r>
          </a:p>
          <a:p>
            <a:pPr marL="1371600" lvl="2" indent="-457200" algn="just">
              <a:buClr>
                <a:srgbClr val="0070C0"/>
              </a:buClr>
              <a:buSzPct val="100000"/>
              <a:buFont typeface="Wingdings" panose="05000000000000000000" pitchFamily="2" charset="2"/>
              <a:buChar char="§"/>
            </a:pPr>
            <a:r>
              <a:rPr lang="fr-FR" dirty="0">
                <a:solidFill>
                  <a:schemeClr val="tx1"/>
                </a:solidFill>
              </a:rPr>
              <a:t>Thaler R., </a:t>
            </a:r>
            <a:r>
              <a:rPr lang="fr-FR" dirty="0" err="1">
                <a:solidFill>
                  <a:schemeClr val="tx1"/>
                </a:solidFill>
              </a:rPr>
              <a:t>Sunstein</a:t>
            </a:r>
            <a:r>
              <a:rPr lang="fr-FR" dirty="0">
                <a:solidFill>
                  <a:schemeClr val="tx1"/>
                </a:solidFill>
              </a:rPr>
              <a:t> C., </a:t>
            </a:r>
            <a:r>
              <a:rPr lang="fr-FR" i="1" dirty="0" err="1">
                <a:solidFill>
                  <a:schemeClr val="tx1"/>
                </a:solidFill>
              </a:rPr>
              <a:t>Nudge</a:t>
            </a:r>
            <a:r>
              <a:rPr lang="fr-FR" dirty="0">
                <a:solidFill>
                  <a:schemeClr val="tx1"/>
                </a:solidFill>
              </a:rPr>
              <a:t>. </a:t>
            </a:r>
            <a:r>
              <a:rPr lang="fr-FR" i="1" dirty="0">
                <a:solidFill>
                  <a:schemeClr val="tx1"/>
                </a:solidFill>
              </a:rPr>
              <a:t>La méthode douce pour inspirer les bonnes décisions</a:t>
            </a:r>
            <a:r>
              <a:rPr lang="fr-FR" dirty="0">
                <a:solidFill>
                  <a:schemeClr val="tx1"/>
                </a:solidFill>
              </a:rPr>
              <a:t>,  (2008), 2012</a:t>
            </a:r>
          </a:p>
          <a:p>
            <a:pPr marL="1371600" lvl="2" indent="-457200" algn="just">
              <a:buClr>
                <a:srgbClr val="0070C0"/>
              </a:buClr>
              <a:buSzPct val="100000"/>
              <a:buFont typeface="Wingdings" panose="05000000000000000000" pitchFamily="2" charset="2"/>
              <a:buChar char="§"/>
            </a:pPr>
            <a:r>
              <a:rPr lang="fr-FR" dirty="0">
                <a:solidFill>
                  <a:schemeClr val="tx1"/>
                </a:solidFill>
              </a:rPr>
              <a:t>Le Breton D., </a:t>
            </a:r>
            <a:r>
              <a:rPr lang="fr-FR" i="1" dirty="0">
                <a:solidFill>
                  <a:schemeClr val="tx1"/>
                </a:solidFill>
              </a:rPr>
              <a:t>Sociologie du risque</a:t>
            </a:r>
            <a:r>
              <a:rPr lang="fr-FR" dirty="0">
                <a:solidFill>
                  <a:schemeClr val="tx1"/>
                </a:solidFill>
              </a:rPr>
              <a:t>, PUF, Que-Sais-Je, 2017.</a:t>
            </a:r>
          </a:p>
          <a:p>
            <a:pPr marL="1371600" lvl="2" indent="-457200" algn="just">
              <a:buClr>
                <a:srgbClr val="0070C0"/>
              </a:buClr>
              <a:buSzPct val="100000"/>
              <a:buFont typeface="Wingdings" panose="05000000000000000000" pitchFamily="2" charset="2"/>
              <a:buChar char="§"/>
            </a:pPr>
            <a:r>
              <a:rPr lang="fr-FR" dirty="0" err="1">
                <a:solidFill>
                  <a:schemeClr val="tx1"/>
                </a:solidFill>
              </a:rPr>
              <a:t>Murard</a:t>
            </a:r>
            <a:r>
              <a:rPr lang="fr-FR" dirty="0">
                <a:solidFill>
                  <a:schemeClr val="tx1"/>
                </a:solidFill>
              </a:rPr>
              <a:t> N., </a:t>
            </a:r>
            <a:r>
              <a:rPr lang="fr-FR" i="1" dirty="0">
                <a:solidFill>
                  <a:schemeClr val="tx1"/>
                </a:solidFill>
              </a:rPr>
              <a:t>La protection sociale</a:t>
            </a:r>
            <a:r>
              <a:rPr lang="fr-FR" dirty="0">
                <a:solidFill>
                  <a:schemeClr val="tx1"/>
                </a:solidFill>
              </a:rPr>
              <a:t>, Repères, 2004.</a:t>
            </a:r>
          </a:p>
          <a:p>
            <a:pPr marL="1371600" lvl="2" indent="-457200" algn="just">
              <a:buClr>
                <a:srgbClr val="0070C0"/>
              </a:buClr>
              <a:buSzPct val="100000"/>
              <a:buFont typeface="Wingdings" panose="05000000000000000000" pitchFamily="2" charset="2"/>
              <a:buChar char="§"/>
            </a:pPr>
            <a:r>
              <a:rPr lang="fr-FR" dirty="0">
                <a:solidFill>
                  <a:schemeClr val="tx1"/>
                </a:solidFill>
              </a:rPr>
              <a:t>Peretti-</a:t>
            </a:r>
            <a:r>
              <a:rPr lang="fr-FR" dirty="0" err="1">
                <a:solidFill>
                  <a:schemeClr val="tx1"/>
                </a:solidFill>
              </a:rPr>
              <a:t>Watel</a:t>
            </a:r>
            <a:r>
              <a:rPr lang="fr-FR" dirty="0">
                <a:solidFill>
                  <a:schemeClr val="tx1"/>
                </a:solidFill>
              </a:rPr>
              <a:t> P., </a:t>
            </a:r>
            <a:r>
              <a:rPr lang="fr-FR" i="1" dirty="0">
                <a:solidFill>
                  <a:schemeClr val="tx1"/>
                </a:solidFill>
              </a:rPr>
              <a:t>La société du risque</a:t>
            </a:r>
            <a:r>
              <a:rPr lang="fr-FR" dirty="0">
                <a:solidFill>
                  <a:schemeClr val="tx1"/>
                </a:solidFill>
              </a:rPr>
              <a:t>, Repères, La Découverte, 2010.</a:t>
            </a:r>
          </a:p>
          <a:p>
            <a:pPr marL="1371600" lvl="2" indent="-457200" algn="just">
              <a:buClr>
                <a:srgbClr val="0070C0"/>
              </a:buClr>
              <a:buSzPct val="100000"/>
              <a:buFont typeface="Wingdings" panose="05000000000000000000" pitchFamily="2" charset="2"/>
              <a:buChar char="§"/>
            </a:pPr>
            <a:r>
              <a:rPr lang="fr-FR" dirty="0">
                <a:solidFill>
                  <a:schemeClr val="tx1"/>
                </a:solidFill>
              </a:rPr>
              <a:t>Peretti-</a:t>
            </a:r>
            <a:r>
              <a:rPr lang="fr-FR" dirty="0" err="1">
                <a:solidFill>
                  <a:schemeClr val="tx1"/>
                </a:solidFill>
              </a:rPr>
              <a:t>Watel</a:t>
            </a:r>
            <a:r>
              <a:rPr lang="fr-FR" dirty="0">
                <a:solidFill>
                  <a:schemeClr val="tx1"/>
                </a:solidFill>
              </a:rPr>
              <a:t> P., </a:t>
            </a:r>
            <a:r>
              <a:rPr lang="fr-FR" i="1" dirty="0">
                <a:solidFill>
                  <a:schemeClr val="tx1"/>
                </a:solidFill>
              </a:rPr>
              <a:t>Sociologie du risque</a:t>
            </a:r>
            <a:r>
              <a:rPr lang="fr-FR" dirty="0">
                <a:solidFill>
                  <a:schemeClr val="tx1"/>
                </a:solidFill>
              </a:rPr>
              <a:t>, Armand Colin, U, 2003.</a:t>
            </a:r>
          </a:p>
          <a:p>
            <a:pPr marL="1371600" lvl="2" indent="-457200" algn="just">
              <a:buClr>
                <a:srgbClr val="0070C0"/>
              </a:buClr>
              <a:buSzPct val="100000"/>
              <a:buFont typeface="Wingdings" panose="05000000000000000000" pitchFamily="2" charset="2"/>
              <a:buChar char="§"/>
            </a:pPr>
            <a:r>
              <a:rPr lang="fr-FR" dirty="0" err="1">
                <a:solidFill>
                  <a:schemeClr val="tx1"/>
                </a:solidFill>
              </a:rPr>
              <a:t>Rosanvallon</a:t>
            </a:r>
            <a:r>
              <a:rPr lang="fr-FR" dirty="0">
                <a:solidFill>
                  <a:schemeClr val="tx1"/>
                </a:solidFill>
              </a:rPr>
              <a:t> P., </a:t>
            </a:r>
            <a:r>
              <a:rPr lang="fr-FR" i="1" dirty="0">
                <a:solidFill>
                  <a:schemeClr val="tx1"/>
                </a:solidFill>
              </a:rPr>
              <a:t>La nouvelle question sociale</a:t>
            </a:r>
            <a:r>
              <a:rPr lang="fr-FR" dirty="0">
                <a:solidFill>
                  <a:schemeClr val="tx1"/>
                </a:solidFill>
              </a:rPr>
              <a:t>, Le Seuil, 1995</a:t>
            </a:r>
          </a:p>
        </p:txBody>
      </p:sp>
      <p:sp>
        <p:nvSpPr>
          <p:cNvPr id="4" name="Slide Number Placeholder 3"/>
          <p:cNvSpPr>
            <a:spLocks noGrp="1"/>
          </p:cNvSpPr>
          <p:nvPr>
            <p:ph type="sldNum" sz="quarter" idx="12"/>
          </p:nvPr>
        </p:nvSpPr>
        <p:spPr/>
        <p:txBody>
          <a:bodyPr/>
          <a:lstStyle/>
          <a:p>
            <a:fld id="{CF4668DC-857F-487D-BFFA-8C0CA5037977}" type="slidenum">
              <a:rPr lang="fr-BE" smtClean="0"/>
              <a:pPr/>
              <a:t>29</a:t>
            </a:fld>
            <a:endParaRPr lang="fr-BE" dirty="0"/>
          </a:p>
        </p:txBody>
      </p:sp>
    </p:spTree>
    <p:extLst>
      <p:ext uri="{BB962C8B-B14F-4D97-AF65-F5344CB8AC3E}">
        <p14:creationId xmlns:p14="http://schemas.microsoft.com/office/powerpoint/2010/main" val="345785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accent6">
              <a:lumMod val="20000"/>
              <a:lumOff val="80000"/>
            </a:schemeClr>
          </a:solidFill>
        </p:spPr>
        <p:txBody>
          <a:bodyPr>
            <a:normAutofit/>
          </a:bodyPr>
          <a:lstStyle/>
          <a:p>
            <a:r>
              <a:rPr lang="fr-FR" dirty="0">
                <a:solidFill>
                  <a:srgbClr val="0070C0"/>
                </a:solidFill>
              </a:rPr>
              <a:t>Introduction</a:t>
            </a:r>
          </a:p>
        </p:txBody>
      </p:sp>
      <p:sp>
        <p:nvSpPr>
          <p:cNvPr id="3" name="Sous-titre 2"/>
          <p:cNvSpPr>
            <a:spLocks noGrp="1"/>
          </p:cNvSpPr>
          <p:nvPr>
            <p:ph type="subTitle" idx="1"/>
          </p:nvPr>
        </p:nvSpPr>
        <p:spPr>
          <a:xfrm>
            <a:off x="0" y="908720"/>
            <a:ext cx="9036496" cy="5949280"/>
          </a:xfrm>
        </p:spPr>
        <p:txBody>
          <a:bodyPr>
            <a:normAutofit/>
          </a:bodyPr>
          <a:lstStyle/>
          <a:p>
            <a:pPr marL="457200" indent="-457200" algn="just">
              <a:buClr>
                <a:srgbClr val="0070C0"/>
              </a:buClr>
              <a:buFont typeface="Wingdings" panose="05000000000000000000" pitchFamily="2" charset="2"/>
              <a:buChar char="Ø"/>
            </a:pPr>
            <a:endParaRPr lang="fr-FR" sz="2400" u="sng" dirty="0">
              <a:solidFill>
                <a:schemeClr val="tx1"/>
              </a:solidFill>
            </a:endParaRPr>
          </a:p>
          <a:p>
            <a:pPr marL="457200" indent="-457200" algn="just">
              <a:buClr>
                <a:srgbClr val="0070C0"/>
              </a:buClr>
              <a:buFont typeface="Wingdings" panose="05000000000000000000" pitchFamily="2" charset="2"/>
              <a:buChar char="Ø"/>
            </a:pPr>
            <a:r>
              <a:rPr lang="fr-FR" sz="2400" u="sng" dirty="0">
                <a:solidFill>
                  <a:schemeClr val="tx1"/>
                </a:solidFill>
              </a:rPr>
              <a:t>Le point du vue adopté</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Une introduction à l’approche économique standard du risque </a:t>
            </a:r>
            <a:r>
              <a:rPr lang="fr-FR" sz="2400" dirty="0" smtClean="0">
                <a:solidFill>
                  <a:schemeClr val="tx1"/>
                </a:solidFill>
              </a:rPr>
              <a:t>de </a:t>
            </a:r>
            <a:r>
              <a:rPr lang="fr-FR" sz="2400" dirty="0">
                <a:solidFill>
                  <a:schemeClr val="tx1"/>
                </a:solidFill>
              </a:rPr>
              <a:t>l’assurance, </a:t>
            </a:r>
            <a:r>
              <a:rPr lang="fr-FR" sz="2400" dirty="0" smtClean="0">
                <a:solidFill>
                  <a:schemeClr val="tx1"/>
                </a:solidFill>
              </a:rPr>
              <a:t>et des enjeux de protection sociale, visant </a:t>
            </a:r>
            <a:r>
              <a:rPr lang="fr-FR" sz="2400" dirty="0">
                <a:solidFill>
                  <a:schemeClr val="tx1"/>
                </a:solidFill>
              </a:rPr>
              <a:t>à présenter les mécanismes fondamentaux </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Le « risque » : événement à la survenance incertaine (au sens commun du terme) qui peut affecter le bien-être de l’individu, positivement ou </a:t>
            </a:r>
            <a:r>
              <a:rPr lang="fr-FR" sz="2400" dirty="0" smtClean="0">
                <a:solidFill>
                  <a:schemeClr val="tx1"/>
                </a:solidFill>
              </a:rPr>
              <a:t>négativement (donc risque ici au sens d’alea)</a:t>
            </a:r>
            <a:endParaRPr lang="fr-FR" sz="2400" dirty="0">
              <a:solidFill>
                <a:schemeClr val="tx1"/>
              </a:solidFill>
            </a:endParaRPr>
          </a:p>
          <a:p>
            <a:pPr marL="457200" indent="-457200" algn="just">
              <a:buClr>
                <a:srgbClr val="0070C0"/>
              </a:buClr>
              <a:buFont typeface="Wingdings" panose="05000000000000000000" pitchFamily="2" charset="2"/>
              <a:buChar char="Ø"/>
            </a:pPr>
            <a:r>
              <a:rPr lang="fr-FR" sz="2400" u="sng" dirty="0">
                <a:solidFill>
                  <a:schemeClr val="tx1"/>
                </a:solidFill>
              </a:rPr>
              <a:t>Déroulé de l’intervention</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L’individu face au risque  </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La gestion du risque : modalités et institutions</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Comment assurer </a:t>
            </a:r>
            <a:r>
              <a:rPr lang="fr-FR" sz="2400" dirty="0" smtClean="0">
                <a:solidFill>
                  <a:schemeClr val="tx1"/>
                </a:solidFill>
              </a:rPr>
              <a:t>?</a:t>
            </a:r>
          </a:p>
          <a:p>
            <a:pPr marL="914400" lvl="1" indent="-457200" algn="just">
              <a:buClr>
                <a:srgbClr val="FF0000"/>
              </a:buClr>
              <a:buSzPct val="100000"/>
              <a:buFont typeface="Wingdings" panose="05000000000000000000" pitchFamily="2" charset="2"/>
              <a:buChar char="Ø"/>
            </a:pPr>
            <a:r>
              <a:rPr lang="fr-FR" sz="2400" dirty="0" smtClean="0">
                <a:solidFill>
                  <a:schemeClr val="tx1"/>
                </a:solidFill>
              </a:rPr>
              <a:t>Assurance et solidarité</a:t>
            </a:r>
            <a:endParaRPr lang="fr-FR" sz="2400" dirty="0">
              <a:solidFill>
                <a:schemeClr val="tx1"/>
              </a:solidFill>
            </a:endParaRPr>
          </a:p>
          <a:p>
            <a:pPr marL="914400" lvl="1" indent="-457200" algn="just">
              <a:buClr>
                <a:srgbClr val="FF0000"/>
              </a:buClr>
              <a:buSzPct val="100000"/>
              <a:buFont typeface="Wingdings" panose="05000000000000000000" pitchFamily="2" charset="2"/>
              <a:buChar char="Ø"/>
            </a:pPr>
            <a:r>
              <a:rPr lang="fr-FR" sz="2400" dirty="0">
                <a:solidFill>
                  <a:schemeClr val="tx1"/>
                </a:solidFill>
              </a:rPr>
              <a:t>Retour sur les modèles nationaux d’Etat-Providence</a:t>
            </a:r>
          </a:p>
          <a:p>
            <a:pPr marL="914400" lvl="1" indent="-457200" algn="just">
              <a:buClr>
                <a:srgbClr val="FF0000"/>
              </a:buClr>
              <a:buSzPct val="100000"/>
            </a:pPr>
            <a:endParaRPr lang="fr-FR" sz="2400" dirty="0">
              <a:solidFill>
                <a:schemeClr val="tx1"/>
              </a:solidFill>
            </a:endParaRPr>
          </a:p>
        </p:txBody>
      </p:sp>
      <p:sp>
        <p:nvSpPr>
          <p:cNvPr id="4" name="Slide Number Placeholder 3"/>
          <p:cNvSpPr>
            <a:spLocks noGrp="1"/>
          </p:cNvSpPr>
          <p:nvPr>
            <p:ph type="sldNum" sz="quarter" idx="12"/>
          </p:nvPr>
        </p:nvSpPr>
        <p:spPr/>
        <p:txBody>
          <a:bodyPr/>
          <a:lstStyle/>
          <a:p>
            <a:fld id="{CF4668DC-857F-487D-BFFA-8C0CA5037977}" type="slidenum">
              <a:rPr lang="fr-BE" smtClean="0"/>
              <a:pPr/>
              <a:t>3</a:t>
            </a:fld>
            <a:endParaRPr lang="fr-BE" dirty="0"/>
          </a:p>
        </p:txBody>
      </p:sp>
    </p:spTree>
    <p:extLst>
      <p:ext uri="{BB962C8B-B14F-4D97-AF65-F5344CB8AC3E}">
        <p14:creationId xmlns:p14="http://schemas.microsoft.com/office/powerpoint/2010/main" val="3863178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2000"/>
                                        <p:tgtEl>
                                          <p:spTgt spid="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2000"/>
                                        <p:tgtEl>
                                          <p:spTgt spid="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2000"/>
                                        <p:tgtEl>
                                          <p:spTgt spid="3">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2000"/>
                                        <p:tgtEl>
                                          <p:spTgt spid="3">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bg1">
              <a:lumMod val="85000"/>
            </a:schemeClr>
          </a:solidFill>
        </p:spPr>
        <p:txBody>
          <a:bodyPr>
            <a:normAutofit/>
          </a:bodyPr>
          <a:lstStyle/>
          <a:p>
            <a:r>
              <a:rPr lang="fr-FR" dirty="0">
                <a:solidFill>
                  <a:srgbClr val="0070C0"/>
                </a:solidFill>
              </a:rPr>
              <a:t>1. L’individu face au risque </a:t>
            </a:r>
          </a:p>
        </p:txBody>
      </p:sp>
      <p:sp>
        <p:nvSpPr>
          <p:cNvPr id="3" name="Sous-titre 2"/>
          <p:cNvSpPr>
            <a:spLocks noGrp="1"/>
          </p:cNvSpPr>
          <p:nvPr>
            <p:ph type="subTitle" idx="1"/>
          </p:nvPr>
        </p:nvSpPr>
        <p:spPr>
          <a:xfrm>
            <a:off x="0" y="1052736"/>
            <a:ext cx="9036496" cy="5805264"/>
          </a:xfrm>
        </p:spPr>
        <p:txBody>
          <a:bodyPr>
            <a:normAutofit/>
          </a:bodyPr>
          <a:lstStyle/>
          <a:p>
            <a:pPr marL="457200" indent="-457200" algn="just">
              <a:buClr>
                <a:srgbClr val="0070C0"/>
              </a:buClr>
              <a:buFont typeface="Wingdings" panose="05000000000000000000" pitchFamily="2" charset="2"/>
              <a:buChar char="Ø"/>
            </a:pPr>
            <a:r>
              <a:rPr lang="fr-FR" sz="2600" u="sng" dirty="0">
                <a:solidFill>
                  <a:schemeClr val="tx1"/>
                </a:solidFill>
              </a:rPr>
              <a:t>L’aversion pour le risque </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La plupart des individus n’aiment pas le risque </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Espérance de gains (</a:t>
            </a:r>
            <a:r>
              <a:rPr lang="fr-FR" sz="2400" dirty="0" err="1">
                <a:solidFill>
                  <a:schemeClr val="tx1"/>
                </a:solidFill>
              </a:rPr>
              <a:t>EspG</a:t>
            </a:r>
            <a:r>
              <a:rPr lang="fr-FR" sz="2400" dirty="0">
                <a:solidFill>
                  <a:schemeClr val="tx1"/>
                </a:solidFill>
              </a:rPr>
              <a:t>) = somme des gains pondérés par leur probabilité ; à espérances de gains égales, </a:t>
            </a:r>
            <a:r>
              <a:rPr lang="fr-FR" sz="2400" dirty="0" smtClean="0">
                <a:solidFill>
                  <a:schemeClr val="tx1"/>
                </a:solidFill>
              </a:rPr>
              <a:t>les individus </a:t>
            </a:r>
            <a:r>
              <a:rPr lang="fr-FR" sz="2400" dirty="0">
                <a:solidFill>
                  <a:schemeClr val="tx1"/>
                </a:solidFill>
              </a:rPr>
              <a:t>choisissent généralement le « scénario » le moins risqué  ; ainsi, dans l’exemple 1, un individu « averse au risque » choisira A</a:t>
            </a:r>
          </a:p>
          <a:p>
            <a:pPr lvl="1" algn="just">
              <a:buClr>
                <a:srgbClr val="FF0000"/>
              </a:buClr>
              <a:buSzPct val="100000"/>
            </a:pPr>
            <a:r>
              <a:rPr lang="fr-FR" sz="2400" dirty="0">
                <a:solidFill>
                  <a:schemeClr val="tx1"/>
                </a:solidFill>
              </a:rPr>
              <a:t> </a:t>
            </a:r>
            <a:r>
              <a:rPr lang="fr-FR" sz="2400" b="1" dirty="0">
                <a:solidFill>
                  <a:schemeClr val="tx1"/>
                </a:solidFill>
              </a:rPr>
              <a:t>EX.1</a:t>
            </a:r>
          </a:p>
          <a:p>
            <a:pPr marL="914400" lvl="1" indent="-457200" algn="just">
              <a:buClr>
                <a:srgbClr val="FF0000"/>
              </a:buClr>
              <a:buSzPct val="100000"/>
            </a:pPr>
            <a:endParaRPr lang="fr-FR" sz="2600" dirty="0">
              <a:solidFill>
                <a:schemeClr val="tx1"/>
              </a:solidFill>
            </a:endParaRPr>
          </a:p>
        </p:txBody>
      </p:sp>
      <p:pic>
        <p:nvPicPr>
          <p:cNvPr id="2050" name="Picture 2" descr="F:\2-Documents\Paris I\logo_Paris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9952" y="6304748"/>
            <a:ext cx="1217485" cy="54868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CF4668DC-857F-487D-BFFA-8C0CA5037977}" type="slidenum">
              <a:rPr lang="fr-BE" smtClean="0"/>
              <a:pPr/>
              <a:t>4</a:t>
            </a:fld>
            <a:endParaRPr lang="fr-BE" dirty="0"/>
          </a:p>
        </p:txBody>
      </p:sp>
      <p:graphicFrame>
        <p:nvGraphicFramePr>
          <p:cNvPr id="5" name="Tableau 4"/>
          <p:cNvGraphicFramePr>
            <a:graphicFrameLocks noGrp="1"/>
          </p:cNvGraphicFramePr>
          <p:nvPr>
            <p:extLst>
              <p:ext uri="{D42A27DB-BD31-4B8C-83A1-F6EECF244321}">
                <p14:modId xmlns:p14="http://schemas.microsoft.com/office/powerpoint/2010/main" val="2080578235"/>
              </p:ext>
            </p:extLst>
          </p:nvPr>
        </p:nvGraphicFramePr>
        <p:xfrm>
          <a:off x="1524000" y="3573015"/>
          <a:ext cx="6096000" cy="2909067"/>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893672807"/>
                    </a:ext>
                  </a:extLst>
                </a:gridCol>
                <a:gridCol w="3048000">
                  <a:extLst>
                    <a:ext uri="{9D8B030D-6E8A-4147-A177-3AD203B41FA5}">
                      <a16:colId xmlns:a16="http://schemas.microsoft.com/office/drawing/2014/main" val="3537235095"/>
                    </a:ext>
                  </a:extLst>
                </a:gridCol>
              </a:tblGrid>
              <a:tr h="338335">
                <a:tc>
                  <a:txBody>
                    <a:bodyPr/>
                    <a:lstStyle/>
                    <a:p>
                      <a:pPr algn="ctr"/>
                      <a:r>
                        <a:rPr lang="fr-FR" sz="2400" dirty="0"/>
                        <a:t>Scénario</a:t>
                      </a:r>
                      <a:r>
                        <a:rPr lang="fr-FR" sz="2400" baseline="0" dirty="0"/>
                        <a:t> A</a:t>
                      </a:r>
                    </a:p>
                    <a:p>
                      <a:pPr algn="ctr"/>
                      <a:r>
                        <a:rPr lang="fr-FR" sz="2400" baseline="0" dirty="0"/>
                        <a:t>(sans risque)</a:t>
                      </a:r>
                      <a:endParaRPr lang="fr-FR" sz="2400" dirty="0"/>
                    </a:p>
                  </a:txBody>
                  <a:tcPr/>
                </a:tc>
                <a:tc>
                  <a:txBody>
                    <a:bodyPr/>
                    <a:lstStyle/>
                    <a:p>
                      <a:pPr algn="ctr"/>
                      <a:r>
                        <a:rPr lang="fr-FR" sz="2400" dirty="0"/>
                        <a:t>Scénario</a:t>
                      </a:r>
                      <a:r>
                        <a:rPr lang="fr-FR" sz="2400" baseline="0" dirty="0"/>
                        <a:t> B</a:t>
                      </a:r>
                    </a:p>
                    <a:p>
                      <a:pPr algn="ctr"/>
                      <a:r>
                        <a:rPr lang="fr-FR" sz="2400" baseline="0" dirty="0"/>
                        <a:t>(risqué)</a:t>
                      </a:r>
                      <a:endParaRPr lang="fr-FR" sz="2400" dirty="0"/>
                    </a:p>
                    <a:p>
                      <a:endParaRPr lang="fr-FR" dirty="0"/>
                    </a:p>
                  </a:txBody>
                  <a:tcPr/>
                </a:tc>
                <a:extLst>
                  <a:ext uri="{0D108BD9-81ED-4DB2-BD59-A6C34878D82A}">
                    <a16:rowId xmlns:a16="http://schemas.microsoft.com/office/drawing/2014/main" val="677103682"/>
                  </a:ext>
                </a:extLst>
              </a:tr>
              <a:tr h="885801">
                <a:tc>
                  <a:txBody>
                    <a:bodyPr/>
                    <a:lstStyle/>
                    <a:p>
                      <a:r>
                        <a:rPr lang="fr-FR" sz="2000" dirty="0"/>
                        <a:t>Vous gagnez</a:t>
                      </a:r>
                      <a:r>
                        <a:rPr lang="fr-FR" sz="2000" baseline="0" dirty="0"/>
                        <a:t> 100 €   [</a:t>
                      </a:r>
                      <a:r>
                        <a:rPr lang="fr-FR" sz="2000" i="1" baseline="0" dirty="0"/>
                        <a:t>p = 100%]</a:t>
                      </a:r>
                      <a:endParaRPr lang="fr-FR" sz="2000" i="1" dirty="0"/>
                    </a:p>
                  </a:txBody>
                  <a:tcPr/>
                </a:tc>
                <a:tc>
                  <a:txBody>
                    <a:bodyPr/>
                    <a:lstStyle/>
                    <a:p>
                      <a:r>
                        <a:rPr lang="fr-FR" sz="2000" dirty="0"/>
                        <a:t>On tire à pile (P) ou face (F)</a:t>
                      </a:r>
                    </a:p>
                    <a:p>
                      <a:r>
                        <a:rPr lang="fr-FR" sz="2000" b="1" dirty="0"/>
                        <a:t>P</a:t>
                      </a:r>
                      <a:r>
                        <a:rPr lang="fr-FR" sz="2000" dirty="0"/>
                        <a:t> :  0€      [</a:t>
                      </a:r>
                      <a:r>
                        <a:rPr lang="fr-FR" sz="2000" i="1" dirty="0"/>
                        <a:t>p = 50%]</a:t>
                      </a:r>
                    </a:p>
                    <a:p>
                      <a:r>
                        <a:rPr lang="fr-FR" sz="2000" b="1" dirty="0"/>
                        <a:t>F</a:t>
                      </a:r>
                      <a:r>
                        <a:rPr lang="fr-FR" sz="2000" dirty="0"/>
                        <a:t> : 200 €  [</a:t>
                      </a:r>
                      <a:r>
                        <a:rPr lang="fr-FR" sz="2000" i="1" dirty="0"/>
                        <a:t>p = 50%]</a:t>
                      </a:r>
                    </a:p>
                  </a:txBody>
                  <a:tcPr/>
                </a:tc>
                <a:extLst>
                  <a:ext uri="{0D108BD9-81ED-4DB2-BD59-A6C34878D82A}">
                    <a16:rowId xmlns:a16="http://schemas.microsoft.com/office/drawing/2014/main" val="2591809521"/>
                  </a:ext>
                </a:extLst>
              </a:tr>
              <a:tr h="805947">
                <a:tc>
                  <a:txBody>
                    <a:bodyPr/>
                    <a:lstStyle/>
                    <a:p>
                      <a:r>
                        <a:rPr lang="fr-FR" sz="2000" dirty="0" err="1"/>
                        <a:t>EspG</a:t>
                      </a:r>
                      <a:r>
                        <a:rPr lang="fr-FR" sz="2000" dirty="0"/>
                        <a:t> (A) = 100 €</a:t>
                      </a:r>
                    </a:p>
                  </a:txBody>
                  <a:tcPr/>
                </a:tc>
                <a:tc>
                  <a:txBody>
                    <a:bodyPr/>
                    <a:lstStyle/>
                    <a:p>
                      <a:r>
                        <a:rPr lang="fr-FR" sz="2000" dirty="0"/>
                        <a:t> </a:t>
                      </a:r>
                      <a:r>
                        <a:rPr lang="fr-FR" sz="2000" dirty="0" err="1"/>
                        <a:t>EspG</a:t>
                      </a:r>
                      <a:r>
                        <a:rPr lang="fr-FR" sz="2000" dirty="0"/>
                        <a:t> (B) = 100 €</a:t>
                      </a:r>
                    </a:p>
                  </a:txBody>
                  <a:tcPr/>
                </a:tc>
                <a:extLst>
                  <a:ext uri="{0D108BD9-81ED-4DB2-BD59-A6C34878D82A}">
                    <a16:rowId xmlns:a16="http://schemas.microsoft.com/office/drawing/2014/main" val="1099101783"/>
                  </a:ext>
                </a:extLst>
              </a:tr>
            </a:tbl>
          </a:graphicData>
        </a:graphic>
      </p:graphicFrame>
    </p:spTree>
    <p:extLst>
      <p:ext uri="{BB962C8B-B14F-4D97-AF65-F5344CB8AC3E}">
        <p14:creationId xmlns:p14="http://schemas.microsoft.com/office/powerpoint/2010/main" val="577254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bg1">
              <a:lumMod val="85000"/>
            </a:schemeClr>
          </a:solidFill>
        </p:spPr>
        <p:txBody>
          <a:bodyPr>
            <a:normAutofit/>
          </a:bodyPr>
          <a:lstStyle/>
          <a:p>
            <a:r>
              <a:rPr lang="fr-FR" dirty="0">
                <a:solidFill>
                  <a:srgbClr val="0070C0"/>
                </a:solidFill>
              </a:rPr>
              <a:t>1. L’individu face au risque </a:t>
            </a:r>
          </a:p>
        </p:txBody>
      </p:sp>
      <p:sp>
        <p:nvSpPr>
          <p:cNvPr id="3" name="Sous-titre 2"/>
          <p:cNvSpPr>
            <a:spLocks noGrp="1"/>
          </p:cNvSpPr>
          <p:nvPr>
            <p:ph type="subTitle" idx="1"/>
          </p:nvPr>
        </p:nvSpPr>
        <p:spPr>
          <a:xfrm>
            <a:off x="0" y="1052736"/>
            <a:ext cx="9036496" cy="5805264"/>
          </a:xfrm>
        </p:spPr>
        <p:txBody>
          <a:bodyPr>
            <a:normAutofit/>
          </a:bodyPr>
          <a:lstStyle/>
          <a:p>
            <a:pPr marL="914400" lvl="1" indent="-457200" algn="just">
              <a:buClr>
                <a:srgbClr val="FF0000"/>
              </a:buClr>
              <a:buSzPct val="100000"/>
              <a:buFont typeface="Wingdings" panose="05000000000000000000" pitchFamily="2" charset="2"/>
              <a:buChar char="Ø"/>
            </a:pPr>
            <a:r>
              <a:rPr lang="fr-FR" sz="2600" dirty="0">
                <a:solidFill>
                  <a:schemeClr val="tx1"/>
                </a:solidFill>
              </a:rPr>
              <a:t>Raisonnement symétrique en cas de gains négatifs (= pertes)  : dans l’exemple 2, un individu « averse au risque » choisira A  (</a:t>
            </a:r>
            <a:r>
              <a:rPr lang="fr-FR" sz="2600" b="1" dirty="0">
                <a:solidFill>
                  <a:schemeClr val="tx1"/>
                </a:solidFill>
              </a:rPr>
              <a:t>EX.2)</a:t>
            </a:r>
          </a:p>
          <a:p>
            <a:pPr marL="914400" lvl="1" indent="-457200" algn="just">
              <a:buClr>
                <a:srgbClr val="FF0000"/>
              </a:buClr>
              <a:buSzPct val="100000"/>
              <a:buFont typeface="Wingdings" panose="05000000000000000000" pitchFamily="2" charset="2"/>
              <a:buChar char="Ø"/>
            </a:pPr>
            <a:endParaRPr lang="fr-FR" sz="2600" dirty="0">
              <a:solidFill>
                <a:schemeClr val="tx1"/>
              </a:solidFill>
            </a:endParaRPr>
          </a:p>
          <a:p>
            <a:pPr marL="914400" lvl="1" indent="-457200" algn="just">
              <a:buClr>
                <a:srgbClr val="FF0000"/>
              </a:buClr>
              <a:buSzPct val="100000"/>
              <a:buFont typeface="Wingdings" panose="05000000000000000000" pitchFamily="2" charset="2"/>
              <a:buChar char="Ø"/>
            </a:pPr>
            <a:endParaRPr lang="fr-FR" sz="2600" dirty="0">
              <a:solidFill>
                <a:schemeClr val="tx1"/>
              </a:solidFill>
            </a:endParaRPr>
          </a:p>
          <a:p>
            <a:pPr marL="914400" lvl="1" indent="-457200" algn="just">
              <a:buClr>
                <a:srgbClr val="FF0000"/>
              </a:buClr>
              <a:buSzPct val="100000"/>
              <a:buFont typeface="Wingdings" panose="05000000000000000000" pitchFamily="2" charset="2"/>
              <a:buChar char="Ø"/>
            </a:pPr>
            <a:endParaRPr lang="fr-FR" sz="2600" dirty="0">
              <a:solidFill>
                <a:schemeClr val="tx1"/>
              </a:solidFill>
            </a:endParaRPr>
          </a:p>
          <a:p>
            <a:pPr marL="914400" lvl="1" indent="-457200" algn="just">
              <a:buClr>
                <a:srgbClr val="FF0000"/>
              </a:buClr>
              <a:buSzPct val="100000"/>
              <a:buFont typeface="Wingdings" panose="05000000000000000000" pitchFamily="2" charset="2"/>
              <a:buChar char="Ø"/>
            </a:pPr>
            <a:endParaRPr lang="fr-FR" sz="2600" dirty="0">
              <a:solidFill>
                <a:schemeClr val="tx1"/>
              </a:solidFill>
            </a:endParaRPr>
          </a:p>
          <a:p>
            <a:pPr marL="914400" lvl="1" indent="-457200" algn="just">
              <a:buClr>
                <a:srgbClr val="FF0000"/>
              </a:buClr>
              <a:buSzPct val="100000"/>
              <a:buFont typeface="Wingdings" panose="05000000000000000000" pitchFamily="2" charset="2"/>
              <a:buChar char="Ø"/>
            </a:pPr>
            <a:endParaRPr lang="fr-FR" sz="2600" dirty="0">
              <a:solidFill>
                <a:schemeClr val="tx1"/>
              </a:solidFill>
            </a:endParaRPr>
          </a:p>
          <a:p>
            <a:pPr marL="914400" lvl="1" indent="-457200" algn="just">
              <a:buClr>
                <a:srgbClr val="FF0000"/>
              </a:buClr>
              <a:buSzPct val="100000"/>
              <a:buFont typeface="Wingdings" panose="05000000000000000000" pitchFamily="2" charset="2"/>
              <a:buChar char="Ø"/>
            </a:pPr>
            <a:endParaRPr lang="fr-FR" sz="2600" dirty="0">
              <a:solidFill>
                <a:schemeClr val="tx1"/>
              </a:solidFill>
            </a:endParaRPr>
          </a:p>
          <a:p>
            <a:pPr lvl="1" algn="just">
              <a:buClr>
                <a:srgbClr val="FF0000"/>
              </a:buClr>
              <a:buSzPct val="100000"/>
            </a:pPr>
            <a:endParaRPr lang="fr-FR" sz="2600" dirty="0">
              <a:solidFill>
                <a:schemeClr val="tx1"/>
              </a:solidFill>
            </a:endParaRPr>
          </a:p>
          <a:p>
            <a:pPr marL="914400" lvl="1" indent="-457200" algn="just">
              <a:buClr>
                <a:srgbClr val="FF0000"/>
              </a:buClr>
              <a:buSzPct val="100000"/>
              <a:buFont typeface="Wingdings" panose="05000000000000000000" pitchFamily="2" charset="2"/>
              <a:buChar char="Ø"/>
            </a:pPr>
            <a:endParaRPr lang="fr-FR" sz="2600" dirty="0">
              <a:solidFill>
                <a:schemeClr val="tx1"/>
              </a:solidFill>
            </a:endParaRPr>
          </a:p>
          <a:p>
            <a:pPr lvl="1" algn="just">
              <a:buClr>
                <a:srgbClr val="FF0000"/>
              </a:buClr>
              <a:buSzPct val="100000"/>
            </a:pPr>
            <a:endParaRPr lang="fr-FR" sz="2600" dirty="0">
              <a:solidFill>
                <a:schemeClr val="tx1"/>
              </a:solidFill>
            </a:endParaRPr>
          </a:p>
          <a:p>
            <a:pPr marL="914400" lvl="1" indent="-457200" algn="just">
              <a:buClr>
                <a:srgbClr val="FF0000"/>
              </a:buClr>
              <a:buSzPct val="100000"/>
            </a:pPr>
            <a:endParaRPr lang="fr-FR" sz="2600" dirty="0">
              <a:solidFill>
                <a:schemeClr val="tx1"/>
              </a:solidFill>
            </a:endParaRPr>
          </a:p>
        </p:txBody>
      </p:sp>
      <p:sp>
        <p:nvSpPr>
          <p:cNvPr id="4" name="Slide Number Placeholder 3"/>
          <p:cNvSpPr>
            <a:spLocks noGrp="1"/>
          </p:cNvSpPr>
          <p:nvPr>
            <p:ph type="sldNum" sz="quarter" idx="12"/>
          </p:nvPr>
        </p:nvSpPr>
        <p:spPr/>
        <p:txBody>
          <a:bodyPr/>
          <a:lstStyle/>
          <a:p>
            <a:fld id="{CF4668DC-857F-487D-BFFA-8C0CA5037977}" type="slidenum">
              <a:rPr lang="fr-BE" smtClean="0"/>
              <a:pPr/>
              <a:t>5</a:t>
            </a:fld>
            <a:endParaRPr lang="fr-BE" dirty="0"/>
          </a:p>
        </p:txBody>
      </p:sp>
      <p:graphicFrame>
        <p:nvGraphicFramePr>
          <p:cNvPr id="5" name="Tableau 4"/>
          <p:cNvGraphicFramePr>
            <a:graphicFrameLocks noGrp="1"/>
          </p:cNvGraphicFramePr>
          <p:nvPr>
            <p:extLst>
              <p:ext uri="{D42A27DB-BD31-4B8C-83A1-F6EECF244321}">
                <p14:modId xmlns:p14="http://schemas.microsoft.com/office/powerpoint/2010/main" val="2597224512"/>
              </p:ext>
            </p:extLst>
          </p:nvPr>
        </p:nvGraphicFramePr>
        <p:xfrm>
          <a:off x="1547410" y="2708919"/>
          <a:ext cx="6096000" cy="2376265"/>
        </p:xfrm>
        <a:graphic>
          <a:graphicData uri="http://schemas.openxmlformats.org/drawingml/2006/table">
            <a:tbl>
              <a:tblPr firstRow="1" bandRow="1">
                <a:tableStyleId>{5C22544A-7EE6-4342-B048-85BDC9FD1C3A}</a:tableStyleId>
              </a:tblPr>
              <a:tblGrid>
                <a:gridCol w="2255912">
                  <a:extLst>
                    <a:ext uri="{9D8B030D-6E8A-4147-A177-3AD203B41FA5}">
                      <a16:colId xmlns:a16="http://schemas.microsoft.com/office/drawing/2014/main" val="893672807"/>
                    </a:ext>
                  </a:extLst>
                </a:gridCol>
                <a:gridCol w="3840088">
                  <a:extLst>
                    <a:ext uri="{9D8B030D-6E8A-4147-A177-3AD203B41FA5}">
                      <a16:colId xmlns:a16="http://schemas.microsoft.com/office/drawing/2014/main" val="3537235095"/>
                    </a:ext>
                  </a:extLst>
                </a:gridCol>
              </a:tblGrid>
              <a:tr h="776736">
                <a:tc>
                  <a:txBody>
                    <a:bodyPr/>
                    <a:lstStyle/>
                    <a:p>
                      <a:pPr algn="ctr"/>
                      <a:r>
                        <a:rPr lang="fr-FR" sz="2400" dirty="0"/>
                        <a:t>Scénario</a:t>
                      </a:r>
                      <a:r>
                        <a:rPr lang="fr-FR" sz="2400" baseline="0" dirty="0"/>
                        <a:t> A</a:t>
                      </a:r>
                    </a:p>
                    <a:p>
                      <a:pPr algn="ctr"/>
                      <a:r>
                        <a:rPr lang="fr-FR" sz="2400" baseline="0" dirty="0"/>
                        <a:t>(sans risque)</a:t>
                      </a:r>
                      <a:endParaRPr lang="fr-FR" sz="2400" dirty="0"/>
                    </a:p>
                  </a:txBody>
                  <a:tcPr/>
                </a:tc>
                <a:tc>
                  <a:txBody>
                    <a:bodyPr/>
                    <a:lstStyle/>
                    <a:p>
                      <a:pPr algn="ctr"/>
                      <a:r>
                        <a:rPr lang="fr-FR" sz="2400" dirty="0"/>
                        <a:t>Scénario</a:t>
                      </a:r>
                      <a:r>
                        <a:rPr lang="fr-FR" sz="2400" baseline="0" dirty="0"/>
                        <a:t> B</a:t>
                      </a:r>
                    </a:p>
                    <a:p>
                      <a:pPr algn="ctr"/>
                      <a:r>
                        <a:rPr lang="fr-FR" sz="2400" baseline="0" dirty="0"/>
                        <a:t>(risqué)</a:t>
                      </a:r>
                      <a:endParaRPr lang="fr-FR" sz="2400" dirty="0"/>
                    </a:p>
                    <a:p>
                      <a:endParaRPr lang="fr-FR" sz="2400" dirty="0"/>
                    </a:p>
                  </a:txBody>
                  <a:tcPr/>
                </a:tc>
                <a:extLst>
                  <a:ext uri="{0D108BD9-81ED-4DB2-BD59-A6C34878D82A}">
                    <a16:rowId xmlns:a16="http://schemas.microsoft.com/office/drawing/2014/main" val="677103682"/>
                  </a:ext>
                </a:extLst>
              </a:tr>
              <a:tr h="611479">
                <a:tc>
                  <a:txBody>
                    <a:bodyPr/>
                    <a:lstStyle/>
                    <a:p>
                      <a:r>
                        <a:rPr lang="fr-FR" sz="2000" dirty="0"/>
                        <a:t>Vous perdez</a:t>
                      </a:r>
                      <a:r>
                        <a:rPr lang="fr-FR" sz="2000" baseline="0" dirty="0"/>
                        <a:t> 100 €   </a:t>
                      </a:r>
                    </a:p>
                    <a:p>
                      <a:r>
                        <a:rPr lang="fr-FR" sz="2000" baseline="0" dirty="0"/>
                        <a:t>[</a:t>
                      </a:r>
                      <a:r>
                        <a:rPr lang="fr-FR" sz="2000" i="1" baseline="0" dirty="0"/>
                        <a:t>p = 100%</a:t>
                      </a:r>
                      <a:r>
                        <a:rPr lang="fr-FR" sz="2000" baseline="0" dirty="0"/>
                        <a:t>]</a:t>
                      </a:r>
                      <a:endParaRPr lang="fr-FR" sz="2000" dirty="0"/>
                    </a:p>
                  </a:txBody>
                  <a:tcPr/>
                </a:tc>
                <a:tc>
                  <a:txBody>
                    <a:bodyPr/>
                    <a:lstStyle/>
                    <a:p>
                      <a:r>
                        <a:rPr lang="fr-FR" sz="2000" b="1" dirty="0"/>
                        <a:t>B1</a:t>
                      </a:r>
                      <a:r>
                        <a:rPr lang="fr-FR" sz="2000" dirty="0"/>
                        <a:t> :  vous perdez 0  [</a:t>
                      </a:r>
                      <a:r>
                        <a:rPr lang="fr-FR" sz="2000" i="1" dirty="0"/>
                        <a:t>p = 90%]</a:t>
                      </a:r>
                    </a:p>
                    <a:p>
                      <a:r>
                        <a:rPr lang="fr-FR" sz="2000" b="1" dirty="0"/>
                        <a:t>B2</a:t>
                      </a:r>
                      <a:r>
                        <a:rPr lang="fr-FR" sz="2000" dirty="0"/>
                        <a:t> : vous perdez 1000€  [</a:t>
                      </a:r>
                      <a:r>
                        <a:rPr lang="fr-FR" sz="2000" i="1" dirty="0"/>
                        <a:t>p = 10%]</a:t>
                      </a:r>
                    </a:p>
                  </a:txBody>
                  <a:tcPr/>
                </a:tc>
                <a:extLst>
                  <a:ext uri="{0D108BD9-81ED-4DB2-BD59-A6C34878D82A}">
                    <a16:rowId xmlns:a16="http://schemas.microsoft.com/office/drawing/2014/main" val="2591809521"/>
                  </a:ext>
                </a:extLst>
              </a:tr>
              <a:tr h="486505">
                <a:tc>
                  <a:txBody>
                    <a:bodyPr/>
                    <a:lstStyle/>
                    <a:p>
                      <a:r>
                        <a:rPr lang="fr-FR" sz="2000" dirty="0" err="1"/>
                        <a:t>EspG</a:t>
                      </a:r>
                      <a:r>
                        <a:rPr lang="fr-FR" sz="2000" dirty="0"/>
                        <a:t> (A) = -100 €</a:t>
                      </a:r>
                    </a:p>
                  </a:txBody>
                  <a:tcPr/>
                </a:tc>
                <a:tc>
                  <a:txBody>
                    <a:bodyPr/>
                    <a:lstStyle/>
                    <a:p>
                      <a:r>
                        <a:rPr lang="fr-FR" sz="2000" dirty="0"/>
                        <a:t> </a:t>
                      </a:r>
                      <a:r>
                        <a:rPr lang="fr-FR" sz="2000" dirty="0" err="1"/>
                        <a:t>EspG</a:t>
                      </a:r>
                      <a:r>
                        <a:rPr lang="fr-FR" sz="2000" dirty="0"/>
                        <a:t> (B) = -100 €</a:t>
                      </a:r>
                    </a:p>
                  </a:txBody>
                  <a:tcPr/>
                </a:tc>
                <a:extLst>
                  <a:ext uri="{0D108BD9-81ED-4DB2-BD59-A6C34878D82A}">
                    <a16:rowId xmlns:a16="http://schemas.microsoft.com/office/drawing/2014/main" val="1099101783"/>
                  </a:ext>
                </a:extLst>
              </a:tr>
            </a:tbl>
          </a:graphicData>
        </a:graphic>
      </p:graphicFrame>
    </p:spTree>
    <p:extLst>
      <p:ext uri="{BB962C8B-B14F-4D97-AF65-F5344CB8AC3E}">
        <p14:creationId xmlns:p14="http://schemas.microsoft.com/office/powerpoint/2010/main" val="983319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bg1">
              <a:lumMod val="85000"/>
            </a:schemeClr>
          </a:solidFill>
        </p:spPr>
        <p:txBody>
          <a:bodyPr>
            <a:normAutofit/>
          </a:bodyPr>
          <a:lstStyle/>
          <a:p>
            <a:r>
              <a:rPr lang="fr-FR" dirty="0">
                <a:solidFill>
                  <a:srgbClr val="0070C0"/>
                </a:solidFill>
              </a:rPr>
              <a:t>1. L’individu face au risque </a:t>
            </a:r>
          </a:p>
        </p:txBody>
      </p:sp>
      <p:sp>
        <p:nvSpPr>
          <p:cNvPr id="3" name="Sous-titre 2"/>
          <p:cNvSpPr>
            <a:spLocks noGrp="1"/>
          </p:cNvSpPr>
          <p:nvPr>
            <p:ph type="subTitle" idx="1"/>
          </p:nvPr>
        </p:nvSpPr>
        <p:spPr>
          <a:xfrm>
            <a:off x="-36512" y="1052736"/>
            <a:ext cx="9180512" cy="5805264"/>
          </a:xfrm>
        </p:spPr>
        <p:txBody>
          <a:bodyPr>
            <a:normAutofit/>
          </a:bodyPr>
          <a:lstStyle/>
          <a:p>
            <a:pPr marL="457200" indent="-457200" algn="just">
              <a:buClr>
                <a:srgbClr val="0070C0"/>
              </a:buClr>
              <a:buFont typeface="Wingdings" panose="05000000000000000000" pitchFamily="2" charset="2"/>
              <a:buChar char="Ø"/>
            </a:pPr>
            <a:r>
              <a:rPr lang="fr-FR" sz="2600" u="sng" dirty="0">
                <a:solidFill>
                  <a:schemeClr val="tx1"/>
                </a:solidFill>
              </a:rPr>
              <a:t>La prime de risque  </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Combien un individu est-il prêt à payer pour éviter le risque ? Ou symétriquement, combien faut-il le payer </a:t>
            </a:r>
            <a:r>
              <a:rPr lang="fr-FR" sz="2400" dirty="0" smtClean="0">
                <a:solidFill>
                  <a:schemeClr val="tx1"/>
                </a:solidFill>
              </a:rPr>
              <a:t>pour </a:t>
            </a:r>
            <a:r>
              <a:rPr lang="fr-FR" sz="2400" dirty="0">
                <a:solidFill>
                  <a:schemeClr val="tx1"/>
                </a:solidFill>
              </a:rPr>
              <a:t>qu’il accepte d’opter pour la situation plus risquée ? =&gt; la « prime de risque »</a:t>
            </a:r>
          </a:p>
          <a:p>
            <a:pPr lvl="1" algn="just">
              <a:buClr>
                <a:srgbClr val="FF0000"/>
              </a:buClr>
              <a:buSzPct val="100000"/>
            </a:pPr>
            <a:endParaRPr lang="fr-FR" sz="2600" b="1" dirty="0">
              <a:solidFill>
                <a:schemeClr val="tx1"/>
              </a:solidFill>
            </a:endParaRPr>
          </a:p>
          <a:p>
            <a:pPr lvl="1" algn="just">
              <a:buClr>
                <a:srgbClr val="FF0000"/>
              </a:buClr>
              <a:buSzPct val="100000"/>
            </a:pPr>
            <a:r>
              <a:rPr lang="fr-FR" sz="2600" b="1" dirty="0">
                <a:solidFill>
                  <a:schemeClr val="tx1"/>
                </a:solidFill>
              </a:rPr>
              <a:t>EX.3</a:t>
            </a:r>
          </a:p>
          <a:p>
            <a:pPr marL="914400" lvl="1" indent="-457200" algn="just">
              <a:buClr>
                <a:srgbClr val="FF0000"/>
              </a:buClr>
              <a:buSzPct val="100000"/>
            </a:pPr>
            <a:endParaRPr lang="fr-FR" sz="2600" dirty="0">
              <a:solidFill>
                <a:schemeClr val="tx1"/>
              </a:solidFill>
            </a:endParaRPr>
          </a:p>
        </p:txBody>
      </p:sp>
      <p:pic>
        <p:nvPicPr>
          <p:cNvPr id="2050" name="Picture 2" descr="F:\2-Documents\Paris I\logo_Paris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9952" y="6304748"/>
            <a:ext cx="1217485" cy="54868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CF4668DC-857F-487D-BFFA-8C0CA5037977}" type="slidenum">
              <a:rPr lang="fr-BE" smtClean="0"/>
              <a:pPr/>
              <a:t>6</a:t>
            </a:fld>
            <a:endParaRPr lang="fr-BE" dirty="0"/>
          </a:p>
        </p:txBody>
      </p:sp>
      <p:graphicFrame>
        <p:nvGraphicFramePr>
          <p:cNvPr id="5" name="Tableau 4"/>
          <p:cNvGraphicFramePr>
            <a:graphicFrameLocks noGrp="1"/>
          </p:cNvGraphicFramePr>
          <p:nvPr>
            <p:extLst>
              <p:ext uri="{D42A27DB-BD31-4B8C-83A1-F6EECF244321}">
                <p14:modId xmlns:p14="http://schemas.microsoft.com/office/powerpoint/2010/main" val="4103455924"/>
              </p:ext>
            </p:extLst>
          </p:nvPr>
        </p:nvGraphicFramePr>
        <p:xfrm>
          <a:off x="1524000" y="3140969"/>
          <a:ext cx="6096000" cy="3164568"/>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893672807"/>
                    </a:ext>
                  </a:extLst>
                </a:gridCol>
                <a:gridCol w="3048000">
                  <a:extLst>
                    <a:ext uri="{9D8B030D-6E8A-4147-A177-3AD203B41FA5}">
                      <a16:colId xmlns:a16="http://schemas.microsoft.com/office/drawing/2014/main" val="3537235095"/>
                    </a:ext>
                  </a:extLst>
                </a:gridCol>
              </a:tblGrid>
              <a:tr h="1008111">
                <a:tc>
                  <a:txBody>
                    <a:bodyPr/>
                    <a:lstStyle/>
                    <a:p>
                      <a:pPr algn="ctr"/>
                      <a:r>
                        <a:rPr lang="fr-FR" sz="2400" dirty="0"/>
                        <a:t>Scénario</a:t>
                      </a:r>
                      <a:r>
                        <a:rPr lang="fr-FR" sz="2400" baseline="0" dirty="0"/>
                        <a:t> A</a:t>
                      </a:r>
                    </a:p>
                    <a:p>
                      <a:pPr algn="ctr"/>
                      <a:r>
                        <a:rPr lang="fr-FR" sz="2400" baseline="0" dirty="0"/>
                        <a:t>(sans risque)</a:t>
                      </a:r>
                      <a:endParaRPr lang="fr-FR" sz="2400" dirty="0"/>
                    </a:p>
                  </a:txBody>
                  <a:tcPr/>
                </a:tc>
                <a:tc>
                  <a:txBody>
                    <a:bodyPr/>
                    <a:lstStyle/>
                    <a:p>
                      <a:pPr algn="ctr"/>
                      <a:r>
                        <a:rPr lang="fr-FR" sz="2400" dirty="0"/>
                        <a:t>Scénario</a:t>
                      </a:r>
                      <a:r>
                        <a:rPr lang="fr-FR" sz="2400" baseline="0" dirty="0"/>
                        <a:t> B</a:t>
                      </a:r>
                    </a:p>
                    <a:p>
                      <a:pPr algn="ctr"/>
                      <a:r>
                        <a:rPr lang="fr-FR" sz="2400" baseline="0" dirty="0"/>
                        <a:t>(risqué)</a:t>
                      </a:r>
                      <a:endParaRPr lang="fr-FR" sz="2400" dirty="0"/>
                    </a:p>
                    <a:p>
                      <a:endParaRPr lang="fr-FR" sz="2400" dirty="0"/>
                    </a:p>
                  </a:txBody>
                  <a:tcPr/>
                </a:tc>
                <a:extLst>
                  <a:ext uri="{0D108BD9-81ED-4DB2-BD59-A6C34878D82A}">
                    <a16:rowId xmlns:a16="http://schemas.microsoft.com/office/drawing/2014/main" val="677103682"/>
                  </a:ext>
                </a:extLst>
              </a:tr>
              <a:tr h="1050204">
                <a:tc>
                  <a:txBody>
                    <a:bodyPr/>
                    <a:lstStyle/>
                    <a:p>
                      <a:r>
                        <a:rPr lang="fr-FR" sz="2000" dirty="0"/>
                        <a:t>Vous gagnez</a:t>
                      </a:r>
                      <a:r>
                        <a:rPr lang="fr-FR" sz="2000" baseline="0" dirty="0"/>
                        <a:t> 100 €   [p = 100%]</a:t>
                      </a:r>
                      <a:endParaRPr lang="fr-FR" sz="2000" dirty="0"/>
                    </a:p>
                  </a:txBody>
                  <a:tcPr/>
                </a:tc>
                <a:tc>
                  <a:txBody>
                    <a:bodyPr/>
                    <a:lstStyle/>
                    <a:p>
                      <a:r>
                        <a:rPr lang="fr-FR" sz="2000" dirty="0"/>
                        <a:t>On tire à pile (P) ou face (F)</a:t>
                      </a:r>
                    </a:p>
                    <a:p>
                      <a:r>
                        <a:rPr lang="fr-FR" sz="2000" b="1" dirty="0"/>
                        <a:t>P</a:t>
                      </a:r>
                      <a:r>
                        <a:rPr lang="fr-FR" sz="2000" dirty="0"/>
                        <a:t> :  0€      [p = 50%]</a:t>
                      </a:r>
                    </a:p>
                    <a:p>
                      <a:r>
                        <a:rPr lang="fr-FR" sz="2000" b="1" dirty="0"/>
                        <a:t>F</a:t>
                      </a:r>
                      <a:r>
                        <a:rPr lang="fr-FR" sz="2000" dirty="0"/>
                        <a:t> : 300 €  [p = 50%]</a:t>
                      </a:r>
                    </a:p>
                  </a:txBody>
                  <a:tcPr/>
                </a:tc>
                <a:extLst>
                  <a:ext uri="{0D108BD9-81ED-4DB2-BD59-A6C34878D82A}">
                    <a16:rowId xmlns:a16="http://schemas.microsoft.com/office/drawing/2014/main" val="2591809521"/>
                  </a:ext>
                </a:extLst>
              </a:tr>
              <a:tr h="925644">
                <a:tc>
                  <a:txBody>
                    <a:bodyPr/>
                    <a:lstStyle/>
                    <a:p>
                      <a:r>
                        <a:rPr lang="fr-FR" sz="2000" dirty="0" err="1"/>
                        <a:t>EspG</a:t>
                      </a:r>
                      <a:r>
                        <a:rPr lang="fr-FR" sz="2000" dirty="0"/>
                        <a:t> (A) = 100 €</a:t>
                      </a:r>
                    </a:p>
                  </a:txBody>
                  <a:tcPr/>
                </a:tc>
                <a:tc>
                  <a:txBody>
                    <a:bodyPr/>
                    <a:lstStyle/>
                    <a:p>
                      <a:r>
                        <a:rPr lang="fr-FR" sz="2000" dirty="0"/>
                        <a:t> </a:t>
                      </a:r>
                      <a:r>
                        <a:rPr lang="fr-FR" sz="2000" dirty="0" err="1"/>
                        <a:t>EspG</a:t>
                      </a:r>
                      <a:r>
                        <a:rPr lang="fr-FR" sz="2000" dirty="0"/>
                        <a:t> (B) = 150 €</a:t>
                      </a:r>
                    </a:p>
                  </a:txBody>
                  <a:tcPr/>
                </a:tc>
                <a:extLst>
                  <a:ext uri="{0D108BD9-81ED-4DB2-BD59-A6C34878D82A}">
                    <a16:rowId xmlns:a16="http://schemas.microsoft.com/office/drawing/2014/main" val="1099101783"/>
                  </a:ext>
                </a:extLst>
              </a:tr>
            </a:tbl>
          </a:graphicData>
        </a:graphic>
      </p:graphicFrame>
    </p:spTree>
    <p:extLst>
      <p:ext uri="{BB962C8B-B14F-4D97-AF65-F5344CB8AC3E}">
        <p14:creationId xmlns:p14="http://schemas.microsoft.com/office/powerpoint/2010/main" val="207967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bg1">
              <a:lumMod val="85000"/>
            </a:schemeClr>
          </a:solidFill>
        </p:spPr>
        <p:txBody>
          <a:bodyPr>
            <a:normAutofit/>
          </a:bodyPr>
          <a:lstStyle/>
          <a:p>
            <a:r>
              <a:rPr lang="fr-FR" dirty="0">
                <a:solidFill>
                  <a:srgbClr val="0070C0"/>
                </a:solidFill>
              </a:rPr>
              <a:t>1. L’individu face au risque </a:t>
            </a:r>
          </a:p>
        </p:txBody>
      </p:sp>
      <p:sp>
        <p:nvSpPr>
          <p:cNvPr id="3" name="Sous-titre 2"/>
          <p:cNvSpPr>
            <a:spLocks noGrp="1"/>
          </p:cNvSpPr>
          <p:nvPr>
            <p:ph type="subTitle" idx="1"/>
          </p:nvPr>
        </p:nvSpPr>
        <p:spPr>
          <a:xfrm>
            <a:off x="0" y="1052736"/>
            <a:ext cx="9036496" cy="5805264"/>
          </a:xfrm>
        </p:spPr>
        <p:txBody>
          <a:bodyPr>
            <a:normAutofit/>
          </a:bodyPr>
          <a:lstStyle/>
          <a:p>
            <a:pPr marL="914400" lvl="1" indent="-457200" algn="just">
              <a:buClr>
                <a:srgbClr val="FF0000"/>
              </a:buClr>
              <a:buSzPct val="100000"/>
              <a:buFont typeface="Wingdings" panose="05000000000000000000" pitchFamily="2" charset="2"/>
              <a:buChar char="Ø"/>
            </a:pPr>
            <a:r>
              <a:rPr lang="fr-FR" sz="2400" dirty="0">
                <a:solidFill>
                  <a:schemeClr val="tx1"/>
                </a:solidFill>
              </a:rPr>
              <a:t>La prime de risque se mesure par le montant de [</a:t>
            </a:r>
            <a:r>
              <a:rPr lang="fr-FR" sz="2400" dirty="0" err="1">
                <a:solidFill>
                  <a:schemeClr val="tx1"/>
                </a:solidFill>
              </a:rPr>
              <a:t>EspG</a:t>
            </a:r>
            <a:r>
              <a:rPr lang="fr-FR" sz="2400" dirty="0">
                <a:solidFill>
                  <a:schemeClr val="tx1"/>
                </a:solidFill>
              </a:rPr>
              <a:t>(B) – </a:t>
            </a:r>
            <a:r>
              <a:rPr lang="fr-FR" sz="2400" dirty="0" err="1">
                <a:solidFill>
                  <a:schemeClr val="tx1"/>
                </a:solidFill>
              </a:rPr>
              <a:t>EspG</a:t>
            </a:r>
            <a:r>
              <a:rPr lang="fr-FR" sz="2400" dirty="0">
                <a:solidFill>
                  <a:schemeClr val="tx1"/>
                </a:solidFill>
              </a:rPr>
              <a:t>(A)] minimum nécessaire pour que l’individu choisisse B (le scénario risqué) plutôt que A (le scénario certain) ; plus forte est l’aversion au risque, plus la « prime » doit être élevée</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Applications multiples</a:t>
            </a:r>
          </a:p>
          <a:p>
            <a:pPr marL="1371600" lvl="2" indent="-457200" algn="just">
              <a:buClr>
                <a:srgbClr val="0070C0"/>
              </a:buClr>
              <a:buSzPct val="100000"/>
              <a:buFont typeface="Wingdings" panose="05000000000000000000" pitchFamily="2" charset="2"/>
              <a:buChar char="§"/>
            </a:pPr>
            <a:r>
              <a:rPr lang="fr-FR" sz="2200" i="1" dirty="0">
                <a:solidFill>
                  <a:schemeClr val="tx1"/>
                </a:solidFill>
              </a:rPr>
              <a:t>Sur le marché du travail</a:t>
            </a:r>
            <a:r>
              <a:rPr lang="fr-FR" sz="2200" dirty="0">
                <a:solidFill>
                  <a:schemeClr val="tx1"/>
                </a:solidFill>
              </a:rPr>
              <a:t> : Quelle prime salariale payer à un militaire pour qu’il accepte de partir sur un théâtre d’opérations ?  Quel sacrifice en terme de salaire un ingénieur informaticien est-il prêt à consentir pour travailler dans le public plutôt que dans le privé ? Etc.   =&gt; le risque doit faire l’objet d’une compensation salariale</a:t>
            </a:r>
          </a:p>
          <a:p>
            <a:pPr marL="1371600" lvl="2" indent="-457200" algn="just">
              <a:buClr>
                <a:srgbClr val="0070C0"/>
              </a:buClr>
              <a:buSzPct val="100000"/>
              <a:buFont typeface="Wingdings" panose="05000000000000000000" pitchFamily="2" charset="2"/>
              <a:buChar char="§"/>
            </a:pPr>
            <a:r>
              <a:rPr lang="fr-FR" sz="2200" i="1" dirty="0">
                <a:solidFill>
                  <a:schemeClr val="tx1"/>
                </a:solidFill>
              </a:rPr>
              <a:t>Sur les marchés financiers</a:t>
            </a:r>
            <a:r>
              <a:rPr lang="fr-FR" sz="2200" dirty="0">
                <a:solidFill>
                  <a:schemeClr val="tx1"/>
                </a:solidFill>
              </a:rPr>
              <a:t> : l’espérance de gain financier est beaucoup plus forte pour les placements risqués (ex. actions) que pour les placements non risqués (ex. compte d’épargne)</a:t>
            </a:r>
          </a:p>
        </p:txBody>
      </p:sp>
      <p:sp>
        <p:nvSpPr>
          <p:cNvPr id="4" name="Slide Number Placeholder 3"/>
          <p:cNvSpPr>
            <a:spLocks noGrp="1"/>
          </p:cNvSpPr>
          <p:nvPr>
            <p:ph type="sldNum" sz="quarter" idx="12"/>
          </p:nvPr>
        </p:nvSpPr>
        <p:spPr/>
        <p:txBody>
          <a:bodyPr/>
          <a:lstStyle/>
          <a:p>
            <a:fld id="{CF4668DC-857F-487D-BFFA-8C0CA5037977}" type="slidenum">
              <a:rPr lang="fr-BE" smtClean="0"/>
              <a:pPr/>
              <a:t>7</a:t>
            </a:fld>
            <a:endParaRPr lang="fr-BE" dirty="0"/>
          </a:p>
        </p:txBody>
      </p:sp>
    </p:spTree>
    <p:extLst>
      <p:ext uri="{BB962C8B-B14F-4D97-AF65-F5344CB8AC3E}">
        <p14:creationId xmlns:p14="http://schemas.microsoft.com/office/powerpoint/2010/main" val="3639474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bg1">
              <a:lumMod val="85000"/>
            </a:schemeClr>
          </a:solidFill>
        </p:spPr>
        <p:txBody>
          <a:bodyPr>
            <a:normAutofit/>
          </a:bodyPr>
          <a:lstStyle/>
          <a:p>
            <a:r>
              <a:rPr lang="fr-FR" dirty="0">
                <a:solidFill>
                  <a:srgbClr val="0070C0"/>
                </a:solidFill>
              </a:rPr>
              <a:t>1. L’individu face au risque </a:t>
            </a:r>
          </a:p>
        </p:txBody>
      </p:sp>
      <p:sp>
        <p:nvSpPr>
          <p:cNvPr id="3" name="Sous-titre 2"/>
          <p:cNvSpPr>
            <a:spLocks noGrp="1"/>
          </p:cNvSpPr>
          <p:nvPr>
            <p:ph type="subTitle" idx="1"/>
          </p:nvPr>
        </p:nvSpPr>
        <p:spPr>
          <a:xfrm>
            <a:off x="-36512" y="1052736"/>
            <a:ext cx="9180512" cy="5805264"/>
          </a:xfrm>
        </p:spPr>
        <p:txBody>
          <a:bodyPr>
            <a:normAutofit lnSpcReduction="10000"/>
          </a:bodyPr>
          <a:lstStyle/>
          <a:p>
            <a:pPr marL="457200" indent="-457200" algn="just">
              <a:buClr>
                <a:srgbClr val="0070C0"/>
              </a:buClr>
              <a:buFont typeface="Wingdings" panose="05000000000000000000" pitchFamily="2" charset="2"/>
              <a:buChar char="Ø"/>
            </a:pPr>
            <a:r>
              <a:rPr lang="fr-FR" sz="2600" u="sng" dirty="0">
                <a:solidFill>
                  <a:schemeClr val="tx1"/>
                </a:solidFill>
              </a:rPr>
              <a:t>Risque et incertitude</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Dans le raisonnement précédent, on suppose que l’individu connaît parfaitement les probabilités  (p) d’occurrence des différents événements ; or dans de nombreux cas, il ne les connaît pas, ou n’en a qu’une vague idée</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Distinction classique attribuée à </a:t>
            </a:r>
            <a:r>
              <a:rPr lang="fr-FR" sz="2400" dirty="0">
                <a:solidFill>
                  <a:srgbClr val="FF0000"/>
                </a:solidFill>
              </a:rPr>
              <a:t>Knight</a:t>
            </a:r>
            <a:r>
              <a:rPr lang="fr-FR" sz="2400" dirty="0">
                <a:solidFill>
                  <a:schemeClr val="tx1"/>
                </a:solidFill>
              </a:rPr>
              <a:t> : dichotomie entre les situations où on connaît les probabilités (situation de « </a:t>
            </a:r>
            <a:r>
              <a:rPr lang="fr-FR" sz="2400" i="1" dirty="0">
                <a:solidFill>
                  <a:schemeClr val="tx1"/>
                </a:solidFill>
              </a:rPr>
              <a:t>risque</a:t>
            </a:r>
            <a:r>
              <a:rPr lang="fr-FR" sz="2400" dirty="0">
                <a:solidFill>
                  <a:schemeClr val="tx1"/>
                </a:solidFill>
              </a:rPr>
              <a:t>») et les situations où on ne les connaît pas (situation « d’</a:t>
            </a:r>
            <a:r>
              <a:rPr lang="fr-FR" sz="2400" i="1" dirty="0">
                <a:solidFill>
                  <a:schemeClr val="tx1"/>
                </a:solidFill>
              </a:rPr>
              <a:t>incertitude</a:t>
            </a:r>
            <a:r>
              <a:rPr lang="fr-FR" sz="2400" dirty="0">
                <a:solidFill>
                  <a:schemeClr val="tx1"/>
                </a:solidFill>
              </a:rPr>
              <a:t> »)</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Réalité plus complexe : l’individu fait ses calculs à partir de supputations = probabilités « subjectives » ; il pondère ces probabilités par la confiance qu’il a dans ces supputations ; moins il a confiance, plus il est dans l’incertitude =&gt; un continuum de la connaissance parfaite des probabilités (objectives)  à l’incertitude (la plus radicale) (</a:t>
            </a:r>
            <a:r>
              <a:rPr lang="fr-FR" sz="2400" dirty="0">
                <a:solidFill>
                  <a:srgbClr val="FF0000"/>
                </a:solidFill>
              </a:rPr>
              <a:t>Keynes</a:t>
            </a:r>
            <a:r>
              <a:rPr lang="fr-FR" sz="2400" dirty="0">
                <a:solidFill>
                  <a:schemeClr val="tx1"/>
                </a:solidFill>
              </a:rPr>
              <a:t>)</a:t>
            </a:r>
          </a:p>
          <a:p>
            <a:pPr lvl="1" algn="just">
              <a:buClr>
                <a:srgbClr val="FF0000"/>
              </a:buClr>
              <a:buSzPct val="100000"/>
            </a:pPr>
            <a:r>
              <a:rPr lang="fr-FR" sz="2400" dirty="0">
                <a:solidFill>
                  <a:schemeClr val="tx1"/>
                </a:solidFill>
              </a:rPr>
              <a:t> </a:t>
            </a:r>
          </a:p>
          <a:p>
            <a:pPr marL="914400" lvl="1" indent="-457200" algn="just">
              <a:buClr>
                <a:srgbClr val="FF0000"/>
              </a:buClr>
              <a:buSzPct val="100000"/>
              <a:buFont typeface="Wingdings" panose="05000000000000000000" pitchFamily="2" charset="2"/>
              <a:buChar char="Ø"/>
            </a:pPr>
            <a:endParaRPr lang="fr-FR" sz="2400" dirty="0">
              <a:solidFill>
                <a:schemeClr val="tx1"/>
              </a:solidFill>
            </a:endParaRPr>
          </a:p>
          <a:p>
            <a:pPr marL="914400" lvl="1" indent="-457200" algn="just">
              <a:buClr>
                <a:srgbClr val="FF0000"/>
              </a:buClr>
              <a:buSzPct val="100000"/>
              <a:buFont typeface="Wingdings" panose="05000000000000000000" pitchFamily="2" charset="2"/>
              <a:buChar char="Ø"/>
            </a:pPr>
            <a:endParaRPr lang="fr-FR" sz="2400" dirty="0">
              <a:solidFill>
                <a:schemeClr val="tx1"/>
              </a:solidFill>
            </a:endParaRPr>
          </a:p>
          <a:p>
            <a:pPr marL="914400" lvl="1" indent="-457200" algn="just">
              <a:buClr>
                <a:srgbClr val="FF0000"/>
              </a:buClr>
              <a:buSzPct val="100000"/>
            </a:pPr>
            <a:endParaRPr lang="fr-FR" sz="2600" dirty="0">
              <a:solidFill>
                <a:schemeClr val="tx1"/>
              </a:solidFill>
            </a:endParaRPr>
          </a:p>
        </p:txBody>
      </p:sp>
      <p:pic>
        <p:nvPicPr>
          <p:cNvPr id="2050" name="Picture 2" descr="F:\2-Documents\Paris I\logo_Paris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9952" y="6304748"/>
            <a:ext cx="1217485" cy="54868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CF4668DC-857F-487D-BFFA-8C0CA5037977}" type="slidenum">
              <a:rPr lang="fr-BE" smtClean="0"/>
              <a:pPr/>
              <a:t>8</a:t>
            </a:fld>
            <a:endParaRPr lang="fr-BE" dirty="0"/>
          </a:p>
        </p:txBody>
      </p:sp>
    </p:spTree>
    <p:extLst>
      <p:ext uri="{BB962C8B-B14F-4D97-AF65-F5344CB8AC3E}">
        <p14:creationId xmlns:p14="http://schemas.microsoft.com/office/powerpoint/2010/main" val="4293588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908720"/>
          </a:xfrm>
          <a:solidFill>
            <a:schemeClr val="bg1">
              <a:lumMod val="85000"/>
            </a:schemeClr>
          </a:solidFill>
        </p:spPr>
        <p:txBody>
          <a:bodyPr>
            <a:normAutofit/>
          </a:bodyPr>
          <a:lstStyle/>
          <a:p>
            <a:r>
              <a:rPr lang="fr-FR" dirty="0">
                <a:solidFill>
                  <a:srgbClr val="0070C0"/>
                </a:solidFill>
              </a:rPr>
              <a:t>1. L’individu face au risque </a:t>
            </a:r>
          </a:p>
        </p:txBody>
      </p:sp>
      <p:sp>
        <p:nvSpPr>
          <p:cNvPr id="3" name="Sous-titre 2"/>
          <p:cNvSpPr>
            <a:spLocks noGrp="1"/>
          </p:cNvSpPr>
          <p:nvPr>
            <p:ph type="subTitle" idx="1"/>
          </p:nvPr>
        </p:nvSpPr>
        <p:spPr>
          <a:xfrm>
            <a:off x="-36512" y="1052736"/>
            <a:ext cx="9180512" cy="5805264"/>
          </a:xfrm>
        </p:spPr>
        <p:txBody>
          <a:bodyPr>
            <a:normAutofit lnSpcReduction="10000"/>
          </a:bodyPr>
          <a:lstStyle/>
          <a:p>
            <a:pPr marL="457200" indent="-457200" algn="just">
              <a:buClr>
                <a:srgbClr val="0070C0"/>
              </a:buClr>
              <a:buFont typeface="Wingdings" panose="05000000000000000000" pitchFamily="2" charset="2"/>
              <a:buChar char="Ø"/>
            </a:pPr>
            <a:r>
              <a:rPr lang="fr-FR" sz="2600" u="sng" dirty="0">
                <a:solidFill>
                  <a:schemeClr val="tx1"/>
                </a:solidFill>
              </a:rPr>
              <a:t>Au-delà de l’approche économique standard </a:t>
            </a:r>
          </a:p>
          <a:p>
            <a:pPr marL="914400" lvl="1" indent="-457200" algn="just">
              <a:buClr>
                <a:srgbClr val="FF0000"/>
              </a:buClr>
              <a:buSzPct val="100000"/>
              <a:buFont typeface="Wingdings" panose="05000000000000000000" pitchFamily="2" charset="2"/>
              <a:buChar char="Ø"/>
            </a:pPr>
            <a:r>
              <a:rPr lang="fr-FR" sz="2400" dirty="0">
                <a:solidFill>
                  <a:schemeClr val="tx1"/>
                </a:solidFill>
              </a:rPr>
              <a:t>L’apport de </a:t>
            </a:r>
            <a:r>
              <a:rPr lang="fr-FR" sz="2400" i="1" dirty="0">
                <a:solidFill>
                  <a:schemeClr val="tx1"/>
                </a:solidFill>
              </a:rPr>
              <a:t>l’économie comportementale</a:t>
            </a:r>
            <a:r>
              <a:rPr lang="fr-FR" sz="2400" dirty="0">
                <a:solidFill>
                  <a:schemeClr val="tx1"/>
                </a:solidFill>
              </a:rPr>
              <a:t> («</a:t>
            </a:r>
            <a:r>
              <a:rPr lang="fr-FR" sz="2400" i="1" dirty="0" err="1">
                <a:solidFill>
                  <a:schemeClr val="tx1"/>
                </a:solidFill>
              </a:rPr>
              <a:t>behavioural</a:t>
            </a:r>
            <a:r>
              <a:rPr lang="fr-FR" sz="2400" i="1" dirty="0">
                <a:solidFill>
                  <a:schemeClr val="tx1"/>
                </a:solidFill>
              </a:rPr>
              <a:t> </a:t>
            </a:r>
            <a:r>
              <a:rPr lang="fr-FR" sz="2400" i="1" dirty="0" err="1">
                <a:solidFill>
                  <a:schemeClr val="tx1"/>
                </a:solidFill>
              </a:rPr>
              <a:t>economics</a:t>
            </a:r>
            <a:r>
              <a:rPr lang="fr-FR" sz="2400" i="1" dirty="0">
                <a:solidFill>
                  <a:schemeClr val="tx1"/>
                </a:solidFill>
              </a:rPr>
              <a:t> </a:t>
            </a:r>
            <a:r>
              <a:rPr lang="fr-FR" sz="2400" dirty="0">
                <a:solidFill>
                  <a:schemeClr val="tx1"/>
                </a:solidFill>
              </a:rPr>
              <a:t>») inspirée de la psychologie expérimentale =&gt; les écarts par rapport à la rationalité « parfaite », et notamment en matière de choix en incertitude et de rapport au risque (</a:t>
            </a:r>
            <a:r>
              <a:rPr lang="fr-FR" sz="2400" dirty="0" err="1">
                <a:solidFill>
                  <a:srgbClr val="FF0000"/>
                </a:solidFill>
              </a:rPr>
              <a:t>Kahneman</a:t>
            </a:r>
            <a:r>
              <a:rPr lang="fr-FR" sz="2400" dirty="0">
                <a:solidFill>
                  <a:schemeClr val="tx1"/>
                </a:solidFill>
              </a:rPr>
              <a:t>, prix Nobel) =&gt; </a:t>
            </a:r>
            <a:r>
              <a:rPr lang="en-GB" sz="2400" dirty="0">
                <a:solidFill>
                  <a:schemeClr val="tx1"/>
                </a:solidFill>
              </a:rPr>
              <a:t>Remise en cause de </a:t>
            </a:r>
            <a:r>
              <a:rPr lang="en-GB" sz="2400" i="1" dirty="0" err="1">
                <a:solidFill>
                  <a:schemeClr val="tx1"/>
                </a:solidFill>
              </a:rPr>
              <a:t>l’homo</a:t>
            </a:r>
            <a:r>
              <a:rPr lang="en-GB" sz="2400" i="1" dirty="0">
                <a:solidFill>
                  <a:schemeClr val="tx1"/>
                </a:solidFill>
              </a:rPr>
              <a:t> </a:t>
            </a:r>
            <a:r>
              <a:rPr lang="en-GB" sz="2400" i="1" dirty="0" err="1">
                <a:solidFill>
                  <a:schemeClr val="tx1"/>
                </a:solidFill>
              </a:rPr>
              <a:t>oeconomicus</a:t>
            </a:r>
            <a:r>
              <a:rPr lang="en-GB" sz="2400" dirty="0">
                <a:solidFill>
                  <a:schemeClr val="tx1"/>
                </a:solidFill>
              </a:rPr>
              <a:t> qui </a:t>
            </a:r>
            <a:r>
              <a:rPr lang="en-GB" sz="2400" dirty="0" err="1">
                <a:solidFill>
                  <a:schemeClr val="tx1"/>
                </a:solidFill>
              </a:rPr>
              <a:t>est</a:t>
            </a:r>
            <a:r>
              <a:rPr lang="en-GB" sz="2400" dirty="0">
                <a:solidFill>
                  <a:schemeClr val="tx1"/>
                </a:solidFill>
              </a:rPr>
              <a:t> </a:t>
            </a:r>
            <a:r>
              <a:rPr lang="en-GB" sz="2400" dirty="0" err="1">
                <a:solidFill>
                  <a:schemeClr val="tx1"/>
                </a:solidFill>
              </a:rPr>
              <a:t>supposé</a:t>
            </a:r>
            <a:r>
              <a:rPr lang="en-GB" sz="2400" dirty="0">
                <a:solidFill>
                  <a:schemeClr val="tx1"/>
                </a:solidFill>
              </a:rPr>
              <a:t> “</a:t>
            </a:r>
            <a:r>
              <a:rPr lang="fr-FR" sz="2400" i="1" dirty="0">
                <a:solidFill>
                  <a:schemeClr val="tx1"/>
                </a:solidFill>
              </a:rPr>
              <a:t>avoir l'intelligence d'Einstein, la mémoire de </a:t>
            </a:r>
            <a:r>
              <a:rPr lang="fr-FR" sz="2400" i="1" dirty="0" err="1">
                <a:solidFill>
                  <a:schemeClr val="tx1"/>
                </a:solidFill>
              </a:rPr>
              <a:t>Big</a:t>
            </a:r>
            <a:r>
              <a:rPr lang="fr-FR" sz="2400" i="1" dirty="0">
                <a:solidFill>
                  <a:schemeClr val="tx1"/>
                </a:solidFill>
              </a:rPr>
              <a:t> Blue [le plus gros ordinateur d'IBM], et la force de caractère du Mahatma </a:t>
            </a:r>
            <a:r>
              <a:rPr lang="fr-FR" sz="2400" i="1" dirty="0" err="1">
                <a:solidFill>
                  <a:schemeClr val="tx1"/>
                </a:solidFill>
              </a:rPr>
              <a:t>Ghandi</a:t>
            </a:r>
            <a:r>
              <a:rPr lang="fr-FR" sz="2400" i="1" dirty="0"/>
              <a:t> »  (</a:t>
            </a:r>
            <a:r>
              <a:rPr lang="fr-FR" sz="2400" dirty="0">
                <a:solidFill>
                  <a:srgbClr val="FF0000"/>
                </a:solidFill>
              </a:rPr>
              <a:t>Thaler,  </a:t>
            </a:r>
            <a:r>
              <a:rPr lang="fr-FR" sz="2400" dirty="0">
                <a:solidFill>
                  <a:schemeClr val="tx1"/>
                </a:solidFill>
              </a:rPr>
              <a:t>Prix Nobel</a:t>
            </a:r>
            <a:r>
              <a:rPr lang="fr-FR" sz="2400" dirty="0"/>
              <a:t>)</a:t>
            </a:r>
            <a:endParaRPr lang="fr-FR" sz="2400" dirty="0">
              <a:solidFill>
                <a:schemeClr val="tx1"/>
              </a:solidFill>
            </a:endParaRPr>
          </a:p>
          <a:p>
            <a:pPr marL="914400" lvl="1" indent="-457200" algn="just">
              <a:buClr>
                <a:srgbClr val="FF0000"/>
              </a:buClr>
              <a:buSzPct val="100000"/>
              <a:buFont typeface="Wingdings" panose="05000000000000000000" pitchFamily="2" charset="2"/>
              <a:buChar char="Ø"/>
            </a:pPr>
            <a:r>
              <a:rPr lang="fr-FR" sz="2400" dirty="0">
                <a:solidFill>
                  <a:schemeClr val="tx1"/>
                </a:solidFill>
              </a:rPr>
              <a:t>L’apport de la sociologie  =&gt; différenciation et </a:t>
            </a:r>
            <a:r>
              <a:rPr lang="fr-FR" sz="2400" dirty="0" err="1">
                <a:solidFill>
                  <a:schemeClr val="tx1"/>
                </a:solidFill>
              </a:rPr>
              <a:t>contextualisation</a:t>
            </a:r>
            <a:r>
              <a:rPr lang="fr-FR" sz="2400" dirty="0">
                <a:solidFill>
                  <a:schemeClr val="tx1"/>
                </a:solidFill>
              </a:rPr>
              <a:t> des comportements</a:t>
            </a:r>
          </a:p>
          <a:p>
            <a:pPr marL="1371600" lvl="2" indent="-457200" algn="just">
              <a:buClr>
                <a:srgbClr val="0070C0"/>
              </a:buClr>
              <a:buSzPct val="100000"/>
              <a:buFont typeface="Wingdings" pitchFamily="2" charset="2"/>
              <a:buChar char="§"/>
            </a:pPr>
            <a:r>
              <a:rPr lang="fr-FR" dirty="0">
                <a:solidFill>
                  <a:schemeClr val="tx1"/>
                </a:solidFill>
              </a:rPr>
              <a:t>La catégorie même de risque n’est pas universelle et atemporelle (</a:t>
            </a:r>
            <a:r>
              <a:rPr lang="fr-FR" dirty="0">
                <a:solidFill>
                  <a:srgbClr val="FF0000"/>
                </a:solidFill>
              </a:rPr>
              <a:t>Bourdieu, Ewald</a:t>
            </a:r>
            <a:r>
              <a:rPr lang="fr-FR" dirty="0">
                <a:solidFill>
                  <a:schemeClr val="tx1"/>
                </a:solidFill>
              </a:rPr>
              <a:t>)</a:t>
            </a:r>
          </a:p>
          <a:p>
            <a:pPr marL="1371600" lvl="2" indent="-457200" algn="just">
              <a:buClr>
                <a:srgbClr val="0070C0"/>
              </a:buClr>
              <a:buSzPct val="100000"/>
              <a:buFont typeface="Wingdings" pitchFamily="2" charset="2"/>
              <a:buChar char="§"/>
            </a:pPr>
            <a:r>
              <a:rPr lang="fr-FR" dirty="0">
                <a:solidFill>
                  <a:schemeClr val="tx1"/>
                </a:solidFill>
              </a:rPr>
              <a:t>La diversité et la complexité des comportements, notamment « à risques » </a:t>
            </a:r>
          </a:p>
          <a:p>
            <a:pPr lvl="1" algn="just">
              <a:buClr>
                <a:srgbClr val="FF0000"/>
              </a:buClr>
              <a:buSzPct val="100000"/>
            </a:pPr>
            <a:r>
              <a:rPr lang="fr-FR" sz="2400" dirty="0">
                <a:solidFill>
                  <a:schemeClr val="tx1"/>
                </a:solidFill>
              </a:rPr>
              <a:t> </a:t>
            </a:r>
          </a:p>
          <a:p>
            <a:pPr marL="914400" lvl="1" indent="-457200" algn="just">
              <a:buClr>
                <a:srgbClr val="FF0000"/>
              </a:buClr>
              <a:buSzPct val="100000"/>
              <a:buFont typeface="Wingdings" panose="05000000000000000000" pitchFamily="2" charset="2"/>
              <a:buChar char="Ø"/>
            </a:pPr>
            <a:endParaRPr lang="fr-FR" sz="2400" dirty="0">
              <a:solidFill>
                <a:schemeClr val="tx1"/>
              </a:solidFill>
            </a:endParaRPr>
          </a:p>
          <a:p>
            <a:pPr marL="914400" lvl="1" indent="-457200" algn="just">
              <a:buClr>
                <a:srgbClr val="FF0000"/>
              </a:buClr>
              <a:buSzPct val="100000"/>
              <a:buFont typeface="Wingdings" panose="05000000000000000000" pitchFamily="2" charset="2"/>
              <a:buChar char="Ø"/>
            </a:pPr>
            <a:endParaRPr lang="fr-FR" sz="2400" dirty="0">
              <a:solidFill>
                <a:schemeClr val="tx1"/>
              </a:solidFill>
            </a:endParaRPr>
          </a:p>
          <a:p>
            <a:pPr marL="914400" lvl="1" indent="-457200" algn="just">
              <a:buClr>
                <a:srgbClr val="FF0000"/>
              </a:buClr>
              <a:buSzPct val="100000"/>
            </a:pPr>
            <a:endParaRPr lang="fr-FR" sz="2600" dirty="0">
              <a:solidFill>
                <a:schemeClr val="tx1"/>
              </a:solidFill>
            </a:endParaRPr>
          </a:p>
        </p:txBody>
      </p:sp>
      <p:pic>
        <p:nvPicPr>
          <p:cNvPr id="2050" name="Picture 2" descr="F:\2-Documents\Paris I\logo_Paris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9952" y="6304748"/>
            <a:ext cx="1217485" cy="54868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CF4668DC-857F-487D-BFFA-8C0CA5037977}" type="slidenum">
              <a:rPr lang="fr-BE" smtClean="0"/>
              <a:pPr/>
              <a:t>9</a:t>
            </a:fld>
            <a:endParaRPr lang="fr-BE" dirty="0"/>
          </a:p>
        </p:txBody>
      </p:sp>
    </p:spTree>
    <p:extLst>
      <p:ext uri="{BB962C8B-B14F-4D97-AF65-F5344CB8AC3E}">
        <p14:creationId xmlns:p14="http://schemas.microsoft.com/office/powerpoint/2010/main" val="4293588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7977</TotalTime>
  <Words>1178</Words>
  <Application>Microsoft Office PowerPoint</Application>
  <PresentationFormat>Affichage à l'écran (4:3)</PresentationFormat>
  <Paragraphs>248</Paragraphs>
  <Slides>29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29</vt:i4>
      </vt:variant>
    </vt:vector>
  </HeadingPairs>
  <TitlesOfParts>
    <vt:vector size="33" baseType="lpstr">
      <vt:lpstr>Arial</vt:lpstr>
      <vt:lpstr>Calibri</vt:lpstr>
      <vt:lpstr>Wingdings</vt:lpstr>
      <vt:lpstr>Thème Office</vt:lpstr>
      <vt:lpstr>Présentation PowerPoint</vt:lpstr>
      <vt:lpstr>Introduction</vt:lpstr>
      <vt:lpstr>Introduction</vt:lpstr>
      <vt:lpstr>1. L’individu face au risque </vt:lpstr>
      <vt:lpstr>1. L’individu face au risque </vt:lpstr>
      <vt:lpstr>1. L’individu face au risque </vt:lpstr>
      <vt:lpstr>1. L’individu face au risque </vt:lpstr>
      <vt:lpstr>1. L’individu face au risque </vt:lpstr>
      <vt:lpstr>1. L’individu face au risque </vt:lpstr>
      <vt:lpstr>1. L’individu face au risque </vt:lpstr>
      <vt:lpstr>Présentation PowerPoint</vt:lpstr>
      <vt:lpstr>Présentation PowerPoint</vt:lpstr>
      <vt:lpstr>2. Gérer les risques</vt:lpstr>
      <vt:lpstr>2. Gérer les risques</vt:lpstr>
      <vt:lpstr>2. Gérer les risques</vt:lpstr>
      <vt:lpstr>3. Comment assurer ?</vt:lpstr>
      <vt:lpstr>3. Comment assurer ?</vt:lpstr>
      <vt:lpstr>3. Comment assurer ?</vt:lpstr>
      <vt:lpstr>3. Comment assurer ?</vt:lpstr>
      <vt:lpstr>3. Comment assurer ?</vt:lpstr>
      <vt:lpstr>3. Comment assurer ?</vt:lpstr>
      <vt:lpstr>3. Comment assurer ?</vt:lpstr>
      <vt:lpstr>3. Comment assurer ?</vt:lpstr>
      <vt:lpstr>4. Assurance et solidarité</vt:lpstr>
      <vt:lpstr>4. Assurance et solidarité</vt:lpstr>
      <vt:lpstr>4. Assurance et solidarité</vt:lpstr>
      <vt:lpstr>4. Assurance et solidarité</vt:lpstr>
      <vt:lpstr>5. Modèles nationaux</vt:lpstr>
      <vt:lpstr>Références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Sophie</dc:creator>
  <cp:lastModifiedBy>Jerome Gautie</cp:lastModifiedBy>
  <cp:revision>509</cp:revision>
  <cp:lastPrinted>2020-01-28T09:52:22Z</cp:lastPrinted>
  <dcterms:created xsi:type="dcterms:W3CDTF">2015-03-06T18:10:09Z</dcterms:created>
  <dcterms:modified xsi:type="dcterms:W3CDTF">2020-01-28T17:44:05Z</dcterms:modified>
</cp:coreProperties>
</file>