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 id="2147483661" r:id="rId5"/>
    <p:sldMasterId id="2147483663" r:id="rId6"/>
  </p:sldMasterIdLst>
  <p:notesMasterIdLst>
    <p:notesMasterId r:id="rId38"/>
  </p:notesMasterIdLst>
  <p:handoutMasterIdLst>
    <p:handoutMasterId r:id="rId39"/>
  </p:handoutMasterIdLst>
  <p:sldIdLst>
    <p:sldId id="271" r:id="rId7"/>
    <p:sldId id="327" r:id="rId8"/>
    <p:sldId id="336" r:id="rId9"/>
    <p:sldId id="329" r:id="rId10"/>
    <p:sldId id="369" r:id="rId11"/>
    <p:sldId id="340" r:id="rId12"/>
    <p:sldId id="341" r:id="rId13"/>
    <p:sldId id="339" r:id="rId14"/>
    <p:sldId id="343" r:id="rId15"/>
    <p:sldId id="344" r:id="rId16"/>
    <p:sldId id="346" r:id="rId17"/>
    <p:sldId id="363" r:id="rId18"/>
    <p:sldId id="347" r:id="rId19"/>
    <p:sldId id="348" r:id="rId20"/>
    <p:sldId id="350" r:id="rId21"/>
    <p:sldId id="365" r:id="rId22"/>
    <p:sldId id="368" r:id="rId23"/>
    <p:sldId id="356" r:id="rId24"/>
    <p:sldId id="366" r:id="rId25"/>
    <p:sldId id="351" r:id="rId26"/>
    <p:sldId id="352" r:id="rId27"/>
    <p:sldId id="360" r:id="rId28"/>
    <p:sldId id="354" r:id="rId29"/>
    <p:sldId id="361" r:id="rId30"/>
    <p:sldId id="364" r:id="rId31"/>
    <p:sldId id="315" r:id="rId32"/>
    <p:sldId id="316" r:id="rId33"/>
    <p:sldId id="334" r:id="rId34"/>
    <p:sldId id="317" r:id="rId35"/>
    <p:sldId id="335" r:id="rId36"/>
    <p:sldId id="319" r:id="rId37"/>
  </p:sldIdLst>
  <p:sldSz cx="9144000" cy="5143500" type="screen16x9"/>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 Pelletier" initials="MP" lastIdx="1" clrIdx="0">
    <p:extLst>
      <p:ext uri="{19B8F6BF-5375-455C-9EA6-DF929625EA0E}">
        <p15:presenceInfo xmlns:p15="http://schemas.microsoft.com/office/powerpoint/2012/main" userId="855f2a3ac437edb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45" autoAdjust="0"/>
    <p:restoredTop sz="76116"/>
  </p:normalViewPr>
  <p:slideViewPr>
    <p:cSldViewPr snapToGrid="0" snapToObjects="1">
      <p:cViewPr varScale="1">
        <p:scale>
          <a:sx n="110" d="100"/>
          <a:sy n="110" d="100"/>
        </p:scale>
        <p:origin x="1008" y="168"/>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handoutMaster" Target="handoutMasters/handoutMaster1.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D9186E-EAA7-3A42-AFD2-CC349621202A}" type="datetimeFigureOut">
              <a:rPr lang="fr-FR" smtClean="0"/>
              <a:pPr/>
              <a:t>07/02/2020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8815B8-4CE2-F247-96EE-D0C173663BEB}" type="slidenum">
              <a:rPr lang="fr-FR" smtClean="0"/>
              <a:pPr/>
              <a:t>‹N°›</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EF2D4-44B9-F34D-AC77-36ED78FDDA30}" type="datetimeFigureOut">
              <a:rPr lang="fr-FR" smtClean="0"/>
              <a:pPr/>
              <a:t>07/02/2020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D7BDEA-8EA0-FE4F-8E67-406CE035A260}" type="slidenum">
              <a:rPr lang="fr-FR" smtClean="0"/>
              <a:pPr/>
              <a:t>‹N°›</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1</a:t>
            </a:fld>
            <a:endParaRPr lang="fr-FR"/>
          </a:p>
        </p:txBody>
      </p:sp>
    </p:spTree>
    <p:extLst>
      <p:ext uri="{BB962C8B-B14F-4D97-AF65-F5344CB8AC3E}">
        <p14:creationId xmlns:p14="http://schemas.microsoft.com/office/powerpoint/2010/main" val="6402578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27</a:t>
            </a:fld>
            <a:endParaRPr lang="fr-FR"/>
          </a:p>
        </p:txBody>
      </p:sp>
    </p:spTree>
    <p:extLst>
      <p:ext uri="{BB962C8B-B14F-4D97-AF65-F5344CB8AC3E}">
        <p14:creationId xmlns:p14="http://schemas.microsoft.com/office/powerpoint/2010/main" val="3789124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28</a:t>
            </a:fld>
            <a:endParaRPr lang="fr-FR"/>
          </a:p>
        </p:txBody>
      </p:sp>
    </p:spTree>
    <p:extLst>
      <p:ext uri="{BB962C8B-B14F-4D97-AF65-F5344CB8AC3E}">
        <p14:creationId xmlns:p14="http://schemas.microsoft.com/office/powerpoint/2010/main" val="1535228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29</a:t>
            </a:fld>
            <a:endParaRPr lang="fr-FR"/>
          </a:p>
        </p:txBody>
      </p:sp>
    </p:spTree>
    <p:extLst>
      <p:ext uri="{BB962C8B-B14F-4D97-AF65-F5344CB8AC3E}">
        <p14:creationId xmlns:p14="http://schemas.microsoft.com/office/powerpoint/2010/main" val="1924192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30</a:t>
            </a:fld>
            <a:endParaRPr lang="fr-FR"/>
          </a:p>
        </p:txBody>
      </p:sp>
    </p:spTree>
    <p:extLst>
      <p:ext uri="{BB962C8B-B14F-4D97-AF65-F5344CB8AC3E}">
        <p14:creationId xmlns:p14="http://schemas.microsoft.com/office/powerpoint/2010/main" val="377288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31</a:t>
            </a:fld>
            <a:endParaRPr lang="fr-FR"/>
          </a:p>
        </p:txBody>
      </p:sp>
    </p:spTree>
    <p:extLst>
      <p:ext uri="{BB962C8B-B14F-4D97-AF65-F5344CB8AC3E}">
        <p14:creationId xmlns:p14="http://schemas.microsoft.com/office/powerpoint/2010/main" val="412364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 contenus actualisés </a:t>
            </a:r>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2</a:t>
            </a:fld>
            <a:endParaRPr lang="fr-FR"/>
          </a:p>
        </p:txBody>
      </p:sp>
    </p:spTree>
    <p:extLst>
      <p:ext uri="{BB962C8B-B14F-4D97-AF65-F5344CB8AC3E}">
        <p14:creationId xmlns:p14="http://schemas.microsoft.com/office/powerpoint/2010/main" val="996306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3</a:t>
            </a:fld>
            <a:endParaRPr lang="fr-FR"/>
          </a:p>
        </p:txBody>
      </p:sp>
    </p:spTree>
    <p:extLst>
      <p:ext uri="{BB962C8B-B14F-4D97-AF65-F5344CB8AC3E}">
        <p14:creationId xmlns:p14="http://schemas.microsoft.com/office/powerpoint/2010/main" val="1160844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4</a:t>
            </a:fld>
            <a:endParaRPr lang="fr-FR"/>
          </a:p>
        </p:txBody>
      </p:sp>
    </p:spTree>
    <p:extLst>
      <p:ext uri="{BB962C8B-B14F-4D97-AF65-F5344CB8AC3E}">
        <p14:creationId xmlns:p14="http://schemas.microsoft.com/office/powerpoint/2010/main" val="991298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6</a:t>
            </a:fld>
            <a:endParaRPr lang="fr-FR"/>
          </a:p>
        </p:txBody>
      </p:sp>
    </p:spTree>
    <p:extLst>
      <p:ext uri="{BB962C8B-B14F-4D97-AF65-F5344CB8AC3E}">
        <p14:creationId xmlns:p14="http://schemas.microsoft.com/office/powerpoint/2010/main" val="252102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10</a:t>
            </a:fld>
            <a:endParaRPr lang="fr-FR"/>
          </a:p>
        </p:txBody>
      </p:sp>
    </p:spTree>
    <p:extLst>
      <p:ext uri="{BB962C8B-B14F-4D97-AF65-F5344CB8AC3E}">
        <p14:creationId xmlns:p14="http://schemas.microsoft.com/office/powerpoint/2010/main" val="3747620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pPr/>
              <a:t>15</a:t>
            </a:fld>
            <a:endParaRPr lang="fr-FR"/>
          </a:p>
        </p:txBody>
      </p:sp>
    </p:spTree>
    <p:extLst>
      <p:ext uri="{BB962C8B-B14F-4D97-AF65-F5344CB8AC3E}">
        <p14:creationId xmlns:p14="http://schemas.microsoft.com/office/powerpoint/2010/main" val="634380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22</a:t>
            </a:fld>
            <a:endParaRPr lang="fr-FR"/>
          </a:p>
        </p:txBody>
      </p:sp>
    </p:spTree>
    <p:extLst>
      <p:ext uri="{BB962C8B-B14F-4D97-AF65-F5344CB8AC3E}">
        <p14:creationId xmlns:p14="http://schemas.microsoft.com/office/powerpoint/2010/main" val="2973566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Idées économiques et sociales , n°</a:t>
            </a:r>
          </a:p>
        </p:txBody>
      </p:sp>
      <p:sp>
        <p:nvSpPr>
          <p:cNvPr id="4" name="Espace réservé du numéro de diapositive 3"/>
          <p:cNvSpPr>
            <a:spLocks noGrp="1"/>
          </p:cNvSpPr>
          <p:nvPr>
            <p:ph type="sldNum" sz="quarter" idx="5"/>
          </p:nvPr>
        </p:nvSpPr>
        <p:spPr/>
        <p:txBody>
          <a:bodyPr/>
          <a:lstStyle/>
          <a:p>
            <a:fld id="{08D7BDEA-8EA0-FE4F-8E67-406CE035A260}" type="slidenum">
              <a:rPr lang="fr-FR" smtClean="0"/>
              <a:pPr/>
              <a:t>26</a:t>
            </a:fld>
            <a:endParaRPr lang="fr-FR"/>
          </a:p>
        </p:txBody>
      </p:sp>
    </p:spTree>
    <p:extLst>
      <p:ext uri="{BB962C8B-B14F-4D97-AF65-F5344CB8AC3E}">
        <p14:creationId xmlns:p14="http://schemas.microsoft.com/office/powerpoint/2010/main" val="2613780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10" y="732241"/>
            <a:ext cx="7894637" cy="1825421"/>
          </a:xfrm>
        </p:spPr>
        <p:txBody>
          <a:bodyPr/>
          <a:lstStyle/>
          <a:p>
            <a:r>
              <a:rPr lang="fr-FR" dirty="0"/>
              <a:t>CLIQUEZ ET MODIFIEZ LE TITRE</a:t>
            </a:r>
          </a:p>
        </p:txBody>
      </p:sp>
      <p:sp>
        <p:nvSpPr>
          <p:cNvPr id="3" name="Sous-titre 2"/>
          <p:cNvSpPr>
            <a:spLocks noGrp="1"/>
          </p:cNvSpPr>
          <p:nvPr>
            <p:ph type="subTitle" idx="1"/>
          </p:nvPr>
        </p:nvSpPr>
        <p:spPr>
          <a:xfrm>
            <a:off x="1090609" y="2604156"/>
            <a:ext cx="7596190" cy="1314450"/>
          </a:xfrm>
        </p:spPr>
        <p:txBody>
          <a:bodyPr/>
          <a:lstStyle>
            <a:lvl1pPr marL="0" indent="0" algn="l">
              <a:buNone/>
              <a:defRPr baseline="0">
                <a:solidFill>
                  <a:srgbClr val="407CC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p>
        </p:txBody>
      </p:sp>
    </p:spTree>
    <p:extLst>
      <p:ext uri="{BB962C8B-B14F-4D97-AF65-F5344CB8AC3E}">
        <p14:creationId xmlns:p14="http://schemas.microsoft.com/office/powerpoint/2010/main" val="263367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097486" y="2462400"/>
            <a:ext cx="5897726" cy="1581120"/>
          </a:xfrm>
        </p:spPr>
        <p:txBody>
          <a:bodyPr anchor="t" anchorCtr="0">
            <a:normAutofit/>
          </a:bodyPr>
          <a:lstStyle>
            <a:lvl1pPr>
              <a:defRPr sz="1500" baseline="0"/>
            </a:lvl1pPr>
          </a:lstStyle>
          <a:p>
            <a:r>
              <a:rPr lang="fr-FR" dirty="0"/>
              <a:t>Contacts :</a:t>
            </a:r>
          </a:p>
        </p:txBody>
      </p:sp>
    </p:spTree>
    <p:extLst>
      <p:ext uri="{BB962C8B-B14F-4D97-AF65-F5344CB8AC3E}">
        <p14:creationId xmlns:p14="http://schemas.microsoft.com/office/powerpoint/2010/main" val="2270721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aseline="0">
                <a:solidFill>
                  <a:srgbClr val="407CC9"/>
                </a:solidFill>
              </a:defRPr>
            </a:lvl1pPr>
          </a:lstStyle>
          <a:p>
            <a:r>
              <a:rPr lang="fr-FR" dirty="0"/>
              <a:t>Cliquez et modifiez le titre</a:t>
            </a:r>
          </a:p>
        </p:txBody>
      </p:sp>
      <p:sp>
        <p:nvSpPr>
          <p:cNvPr id="8" name="Espace réservé du texte 7"/>
          <p:cNvSpPr>
            <a:spLocks noGrp="1"/>
          </p:cNvSpPr>
          <p:nvPr>
            <p:ph type="body" sz="quarter" idx="13"/>
          </p:nvPr>
        </p:nvSpPr>
        <p:spPr>
          <a:xfrm>
            <a:off x="1095375" y="3090863"/>
            <a:ext cx="7505700" cy="1360885"/>
          </a:xfr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a:t>Cliquez pour modifier les styles du texte du masque</a:t>
            </a:r>
          </a:p>
        </p:txBody>
      </p:sp>
      <p:sp>
        <p:nvSpPr>
          <p:cNvPr id="10" name="Espace réservé du texte 9"/>
          <p:cNvSpPr>
            <a:spLocks noGrp="1"/>
          </p:cNvSpPr>
          <p:nvPr>
            <p:ph type="body" sz="quarter" idx="14"/>
          </p:nvPr>
        </p:nvSpPr>
        <p:spPr>
          <a:xfrm>
            <a:off x="1095375" y="2028826"/>
            <a:ext cx="7505700" cy="867735"/>
          </a:xfrm>
        </p:spPr>
        <p:txBody>
          <a:bodyPr>
            <a:noAutofit/>
          </a:bodyPr>
          <a:lstStyle>
            <a:lvl1pPr marL="0" indent="0">
              <a:buFont typeface="Arial"/>
              <a:buNone/>
              <a:defRPr sz="3000"/>
            </a:lvl1pPr>
            <a:lvl2pPr marL="0" indent="0">
              <a:buNone/>
              <a:defRPr sz="3000"/>
            </a:lvl2pPr>
            <a:lvl3pPr marL="0" indent="0">
              <a:buNone/>
              <a:defRPr sz="3000"/>
            </a:lvl3pPr>
            <a:lvl4pPr marL="0" indent="0">
              <a:buNone/>
              <a:defRPr sz="3000"/>
            </a:lvl4pPr>
            <a:lvl5pPr marL="0" indent="0">
              <a:buNone/>
              <a:defRPr sz="3000"/>
            </a:lvl5pPr>
          </a:lstStyle>
          <a:p>
            <a:pPr lvl="0"/>
            <a:r>
              <a:rPr lang="fr-FR" dirty="0"/>
              <a:t>Cliquez pour modifier les styles du texte du masque</a:t>
            </a:r>
          </a:p>
        </p:txBody>
      </p:sp>
    </p:spTree>
    <p:extLst>
      <p:ext uri="{BB962C8B-B14F-4D97-AF65-F5344CB8AC3E}">
        <p14:creationId xmlns:p14="http://schemas.microsoft.com/office/powerpoint/2010/main" val="4024325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6" name="Espace réservé du texte 6"/>
          <p:cNvSpPr>
            <a:spLocks noGrp="1"/>
          </p:cNvSpPr>
          <p:nvPr>
            <p:ph type="body" sz="quarter" idx="13" hasCustomPrompt="1"/>
          </p:nvPr>
        </p:nvSpPr>
        <p:spPr>
          <a:xfrm>
            <a:off x="804864" y="1103312"/>
            <a:ext cx="7881937" cy="3449241"/>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baseline="0">
                <a:solidFill>
                  <a:srgbClr val="3D7CC9"/>
                </a:solidFill>
              </a:defRPr>
            </a:lvl1pPr>
            <a:lvl2pPr marL="627063" marR="0" indent="-169863" algn="l" defTabSz="457200" rtl="0" eaLnBrk="1" fontAlgn="auto" latinLnBrk="0" hangingPunct="1">
              <a:lnSpc>
                <a:spcPct val="100000"/>
              </a:lnSpc>
              <a:spcBef>
                <a:spcPct val="20000"/>
              </a:spcBef>
              <a:spcAft>
                <a:spcPts val="0"/>
              </a:spcAft>
              <a:buClr>
                <a:srgbClr val="3D7CC9"/>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3D7CC9"/>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33979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Page de contenu avec texte et graphiqu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3" name="Espace réservé du contenu 2"/>
          <p:cNvSpPr>
            <a:spLocks noGrp="1"/>
          </p:cNvSpPr>
          <p:nvPr>
            <p:ph idx="1" hasCustomPrompt="1"/>
          </p:nvPr>
        </p:nvSpPr>
        <p:spPr>
          <a:xfrm>
            <a:off x="805400" y="1107223"/>
            <a:ext cx="7881400" cy="3394472"/>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baseline="0">
                <a:solidFill>
                  <a:srgbClr val="3D7CC9"/>
                </a:solidFill>
              </a:defRPr>
            </a:lvl1pPr>
            <a:lvl2pPr marL="627063" marR="0" indent="-169863" algn="l" defTabSz="457200" rtl="0" eaLnBrk="1" fontAlgn="auto" latinLnBrk="0" hangingPunct="1">
              <a:lnSpc>
                <a:spcPct val="100000"/>
              </a:lnSpc>
              <a:spcBef>
                <a:spcPct val="20000"/>
              </a:spcBef>
              <a:spcAft>
                <a:spcPts val="0"/>
              </a:spcAft>
              <a:buClr>
                <a:srgbClr val="1A86D0"/>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1A86D0"/>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68153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7" name="Espace réservé du texte 6"/>
          <p:cNvSpPr>
            <a:spLocks noGrp="1"/>
          </p:cNvSpPr>
          <p:nvPr>
            <p:ph type="body" sz="quarter" idx="13" hasCustomPrompt="1"/>
          </p:nvPr>
        </p:nvSpPr>
        <p:spPr>
          <a:xfrm>
            <a:off x="804864" y="1102034"/>
            <a:ext cx="7881937" cy="3298031"/>
          </a:xfrm>
        </p:spPr>
        <p:txBody>
          <a:bodyPr/>
          <a:lstStyle>
            <a:lvl1pPr>
              <a:buClr>
                <a:srgbClr val="1A86D0"/>
              </a:buClr>
              <a:defRPr>
                <a:solidFill>
                  <a:srgbClr val="000000"/>
                </a:solidFill>
              </a:defRPr>
            </a:lvl1pPr>
          </a:lstStyle>
          <a:p>
            <a:pPr lvl="0"/>
            <a:r>
              <a:rPr lang="fr-FR" dirty="0"/>
              <a:t> Cliquez pour modifier les styles du texte du masque</a:t>
            </a:r>
          </a:p>
        </p:txBody>
      </p:sp>
    </p:spTree>
    <p:extLst>
      <p:ext uri="{BB962C8B-B14F-4D97-AF65-F5344CB8AC3E}">
        <p14:creationId xmlns:p14="http://schemas.microsoft.com/office/powerpoint/2010/main" val="191717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08773" y="52269"/>
            <a:ext cx="8004162" cy="621431"/>
          </a:xfrm>
        </p:spPr>
        <p:txBody>
          <a:bodyPr anchor="b">
            <a:normAutofit/>
          </a:bodyPr>
          <a:lstStyle>
            <a:lvl1pPr algn="l">
              <a:defRPr sz="3000" b="0"/>
            </a:lvl1pPr>
          </a:lstStyle>
          <a:p>
            <a:r>
              <a:rPr lang="fr-FR" dirty="0"/>
              <a:t>Cliquez et modifiez le titre</a:t>
            </a:r>
          </a:p>
        </p:txBody>
      </p:sp>
      <p:sp>
        <p:nvSpPr>
          <p:cNvPr id="3" name="Espace réservé pour une image  2"/>
          <p:cNvSpPr>
            <a:spLocks noGrp="1"/>
          </p:cNvSpPr>
          <p:nvPr>
            <p:ph type="pic" idx="1"/>
          </p:nvPr>
        </p:nvSpPr>
        <p:spPr>
          <a:xfrm>
            <a:off x="677333" y="1120898"/>
            <a:ext cx="7923066" cy="24247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677333" y="4025503"/>
            <a:ext cx="7923066" cy="603647"/>
          </a:xfrm>
        </p:spPr>
        <p:txBody>
          <a:bodyPr/>
          <a:lstStyle>
            <a:lvl1pPr marL="0" indent="0">
              <a:buNone/>
              <a:defRPr sz="1400" baseline="0">
                <a:solidFill>
                  <a:srgbClr val="407CC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Tree>
    <p:extLst>
      <p:ext uri="{BB962C8B-B14F-4D97-AF65-F5344CB8AC3E}">
        <p14:creationId xmlns:p14="http://schemas.microsoft.com/office/powerpoint/2010/main" val="24309252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3.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6" y="686880"/>
            <a:ext cx="7982797" cy="1911722"/>
          </a:xfrm>
          <a:prstGeom prst="rect">
            <a:avLst/>
          </a:prstGeom>
        </p:spPr>
        <p:txBody>
          <a:bodyPr vert="horz" lIns="91440" tIns="45720" rIns="91440" bIns="45720" rtlCol="0" anchor="ctr">
            <a:noAutofit/>
          </a:bodyPr>
          <a:lstStyle/>
          <a:p>
            <a:r>
              <a:rPr lang="fr-FR" dirty="0"/>
              <a:t>CLIQUEZ ET MODIFIEZ </a:t>
            </a:r>
            <a:br>
              <a:rPr lang="fr-FR" dirty="0"/>
            </a:br>
            <a:r>
              <a:rPr lang="fr-FR" dirty="0"/>
              <a:t>LE TITRE</a:t>
            </a:r>
          </a:p>
        </p:txBody>
      </p:sp>
      <p:sp>
        <p:nvSpPr>
          <p:cNvPr id="3" name="Espace réservé du texte 2"/>
          <p:cNvSpPr>
            <a:spLocks noGrp="1"/>
          </p:cNvSpPr>
          <p:nvPr>
            <p:ph type="body" idx="1"/>
          </p:nvPr>
        </p:nvSpPr>
        <p:spPr>
          <a:xfrm>
            <a:off x="1097487" y="2598603"/>
            <a:ext cx="7589313" cy="936947"/>
          </a:xfrm>
          <a:prstGeom prst="rect">
            <a:avLst/>
          </a:prstGeom>
        </p:spPr>
        <p:txBody>
          <a:bodyPr vert="horz" lIns="91440" tIns="45720" rIns="91440" bIns="45720" rtlCol="0">
            <a:normAutofit/>
          </a:bodyPr>
          <a:lstStyle/>
          <a:p>
            <a:pPr lvl="0"/>
            <a:r>
              <a:rPr lang="fr-FR" dirty="0"/>
              <a:t>Cliquez pour modifier les styles du texte du masque</a:t>
            </a:r>
          </a:p>
        </p:txBody>
      </p:sp>
      <p:cxnSp>
        <p:nvCxnSpPr>
          <p:cNvPr id="16" name="Connecteur droit 15"/>
          <p:cNvCxnSpPr/>
          <p:nvPr userDrawn="1"/>
        </p:nvCxnSpPr>
        <p:spPr>
          <a:xfrm>
            <a:off x="698886" y="4137313"/>
            <a:ext cx="6290733" cy="0"/>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5214" y="3366810"/>
            <a:ext cx="1519767" cy="768349"/>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886" y="0"/>
            <a:ext cx="295" cy="4130965"/>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pic>
        <p:nvPicPr>
          <p:cNvPr id="1026" name="Picture 2"/>
          <p:cNvPicPr>
            <a:picLocks noChangeAspect="1" noChangeArrowheads="1"/>
          </p:cNvPicPr>
          <p:nvPr userDrawn="1"/>
        </p:nvPicPr>
        <p:blipFill>
          <a:blip r:embed="rId4">
            <a:extLst>
              <a:ext uri="{28A0092B-C50C-407E-A947-70E740481C1C}">
                <a14:useLocalDpi xmlns:a14="http://schemas.microsoft.com/office/drawing/2010/main" val="0"/>
              </a:ext>
            </a:extLst>
          </a:blip>
          <a:stretch>
            <a:fillRect/>
          </a:stretch>
        </p:blipFill>
        <p:spPr bwMode="auto">
          <a:xfrm>
            <a:off x="736256" y="4441211"/>
            <a:ext cx="6258958" cy="507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Lst>
  <p:hf hdr="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baseline="0">
          <a:solidFill>
            <a:srgbClr val="407CC9"/>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5184" y="523498"/>
            <a:ext cx="7781697" cy="1504742"/>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1095183" y="2028240"/>
            <a:ext cx="7781697" cy="885547"/>
          </a:xfrm>
          <a:prstGeom prst="rect">
            <a:avLst/>
          </a:prstGeom>
        </p:spPr>
        <p:txBody>
          <a:bodyPr vert="horz" lIns="91440" tIns="45720" rIns="91440" bIns="45720" rtlCol="0">
            <a:normAutofit/>
          </a:bodyPr>
          <a:lstStyle/>
          <a:p>
            <a:pPr lvl="0"/>
            <a:r>
              <a:rPr lang="fr-FR" dirty="0"/>
              <a:t>Cliquez pour modifier </a:t>
            </a:r>
            <a:br>
              <a:rPr lang="fr-FR" dirty="0"/>
            </a:br>
            <a:r>
              <a:rPr lang="fr-FR" dirty="0"/>
              <a:t>les styles du texte du masque</a:t>
            </a:r>
          </a:p>
          <a:p>
            <a:pPr lvl="0"/>
            <a:endParaRPr lang="fr-FR" dirty="0"/>
          </a:p>
        </p:txBody>
      </p:sp>
      <p:cxnSp>
        <p:nvCxnSpPr>
          <p:cNvPr id="15" name="Connecteur droit 14"/>
          <p:cNvCxnSpPr/>
          <p:nvPr userDrawn="1"/>
        </p:nvCxnSpPr>
        <p:spPr>
          <a:xfrm>
            <a:off x="698886" y="2920134"/>
            <a:ext cx="6290733" cy="0"/>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userDrawn="1"/>
        </p:nvCxnSpPr>
        <p:spPr>
          <a:xfrm flipV="1">
            <a:off x="6995214" y="2149632"/>
            <a:ext cx="1519767" cy="768349"/>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H="1" flipV="1">
            <a:off x="699181" y="0"/>
            <a:ext cx="1" cy="2913787"/>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pic>
        <p:nvPicPr>
          <p:cNvPr id="10" name="Picture 2"/>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736256" y="4441211"/>
            <a:ext cx="6258958" cy="507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411295"/>
      </p:ext>
    </p:extLst>
  </p:cSld>
  <p:clrMap bg1="lt1" tx1="dk1" bg2="lt2" tx2="dk2" accent1="accent1" accent2="accent2" accent3="accent3" accent4="accent4" accent5="accent5" accent6="accent6" hlink="hlink" folHlink="folHlink"/>
  <p:sldLayoutIdLst>
    <p:sldLayoutId id="2147483679" r:id="rId1"/>
  </p:sldLayoutIdLst>
  <p:hf hdr="0"/>
  <p:txStyles>
    <p:titleStyle>
      <a:lvl1pPr algn="l" defTabSz="457200" rtl="0" eaLnBrk="1" latinLnBrk="0" hangingPunct="1">
        <a:spcBef>
          <a:spcPct val="0"/>
        </a:spcBef>
        <a:buNone/>
        <a:defRPr sz="4400" kern="1200">
          <a:solidFill>
            <a:srgbClr val="1A86D0"/>
          </a:solidFill>
          <a:latin typeface="+mj-lt"/>
          <a:ea typeface="+mj-ea"/>
          <a:cs typeface="+mj-cs"/>
        </a:defRPr>
      </a:lvl1pPr>
    </p:titleStyle>
    <p:bodyStyle>
      <a:lvl1pPr marL="0" indent="0" algn="l" defTabSz="457200" rtl="0" eaLnBrk="1" latinLnBrk="0" hangingPunct="1">
        <a:spcBef>
          <a:spcPct val="20000"/>
        </a:spcBef>
        <a:buFont typeface="Arial"/>
        <a:buNone/>
        <a:defRPr sz="3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05400" y="0"/>
            <a:ext cx="7881400" cy="965203"/>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805400" y="1107017"/>
            <a:ext cx="7881400" cy="3394472"/>
          </a:xfrm>
          <a:prstGeom prst="rect">
            <a:avLst/>
          </a:prstGeom>
        </p:spPr>
        <p:txBody>
          <a:bodyPr vert="horz" lIns="91440" tIns="45720" rIns="91440" bIns="45720" rtlCol="0">
            <a:normAutofit/>
          </a:body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13" name="Connecteur droit 12"/>
          <p:cNvCxnSpPr/>
          <p:nvPr userDrawn="1"/>
        </p:nvCxnSpPr>
        <p:spPr>
          <a:xfrm>
            <a:off x="698886" y="971550"/>
            <a:ext cx="7173849" cy="0"/>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7872734" y="654480"/>
            <a:ext cx="642246" cy="314917"/>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9181" y="0"/>
            <a:ext cx="1" cy="965203"/>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31756272"/>
      </p:ext>
    </p:extLst>
  </p:cSld>
  <p:clrMap bg1="lt1" tx1="dk1" bg2="lt2" tx2="dk2" accent1="accent1" accent2="accent2" accent3="accent3" accent4="accent4" accent5="accent5" accent6="accent6" hlink="hlink" folHlink="folHlink"/>
  <p:sldLayoutIdLst>
    <p:sldLayoutId id="2147483676" r:id="rId1"/>
    <p:sldLayoutId id="2147483665" r:id="rId2"/>
    <p:sldLayoutId id="2147483680" r:id="rId3"/>
    <p:sldLayoutId id="2147483672" r:id="rId4"/>
  </p:sldLayoutIdLst>
  <p:hf hdr="0"/>
  <p:txStyles>
    <p:titleStyle>
      <a:lvl1pPr algn="l" defTabSz="457200" rtl="0" eaLnBrk="1" latinLnBrk="0" hangingPunct="1">
        <a:spcBef>
          <a:spcPct val="0"/>
        </a:spcBef>
        <a:buNone/>
        <a:defRPr sz="3000" kern="1200" cap="all">
          <a:solidFill>
            <a:schemeClr val="tx1">
              <a:lumMod val="75000"/>
              <a:lumOff val="25000"/>
            </a:schemeClr>
          </a:solidFill>
          <a:latin typeface="+mj-lt"/>
          <a:ea typeface="+mj-ea"/>
          <a:cs typeface="+mj-cs"/>
        </a:defRPr>
      </a:lvl1pPr>
    </p:titleStyle>
    <p:bodyStyle>
      <a:lvl1pPr marL="177800" indent="-177800" algn="l" defTabSz="457200" rtl="0" eaLnBrk="1" latinLnBrk="0" hangingPunct="1">
        <a:spcBef>
          <a:spcPct val="20000"/>
        </a:spcBef>
        <a:buSzPct val="100000"/>
        <a:buFont typeface="Arial"/>
        <a:buChar char="■"/>
        <a:defRPr sz="2000" kern="1200" baseline="0">
          <a:solidFill>
            <a:srgbClr val="407CC9"/>
          </a:solidFill>
          <a:latin typeface="+mn-lt"/>
          <a:ea typeface="+mn-ea"/>
          <a:cs typeface="+mn-cs"/>
        </a:defRPr>
      </a:lvl1pPr>
      <a:lvl2pPr marL="627063" indent="-169863" algn="l" defTabSz="457200" rtl="0" eaLnBrk="1" latinLnBrk="0" hangingPunct="1">
        <a:spcBef>
          <a:spcPct val="20000"/>
        </a:spcBef>
        <a:buClr>
          <a:srgbClr val="3D7CC9"/>
        </a:buClr>
        <a:buFont typeface="Arial Italic"/>
        <a:buChar char="■"/>
        <a:defRPr sz="1500" kern="1200">
          <a:solidFill>
            <a:schemeClr val="tx1"/>
          </a:solidFill>
          <a:latin typeface="+mn-lt"/>
          <a:ea typeface="+mn-ea"/>
          <a:cs typeface="+mn-cs"/>
        </a:defRPr>
      </a:lvl2pPr>
      <a:lvl3pPr marL="627063" indent="0" algn="l" defTabSz="457200" rtl="0" eaLnBrk="1" latinLnBrk="0" hangingPunct="1">
        <a:spcBef>
          <a:spcPct val="20000"/>
        </a:spcBef>
        <a:buFont typeface="Arial"/>
        <a:buNone/>
        <a:defRPr sz="1500" kern="1200">
          <a:solidFill>
            <a:schemeClr val="tx1"/>
          </a:solidFill>
          <a:latin typeface="+mn-lt"/>
          <a:ea typeface="+mn-ea"/>
          <a:cs typeface="+mn-cs"/>
        </a:defRPr>
      </a:lvl3pPr>
      <a:lvl4pPr marL="627063" indent="177800" algn="l" defTabSz="457200" rtl="0" eaLnBrk="1" latinLnBrk="0" hangingPunct="1">
        <a:spcBef>
          <a:spcPct val="20000"/>
        </a:spcBef>
        <a:buClr>
          <a:srgbClr val="3D7CC9"/>
        </a:buClr>
        <a:buFont typeface="Arial"/>
        <a:buChar char="–"/>
        <a:defRPr sz="1100" kern="1200">
          <a:solidFill>
            <a:schemeClr val="tx1"/>
          </a:solidFill>
          <a:latin typeface="+mn-lt"/>
          <a:ea typeface="+mn-ea"/>
          <a:cs typeface="+mn-cs"/>
        </a:defRPr>
      </a:lvl4pPr>
      <a:lvl5pPr marL="806450" indent="0" algn="l" defTabSz="457200" rtl="0" eaLnBrk="1" latinLnBrk="0" hangingPunct="1">
        <a:spcBef>
          <a:spcPct val="20000"/>
        </a:spcBef>
        <a:buFont typeface="Arial"/>
        <a:buNone/>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laviedesidees.fr/Vivons-nous-encore-dans-une.html"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www.cairn.info/resume.php?ID_ARTICLE=RFS_553_0459"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https://www.cairn.info/revue-francaise-de-science-politique-2015-5-page-735.htm"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https://enquetesurendettementsociologieupem.wordpress.com/2019/09/17/vivre-ou-survivre-avec-le-surendettement-organisation-et-detournement/"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hyperlink" Target="https://www.persee.fr/doc/genes_1155-3219_1991_num_6_1_1102"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www.ted.com/talks/kimberle_crenshaw_the_urgency_of_intersectionality?language=fr"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hyperlink" Target="https://arts.hypotheses.org/files/2014/12/114-femme-exceptionnelle-carrieres-hommes-hauts-fonctionnaires.pdf"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www.insee.fr/fr/statistiques/2897850"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hyperlink" Target="http://ses.ens-lyon.fr/ressources/stats-a-la-une/la-mobilite-intergenerationnelle-des-actifs-au-debut-des-annees-2010" TargetMode="External"/><Relationship Id="rId4" Type="http://schemas.openxmlformats.org/officeDocument/2006/relationships/hyperlink" Target="https://insee.fr/fr/statistiques/3733096"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laviedesidees.fr/Precaires-en-cravate.html" TargetMode="External"/><Relationship Id="rId2" Type="http://schemas.openxmlformats.org/officeDocument/2006/relationships/hyperlink" Target="https://www.lemonde.fr/economie/article/2019/09/22/lise-bernard-l-agent-immobilier-doit-posseder-une-culture-de-l-aplomb_6012605_3234.html" TargetMode="External"/><Relationship Id="rId1" Type="http://schemas.openxmlformats.org/officeDocument/2006/relationships/slideLayout" Target="../slideLayouts/slideLayout5.xml"/><Relationship Id="rId4" Type="http://schemas.openxmlformats.org/officeDocument/2006/relationships/hyperlink" Target="https://www.cairn.info/revue-agora-debats-jeunesses-2010-3-page-35.ht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njep.fr/publication/que-sait-on-des-jeunes-ruraux/" TargetMode="External"/><Relationship Id="rId2" Type="http://schemas.openxmlformats.org/officeDocument/2006/relationships/hyperlink" Target="https://www.metropolitiques.eu/Les-votes-a-droite-en-periurbain.html" TargetMode="External"/><Relationship Id="rId1" Type="http://schemas.openxmlformats.org/officeDocument/2006/relationships/slideLayout" Target="../slideLayouts/slideLayout5.xml"/><Relationship Id="rId4" Type="http://schemas.openxmlformats.org/officeDocument/2006/relationships/hyperlink" Target="https://www.cairn.info/revue-agora-debats-jeunesses-2009-3-page-85.htm"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cairn.info/revue-agora-debats-jeunesses-2009-3-page-135.ht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ctrTitle"/>
          </p:nvPr>
        </p:nvSpPr>
        <p:spPr/>
        <p:txBody>
          <a:bodyPr/>
          <a:lstStyle/>
          <a:p>
            <a:br>
              <a:rPr lang="fr-FR" dirty="0"/>
            </a:br>
            <a:r>
              <a:rPr lang="fr-FR" dirty="0"/>
              <a:t>Comment est structurée la société française ? </a:t>
            </a:r>
            <a:br>
              <a:rPr lang="fr-FR" dirty="0"/>
            </a:br>
            <a:endParaRPr lang="fr-FR" dirty="0"/>
          </a:p>
        </p:txBody>
      </p:sp>
      <p:sp>
        <p:nvSpPr>
          <p:cNvPr id="3" name="Sous-titre 2"/>
          <p:cNvSpPr>
            <a:spLocks noGrp="1"/>
          </p:cNvSpPr>
          <p:nvPr>
            <p:ph type="subTitle" idx="1"/>
          </p:nvPr>
        </p:nvSpPr>
        <p:spPr>
          <a:xfrm>
            <a:off x="732895" y="2585839"/>
            <a:ext cx="8193085" cy="1314450"/>
          </a:xfrm>
        </p:spPr>
        <p:txBody>
          <a:bodyPr>
            <a:normAutofit fontScale="62500" lnSpcReduction="20000"/>
          </a:bodyPr>
          <a:lstStyle/>
          <a:p>
            <a:r>
              <a:rPr lang="fr-FR" sz="2800" dirty="0">
                <a:solidFill>
                  <a:schemeClr val="bg1">
                    <a:lumMod val="50000"/>
                  </a:schemeClr>
                </a:solidFill>
              </a:rPr>
              <a:t>Séminaire national de formation 05-06 février 2020</a:t>
            </a:r>
          </a:p>
          <a:p>
            <a:endParaRPr lang="fr-FR" sz="2900" dirty="0">
              <a:solidFill>
                <a:schemeClr val="bg1">
                  <a:lumMod val="50000"/>
                </a:schemeClr>
              </a:solidFill>
            </a:endParaRPr>
          </a:p>
          <a:p>
            <a:r>
              <a:rPr lang="fr-FR" sz="2900" i="1" dirty="0">
                <a:solidFill>
                  <a:schemeClr val="tx1"/>
                </a:solidFill>
              </a:rPr>
              <a:t>Laure Lacan, professeure de sciences économiques et sociales (académie de Bordeaux)</a:t>
            </a:r>
          </a:p>
          <a:p>
            <a:r>
              <a:rPr lang="fr-FR" sz="2900" i="1" dirty="0">
                <a:solidFill>
                  <a:schemeClr val="tx1"/>
                </a:solidFill>
              </a:rPr>
              <a:t>Marc Pelletier, inspecteur général de l’éducation, du sport et de la recherche</a:t>
            </a:r>
          </a:p>
        </p:txBody>
      </p:sp>
    </p:spTree>
    <p:extLst>
      <p:ext uri="{BB962C8B-B14F-4D97-AF65-F5344CB8AC3E}">
        <p14:creationId xmlns:p14="http://schemas.microsoft.com/office/powerpoint/2010/main" val="513529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a:t>
            </a:r>
          </a:p>
        </p:txBody>
      </p:sp>
      <p:sp>
        <p:nvSpPr>
          <p:cNvPr id="3" name="Espace réservé du contenu 2"/>
          <p:cNvSpPr>
            <a:spLocks noGrp="1"/>
          </p:cNvSpPr>
          <p:nvPr>
            <p:ph idx="1"/>
          </p:nvPr>
        </p:nvSpPr>
        <p:spPr/>
        <p:txBody>
          <a:bodyPr>
            <a:normAutofit lnSpcReduction="10000"/>
          </a:bodyPr>
          <a:lstStyle/>
          <a:p>
            <a:r>
              <a:rPr lang="fr-FR" dirty="0"/>
              <a:t> Du déclin au renouveau de l’analyse en termes de classes?</a:t>
            </a:r>
          </a:p>
          <a:p>
            <a:pPr marL="0" indent="0">
              <a:buNone/>
            </a:pPr>
            <a:endParaRPr lang="fr-FR" sz="1600" i="1" dirty="0">
              <a:solidFill>
                <a:schemeClr val="tx1"/>
              </a:solidFill>
            </a:endParaRPr>
          </a:p>
          <a:p>
            <a:pPr marL="0" indent="0">
              <a:buNone/>
            </a:pPr>
            <a:r>
              <a:rPr lang="fr-FR" sz="1600" i="1" dirty="0">
                <a:solidFill>
                  <a:schemeClr val="tx1"/>
                </a:solidFill>
              </a:rPr>
              <a:t>« Je pense, comme bien d’autres, que la société française d’aujourd’hui demeure une société de classes. Ou plus exactement, il me semble que l’on peut dire qu’elle l’est à la fois moins et plus qu’elle ne l’était à la fin des 1970. Elle est certainement moins structurée en classes qu’il y a une trentaine ou une quarantaine d’années (...) Et en même temps, sur d’autres plans, on peut aussi dire que le caractère de classe de cette société s’est à certains égards accentué. Non seulement les grandes inégalités sociales se sont pour l’essentiel maintenues en se déplaçant, mais il n’est pas exagéré de dire que certaines se sont durcies. »</a:t>
            </a:r>
            <a:r>
              <a:rPr lang="fr-FR" sz="1600" dirty="0">
                <a:solidFill>
                  <a:schemeClr val="tx1"/>
                </a:solidFill>
              </a:rPr>
              <a:t> </a:t>
            </a:r>
          </a:p>
          <a:p>
            <a:pPr marL="0" indent="0">
              <a:buNone/>
            </a:pPr>
            <a:endParaRPr lang="fr-FR" sz="1600" dirty="0">
              <a:solidFill>
                <a:schemeClr val="tx1"/>
              </a:solidFill>
            </a:endParaRPr>
          </a:p>
          <a:p>
            <a:pPr marL="0" indent="0">
              <a:buNone/>
            </a:pPr>
            <a:r>
              <a:rPr lang="fr-FR" sz="1600" dirty="0">
                <a:solidFill>
                  <a:schemeClr val="tx1"/>
                </a:solidFill>
              </a:rPr>
              <a:t>Olivier Schwartz, « Vivons-nous encore dans une société de classes ? Trois remarques sur la société française contemporaine », laviedesidees.fr, le 22 septembre 2009)</a:t>
            </a:r>
          </a:p>
          <a:p>
            <a:pPr marL="0" indent="0">
              <a:buNone/>
            </a:pPr>
            <a:r>
              <a:rPr lang="fr-FR" dirty="0">
                <a:hlinkClick r:id="rId3"/>
              </a:rPr>
              <a:t>https://laviedesidees.fr/Vivons-nous-encore-dans-une.html</a:t>
            </a:r>
            <a:endParaRPr lang="fr-FR" dirty="0"/>
          </a:p>
        </p:txBody>
      </p:sp>
    </p:spTree>
    <p:extLst>
      <p:ext uri="{BB962C8B-B14F-4D97-AF65-F5344CB8AC3E}">
        <p14:creationId xmlns:p14="http://schemas.microsoft.com/office/powerpoint/2010/main" val="563167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distances</a:t>
            </a:r>
          </a:p>
        </p:txBody>
      </p:sp>
      <p:sp>
        <p:nvSpPr>
          <p:cNvPr id="3" name="Espace réservé du contenu 2"/>
          <p:cNvSpPr>
            <a:spLocks noGrp="1"/>
          </p:cNvSpPr>
          <p:nvPr>
            <p:ph idx="1"/>
          </p:nvPr>
        </p:nvSpPr>
        <p:spPr/>
        <p:txBody>
          <a:bodyPr>
            <a:normAutofit/>
          </a:bodyPr>
          <a:lstStyle/>
          <a:p>
            <a:pPr marL="0" indent="0">
              <a:buNone/>
            </a:pPr>
            <a:r>
              <a:rPr lang="fr-FR" dirty="0"/>
              <a:t>Evolution des distances </a:t>
            </a:r>
            <a:r>
              <a:rPr lang="fr-FR" dirty="0" err="1"/>
              <a:t>inter-classes</a:t>
            </a:r>
            <a:r>
              <a:rPr lang="fr-FR" dirty="0"/>
              <a:t> :</a:t>
            </a:r>
          </a:p>
          <a:p>
            <a:pPr lvl="1">
              <a:lnSpc>
                <a:spcPct val="110000"/>
              </a:lnSpc>
            </a:pPr>
            <a:r>
              <a:rPr lang="fr-FR" sz="1600" dirty="0"/>
              <a:t>De la thèse de la moyennisation à l’étude renouvelée des inégalités (phénomènes de déclassement, évolution des hauts patrimoines, transformations du marché du travail et de l’organisation du travail depuis les années 1980...).</a:t>
            </a:r>
          </a:p>
          <a:p>
            <a:pPr lvl="1">
              <a:lnSpc>
                <a:spcPct val="110000"/>
              </a:lnSpc>
            </a:pPr>
            <a:r>
              <a:rPr lang="fr-FR" sz="1600" i="1" dirty="0"/>
              <a:t>« L’intensité de la reproduction sociale augmente dans les catégories supérieures, du fait d’un usage de plus en plus intense et stratégique du système éducatif au sein des familles les plus dotées, d’une part, et du rattrapage fulgurant des scolarités féminines par rapport à celles des garçons depuis quarante ans d’autre part ».</a:t>
            </a:r>
            <a:endParaRPr lang="fr-FR" sz="1600" dirty="0"/>
          </a:p>
          <a:p>
            <a:pPr marL="457200" lvl="1" indent="0">
              <a:lnSpc>
                <a:spcPct val="110000"/>
              </a:lnSpc>
              <a:buNone/>
            </a:pPr>
            <a:r>
              <a:rPr lang="fr-FR" sz="1600" dirty="0"/>
              <a:t>(S. Beaud et P. </a:t>
            </a:r>
            <a:r>
              <a:rPr lang="fr-FR" sz="1600" dirty="0" err="1"/>
              <a:t>Pasquali</a:t>
            </a:r>
            <a:r>
              <a:rPr lang="fr-FR" sz="1600" dirty="0"/>
              <a:t>, « Ascenseur ou descenseur social ? Apports et limites des enquêtes de mobilité sociale », </a:t>
            </a:r>
            <a:r>
              <a:rPr lang="fr-FR" sz="1600" i="1" dirty="0"/>
              <a:t>Cahiers français, </a:t>
            </a:r>
            <a:r>
              <a:rPr lang="fr-FR" sz="1600" dirty="0"/>
              <a:t>n°383)</a:t>
            </a:r>
          </a:p>
        </p:txBody>
      </p:sp>
    </p:spTree>
    <p:extLst>
      <p:ext uri="{BB962C8B-B14F-4D97-AF65-F5344CB8AC3E}">
        <p14:creationId xmlns:p14="http://schemas.microsoft.com/office/powerpoint/2010/main" val="3374950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distances</a:t>
            </a:r>
          </a:p>
        </p:txBody>
      </p:sp>
      <p:sp>
        <p:nvSpPr>
          <p:cNvPr id="3" name="Espace réservé du contenu 2"/>
          <p:cNvSpPr>
            <a:spLocks noGrp="1"/>
          </p:cNvSpPr>
          <p:nvPr>
            <p:ph idx="1"/>
          </p:nvPr>
        </p:nvSpPr>
        <p:spPr/>
        <p:txBody>
          <a:bodyPr/>
          <a:lstStyle/>
          <a:p>
            <a:r>
              <a:rPr lang="fr-FR" dirty="0"/>
              <a:t>Mais avec de profondes recompositions sociales :</a:t>
            </a:r>
          </a:p>
          <a:p>
            <a:pPr lvl="1">
              <a:lnSpc>
                <a:spcPct val="110000"/>
              </a:lnSpc>
            </a:pPr>
            <a:endParaRPr lang="fr-FR" sz="1600" dirty="0"/>
          </a:p>
          <a:p>
            <a:pPr lvl="1">
              <a:lnSpc>
                <a:spcPct val="110000"/>
              </a:lnSpc>
            </a:pPr>
            <a:r>
              <a:rPr lang="fr-FR" sz="1600" dirty="0"/>
              <a:t>O. Schwartz, 2009 : </a:t>
            </a:r>
            <a:r>
              <a:rPr lang="fr-FR" sz="1600" i="1" dirty="0"/>
              <a:t>« l’école et les médias ont pénétré dans tous les milieux ; les frontières culturelles se sont atténuées ; nous ne sommes plus du tout dans une société qui se caractériserait par des cultures de classes tranchées ».</a:t>
            </a:r>
          </a:p>
          <a:p>
            <a:pPr marL="457200" lvl="1" indent="0">
              <a:lnSpc>
                <a:spcPct val="110000"/>
              </a:lnSpc>
              <a:buNone/>
            </a:pPr>
            <a:endParaRPr lang="fr-FR" sz="1600" i="1" dirty="0"/>
          </a:p>
          <a:p>
            <a:pPr lvl="1">
              <a:lnSpc>
                <a:spcPct val="110000"/>
              </a:lnSpc>
            </a:pPr>
            <a:r>
              <a:rPr lang="fr-FR" sz="1600" dirty="0"/>
              <a:t>Milan Bouchet-</a:t>
            </a:r>
            <a:r>
              <a:rPr lang="fr-FR" sz="1600" dirty="0" err="1"/>
              <a:t>Valat</a:t>
            </a:r>
            <a:r>
              <a:rPr lang="fr-FR" sz="1600" dirty="0"/>
              <a:t>, « Les évolutions de l’homogamie de diplôme, de classe et d’origine sociales en France (1969-2911). Ouverture d’ensemble, repli des élites », </a:t>
            </a:r>
            <a:r>
              <a:rPr lang="fr-FR" sz="1600" i="1" dirty="0"/>
              <a:t>Revue Française de Sociologie </a:t>
            </a:r>
            <a:r>
              <a:rPr lang="fr-FR" sz="1600" dirty="0"/>
              <a:t>3, n°55, 2014 : Déclin de l’homogamie selon certains indicateurs </a:t>
            </a:r>
          </a:p>
          <a:p>
            <a:pPr marL="457200" lvl="1" indent="0">
              <a:lnSpc>
                <a:spcPct val="110000"/>
              </a:lnSpc>
              <a:buNone/>
            </a:pPr>
            <a:r>
              <a:rPr lang="fr-FR" sz="1600" dirty="0">
                <a:hlinkClick r:id="rId2"/>
              </a:rPr>
              <a:t>https://www.cairn.info/resume.php?ID_ARTICLE=RFS_553_0459</a:t>
            </a:r>
            <a:endParaRPr lang="fr-FR" sz="1600" dirty="0"/>
          </a:p>
        </p:txBody>
      </p:sp>
    </p:spTree>
    <p:extLst>
      <p:ext uri="{BB962C8B-B14F-4D97-AF65-F5344CB8AC3E}">
        <p14:creationId xmlns:p14="http://schemas.microsoft.com/office/powerpoint/2010/main" val="3184316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distances</a:t>
            </a:r>
          </a:p>
        </p:txBody>
      </p:sp>
      <p:sp>
        <p:nvSpPr>
          <p:cNvPr id="3" name="Espace réservé du contenu 2"/>
          <p:cNvSpPr>
            <a:spLocks noGrp="1"/>
          </p:cNvSpPr>
          <p:nvPr>
            <p:ph idx="1"/>
          </p:nvPr>
        </p:nvSpPr>
        <p:spPr>
          <a:xfrm>
            <a:off x="805400" y="1107222"/>
            <a:ext cx="7881400" cy="3629369"/>
          </a:xfrm>
        </p:spPr>
        <p:txBody>
          <a:bodyPr>
            <a:normAutofit fontScale="85000" lnSpcReduction="10000"/>
          </a:bodyPr>
          <a:lstStyle/>
          <a:p>
            <a:pPr marL="0" indent="0">
              <a:buNone/>
            </a:pPr>
            <a:r>
              <a:rPr lang="fr-FR" dirty="0"/>
              <a:t>Evolution des distances intra-classes:</a:t>
            </a:r>
          </a:p>
          <a:p>
            <a:pPr lvl="1">
              <a:lnSpc>
                <a:spcPct val="110000"/>
              </a:lnSpc>
            </a:pPr>
            <a:r>
              <a:rPr lang="fr-FR" sz="1600" dirty="0"/>
              <a:t>Identifier les frontières pertinentes :</a:t>
            </a:r>
          </a:p>
          <a:p>
            <a:pPr marL="457200" lvl="1" indent="0">
              <a:lnSpc>
                <a:spcPct val="110000"/>
              </a:lnSpc>
              <a:buNone/>
            </a:pPr>
            <a:r>
              <a:rPr lang="fr-FR" sz="1600" dirty="0"/>
              <a:t>Exemple : la distinction entre ouvriers et employés (ex. du magasinier classé « ouvrier » ou « employé » selon le type d’employeur)</a:t>
            </a:r>
          </a:p>
          <a:p>
            <a:pPr marL="457200" lvl="1" indent="0">
              <a:lnSpc>
                <a:spcPct val="110000"/>
              </a:lnSpc>
              <a:buNone/>
            </a:pPr>
            <a:r>
              <a:rPr lang="fr-FR" sz="1600" dirty="0"/>
              <a:t>Thomas </a:t>
            </a:r>
            <a:r>
              <a:rPr lang="fr-FR" sz="1600" dirty="0" err="1"/>
              <a:t>Amossé</a:t>
            </a:r>
            <a:r>
              <a:rPr lang="fr-FR" sz="1600" dirty="0"/>
              <a:t> et Olivier Chardon », « Cinq millions de travailleurs non qualifiés : une nouvelle classe sociale ? », </a:t>
            </a:r>
            <a:r>
              <a:rPr lang="fr-FR" sz="1600" i="1" dirty="0"/>
              <a:t>Le 4 pages du CEE</a:t>
            </a:r>
            <a:r>
              <a:rPr lang="fr-FR" sz="1600" dirty="0"/>
              <a:t>, 2007. (en ligne)</a:t>
            </a:r>
          </a:p>
          <a:p>
            <a:pPr marL="457200" lvl="1" indent="0">
              <a:lnSpc>
                <a:spcPct val="110000"/>
              </a:lnSpc>
              <a:buNone/>
            </a:pPr>
            <a:endParaRPr lang="fr-FR" sz="1600" dirty="0"/>
          </a:p>
          <a:p>
            <a:pPr lvl="1">
              <a:lnSpc>
                <a:spcPct val="110000"/>
              </a:lnSpc>
            </a:pPr>
            <a:r>
              <a:rPr lang="fr-FR" sz="1800" dirty="0"/>
              <a:t>Camille </a:t>
            </a:r>
            <a:r>
              <a:rPr lang="fr-FR" sz="1800" dirty="0" err="1"/>
              <a:t>Peugny</a:t>
            </a:r>
            <a:r>
              <a:rPr lang="fr-FR" sz="1800" dirty="0"/>
              <a:t>, « Pour une prise en compte des clivages au sein des classes populaires. La participation politique des ouvriers et des employés », </a:t>
            </a:r>
            <a:r>
              <a:rPr lang="fr-FR" sz="1800" i="1" dirty="0"/>
              <a:t>Revue française de science politique</a:t>
            </a:r>
            <a:r>
              <a:rPr lang="fr-FR" sz="1800" dirty="0"/>
              <a:t>, 2015/5 (Vol. 65), p. 735-759. </a:t>
            </a:r>
          </a:p>
          <a:p>
            <a:pPr marL="457200" lvl="1" indent="0">
              <a:lnSpc>
                <a:spcPct val="110000"/>
              </a:lnSpc>
              <a:buNone/>
            </a:pPr>
            <a:r>
              <a:rPr lang="fr-FR" sz="1800" dirty="0">
                <a:hlinkClick r:id="rId2"/>
              </a:rPr>
              <a:t>https://www.cairn.info/revue-francaise-de-science-politique-2015-5-page-735.htm</a:t>
            </a:r>
            <a:endParaRPr lang="fr-FR" sz="1800" dirty="0"/>
          </a:p>
          <a:p>
            <a:pPr marL="457200" lvl="1" indent="0">
              <a:lnSpc>
                <a:spcPct val="110000"/>
              </a:lnSpc>
              <a:buNone/>
            </a:pPr>
            <a:endParaRPr lang="fr-FR" sz="1800" dirty="0"/>
          </a:p>
          <a:p>
            <a:pPr lvl="1">
              <a:lnSpc>
                <a:spcPct val="110000"/>
              </a:lnSpc>
            </a:pPr>
            <a:r>
              <a:rPr lang="fr-FR" sz="1800" dirty="0"/>
              <a:t>Rénovation des PCS, nomenclature européenne (hors-programme- :</a:t>
            </a:r>
          </a:p>
          <a:p>
            <a:pPr marL="457200" lvl="1" indent="0">
              <a:lnSpc>
                <a:spcPct val="110000"/>
              </a:lnSpc>
              <a:buNone/>
            </a:pPr>
            <a:r>
              <a:rPr lang="fr-FR" sz="1800" dirty="0"/>
              <a:t>PCS 2020: PCS + classes d’emploi + PCS ménage</a:t>
            </a:r>
          </a:p>
          <a:p>
            <a:pPr marL="457200" lvl="1" indent="0">
              <a:lnSpc>
                <a:spcPct val="110000"/>
              </a:lnSpc>
              <a:buNone/>
            </a:pPr>
            <a:endParaRPr lang="fr-FR" sz="1600"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3407636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distances</a:t>
            </a:r>
          </a:p>
        </p:txBody>
      </p:sp>
      <p:sp>
        <p:nvSpPr>
          <p:cNvPr id="3" name="Espace réservé du contenu 2"/>
          <p:cNvSpPr>
            <a:spLocks noGrp="1"/>
          </p:cNvSpPr>
          <p:nvPr>
            <p:ph idx="1"/>
          </p:nvPr>
        </p:nvSpPr>
        <p:spPr>
          <a:xfrm>
            <a:off x="762661" y="965203"/>
            <a:ext cx="7881400" cy="3394472"/>
          </a:xfrm>
        </p:spPr>
        <p:txBody>
          <a:bodyPr>
            <a:normAutofit fontScale="85000" lnSpcReduction="20000"/>
          </a:bodyPr>
          <a:lstStyle/>
          <a:p>
            <a:pPr lvl="1">
              <a:lnSpc>
                <a:spcPct val="130000"/>
              </a:lnSpc>
            </a:pPr>
            <a:r>
              <a:rPr lang="fr-FR" sz="1700" dirty="0" err="1"/>
              <a:t>Eseg</a:t>
            </a:r>
            <a:r>
              <a:rPr lang="fr-FR" sz="1700" dirty="0"/>
              <a:t> (hors-programme): 9 groupes, 42 sous-groupes.</a:t>
            </a:r>
          </a:p>
          <a:p>
            <a:pPr marL="0" lvl="1" indent="0">
              <a:lnSpc>
                <a:spcPct val="130000"/>
              </a:lnSpc>
              <a:buFont typeface="Arial Italic"/>
              <a:buNone/>
            </a:pPr>
            <a:r>
              <a:rPr lang="fr-FR" sz="1700" dirty="0"/>
              <a:t>1- Managers/cadres dirigeants (70% de salariés)</a:t>
            </a:r>
          </a:p>
          <a:p>
            <a:pPr marL="0" lvl="1" indent="0">
              <a:lnSpc>
                <a:spcPct val="130000"/>
              </a:lnSpc>
              <a:buFont typeface="Arial Italic"/>
              <a:buNone/>
            </a:pPr>
            <a:r>
              <a:rPr lang="fr-FR" sz="1700" dirty="0"/>
              <a:t>2- Professions intellectuelles et scientifiques (professions très qualifiées n’ayant pas principalement de fonctions managériales, 16% de non-salariés)</a:t>
            </a:r>
          </a:p>
          <a:p>
            <a:pPr marL="0" lvl="1" indent="0">
              <a:lnSpc>
                <a:spcPct val="130000"/>
              </a:lnSpc>
              <a:buFont typeface="Arial Italic"/>
              <a:buNone/>
            </a:pPr>
            <a:r>
              <a:rPr lang="fr-FR" sz="1700" dirty="0"/>
              <a:t>3- Professions intermédiaires salariées</a:t>
            </a:r>
          </a:p>
          <a:p>
            <a:pPr marL="0" lvl="1" indent="0">
              <a:lnSpc>
                <a:spcPct val="130000"/>
              </a:lnSpc>
              <a:buFont typeface="Arial Italic"/>
              <a:buNone/>
            </a:pPr>
            <a:r>
              <a:rPr lang="fr-FR" sz="1700" dirty="0"/>
              <a:t>4- Petits entrepreneurs (le plus souvent sans salariés sous leurs ordres)</a:t>
            </a:r>
          </a:p>
          <a:p>
            <a:pPr marL="0" lvl="1" indent="0">
              <a:lnSpc>
                <a:spcPct val="130000"/>
              </a:lnSpc>
              <a:buFont typeface="Arial Italic"/>
              <a:buNone/>
            </a:pPr>
            <a:r>
              <a:rPr lang="fr-FR" sz="1700" dirty="0"/>
              <a:t>5- Employés et personnel de service qualifiés (administration, soignants, sécurité)</a:t>
            </a:r>
          </a:p>
          <a:p>
            <a:pPr marL="0" lvl="1" indent="0">
              <a:lnSpc>
                <a:spcPct val="130000"/>
              </a:lnSpc>
              <a:buFont typeface="Arial Italic"/>
              <a:buNone/>
            </a:pPr>
            <a:r>
              <a:rPr lang="fr-FR" sz="1700" dirty="0"/>
              <a:t>6- Ouvriers qualifiés (industrie, construction, transport)</a:t>
            </a:r>
          </a:p>
          <a:p>
            <a:pPr marL="0" lvl="1" indent="0">
              <a:lnSpc>
                <a:spcPct val="130000"/>
              </a:lnSpc>
              <a:buFont typeface="Arial Italic"/>
              <a:buNone/>
            </a:pPr>
            <a:r>
              <a:rPr lang="fr-FR" sz="1700" dirty="0"/>
              <a:t>7- Professions salariées peu qualifiées</a:t>
            </a:r>
          </a:p>
          <a:p>
            <a:pPr marL="0" lvl="1" indent="0">
              <a:lnSpc>
                <a:spcPct val="130000"/>
              </a:lnSpc>
              <a:buFont typeface="Arial Italic"/>
              <a:buNone/>
            </a:pPr>
            <a:endParaRPr lang="fr-FR" sz="1700" dirty="0"/>
          </a:p>
          <a:p>
            <a:pPr marL="0" lvl="1" indent="0">
              <a:lnSpc>
                <a:spcPct val="130000"/>
              </a:lnSpc>
              <a:buFont typeface="Arial Italic"/>
              <a:buNone/>
            </a:pPr>
            <a:r>
              <a:rPr lang="fr-FR" sz="1700" dirty="0"/>
              <a:t>Cédric </a:t>
            </a:r>
            <a:r>
              <a:rPr lang="fr-FR" sz="1700" dirty="0" err="1"/>
              <a:t>Hugrée</a:t>
            </a:r>
            <a:r>
              <a:rPr lang="fr-FR" sz="1700" dirty="0"/>
              <a:t>, Etienne </a:t>
            </a:r>
            <a:r>
              <a:rPr lang="fr-FR" sz="1700" dirty="0" err="1"/>
              <a:t>Pénissat</a:t>
            </a:r>
            <a:r>
              <a:rPr lang="fr-FR" sz="1700" dirty="0"/>
              <a:t> et Alexis Spire, </a:t>
            </a:r>
            <a:r>
              <a:rPr lang="fr-FR" sz="1700" i="1" dirty="0"/>
              <a:t>Les classes sociales en Europe. Tableau des nouvelles inégalités sur le vieux continent</a:t>
            </a:r>
            <a:r>
              <a:rPr lang="fr-FR" sz="1700" dirty="0"/>
              <a:t>, </a:t>
            </a:r>
            <a:r>
              <a:rPr lang="fr-FR" sz="1700" dirty="0" err="1"/>
              <a:t>Agone</a:t>
            </a:r>
            <a:r>
              <a:rPr lang="fr-FR" sz="1700" dirty="0"/>
              <a:t>, 2017.</a:t>
            </a:r>
          </a:p>
          <a:p>
            <a:endParaRPr lang="fr-FR" dirty="0"/>
          </a:p>
        </p:txBody>
      </p:sp>
    </p:spTree>
    <p:extLst>
      <p:ext uri="{BB962C8B-B14F-4D97-AF65-F5344CB8AC3E}">
        <p14:creationId xmlns:p14="http://schemas.microsoft.com/office/powerpoint/2010/main" val="3781355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individualisation</a:t>
            </a:r>
          </a:p>
        </p:txBody>
      </p:sp>
      <p:sp>
        <p:nvSpPr>
          <p:cNvPr id="3" name="Espace réservé du contenu 2"/>
          <p:cNvSpPr>
            <a:spLocks noGrp="1"/>
          </p:cNvSpPr>
          <p:nvPr>
            <p:ph idx="1"/>
          </p:nvPr>
        </p:nvSpPr>
        <p:spPr/>
        <p:txBody>
          <a:bodyPr>
            <a:normAutofit/>
          </a:bodyPr>
          <a:lstStyle/>
          <a:p>
            <a:pPr marL="0" indent="0">
              <a:buNone/>
            </a:pPr>
            <a:r>
              <a:rPr lang="fr-FR" sz="2200" dirty="0"/>
              <a:t>Des collectifs de travail moins intégrés, notamment dans les milieux ouvriers :</a:t>
            </a:r>
          </a:p>
          <a:p>
            <a:r>
              <a:rPr lang="fr-FR" sz="1700" dirty="0">
                <a:solidFill>
                  <a:schemeClr val="tx1"/>
                </a:solidFill>
              </a:rPr>
              <a:t>Réduction de la taille des établissements</a:t>
            </a:r>
          </a:p>
          <a:p>
            <a:r>
              <a:rPr lang="fr-FR" sz="1700" dirty="0">
                <a:solidFill>
                  <a:schemeClr val="tx1"/>
                </a:solidFill>
              </a:rPr>
              <a:t>Désyndicalisation, diminution de la représentation politique</a:t>
            </a:r>
          </a:p>
          <a:p>
            <a:r>
              <a:rPr lang="fr-FR" sz="1700" dirty="0">
                <a:solidFill>
                  <a:schemeClr val="tx1"/>
                </a:solidFill>
              </a:rPr>
              <a:t>Transformations de l’organisation du travail </a:t>
            </a:r>
          </a:p>
          <a:p>
            <a:pPr marL="0" indent="0">
              <a:buNone/>
            </a:pPr>
            <a:r>
              <a:rPr lang="fr-FR" sz="1700" dirty="0">
                <a:solidFill>
                  <a:schemeClr val="tx1"/>
                </a:solidFill>
              </a:rPr>
              <a:t>Travaux récents : sur les machinistes de la RATP, sur les préparateurs de commande et caristes de la logistique. </a:t>
            </a:r>
          </a:p>
          <a:p>
            <a:r>
              <a:rPr lang="fr-FR" sz="1700" dirty="0">
                <a:solidFill>
                  <a:schemeClr val="tx1"/>
                </a:solidFill>
              </a:rPr>
              <a:t>Hétérogénéité des statuts d’emploi</a:t>
            </a:r>
          </a:p>
          <a:p>
            <a:r>
              <a:rPr lang="fr-FR" sz="1700" dirty="0">
                <a:solidFill>
                  <a:schemeClr val="tx1"/>
                </a:solidFill>
              </a:rPr>
              <a:t>Crainte de de la stigmatisation: comme chômeur, comme surendetté...</a:t>
            </a:r>
          </a:p>
          <a:p>
            <a:pPr marL="0" indent="0">
              <a:buNone/>
            </a:pPr>
            <a:endParaRPr lang="fr-FR" dirty="0"/>
          </a:p>
          <a:p>
            <a:pPr marL="0" indent="0">
              <a:buNone/>
            </a:pPr>
            <a:endParaRPr lang="fr-FR" dirty="0"/>
          </a:p>
          <a:p>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502302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individualisation</a:t>
            </a:r>
          </a:p>
        </p:txBody>
      </p:sp>
      <p:sp>
        <p:nvSpPr>
          <p:cNvPr id="3" name="Espace réservé du contenu 2"/>
          <p:cNvSpPr>
            <a:spLocks noGrp="1"/>
          </p:cNvSpPr>
          <p:nvPr>
            <p:ph idx="1"/>
          </p:nvPr>
        </p:nvSpPr>
        <p:spPr/>
        <p:txBody>
          <a:bodyPr>
            <a:normAutofit/>
          </a:bodyPr>
          <a:lstStyle/>
          <a:p>
            <a:r>
              <a:rPr lang="fr-FR" dirty="0"/>
              <a:t>Quelques références sur le travail ouvrier aujourd’hui :</a:t>
            </a:r>
          </a:p>
          <a:p>
            <a:endParaRPr lang="fr-FR" dirty="0"/>
          </a:p>
          <a:p>
            <a:pPr>
              <a:lnSpc>
                <a:spcPct val="110000"/>
              </a:lnSpc>
            </a:pPr>
            <a:r>
              <a:rPr lang="fr-FR" sz="1700" dirty="0">
                <a:solidFill>
                  <a:schemeClr val="tx1"/>
                </a:solidFill>
              </a:rPr>
              <a:t>Carlotta </a:t>
            </a:r>
            <a:r>
              <a:rPr lang="fr-FR" sz="1700" dirty="0" err="1">
                <a:solidFill>
                  <a:schemeClr val="tx1"/>
                </a:solidFill>
              </a:rPr>
              <a:t>Benvegnu</a:t>
            </a:r>
            <a:r>
              <a:rPr lang="fr-FR" sz="1700" dirty="0">
                <a:solidFill>
                  <a:schemeClr val="tx1"/>
                </a:solidFill>
              </a:rPr>
              <a:t> et David </a:t>
            </a:r>
            <a:r>
              <a:rPr lang="fr-FR" sz="1700" dirty="0" err="1">
                <a:solidFill>
                  <a:schemeClr val="tx1"/>
                </a:solidFill>
              </a:rPr>
              <a:t>Gaborieau</a:t>
            </a:r>
            <a:r>
              <a:rPr lang="fr-FR" sz="1700" dirty="0">
                <a:solidFill>
                  <a:schemeClr val="tx1"/>
                </a:solidFill>
              </a:rPr>
              <a:t>, « Au hasard de la logistique. Quand les mobilités ouvrières passent par l’entrepôt », laviedesidees.fr, 2018</a:t>
            </a:r>
          </a:p>
          <a:p>
            <a:pPr>
              <a:lnSpc>
                <a:spcPct val="110000"/>
              </a:lnSpc>
            </a:pPr>
            <a:r>
              <a:rPr lang="fr-FR" sz="1700" dirty="0">
                <a:solidFill>
                  <a:schemeClr val="tx1"/>
                </a:solidFill>
              </a:rPr>
              <a:t>David </a:t>
            </a:r>
            <a:r>
              <a:rPr lang="fr-FR" sz="1700" dirty="0" err="1">
                <a:solidFill>
                  <a:schemeClr val="tx1"/>
                </a:solidFill>
              </a:rPr>
              <a:t>Gaborieau</a:t>
            </a:r>
            <a:r>
              <a:rPr lang="fr-FR" sz="1700" dirty="0">
                <a:solidFill>
                  <a:schemeClr val="tx1"/>
                </a:solidFill>
              </a:rPr>
              <a:t>, « Quand l’ouvrier devient robot. Représentations et pratiques ouvrières face au stigmate de la déqualification », </a:t>
            </a:r>
            <a:r>
              <a:rPr lang="fr-FR" sz="1700" i="1" dirty="0">
                <a:solidFill>
                  <a:schemeClr val="tx1"/>
                </a:solidFill>
              </a:rPr>
              <a:t>L’homme et la société</a:t>
            </a:r>
            <a:r>
              <a:rPr lang="fr-FR" sz="1700" dirty="0">
                <a:solidFill>
                  <a:schemeClr val="tx1"/>
                </a:solidFill>
              </a:rPr>
              <a:t>, 2017, 205, p. 245 à 268.</a:t>
            </a:r>
          </a:p>
          <a:p>
            <a:pPr>
              <a:lnSpc>
                <a:spcPct val="110000"/>
              </a:lnSpc>
            </a:pPr>
            <a:r>
              <a:rPr lang="fr-FR" sz="1700" dirty="0">
                <a:solidFill>
                  <a:schemeClr val="tx1"/>
                </a:solidFill>
              </a:rPr>
              <a:t>Martin Thibault, </a:t>
            </a:r>
            <a:r>
              <a:rPr lang="fr-FR" sz="1700" i="1" dirty="0">
                <a:solidFill>
                  <a:schemeClr val="tx1"/>
                </a:solidFill>
              </a:rPr>
              <a:t>Ouvriers malgré tout. Enquête sur les ateliers de maintenance des trains de la Régie autonome des transports parisiens</a:t>
            </a:r>
            <a:r>
              <a:rPr lang="fr-FR" sz="1700" dirty="0">
                <a:solidFill>
                  <a:schemeClr val="tx1"/>
                </a:solidFill>
              </a:rPr>
              <a:t>, Raisons d’agir, 2013.</a:t>
            </a:r>
          </a:p>
          <a:p>
            <a:pPr marL="0" indent="0">
              <a:buNone/>
            </a:pPr>
            <a:endParaRPr lang="fr-FR" dirty="0">
              <a:solidFill>
                <a:schemeClr val="tx1"/>
              </a:solidFill>
            </a:endParaRPr>
          </a:p>
          <a:p>
            <a:pPr marL="0" indent="0">
              <a:buNone/>
            </a:pPr>
            <a:endParaRPr lang="fr-FR" dirty="0"/>
          </a:p>
        </p:txBody>
      </p:sp>
    </p:spTree>
    <p:extLst>
      <p:ext uri="{BB962C8B-B14F-4D97-AF65-F5344CB8AC3E}">
        <p14:creationId xmlns:p14="http://schemas.microsoft.com/office/powerpoint/2010/main" val="358077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individualisation</a:t>
            </a:r>
          </a:p>
        </p:txBody>
      </p:sp>
      <p:sp>
        <p:nvSpPr>
          <p:cNvPr id="3" name="Espace réservé du contenu 2"/>
          <p:cNvSpPr>
            <a:spLocks noGrp="1"/>
          </p:cNvSpPr>
          <p:nvPr>
            <p:ph idx="1"/>
          </p:nvPr>
        </p:nvSpPr>
        <p:spPr/>
        <p:txBody>
          <a:bodyPr>
            <a:normAutofit/>
          </a:bodyPr>
          <a:lstStyle/>
          <a:p>
            <a:r>
              <a:rPr lang="fr-FR" dirty="0"/>
              <a:t>Quelques références sur la crainte de la stigmatisation :</a:t>
            </a:r>
          </a:p>
          <a:p>
            <a:pPr marL="0" indent="0">
              <a:buNone/>
            </a:pPr>
            <a:endParaRPr lang="fr-FR" dirty="0"/>
          </a:p>
          <a:p>
            <a:pPr lvl="1">
              <a:lnSpc>
                <a:spcPct val="110000"/>
              </a:lnSpc>
            </a:pPr>
            <a:r>
              <a:rPr lang="fr-FR" dirty="0">
                <a:solidFill>
                  <a:schemeClr val="tx1"/>
                </a:solidFill>
              </a:rPr>
              <a:t>Benoît Coquard, </a:t>
            </a:r>
            <a:r>
              <a:rPr lang="fr-FR" i="1" dirty="0">
                <a:solidFill>
                  <a:schemeClr val="tx1"/>
                </a:solidFill>
              </a:rPr>
              <a:t>Ceux qui restent. Faire sa vie dans les campagnes en déclin</a:t>
            </a:r>
            <a:r>
              <a:rPr lang="fr-FR" dirty="0">
                <a:solidFill>
                  <a:schemeClr val="tx1"/>
                </a:solidFill>
              </a:rPr>
              <a:t>, La découverte, 2019.</a:t>
            </a:r>
            <a:endParaRPr lang="fr-FR" dirty="0"/>
          </a:p>
          <a:p>
            <a:pPr lvl="1">
              <a:lnSpc>
                <a:spcPct val="110000"/>
              </a:lnSpc>
            </a:pPr>
            <a:r>
              <a:rPr lang="fr-FR" dirty="0"/>
              <a:t>À</a:t>
            </a:r>
            <a:r>
              <a:rPr lang="fr-FR" dirty="0">
                <a:solidFill>
                  <a:schemeClr val="tx1"/>
                </a:solidFill>
              </a:rPr>
              <a:t> propos du surendettement :</a:t>
            </a:r>
            <a:endParaRPr lang="fr-FR" dirty="0"/>
          </a:p>
          <a:p>
            <a:pPr marL="912813" lvl="2" indent="-285750">
              <a:lnSpc>
                <a:spcPct val="110000"/>
              </a:lnSpc>
              <a:buFont typeface="Arial" panose="020B0604020202020204" pitchFamily="34" charset="0"/>
              <a:buChar char="•"/>
            </a:pPr>
            <a:r>
              <a:rPr lang="fr-FR" dirty="0">
                <a:solidFill>
                  <a:schemeClr val="tx1"/>
                </a:solidFill>
              </a:rPr>
              <a:t>	Une enquête d’étudiants sous la direction de Jeanne </a:t>
            </a:r>
            <a:r>
              <a:rPr lang="fr-FR" dirty="0" err="1">
                <a:solidFill>
                  <a:schemeClr val="tx1"/>
                </a:solidFill>
              </a:rPr>
              <a:t>Lazarus</a:t>
            </a:r>
            <a:r>
              <a:rPr lang="fr-FR" dirty="0">
                <a:solidFill>
                  <a:schemeClr val="tx1"/>
                </a:solidFill>
              </a:rPr>
              <a:t> et Ana Perrin Heredia :</a:t>
            </a:r>
          </a:p>
          <a:p>
            <a:pPr lvl="2">
              <a:lnSpc>
                <a:spcPct val="110000"/>
              </a:lnSpc>
            </a:pPr>
            <a:r>
              <a:rPr lang="fr-FR" dirty="0">
                <a:solidFill>
                  <a:schemeClr val="tx1"/>
                </a:solidFill>
                <a:hlinkClick r:id="rId2"/>
              </a:rPr>
              <a:t>https://enquetesurendettementsociologieupem.wordpress.com/2019/09/17/vivre-ou-survivre-avec-le-surendettement-organisation-et-detournement/</a:t>
            </a:r>
            <a:endParaRPr lang="fr-FR" sz="2000" dirty="0"/>
          </a:p>
          <a:p>
            <a:pPr marL="969963" lvl="2" indent="-342900">
              <a:lnSpc>
                <a:spcPct val="110000"/>
              </a:lnSpc>
              <a:buFont typeface="Arial" panose="020B0604020202020204" pitchFamily="34" charset="0"/>
              <a:buChar char="•"/>
            </a:pPr>
            <a:r>
              <a:rPr lang="fr-FR" dirty="0"/>
              <a:t>Laure Lacan, « L’argent des crédits. Un argent neutre ? », </a:t>
            </a:r>
            <a:r>
              <a:rPr lang="fr-FR" i="1" dirty="0"/>
              <a:t>Idées économiques et sociales</a:t>
            </a:r>
            <a:r>
              <a:rPr lang="fr-FR" dirty="0"/>
              <a:t>, 4/ 2015.</a:t>
            </a:r>
          </a:p>
        </p:txBody>
      </p:sp>
    </p:spTree>
    <p:extLst>
      <p:ext uri="{BB962C8B-B14F-4D97-AF65-F5344CB8AC3E}">
        <p14:creationId xmlns:p14="http://schemas.microsoft.com/office/powerpoint/2010/main" val="2931629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individualisation</a:t>
            </a:r>
          </a:p>
        </p:txBody>
      </p:sp>
      <p:sp>
        <p:nvSpPr>
          <p:cNvPr id="3" name="Espace réservé du contenu 2"/>
          <p:cNvSpPr>
            <a:spLocks noGrp="1"/>
          </p:cNvSpPr>
          <p:nvPr>
            <p:ph idx="1"/>
          </p:nvPr>
        </p:nvSpPr>
        <p:spPr/>
        <p:txBody>
          <a:bodyPr>
            <a:normAutofit fontScale="92500"/>
          </a:bodyPr>
          <a:lstStyle/>
          <a:p>
            <a:pPr marL="0" indent="0">
              <a:buNone/>
            </a:pPr>
            <a:r>
              <a:rPr lang="fr-FR" sz="1800" i="1" dirty="0">
                <a:solidFill>
                  <a:schemeClr val="tx1"/>
                </a:solidFill>
              </a:rPr>
              <a:t>« Le travail s’est raréfié, mais il n’empêche que, comme je l’ai entendu à plusieurs reprises sous des formes reproches, le même jugement moral sans pitié est prononcé de la part des anciens : « Celui qui ne travaille pas ne vaut rien ! » Et bien des jeunes peuvent reprendre à leur compte ce verdict définitif : « Ça bosse pas, ça vaut rien ! » Bien évidemment, la plupart de ceux qui restent et donc s’engagent dans des secteurs d’emploi fragiles grandissent avec cette hantise de devenir un de ceux qui ne « valent rien ». Par anticipation, ils se démènent tout à la fois pour échapper au chômage et s’assurer une « bonne réputation »  (...)  Il lui semble que les gens du coin se rangent sans savoir du côté de l’employeur en cas de conflit avec un employé, comme j’ai pu aussi l’observer lorsqu’il s’agissait de procès aux prud’hommes.  » </a:t>
            </a:r>
          </a:p>
          <a:p>
            <a:pPr marL="0" indent="0">
              <a:buNone/>
            </a:pPr>
            <a:r>
              <a:rPr lang="fr-FR" dirty="0"/>
              <a:t>Benoît Coquard, </a:t>
            </a:r>
            <a:r>
              <a:rPr lang="fr-FR" i="1" dirty="0"/>
              <a:t>Ceux qui restent. Faire sa vie dans les campagnes en déclin</a:t>
            </a:r>
            <a:r>
              <a:rPr lang="fr-FR" dirty="0"/>
              <a:t>, La découverte, 2019, p. 67-68.</a:t>
            </a:r>
          </a:p>
        </p:txBody>
      </p:sp>
    </p:spTree>
    <p:extLst>
      <p:ext uri="{BB962C8B-B14F-4D97-AF65-F5344CB8AC3E}">
        <p14:creationId xmlns:p14="http://schemas.microsoft.com/office/powerpoint/2010/main" val="168994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individualisation</a:t>
            </a:r>
          </a:p>
        </p:txBody>
      </p:sp>
      <p:sp>
        <p:nvSpPr>
          <p:cNvPr id="3" name="Espace réservé du contenu 2"/>
          <p:cNvSpPr>
            <a:spLocks noGrp="1"/>
          </p:cNvSpPr>
          <p:nvPr>
            <p:ph idx="1"/>
          </p:nvPr>
        </p:nvSpPr>
        <p:spPr>
          <a:xfrm>
            <a:off x="646374" y="1226493"/>
            <a:ext cx="7881400" cy="3394472"/>
          </a:xfrm>
        </p:spPr>
        <p:txBody>
          <a:bodyPr>
            <a:normAutofit lnSpcReduction="10000"/>
          </a:bodyPr>
          <a:lstStyle/>
          <a:p>
            <a:r>
              <a:rPr lang="fr-FR" dirty="0"/>
              <a:t>Les facteurs d’individualisation : un affaissement de certains groupes primaires</a:t>
            </a:r>
          </a:p>
          <a:p>
            <a:pPr marL="0" indent="0" algn="just">
              <a:buNone/>
            </a:pPr>
            <a:r>
              <a:rPr lang="fr-FR" sz="1700" i="1" dirty="0">
                <a:solidFill>
                  <a:schemeClr val="tx1"/>
                </a:solidFill>
              </a:rPr>
              <a:t>« On assisterait aujourd'hui à une transformation, par « privatisation » (Schwartz) ou par « individuation » (Terrail), d'un univers ouvrier naguère encore communautaire ou collectif, voire collectiviste, où les familles étaient insérées dans des solidarités de quartier ou de milieu professionnel fortes, solidarités que cristallisait le mouvement ouvrier, indissociablement syndical et politique. Il s'agirait donc d'un effritement de la classe par transformation du rapport entre « nous » et « je » ».</a:t>
            </a:r>
          </a:p>
          <a:p>
            <a:pPr marL="0" indent="0" algn="just">
              <a:buNone/>
            </a:pPr>
            <a:endParaRPr lang="fr-FR" sz="1700" dirty="0">
              <a:solidFill>
                <a:schemeClr val="tx1"/>
              </a:solidFill>
            </a:endParaRPr>
          </a:p>
          <a:p>
            <a:pPr marL="0" indent="0" algn="just">
              <a:buNone/>
            </a:pPr>
            <a:r>
              <a:rPr lang="fr-FR" sz="1700" dirty="0">
                <a:solidFill>
                  <a:schemeClr val="tx1"/>
                </a:solidFill>
              </a:rPr>
              <a:t>Florence Weber, « Nouvelles lectures du monde ouvrier : de la classe aux personnes », </a:t>
            </a:r>
            <a:r>
              <a:rPr lang="fr-FR" sz="1700" i="1" dirty="0">
                <a:solidFill>
                  <a:schemeClr val="tx1"/>
                </a:solidFill>
              </a:rPr>
              <a:t>Genèses</a:t>
            </a:r>
            <a:r>
              <a:rPr lang="fr-FR" sz="1700" dirty="0">
                <a:solidFill>
                  <a:schemeClr val="tx1"/>
                </a:solidFill>
              </a:rPr>
              <a:t>, 6, 1991, pp. 179-189.</a:t>
            </a:r>
          </a:p>
          <a:p>
            <a:pPr marL="0" indent="0" algn="just">
              <a:buNone/>
            </a:pPr>
            <a:r>
              <a:rPr lang="fr-FR" sz="1800" dirty="0">
                <a:hlinkClick r:id="rId2"/>
              </a:rPr>
              <a:t>https://www.persee.fr/doc/genes_1155-3219_1991_num_6_1_1102</a:t>
            </a:r>
            <a:endParaRPr lang="fr-FR" sz="1700" dirty="0">
              <a:solidFill>
                <a:schemeClr val="tx1"/>
              </a:solidFill>
            </a:endParaRPr>
          </a:p>
          <a:p>
            <a:pPr marL="0" indent="0" algn="just">
              <a:buNone/>
            </a:pPr>
            <a:endParaRPr lang="fr-FR" sz="1700" i="1" dirty="0">
              <a:solidFill>
                <a:schemeClr val="tx1"/>
              </a:solidFill>
            </a:endParaRPr>
          </a:p>
          <a:p>
            <a:endParaRPr lang="fr-FR" dirty="0"/>
          </a:p>
        </p:txBody>
      </p:sp>
    </p:spTree>
    <p:extLst>
      <p:ext uri="{BB962C8B-B14F-4D97-AF65-F5344CB8AC3E}">
        <p14:creationId xmlns:p14="http://schemas.microsoft.com/office/powerpoint/2010/main" val="1610765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8957F8-93A7-8B4A-A9C0-77610DB95D72}"/>
              </a:ext>
            </a:extLst>
          </p:cNvPr>
          <p:cNvSpPr>
            <a:spLocks noGrp="1"/>
          </p:cNvSpPr>
          <p:nvPr>
            <p:ph type="title"/>
          </p:nvPr>
        </p:nvSpPr>
        <p:spPr/>
        <p:txBody>
          <a:bodyPr/>
          <a:lstStyle/>
          <a:p>
            <a:r>
              <a:rPr lang="fr-FR" dirty="0"/>
              <a:t>Sociologie et </a:t>
            </a:r>
            <a:r>
              <a:rPr lang="fr-FR"/>
              <a:t>science politique</a:t>
            </a:r>
          </a:p>
        </p:txBody>
      </p:sp>
      <p:sp>
        <p:nvSpPr>
          <p:cNvPr id="7" name="Espace réservé du contenu 6">
            <a:extLst>
              <a:ext uri="{FF2B5EF4-FFF2-40B4-BE49-F238E27FC236}">
                <a16:creationId xmlns:a16="http://schemas.microsoft.com/office/drawing/2014/main" id="{F9BE1CE3-B8FD-8F47-8467-1759F600862C}"/>
              </a:ext>
            </a:extLst>
          </p:cNvPr>
          <p:cNvSpPr>
            <a:spLocks noGrp="1"/>
          </p:cNvSpPr>
          <p:nvPr>
            <p:ph idx="1"/>
          </p:nvPr>
        </p:nvSpPr>
        <p:spPr/>
        <p:txBody>
          <a:bodyPr>
            <a:normAutofit fontScale="92500" lnSpcReduction="10000"/>
          </a:bodyPr>
          <a:lstStyle/>
          <a:p>
            <a:r>
              <a:rPr lang="fr-FR" dirty="0"/>
              <a:t>Classe de première</a:t>
            </a:r>
          </a:p>
          <a:p>
            <a:pPr lvl="1"/>
            <a:r>
              <a:rPr lang="fr-FR" dirty="0"/>
              <a:t>Comment la socialisation contribue-t-elle à expliquer les différences de comportements des individus ?</a:t>
            </a:r>
          </a:p>
          <a:p>
            <a:pPr lvl="1"/>
            <a:r>
              <a:rPr lang="fr-FR" dirty="0"/>
              <a:t>Comment se construisent et évoluent les liens sociaux ?</a:t>
            </a:r>
          </a:p>
          <a:p>
            <a:pPr lvl="1"/>
            <a:r>
              <a:rPr lang="fr-FR" dirty="0"/>
              <a:t>Quels sont les processus sociaux qui contribuent à la déviance ?</a:t>
            </a:r>
          </a:p>
          <a:p>
            <a:pPr lvl="1"/>
            <a:r>
              <a:rPr lang="fr-FR" dirty="0"/>
              <a:t>Comment se forme et s’exprime l’opinion publique ?</a:t>
            </a:r>
          </a:p>
          <a:p>
            <a:pPr lvl="1"/>
            <a:r>
              <a:rPr lang="fr-FR" dirty="0"/>
              <a:t>Voter : une affaire individuelle ou collective ?</a:t>
            </a:r>
          </a:p>
          <a:p>
            <a:r>
              <a:rPr lang="fr-FR" dirty="0"/>
              <a:t>Classe de terminale </a:t>
            </a:r>
          </a:p>
          <a:p>
            <a:pPr lvl="1"/>
            <a:r>
              <a:rPr lang="fr-FR" dirty="0"/>
              <a:t>Comment est structurée la société française actuelle ?</a:t>
            </a:r>
          </a:p>
          <a:p>
            <a:pPr lvl="1"/>
            <a:r>
              <a:rPr lang="fr-FR" dirty="0"/>
              <a:t>Quelle est l’action de l’École sur les destins individuels et sur l’évolution de la société ?</a:t>
            </a:r>
          </a:p>
          <a:p>
            <a:pPr lvl="1"/>
            <a:r>
              <a:rPr lang="fr-FR" dirty="0"/>
              <a:t>Quelles sont les caractéristiques contemporaines et les facteurs de la mobilité sociale ?</a:t>
            </a:r>
          </a:p>
          <a:p>
            <a:pPr lvl="1"/>
            <a:r>
              <a:rPr lang="fr-FR" dirty="0"/>
              <a:t>Quelles mutations du travail et de l’emploi ?</a:t>
            </a:r>
          </a:p>
          <a:p>
            <a:pPr lvl="1"/>
            <a:r>
              <a:rPr lang="fr-FR" dirty="0"/>
              <a:t>Comment expliquer l’engagement politique dans les sociétés démocratiques ?</a:t>
            </a:r>
          </a:p>
        </p:txBody>
      </p:sp>
    </p:spTree>
    <p:extLst>
      <p:ext uri="{BB962C8B-B14F-4D97-AF65-F5344CB8AC3E}">
        <p14:creationId xmlns:p14="http://schemas.microsoft.com/office/powerpoint/2010/main" val="2369197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individualisation</a:t>
            </a:r>
          </a:p>
        </p:txBody>
      </p:sp>
      <p:sp>
        <p:nvSpPr>
          <p:cNvPr id="3" name="Espace réservé du contenu 2"/>
          <p:cNvSpPr>
            <a:spLocks noGrp="1"/>
          </p:cNvSpPr>
          <p:nvPr>
            <p:ph idx="1"/>
          </p:nvPr>
        </p:nvSpPr>
        <p:spPr/>
        <p:txBody>
          <a:bodyPr>
            <a:normAutofit/>
          </a:bodyPr>
          <a:lstStyle/>
          <a:p>
            <a:r>
              <a:rPr lang="fr-FR" dirty="0"/>
              <a:t>Privatisation (positive ou négative) </a:t>
            </a:r>
          </a:p>
          <a:p>
            <a:r>
              <a:rPr lang="fr-FR" dirty="0"/>
              <a:t>Individuation :</a:t>
            </a:r>
          </a:p>
          <a:p>
            <a:pPr lvl="1"/>
            <a:r>
              <a:rPr lang="fr-FR" dirty="0"/>
              <a:t>Désir d’échapper aux rôles prescrits : </a:t>
            </a:r>
            <a:r>
              <a:rPr lang="fr-FR" dirty="0">
                <a:solidFill>
                  <a:schemeClr val="tx1"/>
                </a:solidFill>
              </a:rPr>
              <a:t>Stéphane Beaud et Michel </a:t>
            </a:r>
            <a:r>
              <a:rPr lang="fr-FR" dirty="0" err="1">
                <a:solidFill>
                  <a:schemeClr val="tx1"/>
                </a:solidFill>
              </a:rPr>
              <a:t>Pialoux</a:t>
            </a:r>
            <a:r>
              <a:rPr lang="fr-FR" dirty="0">
                <a:solidFill>
                  <a:schemeClr val="tx1"/>
                </a:solidFill>
              </a:rPr>
              <a:t>, </a:t>
            </a:r>
            <a:r>
              <a:rPr lang="fr-FR" i="1" dirty="0">
                <a:solidFill>
                  <a:schemeClr val="tx1"/>
                </a:solidFill>
              </a:rPr>
              <a:t>Violences urbaines, violence sociale</a:t>
            </a:r>
            <a:r>
              <a:rPr lang="fr-FR" dirty="0">
                <a:solidFill>
                  <a:schemeClr val="tx1"/>
                </a:solidFill>
              </a:rPr>
              <a:t>, Fayard, 2013.</a:t>
            </a:r>
          </a:p>
          <a:p>
            <a:pPr lvl="1"/>
            <a:r>
              <a:rPr lang="fr-FR" dirty="0">
                <a:solidFill>
                  <a:schemeClr val="tx1"/>
                </a:solidFill>
              </a:rPr>
              <a:t>Nicolas </a:t>
            </a:r>
            <a:r>
              <a:rPr lang="fr-FR" dirty="0" err="1">
                <a:solidFill>
                  <a:schemeClr val="tx1"/>
                </a:solidFill>
              </a:rPr>
              <a:t>Renahy</a:t>
            </a:r>
            <a:r>
              <a:rPr lang="fr-FR" dirty="0">
                <a:solidFill>
                  <a:schemeClr val="tx1"/>
                </a:solidFill>
              </a:rPr>
              <a:t>, 2009 : </a:t>
            </a:r>
            <a:r>
              <a:rPr lang="fr-FR" i="1" dirty="0">
                <a:solidFill>
                  <a:schemeClr val="tx1"/>
                </a:solidFill>
              </a:rPr>
              <a:t>« Comme José, de nombreux fils d’ouvriers ont ainsi refusé, au moins un temps et tout en restant au village, l’usine comme seul destin social »</a:t>
            </a:r>
            <a:r>
              <a:rPr lang="fr-FR" dirty="0">
                <a:solidFill>
                  <a:schemeClr val="tx1"/>
                </a:solidFill>
              </a:rPr>
              <a:t> (p. 146). </a:t>
            </a:r>
            <a:endParaRPr lang="fr-FR" dirty="0"/>
          </a:p>
          <a:p>
            <a:r>
              <a:rPr lang="fr-FR" dirty="0"/>
              <a:t>Effets de la mobilité sociale, géographique, de l’école</a:t>
            </a:r>
          </a:p>
          <a:p>
            <a:r>
              <a:rPr lang="fr-FR" dirty="0"/>
              <a:t>Socialisation conjugale dans des couples biactifs</a:t>
            </a:r>
          </a:p>
          <a:p>
            <a:pPr marL="0" indent="0">
              <a:buNone/>
            </a:pPr>
            <a:endParaRPr lang="fr-FR" dirty="0">
              <a:solidFill>
                <a:schemeClr val="tx1"/>
              </a:solidFill>
            </a:endParaRPr>
          </a:p>
          <a:p>
            <a:pPr marL="0" indent="0">
              <a:buNone/>
            </a:pPr>
            <a:endParaRPr lang="fr-FR" dirty="0"/>
          </a:p>
        </p:txBody>
      </p:sp>
    </p:spTree>
    <p:extLst>
      <p:ext uri="{BB962C8B-B14F-4D97-AF65-F5344CB8AC3E}">
        <p14:creationId xmlns:p14="http://schemas.microsoft.com/office/powerpoint/2010/main" val="1693628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IDENTIFICATIONS</a:t>
            </a:r>
          </a:p>
        </p:txBody>
      </p:sp>
      <p:sp>
        <p:nvSpPr>
          <p:cNvPr id="3" name="Espace réservé du contenu 2"/>
          <p:cNvSpPr>
            <a:spLocks noGrp="1"/>
          </p:cNvSpPr>
          <p:nvPr>
            <p:ph idx="1"/>
          </p:nvPr>
        </p:nvSpPr>
        <p:spPr>
          <a:xfrm>
            <a:off x="659626" y="1213240"/>
            <a:ext cx="7881400" cy="3394472"/>
          </a:xfrm>
        </p:spPr>
        <p:txBody>
          <a:bodyPr>
            <a:normAutofit/>
          </a:bodyPr>
          <a:lstStyle/>
          <a:p>
            <a:r>
              <a:rPr lang="fr-FR" dirty="0"/>
              <a:t>Pluralité des sources d’identification : </a:t>
            </a:r>
          </a:p>
          <a:p>
            <a:r>
              <a:rPr lang="fr-FR" dirty="0"/>
              <a:t>Par le travail/ les loisirs/les études...</a:t>
            </a:r>
          </a:p>
          <a:p>
            <a:r>
              <a:rPr lang="fr-FR" dirty="0"/>
              <a:t>Différentes façons de construire du collectif :</a:t>
            </a:r>
          </a:p>
          <a:p>
            <a:pPr marL="0" indent="0">
              <a:buNone/>
            </a:pPr>
            <a:r>
              <a:rPr lang="fr-FR" i="1" dirty="0">
                <a:solidFill>
                  <a:schemeClr val="tx1"/>
                </a:solidFill>
              </a:rPr>
              <a:t>« Déjà nous » : « S’ils disent constamment, en parlant d’eux et de leur groupe, « déjà, nous », « nous d’abord », « que nous », c’est parce qu’ils pensent ne pouvoir être solidaires en acte que d’une poigné de personnes vraiment proches. (...) Les tenir à l’écart de ce « nous », c’est conjurer le risque de se retrouver stigmatisé, tels les « </a:t>
            </a:r>
            <a:r>
              <a:rPr lang="fr-FR" i="1" dirty="0" err="1">
                <a:solidFill>
                  <a:schemeClr val="tx1"/>
                </a:solidFill>
              </a:rPr>
              <a:t>cassos</a:t>
            </a:r>
            <a:r>
              <a:rPr lang="fr-FR" i="1" dirty="0">
                <a:solidFill>
                  <a:schemeClr val="tx1"/>
                </a:solidFill>
              </a:rPr>
              <a:t> » »</a:t>
            </a:r>
            <a:r>
              <a:rPr lang="fr-FR" dirty="0">
                <a:solidFill>
                  <a:schemeClr val="tx1"/>
                </a:solidFill>
              </a:rPr>
              <a:t> (B. Coquard, p. 182)</a:t>
            </a:r>
          </a:p>
          <a:p>
            <a:pPr marL="0" indent="0">
              <a:buNone/>
            </a:pPr>
            <a:endParaRPr lang="fr-FR" dirty="0">
              <a:solidFill>
                <a:schemeClr val="tx1"/>
              </a:solidFill>
            </a:endParaRPr>
          </a:p>
          <a:p>
            <a:pPr marL="0" indent="0">
              <a:buNone/>
            </a:pPr>
            <a:endParaRPr lang="fr-FR" dirty="0"/>
          </a:p>
        </p:txBody>
      </p:sp>
    </p:spTree>
    <p:extLst>
      <p:ext uri="{BB962C8B-B14F-4D97-AF65-F5344CB8AC3E}">
        <p14:creationId xmlns:p14="http://schemas.microsoft.com/office/powerpoint/2010/main" val="1026063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IDENTIFICATIONS</a:t>
            </a:r>
          </a:p>
        </p:txBody>
      </p:sp>
      <p:sp>
        <p:nvSpPr>
          <p:cNvPr id="3" name="Espace réservé du contenu 2"/>
          <p:cNvSpPr>
            <a:spLocks noGrp="1"/>
          </p:cNvSpPr>
          <p:nvPr>
            <p:ph idx="1"/>
          </p:nvPr>
        </p:nvSpPr>
        <p:spPr/>
        <p:txBody>
          <a:bodyPr>
            <a:normAutofit lnSpcReduction="10000"/>
          </a:bodyPr>
          <a:lstStyle/>
          <a:p>
            <a:r>
              <a:rPr lang="fr-FR" dirty="0"/>
              <a:t>Qui est ouvrier ? Agents de maintenance, préparateurs, caristes...</a:t>
            </a:r>
          </a:p>
          <a:p>
            <a:pPr marL="0" indent="0">
              <a:buNone/>
            </a:pPr>
            <a:r>
              <a:rPr lang="fr-FR" dirty="0">
                <a:solidFill>
                  <a:schemeClr val="tx1"/>
                </a:solidFill>
              </a:rPr>
              <a:t>Séverine </a:t>
            </a:r>
            <a:r>
              <a:rPr lang="fr-FR" dirty="0" err="1">
                <a:solidFill>
                  <a:schemeClr val="tx1"/>
                </a:solidFill>
              </a:rPr>
              <a:t>Misset</a:t>
            </a:r>
            <a:r>
              <a:rPr lang="fr-FR" dirty="0">
                <a:solidFill>
                  <a:schemeClr val="tx1"/>
                </a:solidFill>
              </a:rPr>
              <a:t>, « Je ne suis pas vraiment un ouvrier », in F. de </a:t>
            </a:r>
            <a:r>
              <a:rPr lang="fr-FR" dirty="0" err="1">
                <a:solidFill>
                  <a:schemeClr val="tx1"/>
                </a:solidFill>
              </a:rPr>
              <a:t>Singly</a:t>
            </a:r>
            <a:r>
              <a:rPr lang="fr-FR" dirty="0">
                <a:solidFill>
                  <a:schemeClr val="tx1"/>
                </a:solidFill>
              </a:rPr>
              <a:t>, C. Giraud, O. Martin (</a:t>
            </a:r>
            <a:r>
              <a:rPr lang="fr-FR" dirty="0" err="1">
                <a:solidFill>
                  <a:schemeClr val="tx1"/>
                </a:solidFill>
              </a:rPr>
              <a:t>dir</a:t>
            </a:r>
            <a:r>
              <a:rPr lang="fr-FR" dirty="0">
                <a:solidFill>
                  <a:schemeClr val="tx1"/>
                </a:solidFill>
              </a:rPr>
              <a:t>.), </a:t>
            </a:r>
            <a:r>
              <a:rPr lang="fr-FR" i="1" dirty="0">
                <a:solidFill>
                  <a:schemeClr val="tx1"/>
                </a:solidFill>
              </a:rPr>
              <a:t>Nouveau manuel de sociologie</a:t>
            </a:r>
            <a:r>
              <a:rPr lang="fr-FR" dirty="0">
                <a:solidFill>
                  <a:schemeClr val="tx1"/>
                </a:solidFill>
              </a:rPr>
              <a:t>, Colin, 2010, p. 94-104</a:t>
            </a:r>
          </a:p>
          <a:p>
            <a:pPr marL="0" indent="0">
              <a:buNone/>
            </a:pPr>
            <a:r>
              <a:rPr lang="fr-FR" dirty="0">
                <a:solidFill>
                  <a:schemeClr val="tx1"/>
                </a:solidFill>
              </a:rPr>
              <a:t>Martin Thibaut, </a:t>
            </a:r>
            <a:r>
              <a:rPr lang="fr-FR" i="1" dirty="0">
                <a:solidFill>
                  <a:schemeClr val="tx1"/>
                </a:solidFill>
              </a:rPr>
              <a:t>« Se voir avec les yeux des autres », ARSS, </a:t>
            </a:r>
            <a:r>
              <a:rPr lang="fr-FR" dirty="0">
                <a:solidFill>
                  <a:schemeClr val="tx1"/>
                </a:solidFill>
              </a:rPr>
              <a:t>2017, n°216-217, p. 104-123.</a:t>
            </a:r>
          </a:p>
          <a:p>
            <a:r>
              <a:rPr lang="fr-FR" dirty="0"/>
              <a:t>Conscience tripartite : </a:t>
            </a:r>
          </a:p>
          <a:p>
            <a:pPr marL="0" indent="0">
              <a:buNone/>
            </a:pPr>
            <a:r>
              <a:rPr lang="fr-FR" i="1" dirty="0">
                <a:solidFill>
                  <a:schemeClr val="tx1"/>
                </a:solidFill>
              </a:rPr>
              <a:t>« Leur représentation, leur conscience du monde social était non pas bipolaire, mais triangulaire : ils avaient le sentiment d’être non pas seulement soumis à une pression venant du haut, mais aussi à une pression venant du bas, venant de plus bas qu’eux. » </a:t>
            </a:r>
            <a:r>
              <a:rPr lang="fr-FR" dirty="0">
                <a:solidFill>
                  <a:schemeClr val="tx1"/>
                </a:solidFill>
              </a:rPr>
              <a:t>(O. Schwartz, 2009)</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2622474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Genre et classe</a:t>
            </a:r>
          </a:p>
        </p:txBody>
      </p:sp>
      <p:sp>
        <p:nvSpPr>
          <p:cNvPr id="3" name="Espace réservé du contenu 2"/>
          <p:cNvSpPr>
            <a:spLocks noGrp="1"/>
          </p:cNvSpPr>
          <p:nvPr>
            <p:ph idx="1"/>
          </p:nvPr>
        </p:nvSpPr>
        <p:spPr/>
        <p:txBody>
          <a:bodyPr>
            <a:normAutofit/>
          </a:bodyPr>
          <a:lstStyle/>
          <a:p>
            <a:r>
              <a:rPr lang="fr-FR" dirty="0"/>
              <a:t>Articulation avec les rapports sociaux de genre</a:t>
            </a:r>
          </a:p>
          <a:p>
            <a:r>
              <a:rPr lang="fr-FR" dirty="0"/>
              <a:t>La notion de genre : </a:t>
            </a:r>
          </a:p>
          <a:p>
            <a:pPr marL="0" indent="0">
              <a:buNone/>
            </a:pPr>
            <a:r>
              <a:rPr lang="fr-FR" i="1" dirty="0">
                <a:solidFill>
                  <a:schemeClr val="tx1"/>
                </a:solidFill>
              </a:rPr>
              <a:t>« Un système de </a:t>
            </a:r>
            <a:r>
              <a:rPr lang="fr-FR" i="1" dirty="0" err="1">
                <a:solidFill>
                  <a:schemeClr val="tx1"/>
                </a:solidFill>
              </a:rPr>
              <a:t>bicatégorisation</a:t>
            </a:r>
            <a:r>
              <a:rPr lang="fr-FR" i="1" dirty="0">
                <a:solidFill>
                  <a:schemeClr val="tx1"/>
                </a:solidFill>
              </a:rPr>
              <a:t> hiérarchisé entre les sexes (hommes/femmes) et entre les valeurs et représentations qui leur sont associées (masculin/féminin) » ;</a:t>
            </a:r>
            <a:r>
              <a:rPr lang="fr-FR" dirty="0">
                <a:solidFill>
                  <a:schemeClr val="tx1"/>
                </a:solidFill>
              </a:rPr>
              <a:t> L. </a:t>
            </a:r>
            <a:r>
              <a:rPr lang="fr-FR" dirty="0" err="1">
                <a:solidFill>
                  <a:schemeClr val="tx1"/>
                </a:solidFill>
              </a:rPr>
              <a:t>Bereni</a:t>
            </a:r>
            <a:r>
              <a:rPr lang="fr-FR" dirty="0">
                <a:solidFill>
                  <a:schemeClr val="tx1"/>
                </a:solidFill>
              </a:rPr>
              <a:t>, S. Chauvin, A. </a:t>
            </a:r>
            <a:r>
              <a:rPr lang="fr-FR" dirty="0" err="1">
                <a:solidFill>
                  <a:schemeClr val="tx1"/>
                </a:solidFill>
              </a:rPr>
              <a:t>Jaunait</a:t>
            </a:r>
            <a:r>
              <a:rPr lang="fr-FR" dirty="0">
                <a:solidFill>
                  <a:schemeClr val="tx1"/>
                </a:solidFill>
              </a:rPr>
              <a:t>, A. </a:t>
            </a:r>
            <a:r>
              <a:rPr lang="fr-FR" dirty="0" err="1">
                <a:solidFill>
                  <a:schemeClr val="tx1"/>
                </a:solidFill>
              </a:rPr>
              <a:t>Revillard</a:t>
            </a:r>
            <a:r>
              <a:rPr lang="fr-FR" dirty="0">
                <a:solidFill>
                  <a:schemeClr val="tx1"/>
                </a:solidFill>
              </a:rPr>
              <a:t>, </a:t>
            </a:r>
            <a:r>
              <a:rPr lang="fr-FR" i="1" dirty="0">
                <a:solidFill>
                  <a:schemeClr val="tx1"/>
                </a:solidFill>
              </a:rPr>
              <a:t>Introduction aux études sur le genre, </a:t>
            </a:r>
            <a:r>
              <a:rPr lang="fr-FR" dirty="0">
                <a:solidFill>
                  <a:schemeClr val="tx1"/>
                </a:solidFill>
              </a:rPr>
              <a:t>De Boeck, 2012.</a:t>
            </a:r>
          </a:p>
          <a:p>
            <a:pPr marL="0" indent="0">
              <a:buNone/>
            </a:pPr>
            <a:endParaRPr lang="fr-FR" dirty="0">
              <a:solidFill>
                <a:schemeClr val="tx1"/>
              </a:solidFill>
            </a:endParaRPr>
          </a:p>
          <a:p>
            <a:pPr marL="0" indent="0">
              <a:buNone/>
            </a:pPr>
            <a:r>
              <a:rPr lang="fr-FR" dirty="0">
                <a:solidFill>
                  <a:schemeClr val="tx1"/>
                </a:solidFill>
              </a:rPr>
              <a:t>I. Clair : </a:t>
            </a:r>
            <a:r>
              <a:rPr lang="fr-FR" i="1" dirty="0">
                <a:solidFill>
                  <a:schemeClr val="tx1"/>
                </a:solidFill>
              </a:rPr>
              <a:t>« Les lunettes du genre ont été créées pour extraire de l’invisibilité une part du monde social longtemps maintenue dans l’indifférence scientifique. » </a:t>
            </a:r>
            <a:r>
              <a:rPr lang="fr-FR" dirty="0">
                <a:solidFill>
                  <a:schemeClr val="tx1"/>
                </a:solidFill>
              </a:rPr>
              <a:t>(</a:t>
            </a:r>
            <a:r>
              <a:rPr lang="fr-FR" i="1" dirty="0">
                <a:solidFill>
                  <a:schemeClr val="tx1"/>
                </a:solidFill>
              </a:rPr>
              <a:t>Sociologie du genre</a:t>
            </a:r>
            <a:r>
              <a:rPr lang="fr-FR" dirty="0">
                <a:solidFill>
                  <a:schemeClr val="tx1"/>
                </a:solidFill>
              </a:rPr>
              <a:t>, Nathan, coll. 128, p. 123)</a:t>
            </a:r>
          </a:p>
          <a:p>
            <a:pPr marL="0" indent="0">
              <a:buNone/>
            </a:pPr>
            <a:endParaRPr lang="fr-FR" dirty="0"/>
          </a:p>
        </p:txBody>
      </p:sp>
    </p:spTree>
    <p:extLst>
      <p:ext uri="{BB962C8B-B14F-4D97-AF65-F5344CB8AC3E}">
        <p14:creationId xmlns:p14="http://schemas.microsoft.com/office/powerpoint/2010/main" val="803052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Genre et classe</a:t>
            </a:r>
          </a:p>
        </p:txBody>
      </p:sp>
      <p:sp>
        <p:nvSpPr>
          <p:cNvPr id="3" name="Espace réservé du contenu 2"/>
          <p:cNvSpPr>
            <a:spLocks noGrp="1"/>
          </p:cNvSpPr>
          <p:nvPr>
            <p:ph idx="1"/>
          </p:nvPr>
        </p:nvSpPr>
        <p:spPr/>
        <p:txBody>
          <a:bodyPr>
            <a:normAutofit/>
          </a:bodyPr>
          <a:lstStyle/>
          <a:p>
            <a:r>
              <a:rPr lang="fr-FR" dirty="0"/>
              <a:t>Des facteurs de structuration concurrents ?</a:t>
            </a:r>
          </a:p>
          <a:p>
            <a:pPr marL="0" indent="0">
              <a:buNone/>
            </a:pPr>
            <a:r>
              <a:rPr lang="fr-FR" dirty="0">
                <a:solidFill>
                  <a:schemeClr val="tx1"/>
                </a:solidFill>
              </a:rPr>
              <a:t>D’autres sources d’identification et de mobilisation...</a:t>
            </a:r>
          </a:p>
          <a:p>
            <a:pPr marL="0" indent="0">
              <a:buNone/>
            </a:pPr>
            <a:r>
              <a:rPr lang="fr-FR" dirty="0">
                <a:solidFill>
                  <a:schemeClr val="tx1"/>
                </a:solidFill>
              </a:rPr>
              <a:t>... mais une analyse toujours au croisement de plusieurs facteurs de différenciation (</a:t>
            </a:r>
            <a:r>
              <a:rPr lang="fr-FR" dirty="0" err="1">
                <a:solidFill>
                  <a:schemeClr val="tx1"/>
                </a:solidFill>
              </a:rPr>
              <a:t>intersectionnalité</a:t>
            </a:r>
            <a:r>
              <a:rPr lang="fr-FR" dirty="0">
                <a:solidFill>
                  <a:schemeClr val="tx1"/>
                </a:solidFill>
              </a:rPr>
              <a:t>)</a:t>
            </a:r>
          </a:p>
          <a:p>
            <a:pPr marL="0" indent="0">
              <a:buNone/>
            </a:pPr>
            <a:r>
              <a:rPr lang="fr-FR" dirty="0">
                <a:hlinkClick r:id="rId2"/>
              </a:rPr>
              <a:t>https://www.ted.com/talks/kimberle_crenshaw_the_urgency_of_intersectionality?language=fr</a:t>
            </a:r>
            <a:endParaRPr lang="fr-FR" dirty="0"/>
          </a:p>
          <a:p>
            <a:pPr marL="0" indent="0">
              <a:buNone/>
            </a:pPr>
            <a:r>
              <a:rPr lang="fr-FR" dirty="0">
                <a:solidFill>
                  <a:schemeClr val="tx1"/>
                </a:solidFill>
              </a:rPr>
              <a:t>Eléonore </a:t>
            </a:r>
            <a:r>
              <a:rPr lang="fr-FR" dirty="0" err="1">
                <a:solidFill>
                  <a:schemeClr val="tx1"/>
                </a:solidFill>
              </a:rPr>
              <a:t>Lépinard</a:t>
            </a:r>
            <a:r>
              <a:rPr lang="fr-FR" dirty="0">
                <a:solidFill>
                  <a:schemeClr val="tx1"/>
                </a:solidFill>
              </a:rPr>
              <a:t> et Sarah </a:t>
            </a:r>
            <a:r>
              <a:rPr lang="fr-FR" dirty="0" err="1">
                <a:solidFill>
                  <a:schemeClr val="tx1"/>
                </a:solidFill>
              </a:rPr>
              <a:t>Mazouz</a:t>
            </a:r>
            <a:r>
              <a:rPr lang="fr-FR" dirty="0">
                <a:solidFill>
                  <a:schemeClr val="tx1"/>
                </a:solidFill>
              </a:rPr>
              <a:t>, </a:t>
            </a:r>
            <a:r>
              <a:rPr lang="fr-FR" i="1" dirty="0">
                <a:solidFill>
                  <a:schemeClr val="tx1"/>
                </a:solidFill>
              </a:rPr>
              <a:t>« Cartographie du surplomb, Ce que les résistances au concept d’</a:t>
            </a:r>
            <a:r>
              <a:rPr lang="fr-FR" i="1" dirty="0" err="1">
                <a:solidFill>
                  <a:schemeClr val="tx1"/>
                </a:solidFill>
              </a:rPr>
              <a:t>intersectionnalité</a:t>
            </a:r>
            <a:r>
              <a:rPr lang="fr-FR" i="1" dirty="0">
                <a:solidFill>
                  <a:schemeClr val="tx1"/>
                </a:solidFill>
              </a:rPr>
              <a:t> nous disent sur les sciences sociales en France »</a:t>
            </a:r>
            <a:r>
              <a:rPr lang="fr-FR" dirty="0">
                <a:solidFill>
                  <a:schemeClr val="tx1"/>
                </a:solidFill>
              </a:rPr>
              <a:t>, http://mouvements.info/cartographie-du-surplomb/</a:t>
            </a:r>
          </a:p>
          <a:p>
            <a:pPr marL="0" indent="0">
              <a:buNone/>
            </a:pPr>
            <a:endParaRPr lang="fr-FR" dirty="0"/>
          </a:p>
        </p:txBody>
      </p:sp>
    </p:spTree>
    <p:extLst>
      <p:ext uri="{BB962C8B-B14F-4D97-AF65-F5344CB8AC3E}">
        <p14:creationId xmlns:p14="http://schemas.microsoft.com/office/powerpoint/2010/main" val="1922663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Connaitre les théories des classes et de la stratification sociale : Genre et classe</a:t>
            </a:r>
          </a:p>
        </p:txBody>
      </p:sp>
      <p:sp>
        <p:nvSpPr>
          <p:cNvPr id="3" name="Espace réservé du contenu 2"/>
          <p:cNvSpPr>
            <a:spLocks noGrp="1"/>
          </p:cNvSpPr>
          <p:nvPr>
            <p:ph idx="1"/>
          </p:nvPr>
        </p:nvSpPr>
        <p:spPr/>
        <p:txBody>
          <a:bodyPr>
            <a:normAutofit/>
          </a:bodyPr>
          <a:lstStyle/>
          <a:p>
            <a:pPr marL="0" indent="0">
              <a:buNone/>
            </a:pPr>
            <a:r>
              <a:rPr lang="fr-FR" dirty="0"/>
              <a:t>Exemple : place des femmes sur le marché du travail</a:t>
            </a:r>
          </a:p>
          <a:p>
            <a:pPr>
              <a:buClr>
                <a:schemeClr val="accent1"/>
              </a:buClr>
            </a:pPr>
            <a:r>
              <a:rPr lang="fr-FR" dirty="0">
                <a:solidFill>
                  <a:schemeClr val="tx1"/>
                </a:solidFill>
              </a:rPr>
              <a:t>Enjeu du « plafond de verre » pour certaines </a:t>
            </a:r>
          </a:p>
          <a:p>
            <a:pPr>
              <a:buClr>
                <a:schemeClr val="accent1"/>
              </a:buClr>
            </a:pPr>
            <a:r>
              <a:rPr lang="fr-FR" dirty="0">
                <a:solidFill>
                  <a:schemeClr val="tx1"/>
                </a:solidFill>
              </a:rPr>
              <a:t>Albin Jacquemart, « J’ai une femme exceptionnelle ». Carrières des hommes hauts fonctionnaires et arrangements conjugaux », </a:t>
            </a:r>
            <a:r>
              <a:rPr lang="fr-FR" i="1" dirty="0">
                <a:solidFill>
                  <a:schemeClr val="tx1"/>
                </a:solidFill>
              </a:rPr>
              <a:t>Le 4 pages du CEE</a:t>
            </a:r>
            <a:r>
              <a:rPr lang="fr-FR" dirty="0">
                <a:solidFill>
                  <a:schemeClr val="tx1"/>
                </a:solidFill>
              </a:rPr>
              <a:t>, septembre 2014, numéro114. </a:t>
            </a:r>
          </a:p>
          <a:p>
            <a:pPr marL="0" indent="0">
              <a:buNone/>
            </a:pPr>
            <a:r>
              <a:rPr lang="fr-FR" dirty="0">
                <a:hlinkClick r:id="rId2"/>
              </a:rPr>
              <a:t>https://arts.hypotheses.org/files/2014/12/114-femme-exceptionnelle-carrieres-hommes-hauts-fonctionnaires.pdf</a:t>
            </a:r>
            <a:endParaRPr lang="fr-FR" dirty="0">
              <a:solidFill>
                <a:schemeClr val="tx1"/>
              </a:solidFill>
            </a:endParaRPr>
          </a:p>
          <a:p>
            <a:pPr>
              <a:buClr>
                <a:schemeClr val="accent1"/>
              </a:buClr>
            </a:pPr>
            <a:r>
              <a:rPr lang="fr-FR" dirty="0">
                <a:solidFill>
                  <a:schemeClr val="tx1"/>
                </a:solidFill>
              </a:rPr>
              <a:t>Pour d’autres : emploi à temps partiel, horaires décalés</a:t>
            </a:r>
            <a:r>
              <a:rPr lang="fr-FR" dirty="0"/>
              <a:t>...</a:t>
            </a:r>
          </a:p>
          <a:p>
            <a:pPr marL="0" indent="0">
              <a:buNone/>
            </a:pPr>
            <a:endParaRPr lang="fr-FR" dirty="0"/>
          </a:p>
        </p:txBody>
      </p:sp>
    </p:spTree>
    <p:extLst>
      <p:ext uri="{BB962C8B-B14F-4D97-AF65-F5344CB8AC3E}">
        <p14:creationId xmlns:p14="http://schemas.microsoft.com/office/powerpoint/2010/main" val="3670546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102D6F-D142-5149-A30A-68CE62E714A4}"/>
              </a:ext>
            </a:extLst>
          </p:cNvPr>
          <p:cNvSpPr>
            <a:spLocks noGrp="1"/>
          </p:cNvSpPr>
          <p:nvPr>
            <p:ph type="title"/>
          </p:nvPr>
        </p:nvSpPr>
        <p:spPr/>
        <p:txBody>
          <a:bodyPr>
            <a:normAutofit fontScale="90000"/>
          </a:bodyPr>
          <a:lstStyle/>
          <a:p>
            <a:r>
              <a:rPr lang="fr-FR" dirty="0"/>
              <a:t>Quelle est l’action de l’école sur les destins individuels et sur l’évolution de la société ?</a:t>
            </a:r>
          </a:p>
        </p:txBody>
      </p:sp>
      <p:sp>
        <p:nvSpPr>
          <p:cNvPr id="3" name="Espace réservé du contenu 2">
            <a:extLst>
              <a:ext uri="{FF2B5EF4-FFF2-40B4-BE49-F238E27FC236}">
                <a16:creationId xmlns:a16="http://schemas.microsoft.com/office/drawing/2014/main" id="{DCB99887-755A-1342-8847-7B00D17863E4}"/>
              </a:ext>
            </a:extLst>
          </p:cNvPr>
          <p:cNvSpPr>
            <a:spLocks noGrp="1"/>
          </p:cNvSpPr>
          <p:nvPr>
            <p:ph idx="1"/>
          </p:nvPr>
        </p:nvSpPr>
        <p:spPr>
          <a:xfrm>
            <a:off x="805400" y="1107222"/>
            <a:ext cx="7881400" cy="3861820"/>
          </a:xfrm>
        </p:spPr>
        <p:txBody>
          <a:bodyPr>
            <a:normAutofit fontScale="85000" lnSpcReduction="20000"/>
          </a:bodyPr>
          <a:lstStyle/>
          <a:p>
            <a:pPr fontAlgn="t"/>
            <a:r>
              <a:rPr lang="fr-FR" dirty="0"/>
              <a:t> Comprendre que dans les sociétés démocratiques l’école transmet des savoirs et vise à garantir </a:t>
            </a:r>
            <a:r>
              <a:rPr lang="fr-FR" b="1" dirty="0"/>
              <a:t>l’égalité des chances.</a:t>
            </a:r>
            <a:endParaRPr lang="fr-FR" dirty="0"/>
          </a:p>
          <a:p>
            <a:pPr marL="0" indent="0" fontAlgn="t">
              <a:buNone/>
            </a:pPr>
            <a:endParaRPr lang="fr-FR" dirty="0"/>
          </a:p>
          <a:p>
            <a:pPr fontAlgn="t"/>
            <a:r>
              <a:rPr lang="fr-FR" dirty="0"/>
              <a:t>Comprendre l’évolution, </a:t>
            </a:r>
            <a:r>
              <a:rPr lang="fr-FR" b="1" dirty="0"/>
              <a:t>depuis les années 1950</a:t>
            </a:r>
            <a:r>
              <a:rPr lang="fr-FR" dirty="0"/>
              <a:t>, des principaux indicateurs mesurant l’accès à l’école et à l’enseignement supérieur (taux de scolarisation, taux d’accès à un diplôme ou à un type de formation) en distinguant les processus de </a:t>
            </a:r>
            <a:r>
              <a:rPr lang="fr-FR" b="1" dirty="0"/>
              <a:t>massification </a:t>
            </a:r>
            <a:r>
              <a:rPr lang="fr-FR" dirty="0"/>
              <a:t>et de </a:t>
            </a:r>
            <a:r>
              <a:rPr lang="fr-FR" b="1" dirty="0"/>
              <a:t>démocratisation.</a:t>
            </a:r>
          </a:p>
          <a:p>
            <a:pPr marL="0" indent="0" fontAlgn="t">
              <a:buNone/>
            </a:pPr>
            <a:endParaRPr lang="fr-FR" dirty="0"/>
          </a:p>
          <a:p>
            <a:pPr fontAlgn="t"/>
            <a:r>
              <a:rPr lang="fr-FR" dirty="0"/>
              <a:t>Comprendre la </a:t>
            </a:r>
            <a:r>
              <a:rPr lang="fr-FR" b="1" dirty="0"/>
              <a:t>multiplicité des facteurs d’inégalités de réussite scolaire </a:t>
            </a:r>
            <a:r>
              <a:rPr lang="fr-FR" dirty="0"/>
              <a:t>(notamment, rôle du </a:t>
            </a:r>
            <a:r>
              <a:rPr lang="fr-FR" b="1" dirty="0"/>
              <a:t>capital culturel </a:t>
            </a:r>
            <a:r>
              <a:rPr lang="fr-FR" dirty="0"/>
              <a:t>et des </a:t>
            </a:r>
            <a:r>
              <a:rPr lang="fr-FR" b="1" dirty="0"/>
              <a:t>investissements familiaux</a:t>
            </a:r>
            <a:r>
              <a:rPr lang="fr-FR" dirty="0"/>
              <a:t>, </a:t>
            </a:r>
            <a:r>
              <a:rPr lang="fr-FR" b="1" dirty="0"/>
              <a:t>socialisation selon le genre</a:t>
            </a:r>
            <a:r>
              <a:rPr lang="fr-FR" dirty="0"/>
              <a:t>, </a:t>
            </a:r>
            <a:r>
              <a:rPr lang="fr-FR" b="1" dirty="0"/>
              <a:t>effets des stratégies des ménages</a:t>
            </a:r>
            <a:r>
              <a:rPr lang="fr-FR" dirty="0"/>
              <a:t>) dans la construction des trajectoires individuelles de formation.</a:t>
            </a:r>
          </a:p>
          <a:p>
            <a:pPr marL="0" indent="0" fontAlgn="t">
              <a:buNone/>
            </a:pPr>
            <a:endParaRPr lang="fr-FR" dirty="0"/>
          </a:p>
          <a:p>
            <a:pPr marL="0" indent="0" fontAlgn="t">
              <a:buNone/>
            </a:pPr>
            <a:r>
              <a:rPr lang="fr-FR" dirty="0">
                <a:solidFill>
                  <a:schemeClr val="tx1"/>
                </a:solidFill>
              </a:rPr>
              <a:t>Article de synthèse : Blanchard Marianne, </a:t>
            </a:r>
            <a:r>
              <a:rPr lang="fr-FR" dirty="0" err="1">
                <a:solidFill>
                  <a:schemeClr val="tx1"/>
                </a:solidFill>
              </a:rPr>
              <a:t>Cayouette-Remblière</a:t>
            </a:r>
            <a:r>
              <a:rPr lang="fr-FR" dirty="0">
                <a:solidFill>
                  <a:schemeClr val="tx1"/>
                </a:solidFill>
              </a:rPr>
              <a:t> </a:t>
            </a:r>
            <a:r>
              <a:rPr lang="fr-FR" dirty="0" err="1">
                <a:solidFill>
                  <a:schemeClr val="tx1"/>
                </a:solidFill>
              </a:rPr>
              <a:t>Joanie</a:t>
            </a:r>
            <a:r>
              <a:rPr lang="fr-FR" dirty="0">
                <a:solidFill>
                  <a:schemeClr val="tx1"/>
                </a:solidFill>
              </a:rPr>
              <a:t>, « Penser les inégalités scolaires : quelques travaux contemporains en sociologie », </a:t>
            </a:r>
            <a:r>
              <a:rPr lang="fr-FR" i="1" dirty="0">
                <a:solidFill>
                  <a:schemeClr val="tx1"/>
                </a:solidFill>
              </a:rPr>
              <a:t>Idées économiques et sociales</a:t>
            </a:r>
            <a:r>
              <a:rPr lang="fr-FR" dirty="0">
                <a:solidFill>
                  <a:schemeClr val="tx1"/>
                </a:solidFill>
              </a:rPr>
              <a:t>, 2017/1 (N° 187), p. 6-16.</a:t>
            </a:r>
          </a:p>
        </p:txBody>
      </p:sp>
    </p:spTree>
    <p:extLst>
      <p:ext uri="{BB962C8B-B14F-4D97-AF65-F5344CB8AC3E}">
        <p14:creationId xmlns:p14="http://schemas.microsoft.com/office/powerpoint/2010/main" val="892548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10A21-1BB5-A449-A908-3EB9912C3FC3}"/>
              </a:ext>
            </a:extLst>
          </p:cNvPr>
          <p:cNvSpPr>
            <a:spLocks noGrp="1"/>
          </p:cNvSpPr>
          <p:nvPr>
            <p:ph type="title"/>
          </p:nvPr>
        </p:nvSpPr>
        <p:spPr/>
        <p:txBody>
          <a:bodyPr>
            <a:normAutofit fontScale="90000"/>
          </a:bodyPr>
          <a:lstStyle/>
          <a:p>
            <a:br>
              <a:rPr lang="fr-FR" dirty="0"/>
            </a:br>
            <a:r>
              <a:rPr lang="fr-FR" dirty="0"/>
              <a:t>Quels sont les caractéristiques contemporaines et les facteurs de la mobilité ?</a:t>
            </a:r>
            <a:br>
              <a:rPr lang="fr-FR" dirty="0"/>
            </a:br>
            <a:endParaRPr lang="fr-FR" dirty="0"/>
          </a:p>
        </p:txBody>
      </p:sp>
      <p:sp>
        <p:nvSpPr>
          <p:cNvPr id="3" name="Espace réservé du texte 2">
            <a:extLst>
              <a:ext uri="{FF2B5EF4-FFF2-40B4-BE49-F238E27FC236}">
                <a16:creationId xmlns:a16="http://schemas.microsoft.com/office/drawing/2014/main" id="{CC68F47B-CB90-1F40-A88A-E082D8BD3B8D}"/>
              </a:ext>
            </a:extLst>
          </p:cNvPr>
          <p:cNvSpPr>
            <a:spLocks noGrp="1"/>
          </p:cNvSpPr>
          <p:nvPr>
            <p:ph type="body" sz="quarter" idx="13"/>
          </p:nvPr>
        </p:nvSpPr>
        <p:spPr>
          <a:xfrm>
            <a:off x="804864" y="1103312"/>
            <a:ext cx="7881937" cy="3866621"/>
          </a:xfrm>
        </p:spPr>
        <p:txBody>
          <a:bodyPr>
            <a:normAutofit fontScale="70000" lnSpcReduction="20000"/>
          </a:bodyPr>
          <a:lstStyle/>
          <a:p>
            <a:pPr fontAlgn="t"/>
            <a:r>
              <a:rPr lang="fr-FR" b="1" dirty="0"/>
              <a:t> </a:t>
            </a:r>
            <a:r>
              <a:rPr lang="fr-FR" dirty="0"/>
              <a:t>Savoir distinguer la mobilité sociale intergénérationnelle des autres formes de mobilité (géographique, professionnelle).</a:t>
            </a:r>
          </a:p>
          <a:p>
            <a:pPr marL="0" indent="0" fontAlgn="t">
              <a:buNone/>
            </a:pPr>
            <a:endParaRPr lang="fr-FR" dirty="0"/>
          </a:p>
          <a:p>
            <a:pPr fontAlgn="t"/>
            <a:r>
              <a:rPr lang="fr-FR" dirty="0"/>
              <a:t>Comprendre les principes de construction, les intérêts et les limites des tables de mobilité comme instrument de mesure de la mobilité sociale. </a:t>
            </a:r>
          </a:p>
          <a:p>
            <a:pPr marL="0" indent="0" fontAlgn="t">
              <a:buNone/>
            </a:pPr>
            <a:endParaRPr lang="fr-FR" dirty="0"/>
          </a:p>
          <a:p>
            <a:pPr fontAlgn="t"/>
            <a:r>
              <a:rPr lang="fr-FR" dirty="0"/>
              <a:t>Comprendre que la mobilité observée comporte une composante structurelle (mobilité structurelle) ; comprendre que la mobilité peut aussi se mesurer de manière relative indépendamment des différences de structure entre origine et position sociales </a:t>
            </a:r>
            <a:r>
              <a:rPr lang="fr-FR" b="1" dirty="0"/>
              <a:t>(fluidité sociale) </a:t>
            </a:r>
            <a:r>
              <a:rPr lang="fr-FR" dirty="0"/>
              <a:t>et qu’une société plus mobile n’est pas nécessairement une société plus fluide. </a:t>
            </a:r>
          </a:p>
          <a:p>
            <a:pPr marL="0" indent="0" fontAlgn="t">
              <a:buNone/>
            </a:pPr>
            <a:endParaRPr lang="fr-FR" dirty="0"/>
          </a:p>
          <a:p>
            <a:pPr fontAlgn="t"/>
            <a:r>
              <a:rPr lang="fr-FR" dirty="0"/>
              <a:t>À partir de la lecture des tables de mobilité, être capable de mettre en évidence des situations de </a:t>
            </a:r>
            <a:r>
              <a:rPr lang="fr-FR" b="1" dirty="0"/>
              <a:t>mobilité ascendante</a:t>
            </a:r>
            <a:r>
              <a:rPr lang="fr-FR" dirty="0"/>
              <a:t>, de </a:t>
            </a:r>
            <a:r>
              <a:rPr lang="fr-FR" b="1" dirty="0"/>
              <a:t>reproduction sociale</a:t>
            </a:r>
            <a:r>
              <a:rPr lang="fr-FR" dirty="0"/>
              <a:t>, et de </a:t>
            </a:r>
            <a:r>
              <a:rPr lang="fr-FR" b="1" dirty="0"/>
              <a:t>déclassement</a:t>
            </a:r>
            <a:r>
              <a:rPr lang="fr-FR" dirty="0"/>
              <a:t>, et de retrouver les </a:t>
            </a:r>
            <a:r>
              <a:rPr lang="fr-FR" b="1" dirty="0"/>
              <a:t>spécificités de la mobilité sociale des hommes et de celles des femmes</a:t>
            </a:r>
            <a:r>
              <a:rPr lang="fr-FR" dirty="0"/>
              <a:t>.</a:t>
            </a:r>
          </a:p>
          <a:p>
            <a:pPr marL="0" indent="0" fontAlgn="t">
              <a:buNone/>
            </a:pPr>
            <a:endParaRPr lang="fr-FR" dirty="0"/>
          </a:p>
          <a:p>
            <a:pPr fontAlgn="t"/>
            <a:r>
              <a:rPr lang="fr-FR" dirty="0"/>
              <a:t>Comprendre comment l'évolution de la structure socioprofessionnelle, les </a:t>
            </a:r>
            <a:r>
              <a:rPr lang="fr-FR" b="1" dirty="0"/>
              <a:t>niveaux de formation </a:t>
            </a:r>
            <a:r>
              <a:rPr lang="fr-FR" dirty="0"/>
              <a:t>et </a:t>
            </a:r>
            <a:r>
              <a:rPr lang="fr-FR" b="1" dirty="0"/>
              <a:t>les ressources et configurations familiales</a:t>
            </a:r>
            <a:r>
              <a:rPr lang="fr-FR" dirty="0"/>
              <a:t> contribuent à expliquer la mobilité sociale.</a:t>
            </a:r>
          </a:p>
          <a:p>
            <a:pPr marL="0" indent="0">
              <a:buNone/>
            </a:pPr>
            <a:endParaRPr lang="fr-FR" dirty="0"/>
          </a:p>
        </p:txBody>
      </p:sp>
    </p:spTree>
    <p:extLst>
      <p:ext uri="{BB962C8B-B14F-4D97-AF65-F5344CB8AC3E}">
        <p14:creationId xmlns:p14="http://schemas.microsoft.com/office/powerpoint/2010/main" val="30581420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10A21-1BB5-A449-A908-3EB9912C3FC3}"/>
              </a:ext>
            </a:extLst>
          </p:cNvPr>
          <p:cNvSpPr>
            <a:spLocks noGrp="1"/>
          </p:cNvSpPr>
          <p:nvPr>
            <p:ph type="title"/>
          </p:nvPr>
        </p:nvSpPr>
        <p:spPr/>
        <p:txBody>
          <a:bodyPr>
            <a:normAutofit fontScale="90000"/>
          </a:bodyPr>
          <a:lstStyle/>
          <a:p>
            <a:br>
              <a:rPr lang="fr-FR" dirty="0"/>
            </a:br>
            <a:r>
              <a:rPr lang="fr-FR" dirty="0"/>
              <a:t>Quels sont les caractéristiques contemporaines et les facteurs de la mobilité ?</a:t>
            </a:r>
            <a:br>
              <a:rPr lang="fr-FR" dirty="0"/>
            </a:br>
            <a:endParaRPr lang="fr-FR" dirty="0"/>
          </a:p>
        </p:txBody>
      </p:sp>
      <p:sp>
        <p:nvSpPr>
          <p:cNvPr id="3" name="Espace réservé du texte 2">
            <a:extLst>
              <a:ext uri="{FF2B5EF4-FFF2-40B4-BE49-F238E27FC236}">
                <a16:creationId xmlns:a16="http://schemas.microsoft.com/office/drawing/2014/main" id="{CC68F47B-CB90-1F40-A88A-E082D8BD3B8D}"/>
              </a:ext>
            </a:extLst>
          </p:cNvPr>
          <p:cNvSpPr>
            <a:spLocks noGrp="1"/>
          </p:cNvSpPr>
          <p:nvPr>
            <p:ph type="body" sz="quarter" idx="13"/>
          </p:nvPr>
        </p:nvSpPr>
        <p:spPr/>
        <p:txBody>
          <a:bodyPr>
            <a:normAutofit fontScale="92500" lnSpcReduction="20000"/>
          </a:bodyPr>
          <a:lstStyle/>
          <a:p>
            <a:r>
              <a:rPr lang="fr-FR" dirty="0"/>
              <a:t>Insee Première :</a:t>
            </a:r>
          </a:p>
          <a:p>
            <a:pPr lvl="1"/>
            <a:r>
              <a:rPr lang="fr-FR" dirty="0"/>
              <a:t>Malgré la progression de l’emploi qualifié, un quart des personnes se sentent socialement déclassées par rapport à leur père : </a:t>
            </a:r>
            <a:r>
              <a:rPr lang="fr-FR" dirty="0">
                <a:hlinkClick r:id="rId3"/>
              </a:rPr>
              <a:t>https://www.insee.fr/fr/statistiques/2897850</a:t>
            </a:r>
            <a:endParaRPr lang="fr-FR" dirty="0"/>
          </a:p>
          <a:p>
            <a:pPr lvl="1"/>
            <a:r>
              <a:rPr lang="fr-FR" dirty="0"/>
              <a:t>En 40 ans, la mobilité sociale des femmes a progressé, celle des hommes est restée quasi stable :</a:t>
            </a:r>
            <a:r>
              <a:rPr lang="fr-FR" b="1" dirty="0"/>
              <a:t> </a:t>
            </a:r>
            <a:r>
              <a:rPr lang="fr-FR" dirty="0">
                <a:hlinkClick r:id="rId4"/>
              </a:rPr>
              <a:t>https://insee.fr/fr/statistiques/3733096</a:t>
            </a:r>
            <a:endParaRPr lang="fr-FR" dirty="0"/>
          </a:p>
          <a:p>
            <a:endParaRPr lang="fr-FR" dirty="0"/>
          </a:p>
          <a:p>
            <a:r>
              <a:rPr lang="fr-FR" dirty="0"/>
              <a:t>Site SES-ENS </a:t>
            </a:r>
          </a:p>
          <a:p>
            <a:pPr lvl="1"/>
            <a:r>
              <a:rPr lang="fr-FR" dirty="0">
                <a:hlinkClick r:id="rId5"/>
              </a:rPr>
              <a:t>http://ses.ens-lyon.fr/ressources/stats-a-la-une/la-mobilite-intergenerationnelle-des-actifs-au-debut-des-annees-2010</a:t>
            </a:r>
            <a:endParaRPr lang="fr-FR" b="1" dirty="0"/>
          </a:p>
          <a:p>
            <a:endParaRPr lang="fr-FR" dirty="0"/>
          </a:p>
          <a:p>
            <a:r>
              <a:rPr lang="fr-FR" i="1" dirty="0"/>
              <a:t>Idées économiques et sociales</a:t>
            </a:r>
            <a:r>
              <a:rPr lang="fr-FR" dirty="0"/>
              <a:t>, La mobilité sociale, n°175, 2014.</a:t>
            </a:r>
          </a:p>
          <a:p>
            <a:pPr marL="0" indent="0">
              <a:buNone/>
            </a:pPr>
            <a:endParaRPr lang="fr-FR" dirty="0"/>
          </a:p>
          <a:p>
            <a:r>
              <a:rPr lang="fr-FR" dirty="0"/>
              <a:t>Beaud Stéphane, </a:t>
            </a:r>
            <a:r>
              <a:rPr lang="fr-FR" dirty="0" err="1"/>
              <a:t>Pasquali</a:t>
            </a:r>
            <a:r>
              <a:rPr lang="fr-FR" dirty="0"/>
              <a:t> Paul, « Ascenseur ou descenseur social ?  Apports et limites des enquêtes de mobilité sociales », </a:t>
            </a:r>
            <a:r>
              <a:rPr lang="fr-FR" i="1" dirty="0"/>
              <a:t>Cahiers français</a:t>
            </a:r>
            <a:r>
              <a:rPr lang="fr-FR" dirty="0"/>
              <a:t>, n°383, 2014.</a:t>
            </a:r>
          </a:p>
          <a:p>
            <a:endParaRPr lang="fr-FR" dirty="0"/>
          </a:p>
        </p:txBody>
      </p:sp>
    </p:spTree>
    <p:extLst>
      <p:ext uri="{BB962C8B-B14F-4D97-AF65-F5344CB8AC3E}">
        <p14:creationId xmlns:p14="http://schemas.microsoft.com/office/powerpoint/2010/main" val="1212993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7C8B2D-318F-6C4A-B750-0FA159C7BA2A}"/>
              </a:ext>
            </a:extLst>
          </p:cNvPr>
          <p:cNvSpPr>
            <a:spLocks noGrp="1"/>
          </p:cNvSpPr>
          <p:nvPr>
            <p:ph type="title"/>
          </p:nvPr>
        </p:nvSpPr>
        <p:spPr/>
        <p:txBody>
          <a:bodyPr>
            <a:normAutofit fontScale="90000"/>
          </a:bodyPr>
          <a:lstStyle/>
          <a:p>
            <a:r>
              <a:rPr lang="fr-FR" dirty="0"/>
              <a:t>Quelles sont les mutations du travail et de l’emploi ?</a:t>
            </a:r>
          </a:p>
        </p:txBody>
      </p:sp>
      <p:sp>
        <p:nvSpPr>
          <p:cNvPr id="3" name="Espace réservé du contenu 2">
            <a:extLst>
              <a:ext uri="{FF2B5EF4-FFF2-40B4-BE49-F238E27FC236}">
                <a16:creationId xmlns:a16="http://schemas.microsoft.com/office/drawing/2014/main" id="{89CE8269-237B-8741-804A-A95762B16074}"/>
              </a:ext>
            </a:extLst>
          </p:cNvPr>
          <p:cNvSpPr>
            <a:spLocks noGrp="1"/>
          </p:cNvSpPr>
          <p:nvPr>
            <p:ph idx="1"/>
          </p:nvPr>
        </p:nvSpPr>
        <p:spPr/>
        <p:txBody>
          <a:bodyPr>
            <a:normAutofit fontScale="62500" lnSpcReduction="20000"/>
          </a:bodyPr>
          <a:lstStyle/>
          <a:p>
            <a:pPr fontAlgn="t"/>
            <a:r>
              <a:rPr lang="fr-FR" dirty="0"/>
              <a:t>Savoir distinguer les notions de travail, activité, statut d’emploi (salarié, non-salarié), chômage ; comprendre que les évolutions des formes d’emploi rendent plus incertaines les </a:t>
            </a:r>
            <a:r>
              <a:rPr lang="fr-FR" b="1" dirty="0"/>
              <a:t>frontières entre emploi, chômage et inactivité. </a:t>
            </a:r>
          </a:p>
          <a:p>
            <a:pPr marL="0" indent="0" fontAlgn="t">
              <a:buNone/>
            </a:pPr>
            <a:endParaRPr lang="fr-FR" dirty="0"/>
          </a:p>
          <a:p>
            <a:pPr fontAlgn="t"/>
            <a:r>
              <a:rPr lang="fr-FR" dirty="0"/>
              <a:t>Connaître les principaux descripteurs de la </a:t>
            </a:r>
            <a:r>
              <a:rPr lang="fr-FR" b="1" dirty="0"/>
              <a:t>qualité des emplois </a:t>
            </a:r>
            <a:r>
              <a:rPr lang="fr-FR" dirty="0"/>
              <a:t>(conditions de travail, niveau de salaire, sécurité économique, horizon de carrière, potentiel de formation, variété des tâches).</a:t>
            </a:r>
          </a:p>
          <a:p>
            <a:pPr marL="0" indent="0" fontAlgn="t">
              <a:buNone/>
            </a:pPr>
            <a:endParaRPr lang="fr-FR" dirty="0"/>
          </a:p>
          <a:p>
            <a:pPr fontAlgn="t"/>
            <a:r>
              <a:rPr lang="fr-FR" dirty="0"/>
              <a:t>Comprendre les principales caractéristiques des modèles d’organisation taylorien (division du travail horizontale et verticale, relation hiérarchique stricte) et post-taylorien (flexibilité, recomposition des tâches, management participatif) ; </a:t>
            </a:r>
            <a:r>
              <a:rPr lang="fr-FR" b="1" dirty="0"/>
              <a:t>comprendre les effets positifs et négatifs de l’évolution</a:t>
            </a:r>
            <a:r>
              <a:rPr lang="fr-FR" dirty="0"/>
              <a:t> des formes de l’organisation du travail sur les conditions de travail.</a:t>
            </a:r>
          </a:p>
          <a:p>
            <a:pPr marL="0" indent="0" fontAlgn="t">
              <a:buNone/>
            </a:pPr>
            <a:endParaRPr lang="fr-FR" dirty="0"/>
          </a:p>
          <a:p>
            <a:pPr fontAlgn="t"/>
            <a:r>
              <a:rPr lang="fr-FR" dirty="0"/>
              <a:t>Comprendre comment le </a:t>
            </a:r>
            <a:r>
              <a:rPr lang="fr-FR" b="1" dirty="0"/>
              <a:t>numérique brouille les frontières du travail </a:t>
            </a:r>
            <a:r>
              <a:rPr lang="fr-FR" dirty="0"/>
              <a:t>(télétravail, travail/hors travail), transforme les relations d’emploi et accroît les risques de polarisation des emplois.</a:t>
            </a:r>
          </a:p>
          <a:p>
            <a:pPr marL="0" indent="0" fontAlgn="t">
              <a:buNone/>
            </a:pPr>
            <a:endParaRPr lang="fr-FR" dirty="0"/>
          </a:p>
          <a:p>
            <a:pPr fontAlgn="t"/>
            <a:r>
              <a:rPr lang="fr-FR" dirty="0"/>
              <a:t> Comprendre que le travail est source d’intégration sociale et que certaines évolutions de l’emploi (précarisation, taux persistant de chômage élevé, polarisation de la qualité des emplois) peuvent affaiblir ce pouvoir intégrateur.</a:t>
            </a:r>
          </a:p>
          <a:p>
            <a:pPr marL="0" indent="0" fontAlgn="t">
              <a:buNone/>
            </a:pPr>
            <a:endParaRPr lang="fr-FR" dirty="0"/>
          </a:p>
          <a:p>
            <a:endParaRPr lang="fr-FR" dirty="0"/>
          </a:p>
        </p:txBody>
      </p:sp>
    </p:spTree>
    <p:extLst>
      <p:ext uri="{BB962C8B-B14F-4D97-AF65-F5344CB8AC3E}">
        <p14:creationId xmlns:p14="http://schemas.microsoft.com/office/powerpoint/2010/main" val="3081998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8957F8-93A7-8B4A-A9C0-77610DB95D72}"/>
              </a:ext>
            </a:extLst>
          </p:cNvPr>
          <p:cNvSpPr>
            <a:spLocks noGrp="1"/>
          </p:cNvSpPr>
          <p:nvPr>
            <p:ph type="title"/>
          </p:nvPr>
        </p:nvSpPr>
        <p:spPr/>
        <p:txBody>
          <a:bodyPr/>
          <a:lstStyle/>
          <a:p>
            <a:r>
              <a:rPr lang="fr-FR" dirty="0"/>
              <a:t>Sociologie et </a:t>
            </a:r>
            <a:r>
              <a:rPr lang="fr-FR"/>
              <a:t>science politique</a:t>
            </a:r>
          </a:p>
        </p:txBody>
      </p:sp>
      <p:sp>
        <p:nvSpPr>
          <p:cNvPr id="7" name="Espace réservé du contenu 6">
            <a:extLst>
              <a:ext uri="{FF2B5EF4-FFF2-40B4-BE49-F238E27FC236}">
                <a16:creationId xmlns:a16="http://schemas.microsoft.com/office/drawing/2014/main" id="{F9BE1CE3-B8FD-8F47-8467-1759F600862C}"/>
              </a:ext>
            </a:extLst>
          </p:cNvPr>
          <p:cNvSpPr>
            <a:spLocks noGrp="1"/>
          </p:cNvSpPr>
          <p:nvPr>
            <p:ph idx="1"/>
          </p:nvPr>
        </p:nvSpPr>
        <p:spPr/>
        <p:txBody>
          <a:bodyPr>
            <a:normAutofit/>
          </a:bodyPr>
          <a:lstStyle/>
          <a:p>
            <a:r>
              <a:rPr lang="fr-FR" dirty="0"/>
              <a:t>Un renforcement de l’enseignement de la sociologie et de la science politique </a:t>
            </a:r>
          </a:p>
          <a:p>
            <a:endParaRPr lang="fr-FR" dirty="0"/>
          </a:p>
          <a:p>
            <a:r>
              <a:rPr lang="fr-FR" dirty="0"/>
              <a:t>Des contenus actualisés</a:t>
            </a:r>
          </a:p>
          <a:p>
            <a:endParaRPr lang="fr-FR" dirty="0"/>
          </a:p>
          <a:p>
            <a:r>
              <a:rPr lang="fr-FR" dirty="0"/>
              <a:t>Cohérence et progressivité des apprentissages</a:t>
            </a:r>
          </a:p>
          <a:p>
            <a:endParaRPr lang="fr-FR" dirty="0"/>
          </a:p>
          <a:p>
            <a:r>
              <a:rPr lang="fr-FR" dirty="0"/>
              <a:t>Quelles approches pédagogiques et didactiques ?</a:t>
            </a:r>
          </a:p>
          <a:p>
            <a:endParaRPr lang="fr-FR" dirty="0"/>
          </a:p>
          <a:p>
            <a:endParaRPr lang="fr-FR" dirty="0"/>
          </a:p>
          <a:p>
            <a:endParaRPr lang="fr-FR" dirty="0"/>
          </a:p>
          <a:p>
            <a:pPr marL="0" indent="0">
              <a:buNone/>
            </a:pPr>
            <a:endParaRPr lang="fr-FR" dirty="0"/>
          </a:p>
        </p:txBody>
      </p:sp>
    </p:spTree>
    <p:extLst>
      <p:ext uri="{BB962C8B-B14F-4D97-AF65-F5344CB8AC3E}">
        <p14:creationId xmlns:p14="http://schemas.microsoft.com/office/powerpoint/2010/main" val="33395189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7C8B2D-318F-6C4A-B750-0FA159C7BA2A}"/>
              </a:ext>
            </a:extLst>
          </p:cNvPr>
          <p:cNvSpPr>
            <a:spLocks noGrp="1"/>
          </p:cNvSpPr>
          <p:nvPr>
            <p:ph type="title"/>
          </p:nvPr>
        </p:nvSpPr>
        <p:spPr/>
        <p:txBody>
          <a:bodyPr>
            <a:normAutofit fontScale="90000"/>
          </a:bodyPr>
          <a:lstStyle/>
          <a:p>
            <a:r>
              <a:rPr lang="fr-FR" dirty="0"/>
              <a:t>Quelles sont les mutations du travail et de l’emploi ?</a:t>
            </a:r>
          </a:p>
        </p:txBody>
      </p:sp>
      <p:sp>
        <p:nvSpPr>
          <p:cNvPr id="3" name="Espace réservé du contenu 2">
            <a:extLst>
              <a:ext uri="{FF2B5EF4-FFF2-40B4-BE49-F238E27FC236}">
                <a16:creationId xmlns:a16="http://schemas.microsoft.com/office/drawing/2014/main" id="{89CE8269-237B-8741-804A-A95762B16074}"/>
              </a:ext>
            </a:extLst>
          </p:cNvPr>
          <p:cNvSpPr>
            <a:spLocks noGrp="1"/>
          </p:cNvSpPr>
          <p:nvPr>
            <p:ph idx="1"/>
          </p:nvPr>
        </p:nvSpPr>
        <p:spPr/>
        <p:txBody>
          <a:bodyPr>
            <a:normAutofit lnSpcReduction="10000"/>
          </a:bodyPr>
          <a:lstStyle/>
          <a:p>
            <a:r>
              <a:rPr lang="fr-FR" dirty="0"/>
              <a:t>Avril Christelle, Cartier Marie, Serre Delphine, </a:t>
            </a:r>
            <a:r>
              <a:rPr lang="fr-FR" i="1" dirty="0"/>
              <a:t>Enquêter sur le travail. Concepts, méthodes, récits,  </a:t>
            </a:r>
            <a:r>
              <a:rPr lang="fr-FR" dirty="0"/>
              <a:t>La Découverte, repères, 2010, </a:t>
            </a:r>
          </a:p>
          <a:p>
            <a:pPr marL="0" indent="0">
              <a:buNone/>
            </a:pPr>
            <a:endParaRPr lang="fr-FR" dirty="0"/>
          </a:p>
          <a:p>
            <a:r>
              <a:rPr lang="fr-FR" dirty="0"/>
              <a:t>Camille </a:t>
            </a:r>
            <a:r>
              <a:rPr lang="fr-FR" dirty="0" err="1"/>
              <a:t>Peugny</a:t>
            </a:r>
            <a:r>
              <a:rPr lang="fr-FR" dirty="0"/>
              <a:t>, « L’évolution de la structure sociale dans quinze pays européens (1993-2013). Quelques éléments sur la polarisation de l’emploi », </a:t>
            </a:r>
            <a:r>
              <a:rPr lang="fr-FR" i="1" dirty="0"/>
              <a:t>Notes &amp; Documents de l’OSC</a:t>
            </a:r>
            <a:r>
              <a:rPr lang="fr-FR" dirty="0"/>
              <a:t>, n°2016-01, janvier 2016. </a:t>
            </a:r>
          </a:p>
          <a:p>
            <a:pPr marL="0" indent="0">
              <a:buNone/>
            </a:pPr>
            <a:endParaRPr lang="fr-FR" dirty="0"/>
          </a:p>
          <a:p>
            <a:r>
              <a:rPr lang="fr-FR" dirty="0"/>
              <a:t>Idées économiques et sociales :</a:t>
            </a:r>
          </a:p>
          <a:p>
            <a:pPr lvl="1"/>
            <a:r>
              <a:rPr lang="fr-FR" dirty="0"/>
              <a:t>Patrice </a:t>
            </a:r>
            <a:r>
              <a:rPr lang="fr-FR" dirty="0" err="1"/>
              <a:t>Flichy</a:t>
            </a:r>
            <a:r>
              <a:rPr lang="fr-FR" dirty="0"/>
              <a:t> , « Comment le numérique change le travail », </a:t>
            </a:r>
            <a:r>
              <a:rPr lang="fr-FR" i="1" dirty="0"/>
              <a:t>Idées économiques et sociales</a:t>
            </a:r>
            <a:r>
              <a:rPr lang="fr-FR" dirty="0"/>
              <a:t>, 2018/4 (N° 194), p. 16-23</a:t>
            </a:r>
          </a:p>
          <a:p>
            <a:pPr lvl="1"/>
            <a:r>
              <a:rPr lang="fr-FR" i="1" dirty="0"/>
              <a:t>Emploi et chômage</a:t>
            </a:r>
            <a:r>
              <a:rPr lang="fr-FR" dirty="0"/>
              <a:t>, n°185, 2016.</a:t>
            </a:r>
          </a:p>
        </p:txBody>
      </p:sp>
    </p:spTree>
    <p:extLst>
      <p:ext uri="{BB962C8B-B14F-4D97-AF65-F5344CB8AC3E}">
        <p14:creationId xmlns:p14="http://schemas.microsoft.com/office/powerpoint/2010/main" val="25231435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A7BA7A-3F70-2846-9BD5-8106587FC105}"/>
              </a:ext>
            </a:extLst>
          </p:cNvPr>
          <p:cNvSpPr>
            <a:spLocks noGrp="1"/>
          </p:cNvSpPr>
          <p:nvPr>
            <p:ph type="title"/>
          </p:nvPr>
        </p:nvSpPr>
        <p:spPr/>
        <p:txBody>
          <a:bodyPr>
            <a:normAutofit fontScale="90000"/>
          </a:bodyPr>
          <a:lstStyle/>
          <a:p>
            <a:r>
              <a:rPr lang="fr-FR" dirty="0"/>
              <a:t>Comment expliquer l’engagement politique dans les sociétés démocratiques ?</a:t>
            </a:r>
          </a:p>
        </p:txBody>
      </p:sp>
      <p:sp>
        <p:nvSpPr>
          <p:cNvPr id="3" name="Espace réservé du texte 2">
            <a:extLst>
              <a:ext uri="{FF2B5EF4-FFF2-40B4-BE49-F238E27FC236}">
                <a16:creationId xmlns:a16="http://schemas.microsoft.com/office/drawing/2014/main" id="{7D3B4F15-92A4-1B47-8BE6-C3D8A1E09689}"/>
              </a:ext>
            </a:extLst>
          </p:cNvPr>
          <p:cNvSpPr>
            <a:spLocks noGrp="1"/>
          </p:cNvSpPr>
          <p:nvPr>
            <p:ph type="body" sz="quarter" idx="13"/>
          </p:nvPr>
        </p:nvSpPr>
        <p:spPr/>
        <p:txBody>
          <a:bodyPr>
            <a:normAutofit fontScale="85000" lnSpcReduction="20000"/>
          </a:bodyPr>
          <a:lstStyle/>
          <a:p>
            <a:pPr fontAlgn="t"/>
            <a:r>
              <a:rPr lang="fr-FR" dirty="0"/>
              <a:t>Comprendre que </a:t>
            </a:r>
            <a:r>
              <a:rPr lang="fr-FR" b="1" dirty="0"/>
              <a:t>l’engagement politique</a:t>
            </a:r>
            <a:r>
              <a:rPr lang="fr-FR" dirty="0"/>
              <a:t> prend des formes variées (vote,  militantisme, engagement associatif, consommation engagée).</a:t>
            </a:r>
          </a:p>
          <a:p>
            <a:pPr marL="0" indent="0" fontAlgn="t">
              <a:buNone/>
            </a:pPr>
            <a:endParaRPr lang="fr-FR" dirty="0"/>
          </a:p>
          <a:p>
            <a:pPr fontAlgn="t"/>
            <a:r>
              <a:rPr lang="fr-FR" dirty="0"/>
              <a:t>Comprendre pourquoi, malgré le paradoxe de l’action collective, les individus s’engagent (incitations sélectives, </a:t>
            </a:r>
            <a:r>
              <a:rPr lang="fr-FR" b="1" dirty="0"/>
              <a:t>rétributions symboliques</a:t>
            </a:r>
            <a:r>
              <a:rPr lang="fr-FR" dirty="0"/>
              <a:t>, </a:t>
            </a:r>
            <a:r>
              <a:rPr lang="fr-FR" b="1" dirty="0"/>
              <a:t>structure des opportunités politiques</a:t>
            </a:r>
            <a:r>
              <a:rPr lang="fr-FR" dirty="0"/>
              <a:t>). </a:t>
            </a:r>
          </a:p>
          <a:p>
            <a:pPr marL="0" indent="0" fontAlgn="t">
              <a:buNone/>
            </a:pPr>
            <a:endParaRPr lang="fr-FR" dirty="0"/>
          </a:p>
          <a:p>
            <a:pPr fontAlgn="t"/>
            <a:r>
              <a:rPr lang="fr-FR" dirty="0"/>
              <a:t>Comprendre que l’engagement politique dépend notamment de variables sociodémographiques (catégorie socioprofessionnelle, diplôme, âge et génération, sexe).</a:t>
            </a:r>
          </a:p>
          <a:p>
            <a:pPr marL="0" indent="0" fontAlgn="t">
              <a:buNone/>
            </a:pPr>
            <a:endParaRPr lang="fr-FR" dirty="0"/>
          </a:p>
          <a:p>
            <a:pPr fontAlgn="t"/>
            <a:r>
              <a:rPr lang="fr-FR" dirty="0"/>
              <a:t>Comprendre la diversité et les transformations des objets de l’action collective (conflits du travail, nouveaux enjeux de mobilisation, </a:t>
            </a:r>
            <a:r>
              <a:rPr lang="fr-FR" b="1" dirty="0"/>
              <a:t>luttes minoritaires</a:t>
            </a:r>
            <a:r>
              <a:rPr lang="fr-FR" dirty="0"/>
              <a:t>), des acteurs (partis politiques, syndicats, associations, groupements) et de leurs répertoires.</a:t>
            </a:r>
          </a:p>
          <a:p>
            <a:endParaRPr lang="fr-FR" dirty="0"/>
          </a:p>
        </p:txBody>
      </p:sp>
    </p:spTree>
    <p:extLst>
      <p:ext uri="{BB962C8B-B14F-4D97-AF65-F5344CB8AC3E}">
        <p14:creationId xmlns:p14="http://schemas.microsoft.com/office/powerpoint/2010/main" val="151890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4C43C7-7897-E548-A85E-FA1FC75CCEAB}"/>
              </a:ext>
            </a:extLst>
          </p:cNvPr>
          <p:cNvSpPr>
            <a:spLocks noGrp="1"/>
          </p:cNvSpPr>
          <p:nvPr>
            <p:ph type="title"/>
          </p:nvPr>
        </p:nvSpPr>
        <p:spPr/>
        <p:txBody>
          <a:bodyPr>
            <a:normAutofit fontScale="90000"/>
          </a:bodyPr>
          <a:lstStyle/>
          <a:p>
            <a:r>
              <a:rPr lang="fr-FR" dirty="0"/>
              <a:t>Comment est structurée la société française actuelle ?</a:t>
            </a:r>
          </a:p>
        </p:txBody>
      </p:sp>
      <p:sp>
        <p:nvSpPr>
          <p:cNvPr id="3" name="Espace réservé du texte 2">
            <a:extLst>
              <a:ext uri="{FF2B5EF4-FFF2-40B4-BE49-F238E27FC236}">
                <a16:creationId xmlns:a16="http://schemas.microsoft.com/office/drawing/2014/main" id="{A9E1AB11-995F-D541-8462-FB3586FD01E1}"/>
              </a:ext>
            </a:extLst>
          </p:cNvPr>
          <p:cNvSpPr>
            <a:spLocks noGrp="1"/>
          </p:cNvSpPr>
          <p:nvPr>
            <p:ph type="body" sz="quarter" idx="13"/>
          </p:nvPr>
        </p:nvSpPr>
        <p:spPr/>
        <p:txBody>
          <a:bodyPr>
            <a:normAutofit/>
          </a:bodyPr>
          <a:lstStyle/>
          <a:p>
            <a:r>
              <a:rPr lang="fr-FR" dirty="0"/>
              <a:t>Références programme de première :</a:t>
            </a:r>
          </a:p>
          <a:p>
            <a:pPr lvl="1"/>
            <a:r>
              <a:rPr lang="fr-FR" dirty="0"/>
              <a:t>Comprendre comment les individus expérimentent et intériorisent des façons d’agir, de penser, et d’anticiper l’avenir, qui sont socialement situées et qui sont à l’origine de différences de comportements, de préférences et d’aspirations.</a:t>
            </a:r>
          </a:p>
          <a:p>
            <a:pPr lvl="1"/>
            <a:r>
              <a:rPr lang="fr-FR" dirty="0"/>
              <a:t>Connaître les critères de construction des Professions et catégories socioprofessionnelles.</a:t>
            </a:r>
          </a:p>
          <a:p>
            <a:pPr lvl="1"/>
            <a:r>
              <a:rPr lang="fr-FR" dirty="0"/>
              <a:t>Comprendre et savoir illustrer le processus d’individualisation.</a:t>
            </a:r>
          </a:p>
          <a:p>
            <a:pPr lvl="1"/>
            <a:r>
              <a:rPr lang="fr-FR" dirty="0"/>
              <a:t>Comprendre que le vote est à la fois un acte individuel (expression de préférences en fonction d’un contexte et d’une offre électorale) et un acte collectif (expression d’appartenances sociales).</a:t>
            </a:r>
          </a:p>
          <a:p>
            <a:pPr lvl="1"/>
            <a:r>
              <a:rPr lang="fr-FR" dirty="0"/>
              <a:t>Notions de normes sociales / déviance revêt des formes variées selon les groupes sociaux. </a:t>
            </a:r>
          </a:p>
          <a:p>
            <a:endParaRPr lang="fr-FR" dirty="0"/>
          </a:p>
          <a:p>
            <a:endParaRPr lang="fr-FR" dirty="0"/>
          </a:p>
        </p:txBody>
      </p:sp>
    </p:spTree>
    <p:extLst>
      <p:ext uri="{BB962C8B-B14F-4D97-AF65-F5344CB8AC3E}">
        <p14:creationId xmlns:p14="http://schemas.microsoft.com/office/powerpoint/2010/main" val="200300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A98683-336A-234C-8E6B-2BFA62C8FD65}"/>
              </a:ext>
            </a:extLst>
          </p:cNvPr>
          <p:cNvSpPr>
            <a:spLocks noGrp="1"/>
          </p:cNvSpPr>
          <p:nvPr>
            <p:ph type="title"/>
          </p:nvPr>
        </p:nvSpPr>
        <p:spPr/>
        <p:txBody>
          <a:bodyPr>
            <a:normAutofit fontScale="90000"/>
          </a:bodyPr>
          <a:lstStyle/>
          <a:p>
            <a:r>
              <a:rPr lang="fr-FR" dirty="0"/>
              <a:t>Comment est structurée la société française actuelle ?</a:t>
            </a:r>
          </a:p>
        </p:txBody>
      </p:sp>
      <p:sp>
        <p:nvSpPr>
          <p:cNvPr id="3" name="Espace réservé du contenu 2">
            <a:extLst>
              <a:ext uri="{FF2B5EF4-FFF2-40B4-BE49-F238E27FC236}">
                <a16:creationId xmlns:a16="http://schemas.microsoft.com/office/drawing/2014/main" id="{DEB76BB3-229B-B648-B85B-1D175A2FD866}"/>
              </a:ext>
            </a:extLst>
          </p:cNvPr>
          <p:cNvSpPr>
            <a:spLocks noGrp="1"/>
          </p:cNvSpPr>
          <p:nvPr>
            <p:ph idx="1"/>
          </p:nvPr>
        </p:nvSpPr>
        <p:spPr/>
        <p:txBody>
          <a:bodyPr>
            <a:normAutofit fontScale="85000" lnSpcReduction="20000"/>
          </a:bodyPr>
          <a:lstStyle/>
          <a:p>
            <a:r>
              <a:rPr lang="fr-FR" dirty="0"/>
              <a:t>Savoir identifier les multiples facteurs de </a:t>
            </a:r>
            <a:r>
              <a:rPr lang="fr-FR" b="1" dirty="0"/>
              <a:t>structuration</a:t>
            </a:r>
            <a:r>
              <a:rPr lang="fr-FR" dirty="0"/>
              <a:t> et de </a:t>
            </a:r>
            <a:r>
              <a:rPr lang="fr-FR" b="1" dirty="0"/>
              <a:t>hiérarchisation</a:t>
            </a:r>
            <a:r>
              <a:rPr lang="fr-FR" dirty="0"/>
              <a:t> de </a:t>
            </a:r>
            <a:r>
              <a:rPr lang="fr-FR" b="1" dirty="0"/>
              <a:t>l’espace social </a:t>
            </a:r>
            <a:r>
              <a:rPr lang="fr-FR" dirty="0"/>
              <a:t>(catégorie socioprofessionnelle, revenu, diplôme, </a:t>
            </a:r>
            <a:r>
              <a:rPr lang="fr-FR" b="1" dirty="0"/>
              <a:t>composition du ménage</a:t>
            </a:r>
            <a:r>
              <a:rPr lang="fr-FR" dirty="0"/>
              <a:t>, position dans le </a:t>
            </a:r>
            <a:r>
              <a:rPr lang="fr-FR" b="1" dirty="0"/>
              <a:t>cycle de vie</a:t>
            </a:r>
            <a:r>
              <a:rPr lang="fr-FR" dirty="0"/>
              <a:t>, sexe, </a:t>
            </a:r>
            <a:r>
              <a:rPr lang="fr-FR" b="1" dirty="0"/>
              <a:t>lieu de résidence</a:t>
            </a:r>
            <a:r>
              <a:rPr lang="fr-FR" dirty="0"/>
              <a:t>). </a:t>
            </a:r>
          </a:p>
          <a:p>
            <a:endParaRPr lang="fr-FR" dirty="0"/>
          </a:p>
          <a:p>
            <a:r>
              <a:rPr lang="fr-FR" dirty="0"/>
              <a:t>Comprendre les principales évolutions de la structure socioprofessionnelle en France </a:t>
            </a:r>
            <a:r>
              <a:rPr lang="fr-FR" b="1" dirty="0"/>
              <a:t>depuis la seconde moitié du 20ème siècle </a:t>
            </a:r>
            <a:r>
              <a:rPr lang="fr-FR" dirty="0"/>
              <a:t>(salarisation, tertiarisation, élévation du niveau de qualification, féminisation des emplois).</a:t>
            </a:r>
          </a:p>
          <a:p>
            <a:endParaRPr lang="fr-FR" dirty="0"/>
          </a:p>
          <a:p>
            <a:r>
              <a:rPr lang="fr-FR" dirty="0"/>
              <a:t>Connaître les théories des classes et de la stratification sociale dans la tradition sociologique (Marx, Weber) ; comprendre que la pertinence d’une approche en termes de </a:t>
            </a:r>
            <a:r>
              <a:rPr lang="fr-FR" b="1" dirty="0"/>
              <a:t>classes sociales </a:t>
            </a:r>
            <a:r>
              <a:rPr lang="fr-FR" dirty="0"/>
              <a:t>pour rendre compte de la société française fait </a:t>
            </a:r>
            <a:r>
              <a:rPr lang="fr-FR" b="1" dirty="0"/>
              <a:t>l’objet de débats théoriques et statistiques</a:t>
            </a:r>
            <a:r>
              <a:rPr lang="fr-FR" dirty="0"/>
              <a:t> : évolution des distances inter- et intra-classes, articulation avec les </a:t>
            </a:r>
            <a:r>
              <a:rPr lang="fr-FR" b="1" dirty="0"/>
              <a:t>rapports sociaux de genre</a:t>
            </a:r>
            <a:r>
              <a:rPr lang="fr-FR" dirty="0"/>
              <a:t>, </a:t>
            </a:r>
            <a:r>
              <a:rPr lang="fr-FR" b="1" dirty="0"/>
              <a:t>identifications subjectives </a:t>
            </a:r>
            <a:r>
              <a:rPr lang="fr-FR" dirty="0"/>
              <a:t>à un groupe social, multiplication des </a:t>
            </a:r>
            <a:r>
              <a:rPr lang="fr-FR" b="1" dirty="0"/>
              <a:t>facteurs d’individualisation</a:t>
            </a:r>
            <a:r>
              <a:rPr lang="fr-FR" dirty="0"/>
              <a:t>. </a:t>
            </a:r>
          </a:p>
          <a:p>
            <a:endParaRPr lang="fr-FR" dirty="0"/>
          </a:p>
          <a:p>
            <a:endParaRPr lang="fr-FR" dirty="0"/>
          </a:p>
        </p:txBody>
      </p:sp>
    </p:spTree>
    <p:extLst>
      <p:ext uri="{BB962C8B-B14F-4D97-AF65-F5344CB8AC3E}">
        <p14:creationId xmlns:p14="http://schemas.microsoft.com/office/powerpoint/2010/main" val="1295069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Savoir identifier les facteurs de structuration et hiérarchisation de de l’Espace social</a:t>
            </a:r>
          </a:p>
        </p:txBody>
      </p:sp>
      <p:sp>
        <p:nvSpPr>
          <p:cNvPr id="3" name="Espace réservé du contenu 2"/>
          <p:cNvSpPr>
            <a:spLocks noGrp="1"/>
          </p:cNvSpPr>
          <p:nvPr>
            <p:ph idx="1"/>
          </p:nvPr>
        </p:nvSpPr>
        <p:spPr/>
        <p:txBody>
          <a:bodyPr>
            <a:normAutofit fontScale="92500" lnSpcReduction="20000"/>
          </a:bodyPr>
          <a:lstStyle/>
          <a:p>
            <a:r>
              <a:rPr lang="fr-FR" b="1" dirty="0"/>
              <a:t>Espace social </a:t>
            </a:r>
            <a:r>
              <a:rPr lang="fr-FR" dirty="0"/>
              <a:t>: dépasser la dichotomie entre approches objectivistes constructivistes.</a:t>
            </a:r>
          </a:p>
          <a:p>
            <a:pPr marL="457200" lvl="1" indent="0">
              <a:buNone/>
            </a:pPr>
            <a:r>
              <a:rPr lang="fr-FR" i="1" dirty="0"/>
              <a:t>« On peut décrire l'espace social comme un espace multidimensionnel de positions tel que toute position actuelle peut être définie en fonction d'un système multidimensionnel de coordonnées dont les valeurs correspondent aux valeurs de différentes variables pertinentes »  (</a:t>
            </a:r>
            <a:r>
              <a:rPr lang="fr-FR" dirty="0"/>
              <a:t>Pierre Bourdieu</a:t>
            </a:r>
            <a:r>
              <a:rPr lang="fr-FR" i="1" dirty="0"/>
              <a:t>, « Espace social et genèse des ‘classes’ », ARSS, 1984)</a:t>
            </a:r>
          </a:p>
          <a:p>
            <a:pPr marL="457200" lvl="1" indent="0">
              <a:buNone/>
            </a:pPr>
            <a:r>
              <a:rPr lang="fr-FR" i="1" dirty="0"/>
              <a:t>« Ensemble de positions distinctes et </a:t>
            </a:r>
            <a:r>
              <a:rPr lang="fr-FR" i="1" dirty="0" err="1"/>
              <a:t>coexistantes</a:t>
            </a:r>
            <a:r>
              <a:rPr lang="fr-FR" i="1" dirty="0"/>
              <a:t> (...) définies les unes par rapport aux autres (...) par des relations de proximité, de voisinage ou d’éloignement et aussi par des relations d’ordre comme « au-dessus », « au-dessous » et « entre » ».</a:t>
            </a:r>
          </a:p>
          <a:p>
            <a:pPr marL="457200" lvl="1" indent="0">
              <a:buNone/>
            </a:pPr>
            <a:r>
              <a:rPr lang="fr-FR" i="1" dirty="0"/>
              <a:t>« Au principe de différences dans les dispositions et par là dans les prises de position »</a:t>
            </a:r>
            <a:r>
              <a:rPr lang="fr-FR" dirty="0"/>
              <a:t>.</a:t>
            </a:r>
          </a:p>
          <a:p>
            <a:pPr marL="457200" lvl="1" indent="0">
              <a:buNone/>
            </a:pPr>
            <a:r>
              <a:rPr lang="fr-FR" dirty="0"/>
              <a:t>(P. Bourdieu, « Espace social et espace symbolique », </a:t>
            </a:r>
            <a:r>
              <a:rPr lang="fr-FR" i="1" dirty="0"/>
              <a:t>Raison pratique. Sur la raison de l’action. </a:t>
            </a:r>
            <a:r>
              <a:rPr lang="fr-FR" dirty="0"/>
              <a:t>Seuil, 1994)</a:t>
            </a:r>
          </a:p>
          <a:p>
            <a:pPr marL="457200" lvl="1" indent="0">
              <a:buNone/>
            </a:pPr>
            <a:endParaRPr lang="fr-FR" dirty="0"/>
          </a:p>
          <a:p>
            <a:pPr marL="457200" lvl="1" indent="0">
              <a:buNone/>
            </a:pPr>
            <a:r>
              <a:rPr lang="fr-FR" dirty="0"/>
              <a:t>Espace </a:t>
            </a:r>
            <a:r>
              <a:rPr lang="fr-FR" b="1" dirty="0"/>
              <a:t>multidimensionnel</a:t>
            </a:r>
            <a:r>
              <a:rPr lang="fr-FR" dirty="0"/>
              <a:t> où les positions sont appréciées </a:t>
            </a:r>
            <a:r>
              <a:rPr lang="fr-FR" b="1" dirty="0"/>
              <a:t>relativement</a:t>
            </a:r>
            <a:r>
              <a:rPr lang="fr-FR" dirty="0"/>
              <a:t>. Les principes de </a:t>
            </a:r>
            <a:r>
              <a:rPr lang="fr-FR" b="1" dirty="0"/>
              <a:t>différenciations</a:t>
            </a:r>
            <a:r>
              <a:rPr lang="fr-FR" dirty="0"/>
              <a:t> (plus encore, de </a:t>
            </a:r>
            <a:r>
              <a:rPr lang="fr-FR" b="1" dirty="0"/>
              <a:t>structurations</a:t>
            </a:r>
            <a:r>
              <a:rPr lang="fr-FR" dirty="0"/>
              <a:t> et de </a:t>
            </a:r>
            <a:r>
              <a:rPr lang="fr-FR" b="1" dirty="0"/>
              <a:t>hiérarchisations</a:t>
            </a:r>
            <a:r>
              <a:rPr lang="fr-FR" dirty="0"/>
              <a:t>) relèvent de plusieurs dimensions: revenus, diplôme, etc…</a:t>
            </a:r>
          </a:p>
          <a:p>
            <a:pPr marL="457200" lvl="1"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214605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Savoir identifier les facteurs de structuration et hiérarchisation de l’Espace social</a:t>
            </a:r>
          </a:p>
        </p:txBody>
      </p:sp>
      <p:sp>
        <p:nvSpPr>
          <p:cNvPr id="3" name="Espace réservé du contenu 2"/>
          <p:cNvSpPr>
            <a:spLocks noGrp="1"/>
          </p:cNvSpPr>
          <p:nvPr>
            <p:ph idx="1"/>
          </p:nvPr>
        </p:nvSpPr>
        <p:spPr/>
        <p:txBody>
          <a:bodyPr>
            <a:normAutofit fontScale="85000" lnSpcReduction="20000"/>
          </a:bodyPr>
          <a:lstStyle/>
          <a:p>
            <a:r>
              <a:rPr lang="fr-FR" dirty="0"/>
              <a:t> La structuration de la société quelques applications récentes :</a:t>
            </a:r>
          </a:p>
          <a:p>
            <a:pPr lvl="1">
              <a:lnSpc>
                <a:spcPct val="120000"/>
              </a:lnSpc>
            </a:pPr>
            <a:endParaRPr lang="fr-FR" sz="1600" dirty="0"/>
          </a:p>
          <a:p>
            <a:pPr lvl="1">
              <a:lnSpc>
                <a:spcPct val="120000"/>
              </a:lnSpc>
            </a:pPr>
            <a:r>
              <a:rPr lang="fr-FR" sz="1600" dirty="0"/>
              <a:t>Lise Bernard à propos des agents immobiliers : une « précarité en col blanc » ; un rapport au monde lié à la proximité avec l’indépendance : valorisation du travail, du risque ; des ressources culturelles non scolaires</a:t>
            </a:r>
          </a:p>
          <a:p>
            <a:pPr marL="457200" lvl="1" indent="0">
              <a:lnSpc>
                <a:spcPct val="120000"/>
              </a:lnSpc>
              <a:buNone/>
            </a:pPr>
            <a:r>
              <a:rPr lang="fr-FR" sz="1600" dirty="0">
                <a:hlinkClick r:id="rId2"/>
              </a:rPr>
              <a:t>https://www.lemonde.fr/economie/article/2019/09/22/lise-bernard-l-agent-immobilier-doit-posseder-une-culture-de-l-aplomb_6012605_3234.html</a:t>
            </a:r>
            <a:endParaRPr lang="fr-FR" sz="1600" dirty="0"/>
          </a:p>
          <a:p>
            <a:pPr marL="457200" lvl="1" indent="0">
              <a:lnSpc>
                <a:spcPct val="120000"/>
              </a:lnSpc>
              <a:buNone/>
            </a:pPr>
            <a:r>
              <a:rPr lang="fr-FR" sz="1600" dirty="0">
                <a:hlinkClick r:id="rId3"/>
              </a:rPr>
              <a:t>https://laviedesidees.fr/Precaires-en-cravate.html</a:t>
            </a:r>
            <a:endParaRPr lang="fr-FR" sz="1600" dirty="0"/>
          </a:p>
          <a:p>
            <a:pPr lvl="1">
              <a:lnSpc>
                <a:spcPct val="120000"/>
              </a:lnSpc>
            </a:pPr>
            <a:endParaRPr lang="fr-FR" sz="1600" dirty="0"/>
          </a:p>
          <a:p>
            <a:pPr lvl="1">
              <a:lnSpc>
                <a:spcPct val="120000"/>
              </a:lnSpc>
            </a:pPr>
            <a:r>
              <a:rPr lang="fr-FR" sz="1600" dirty="0"/>
              <a:t>Agnès Van </a:t>
            </a:r>
            <a:r>
              <a:rPr lang="fr-FR" sz="1600" dirty="0" err="1"/>
              <a:t>Zanten</a:t>
            </a:r>
            <a:r>
              <a:rPr lang="fr-FR" sz="1600" dirty="0"/>
              <a:t> au sujet des stratégies scolaires.</a:t>
            </a:r>
          </a:p>
          <a:p>
            <a:pPr marL="457200" lvl="1" indent="0">
              <a:lnSpc>
                <a:spcPct val="120000"/>
              </a:lnSpc>
              <a:buNone/>
            </a:pPr>
            <a:r>
              <a:rPr lang="fr-FR" sz="1600" dirty="0"/>
              <a:t>« Choix de l’école et inégalités scolaires. Le rôle des ressources culturelles et économiques des parents », </a:t>
            </a:r>
            <a:r>
              <a:rPr lang="fr-FR" sz="1600" i="1" dirty="0"/>
              <a:t>Agora débats/jeunesses</a:t>
            </a:r>
            <a:r>
              <a:rPr lang="fr-FR" sz="1600" dirty="0"/>
              <a:t>, 2010, p. 35-47.</a:t>
            </a:r>
          </a:p>
          <a:p>
            <a:pPr marL="0" indent="0">
              <a:buNone/>
            </a:pPr>
            <a:r>
              <a:rPr lang="fr-FR" dirty="0"/>
              <a:t> 	</a:t>
            </a:r>
            <a:r>
              <a:rPr lang="fr-FR" dirty="0">
                <a:hlinkClick r:id="rId4"/>
              </a:rPr>
              <a:t>https://www.cairn.info/revue-agora-debats-jeunesses-2010-3-page-35.htm</a:t>
            </a:r>
            <a:endParaRPr lang="fr-FR" dirty="0"/>
          </a:p>
        </p:txBody>
      </p:sp>
    </p:spTree>
    <p:extLst>
      <p:ext uri="{BB962C8B-B14F-4D97-AF65-F5344CB8AC3E}">
        <p14:creationId xmlns:p14="http://schemas.microsoft.com/office/powerpoint/2010/main" val="3923798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Savoir identifier les facteurs de structuration et hiérarchisation de l’Espace social</a:t>
            </a:r>
          </a:p>
        </p:txBody>
      </p:sp>
      <p:sp>
        <p:nvSpPr>
          <p:cNvPr id="3" name="Espace réservé du contenu 2"/>
          <p:cNvSpPr>
            <a:spLocks noGrp="1"/>
          </p:cNvSpPr>
          <p:nvPr>
            <p:ph idx="1"/>
          </p:nvPr>
        </p:nvSpPr>
        <p:spPr>
          <a:xfrm>
            <a:off x="805400" y="1107223"/>
            <a:ext cx="7881400" cy="3862710"/>
          </a:xfrm>
        </p:spPr>
        <p:txBody>
          <a:bodyPr>
            <a:normAutofit fontScale="70000" lnSpcReduction="20000"/>
          </a:bodyPr>
          <a:lstStyle/>
          <a:p>
            <a:r>
              <a:rPr lang="fr-FR" dirty="0"/>
              <a:t>L’espace comme facteur de différenciation :</a:t>
            </a:r>
          </a:p>
          <a:p>
            <a:pPr marL="0" indent="0">
              <a:buNone/>
            </a:pPr>
            <a:endParaRPr lang="fr-FR" dirty="0"/>
          </a:p>
          <a:p>
            <a:pPr lvl="1"/>
            <a:r>
              <a:rPr lang="fr-FR" dirty="0"/>
              <a:t>Le lieu de résidence comme lieu de socialisation, comme vecteur d’accès à des ressources ou, au contraire, de stigmatisation.</a:t>
            </a:r>
          </a:p>
          <a:p>
            <a:pPr lvl="1"/>
            <a:endParaRPr lang="fr-FR" dirty="0"/>
          </a:p>
          <a:p>
            <a:pPr lvl="1"/>
            <a:r>
              <a:rPr lang="fr-FR" dirty="0"/>
              <a:t>Pratiques de distinction et compétition pour l’espace</a:t>
            </a:r>
          </a:p>
          <a:p>
            <a:pPr marL="457200" lvl="1" indent="0">
              <a:buNone/>
            </a:pPr>
            <a:r>
              <a:rPr lang="fr-FR" dirty="0"/>
              <a:t>Nicolas </a:t>
            </a:r>
            <a:r>
              <a:rPr lang="fr-FR" dirty="0" err="1"/>
              <a:t>Jounin</a:t>
            </a:r>
            <a:r>
              <a:rPr lang="fr-FR" dirty="0"/>
              <a:t>, </a:t>
            </a:r>
            <a:r>
              <a:rPr lang="fr-FR" i="1" dirty="0"/>
              <a:t>Voyage de classes. Des étudiants de Seine-Saint-Denis enquêtent dans les beaux quartiers</a:t>
            </a:r>
            <a:r>
              <a:rPr lang="fr-FR" dirty="0"/>
              <a:t>, La découverte, Paris, 2014. </a:t>
            </a:r>
          </a:p>
          <a:p>
            <a:pPr marL="457200" lvl="1" indent="0">
              <a:buNone/>
            </a:pPr>
            <a:endParaRPr lang="fr-FR" dirty="0"/>
          </a:p>
          <a:p>
            <a:pPr lvl="1"/>
            <a:r>
              <a:rPr lang="fr-FR" dirty="0"/>
              <a:t>L’éloignement vis-à-vis des centre-ville des métropoles: un facteur explicatif suffisant ?</a:t>
            </a:r>
          </a:p>
          <a:p>
            <a:pPr marL="457200" lvl="1" indent="0">
              <a:buNone/>
            </a:pPr>
            <a:r>
              <a:rPr lang="fr-FR" dirty="0"/>
              <a:t>Violaine Girard, « Les votes à droite en périurbain : « frustrations sociales » des ménages modestes ou recompositions des classes populaires ?, </a:t>
            </a:r>
            <a:r>
              <a:rPr lang="fr-FR" dirty="0">
                <a:hlinkClick r:id="rId2"/>
              </a:rPr>
              <a:t>https://www.metropolitiques.eu/Les-votes-a-droite-en-periurbain.html</a:t>
            </a:r>
            <a:r>
              <a:rPr lang="fr-FR" dirty="0"/>
              <a:t>, le 30/04/2012</a:t>
            </a:r>
          </a:p>
          <a:p>
            <a:pPr marL="457200" lvl="1" indent="0">
              <a:buNone/>
            </a:pPr>
            <a:endParaRPr lang="fr-FR" dirty="0"/>
          </a:p>
          <a:p>
            <a:pPr lvl="1"/>
            <a:r>
              <a:rPr lang="fr-FR" dirty="0"/>
              <a:t>Benoît Coquard, </a:t>
            </a:r>
            <a:r>
              <a:rPr lang="fr-FR" i="1" dirty="0"/>
              <a:t>Ceux qui restent. Faire sa vie dans les campagnes en déclin</a:t>
            </a:r>
            <a:r>
              <a:rPr lang="fr-FR" dirty="0"/>
              <a:t>, La découverte, 2019.</a:t>
            </a:r>
          </a:p>
          <a:p>
            <a:pPr marL="457200" lvl="1" indent="0">
              <a:buNone/>
            </a:pPr>
            <a:endParaRPr lang="fr-FR" dirty="0"/>
          </a:p>
          <a:p>
            <a:pPr lvl="1"/>
            <a:r>
              <a:rPr lang="fr-FR" dirty="0"/>
              <a:t>Benoit Coquard, </a:t>
            </a:r>
            <a:r>
              <a:rPr lang="fr-FR" i="1" dirty="0"/>
              <a:t>Que sait-on des jeunes ruraux ? Revue de littérature</a:t>
            </a:r>
            <a:r>
              <a:rPr lang="fr-FR" dirty="0"/>
              <a:t>, rapport d’étude, INJEP, mars 2015. </a:t>
            </a:r>
          </a:p>
          <a:p>
            <a:pPr marL="457200" lvl="1" indent="0">
              <a:buNone/>
            </a:pPr>
            <a:r>
              <a:rPr lang="fr-FR" dirty="0">
                <a:hlinkClick r:id="rId3"/>
              </a:rPr>
              <a:t>https://injep.fr/publication/que-sait-on-des-jeunes-ruraux/</a:t>
            </a:r>
            <a:endParaRPr lang="fr-FR" dirty="0"/>
          </a:p>
          <a:p>
            <a:pPr marL="457200" lvl="1" indent="0">
              <a:buNone/>
            </a:pPr>
            <a:endParaRPr lang="fr-FR" sz="1600" dirty="0"/>
          </a:p>
          <a:p>
            <a:pPr lvl="1"/>
            <a:r>
              <a:rPr lang="fr-FR" sz="1600" dirty="0"/>
              <a:t>Nicolas </a:t>
            </a:r>
            <a:r>
              <a:rPr lang="fr-FR" sz="1600" dirty="0" err="1"/>
              <a:t>Renahy</a:t>
            </a:r>
            <a:r>
              <a:rPr lang="fr-FR" sz="1600" dirty="0"/>
              <a:t>, </a:t>
            </a:r>
            <a:r>
              <a:rPr lang="fr-FR" sz="1600" i="1" dirty="0"/>
              <a:t>Les gars du coin. </a:t>
            </a:r>
            <a:r>
              <a:rPr lang="fr-FR" sz="1600" i="1" dirty="0" err="1"/>
              <a:t>Enquête</a:t>
            </a:r>
            <a:r>
              <a:rPr lang="fr-FR" sz="1600" i="1" dirty="0"/>
              <a:t> sur une jeunesse rurale</a:t>
            </a:r>
            <a:r>
              <a:rPr lang="fr-FR" sz="1600" dirty="0"/>
              <a:t>, Paris, La Découverte, 2005.</a:t>
            </a:r>
          </a:p>
          <a:p>
            <a:pPr lvl="1"/>
            <a:endParaRPr lang="fr-FR" sz="1600" dirty="0"/>
          </a:p>
          <a:p>
            <a:pPr lvl="1"/>
            <a:r>
              <a:rPr lang="fr-FR" sz="1600" dirty="0"/>
              <a:t>Marie Cartier, Isabelle Coutant, Olivier </a:t>
            </a:r>
            <a:r>
              <a:rPr lang="fr-FR" sz="1600" dirty="0" err="1"/>
              <a:t>Masclet</a:t>
            </a:r>
            <a:r>
              <a:rPr lang="fr-FR" sz="1600" dirty="0"/>
              <a:t> et Yasmine </a:t>
            </a:r>
            <a:r>
              <a:rPr lang="fr-FR" sz="1600" dirty="0" err="1"/>
              <a:t>Siblot</a:t>
            </a:r>
            <a:r>
              <a:rPr lang="fr-FR" sz="1600" dirty="0"/>
              <a:t>, « Jeunes des pavillons. Entre-soi dans les lotissements et avenir social incertain », </a:t>
            </a:r>
            <a:r>
              <a:rPr lang="fr-FR" sz="1600" i="1" dirty="0"/>
              <a:t>Agora débats/jeunesses</a:t>
            </a:r>
            <a:r>
              <a:rPr lang="fr-FR" sz="1600" dirty="0"/>
              <a:t>, 2009/3, n°53.</a:t>
            </a:r>
          </a:p>
          <a:p>
            <a:pPr marL="457200" lvl="1" indent="0">
              <a:buNone/>
            </a:pPr>
            <a:r>
              <a:rPr lang="fr-FR" dirty="0">
                <a:hlinkClick r:id="rId4"/>
              </a:rPr>
              <a:t>https://www.cairn.info/revue-agora-debats-jeunesses-2009-3-page-85.htm</a:t>
            </a:r>
            <a:endParaRPr lang="fr-FR" dirty="0"/>
          </a:p>
        </p:txBody>
      </p:sp>
    </p:spTree>
    <p:extLst>
      <p:ext uri="{BB962C8B-B14F-4D97-AF65-F5344CB8AC3E}">
        <p14:creationId xmlns:p14="http://schemas.microsoft.com/office/powerpoint/2010/main" val="2242423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Savoir identifier les facteurs de structuration et hiérarchisation de l’Espace social</a:t>
            </a:r>
          </a:p>
        </p:txBody>
      </p:sp>
      <p:sp>
        <p:nvSpPr>
          <p:cNvPr id="3" name="Espace réservé du texte 2"/>
          <p:cNvSpPr>
            <a:spLocks noGrp="1"/>
          </p:cNvSpPr>
          <p:nvPr>
            <p:ph type="body" sz="quarter" idx="13"/>
          </p:nvPr>
        </p:nvSpPr>
        <p:spPr/>
        <p:txBody>
          <a:bodyPr>
            <a:normAutofit/>
          </a:bodyPr>
          <a:lstStyle/>
          <a:p>
            <a:pPr marL="177800" lvl="1" indent="-177800">
              <a:buClrTx/>
              <a:buSzPct val="100000"/>
              <a:buFont typeface="Arial"/>
              <a:buChar char="■"/>
            </a:pPr>
            <a:r>
              <a:rPr lang="fr-FR" sz="2000" dirty="0">
                <a:solidFill>
                  <a:srgbClr val="3D7CC9"/>
                </a:solidFill>
              </a:rPr>
              <a:t>L’accès à la mobilité</a:t>
            </a:r>
          </a:p>
          <a:p>
            <a:pPr lvl="1">
              <a:lnSpc>
                <a:spcPct val="110000"/>
              </a:lnSpc>
              <a:buClr>
                <a:srgbClr val="1A86D0"/>
              </a:buClr>
            </a:pPr>
            <a:r>
              <a:rPr lang="fr-FR" dirty="0"/>
              <a:t>Valorisation de la mobilité (A.-C. Wagner, </a:t>
            </a:r>
            <a:r>
              <a:rPr lang="fr-FR" i="1" dirty="0"/>
              <a:t>Les classes sociales dans la mondialisation</a:t>
            </a:r>
            <a:r>
              <a:rPr lang="fr-FR" dirty="0"/>
              <a:t>, La découverte, repères, 2007)</a:t>
            </a:r>
          </a:p>
          <a:p>
            <a:pPr marL="457200" lvl="1" indent="0">
              <a:lnSpc>
                <a:spcPct val="110000"/>
              </a:lnSpc>
              <a:buClr>
                <a:srgbClr val="1A86D0"/>
              </a:buClr>
              <a:buNone/>
            </a:pPr>
            <a:endParaRPr lang="fr-FR" dirty="0"/>
          </a:p>
          <a:p>
            <a:pPr lvl="1">
              <a:lnSpc>
                <a:spcPct val="110000"/>
              </a:lnSpc>
              <a:buClr>
                <a:srgbClr val="1A86D0"/>
              </a:buClr>
            </a:pPr>
            <a:r>
              <a:rPr lang="fr-FR" dirty="0"/>
              <a:t>Usages des moyens de transport (Yoann </a:t>
            </a:r>
            <a:r>
              <a:rPr lang="fr-FR" dirty="0" err="1"/>
              <a:t>Demoly</a:t>
            </a:r>
            <a:r>
              <a:rPr lang="fr-FR" dirty="0"/>
              <a:t> et Pierre </a:t>
            </a:r>
            <a:r>
              <a:rPr lang="fr-FR" dirty="0" err="1"/>
              <a:t>Lanoy</a:t>
            </a:r>
            <a:r>
              <a:rPr lang="fr-FR" dirty="0"/>
              <a:t>, </a:t>
            </a:r>
            <a:r>
              <a:rPr lang="fr-FR" i="1" dirty="0"/>
              <a:t>Sociologie de l’automobile</a:t>
            </a:r>
            <a:r>
              <a:rPr lang="fr-FR" dirty="0"/>
              <a:t>, La découverte, repères, 2019)</a:t>
            </a:r>
          </a:p>
          <a:p>
            <a:pPr marL="457200" lvl="1" indent="0">
              <a:lnSpc>
                <a:spcPct val="110000"/>
              </a:lnSpc>
              <a:buClr>
                <a:srgbClr val="1A86D0"/>
              </a:buClr>
              <a:buNone/>
            </a:pPr>
            <a:endParaRPr lang="fr-FR" dirty="0"/>
          </a:p>
          <a:p>
            <a:pPr lvl="1">
              <a:lnSpc>
                <a:spcPct val="110000"/>
              </a:lnSpc>
              <a:buClr>
                <a:srgbClr val="1A86D0"/>
              </a:buClr>
            </a:pPr>
            <a:r>
              <a:rPr lang="fr-FR" dirty="0"/>
              <a:t>Sens de la mobilité géographique (N. </a:t>
            </a:r>
            <a:r>
              <a:rPr lang="fr-FR" dirty="0" err="1"/>
              <a:t>Renahy</a:t>
            </a:r>
            <a:r>
              <a:rPr lang="fr-FR" dirty="0"/>
              <a:t>, «  « Les problèmes, ils restent pas où ils sont, ils viennent avec toi ». Appartenance ouvrière et migration de précarité », </a:t>
            </a:r>
            <a:r>
              <a:rPr lang="fr-FR" i="1" dirty="0"/>
              <a:t>Agora Débats jeunesse, </a:t>
            </a:r>
            <a:r>
              <a:rPr lang="fr-FR" dirty="0"/>
              <a:t>n°53, 2009 : </a:t>
            </a:r>
            <a:r>
              <a:rPr lang="fr-FR" i="1" dirty="0"/>
              <a:t>« lutter contre une tentation « </a:t>
            </a:r>
            <a:r>
              <a:rPr lang="fr-FR" i="1" dirty="0" err="1"/>
              <a:t>géographiste</a:t>
            </a:r>
            <a:r>
              <a:rPr lang="fr-FR" i="1" dirty="0"/>
              <a:t> » souvent présente dans les analyses en termes de ségrégation sociale »</a:t>
            </a:r>
            <a:r>
              <a:rPr lang="fr-FR" dirty="0"/>
              <a:t>).</a:t>
            </a:r>
          </a:p>
          <a:p>
            <a:pPr marL="457200" lvl="1" indent="0">
              <a:lnSpc>
                <a:spcPct val="110000"/>
              </a:lnSpc>
              <a:buClr>
                <a:srgbClr val="1A86D0"/>
              </a:buClr>
              <a:buNone/>
            </a:pPr>
            <a:r>
              <a:rPr lang="fr-FR" dirty="0">
                <a:hlinkClick r:id="rId2"/>
              </a:rPr>
              <a:t>https://www.cairn.info/revue-agora-debats-jeunesses-2009-3-page-135.htm</a:t>
            </a:r>
            <a:endParaRPr lang="fr-FR" dirty="0"/>
          </a:p>
        </p:txBody>
      </p:sp>
    </p:spTree>
    <p:extLst>
      <p:ext uri="{BB962C8B-B14F-4D97-AF65-F5344CB8AC3E}">
        <p14:creationId xmlns:p14="http://schemas.microsoft.com/office/powerpoint/2010/main" val="3892310187"/>
      </p:ext>
    </p:extLst>
  </p:cSld>
  <p:clrMapOvr>
    <a:masterClrMapping/>
  </p:clrMapOvr>
</p:sld>
</file>

<file path=ppt/theme/theme1.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ages de contenus">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d9b8819f-644e-4e2e-bf09-8a76532e681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73AB55E0CC5DA459F57F5A42893F46A005A087D358B12CA4E82A8A8BA9B8A8CF200D3544DBFAD4F664AA25DF68E6D1F0A9E00689F2856DFEDCE40890FDCED81A7DFC9004B2C6109FE78734FA1BFBA370D2D27D9" ma:contentTypeVersion="2" ma:contentTypeDescription="Crée un document." ma:contentTypeScope="" ma:versionID="bb27ba1bbeb667412e9bb2d93099311f">
  <xsd:schema xmlns:xsd="http://www.w3.org/2001/XMLSchema" xmlns:xs="http://www.w3.org/2001/XMLSchema" xmlns:p="http://schemas.microsoft.com/office/2006/metadata/properties" xmlns:ns2="d9b8819f-644e-4e2e-bf09-8a76532e681c" targetNamespace="http://schemas.microsoft.com/office/2006/metadata/properties" ma:root="true" ma:fieldsID="974c2ac12628b5015b2945173a957d44" ns2:_="">
    <xsd:import namespace="d9b8819f-644e-4e2e-bf09-8a76532e681c"/>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b8819f-644e-4e2e-bf09-8a76532e681c" elementFormDefault="qualified">
    <xsd:import namespace="http://schemas.microsoft.com/office/2006/documentManagement/types"/>
    <xsd:import namespace="http://schemas.microsoft.com/office/infopath/2007/PartnerControls"/>
    <xsd:element name="Description0" ma:index="8" nillable="true" ma:displayName="Description" ma:description="Description du document"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2790E1-966A-497A-ABBD-24ECAA34A18E}">
  <ds:schemaRefs>
    <ds:schemaRef ds:uri="http://purl.org/dc/dcmitype/"/>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d9b8819f-644e-4e2e-bf09-8a76532e681c"/>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D28F9CF5-CB29-41B4-B267-475D20FB81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b8819f-644e-4e2e-bf09-8a76532e68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6BD7C5-AE49-4865-8DE9-44AE75ECC2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2848</TotalTime>
  <Words>4145</Words>
  <Application>Microsoft Macintosh PowerPoint</Application>
  <PresentationFormat>Affichage à l'écran (16:9)</PresentationFormat>
  <Paragraphs>275</Paragraphs>
  <Slides>31</Slides>
  <Notes>14</Notes>
  <HiddenSlides>0</HiddenSlides>
  <MMClips>0</MMClips>
  <ScaleCrop>false</ScaleCrop>
  <HeadingPairs>
    <vt:vector size="6" baseType="variant">
      <vt:variant>
        <vt:lpstr>Polices utilisées</vt:lpstr>
      </vt:variant>
      <vt:variant>
        <vt:i4>3</vt:i4>
      </vt:variant>
      <vt:variant>
        <vt:lpstr>Thème</vt:lpstr>
      </vt:variant>
      <vt:variant>
        <vt:i4>3</vt:i4>
      </vt:variant>
      <vt:variant>
        <vt:lpstr>Titres des diapositives</vt:lpstr>
      </vt:variant>
      <vt:variant>
        <vt:i4>31</vt:i4>
      </vt:variant>
    </vt:vector>
  </HeadingPairs>
  <TitlesOfParts>
    <vt:vector size="37" baseType="lpstr">
      <vt:lpstr>Arial</vt:lpstr>
      <vt:lpstr>Arial Italic</vt:lpstr>
      <vt:lpstr>Calibri</vt:lpstr>
      <vt:lpstr>page de presentation et de partie</vt:lpstr>
      <vt:lpstr>page de sous-partie</vt:lpstr>
      <vt:lpstr>pages de contenus</vt:lpstr>
      <vt:lpstr> Comment est structurée la société française ?  </vt:lpstr>
      <vt:lpstr>Sociologie et science politique</vt:lpstr>
      <vt:lpstr>Sociologie et science politique</vt:lpstr>
      <vt:lpstr>Comment est structurée la société française actuelle ?</vt:lpstr>
      <vt:lpstr>Comment est structurée la société française actuelle ?</vt:lpstr>
      <vt:lpstr>Savoir identifier les facteurs de structuration et hiérarchisation de de l’Espace social</vt:lpstr>
      <vt:lpstr>Savoir identifier les facteurs de structuration et hiérarchisation de l’Espace social</vt:lpstr>
      <vt:lpstr>Savoir identifier les facteurs de structuration et hiérarchisation de l’Espace social</vt:lpstr>
      <vt:lpstr>Savoir identifier les facteurs de structuration et hiérarchisation de l’Espace social</vt:lpstr>
      <vt:lpstr>Connaitre les théories des classes et de la stratification sociale</vt:lpstr>
      <vt:lpstr>Connaitre les théories des classes et de la stratification sociale : distances</vt:lpstr>
      <vt:lpstr>Connaitre les théories des classes et de la stratification sociale : distances</vt:lpstr>
      <vt:lpstr>Connaitre les théories des classes et de la stratification sociale : distances</vt:lpstr>
      <vt:lpstr>Connaitre les théories des classes et de la stratification sociale : distances</vt:lpstr>
      <vt:lpstr>Connaitre les théories des classes et de la stratification sociale : individualisation</vt:lpstr>
      <vt:lpstr>Connaitre les théories des classes et de la stratification sociale : individualisation</vt:lpstr>
      <vt:lpstr>Connaitre les théories des classes et de la stratification sociale : individualisation</vt:lpstr>
      <vt:lpstr>Connaitre les théories des classes et de la stratification sociale: individualisation</vt:lpstr>
      <vt:lpstr>Connaitre les théories des classes et de la stratification sociale: individualisation</vt:lpstr>
      <vt:lpstr>Connaitre les théories des classes et de la stratification sociale : individualisation</vt:lpstr>
      <vt:lpstr>Connaitre les théories des classes et de la stratification sociale : IDENTIFICATIONS</vt:lpstr>
      <vt:lpstr>Connaitre les théories des classes et de la stratification sociale : IDENTIFICATIONS</vt:lpstr>
      <vt:lpstr>Connaitre les théories des classes et de la stratification sociale : Genre et classe</vt:lpstr>
      <vt:lpstr>Connaitre les théories des classes et de la stratification sociale : Genre et classe</vt:lpstr>
      <vt:lpstr>Connaitre les théories des classes et de la stratification sociale : Genre et classe</vt:lpstr>
      <vt:lpstr>Quelle est l’action de l’école sur les destins individuels et sur l’évolution de la société ?</vt:lpstr>
      <vt:lpstr> Quels sont les caractéristiques contemporaines et les facteurs de la mobilité ? </vt:lpstr>
      <vt:lpstr> Quels sont les caractéristiques contemporaines et les facteurs de la mobilité ? </vt:lpstr>
      <vt:lpstr>Quelles sont les mutations du travail et de l’emploi ?</vt:lpstr>
      <vt:lpstr>Quelles sont les mutations du travail et de l’emploi ?</vt:lpstr>
      <vt:lpstr>Comment expliquer l’engagement politique dans les sociétés démocratiques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Matrice IGESR 2019</dc:title>
  <dc:creator>Administrateur MEN</dc:creator>
  <cp:lastModifiedBy>Marc Pelletier</cp:lastModifiedBy>
  <cp:revision>273</cp:revision>
  <cp:lastPrinted>2020-01-21T17:07:21Z</cp:lastPrinted>
  <dcterms:created xsi:type="dcterms:W3CDTF">2015-02-04T10:43:31Z</dcterms:created>
  <dcterms:modified xsi:type="dcterms:W3CDTF">2020-02-07T15:54:26Z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0x010100873AB55E0CC5DA459F57F5A42893F46A005A087D358B12CA4E82A8A8BA9B8A8CF200D3544DBFAD4F664AA25DF68E6D1F0A9E00689F2856DFEDCE40890FDCED81A7DFC9004B2C6109FE78734FA1BFBA370D2D27D9</vt:lpwstr>
  </property>
</Properties>
</file>