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eg" ContentType="image/jpeg"/>
  <Default Extension="xml" ContentType="application/xml"/>
  <Default Extension="emf" ContentType="image/x-emf"/>
  <Default Extension="rels" ContentType="application/vnd.openxmlformats-package.relationships+xml"/>
  <Default Extension="bin" ContentType="application/vnd.openxmlformats-officedocument.oleObject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8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9.xml" ContentType="application/vnd.openxmlformats-officedocument.presentationml.slide+xml"/>
  <Override PartName="/ppt/slides/slide5.xml" ContentType="application/vnd.openxmlformats-officedocument.presentationml.slide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presentation.xml" ContentType="application/vnd.openxmlformats-officedocument.presentationml.presentation.main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bookmarkIdSeed="3" saveSubsetFonts="1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12192000"/>
  <p:defaultTextStyle>
    <a:defPPr>
      <a:defRPr lang="fr-FR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236" y="-90"/>
      </p:cViewPr>
      <p:guideLst>
        <p:guide pos="2160" orient="horz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presProps" Target="presProps.xml" /><Relationship Id="rId14" Type="http://schemas.openxmlformats.org/officeDocument/2006/relationships/tableStyles" Target="tableStyles.xml" /><Relationship Id="rId15" Type="http://schemas.openxmlformats.org/officeDocument/2006/relationships/viewProps" Target="viewProps.xml" 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" userDrawn="1">
  <p:cSld name="Diapositive de titre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 hidden="0"/>
          <p:cNvSpPr>
            <a:spLocks noGrp="1"/>
          </p:cNvSpPr>
          <p:nvPr isPhoto="0" userDrawn="0">
            <p:ph type="ctrTitle" hasCustomPrompt="0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5" name="Sous-titre 2" hidden="0"/>
          <p:cNvSpPr>
            <a:spLocks noGrp="1"/>
          </p:cNvSpPr>
          <p:nvPr isPhoto="0" userDrawn="0">
            <p:ph type="subTitle" idx="1" hasCustomPrompt="0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fr-FR"/>
              <a:t>Modifiez le style des sous-titres du masque</a:t>
            </a:r>
            <a:endParaRPr/>
          </a:p>
        </p:txBody>
      </p:sp>
      <p:sp>
        <p:nvSpPr>
          <p:cNvPr id="6" name="Espace réservé de la date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348C6583-610E-4A76-9DB5-8A3B35777A96}" type="datetimeFigureOut">
              <a:rPr lang="fr-FR"/>
              <a:t/>
            </a:fld>
            <a:endParaRPr lang="fr-FR"/>
          </a:p>
        </p:txBody>
      </p:sp>
      <p:sp>
        <p:nvSpPr>
          <p:cNvPr id="7" name="Espace réservé du pied de page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8" name="Espace réservé du numéro de diapositive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D2ED4144-047B-46AD-A3EA-6978616E08DD}" type="slidenum">
              <a:rPr lang="fr-FR"/>
              <a:t/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x" userDrawn="1">
  <p:cSld name="Titre et texte vertical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5" name="Espace réservé du texte vertical 2" hidden="0"/>
          <p:cNvSpPr>
            <a:spLocks noGrp="1"/>
          </p:cNvSpPr>
          <p:nvPr isPhoto="0" userDrawn="0">
            <p:ph type="body" orient="vert" idx="1" hasCustomPrompt="0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6" name="Espace réservé de la date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348C6583-610E-4A76-9DB5-8A3B35777A96}" type="datetimeFigureOut">
              <a:rPr lang="fr-FR"/>
              <a:t/>
            </a:fld>
            <a:endParaRPr lang="fr-FR"/>
          </a:p>
        </p:txBody>
      </p:sp>
      <p:sp>
        <p:nvSpPr>
          <p:cNvPr id="7" name="Espace réservé du pied de page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8" name="Espace réservé du numéro de diapositive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D2ED4144-047B-46AD-A3EA-6978616E08DD}" type="slidenum">
              <a:rPr lang="fr-FR"/>
              <a:t/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itleAndTx" userDrawn="1">
  <p:cSld name="Titre vertical et texte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vertical 1" hidden="0"/>
          <p:cNvSpPr>
            <a:spLocks noGrp="1"/>
          </p:cNvSpPr>
          <p:nvPr isPhoto="0" userDrawn="0">
            <p:ph type="title" orient="vert" hasCustomPrompt="0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5" name="Espace réservé du texte vertical 2" hidden="0"/>
          <p:cNvSpPr>
            <a:spLocks noGrp="1"/>
          </p:cNvSpPr>
          <p:nvPr isPhoto="0" userDrawn="0">
            <p:ph type="body" orient="vert" idx="1" hasCustomPrompt="0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6" name="Espace réservé de la date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348C6583-610E-4A76-9DB5-8A3B35777A96}" type="datetimeFigureOut">
              <a:rPr lang="fr-FR"/>
              <a:t/>
            </a:fld>
            <a:endParaRPr lang="fr-FR"/>
          </a:p>
        </p:txBody>
      </p:sp>
      <p:sp>
        <p:nvSpPr>
          <p:cNvPr id="7" name="Espace réservé du pied de page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8" name="Espace réservé du numéro de diapositive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D2ED4144-047B-46AD-A3EA-6978616E08DD}" type="slidenum">
              <a:rPr lang="fr-FR"/>
              <a:t/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" userDrawn="1">
  <p:cSld name="Titre et contenu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5" name="Espace réservé du contenu 2" hidden="0"/>
          <p:cNvSpPr>
            <a:spLocks noGrp="1"/>
          </p:cNvSpPr>
          <p:nvPr isPhoto="0" userDrawn="0">
            <p:ph idx="1" hasCustomPrompt="0"/>
          </p:nvPr>
        </p:nvSpPr>
        <p:spPr bwMode="auto"/>
        <p:txBody>
          <a:bodyPr/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6" name="Espace réservé de la date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348C6583-610E-4A76-9DB5-8A3B35777A96}" type="datetimeFigureOut">
              <a:rPr lang="fr-FR"/>
              <a:t/>
            </a:fld>
            <a:endParaRPr lang="fr-FR"/>
          </a:p>
        </p:txBody>
      </p:sp>
      <p:sp>
        <p:nvSpPr>
          <p:cNvPr id="7" name="Espace réservé du pied de page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8" name="Espace réservé du numéro de diapositive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D2ED4144-047B-46AD-A3EA-6978616E08DD}" type="slidenum">
              <a:rPr lang="fr-FR"/>
              <a:t/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secHead" userDrawn="1">
  <p:cSld name="Titre de section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5" name="Espace réservé du texte 2" hidden="0"/>
          <p:cNvSpPr>
            <a:spLocks noGrp="1"/>
          </p:cNvSpPr>
          <p:nvPr isPhoto="0" userDrawn="0">
            <p:ph type="body" idx="1" hasCustomPrompt="0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</p:txBody>
      </p:sp>
      <p:sp>
        <p:nvSpPr>
          <p:cNvPr id="6" name="Espace réservé de la date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348C6583-610E-4A76-9DB5-8A3B35777A96}" type="datetimeFigureOut">
              <a:rPr lang="fr-FR"/>
              <a:t/>
            </a:fld>
            <a:endParaRPr lang="fr-FR"/>
          </a:p>
        </p:txBody>
      </p:sp>
      <p:sp>
        <p:nvSpPr>
          <p:cNvPr id="7" name="Espace réservé du pied de page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8" name="Espace réservé du numéro de diapositive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D2ED4144-047B-46AD-A3EA-6978616E08DD}" type="slidenum">
              <a:rPr lang="fr-FR"/>
              <a:t/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" userDrawn="1">
  <p:cSld name="Deux contenus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5" name="Espace réservé du contenu 2" hidden="0"/>
          <p:cNvSpPr>
            <a:spLocks noGrp="1"/>
          </p:cNvSpPr>
          <p:nvPr isPhoto="0" userDrawn="0">
            <p:ph sz="half" idx="1" hasCustomPrompt="0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6" name="Espace réservé du contenu 3" hidden="0"/>
          <p:cNvSpPr>
            <a:spLocks noGrp="1"/>
          </p:cNvSpPr>
          <p:nvPr isPhoto="0" userDrawn="0">
            <p:ph sz="half" idx="2" hasCustomPrompt="0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7" name="Espace réservé de la date 4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348C6583-610E-4A76-9DB5-8A3B35777A96}" type="datetimeFigureOut">
              <a:rPr lang="fr-FR"/>
              <a:t/>
            </a:fld>
            <a:endParaRPr lang="fr-FR"/>
          </a:p>
        </p:txBody>
      </p:sp>
      <p:sp>
        <p:nvSpPr>
          <p:cNvPr id="8" name="Espace réservé du pied de page 5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6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D2ED4144-047B-46AD-A3EA-6978616E08DD}" type="slidenum">
              <a:rPr lang="fr-FR"/>
              <a:t/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TxTwoObj" userDrawn="1">
  <p:cSld name="Comparaison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5" name="Espace réservé du texte 2" hidden="0"/>
          <p:cNvSpPr>
            <a:spLocks noGrp="1"/>
          </p:cNvSpPr>
          <p:nvPr isPhoto="0" userDrawn="0">
            <p:ph type="body" idx="1" hasCustomPrompt="0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</p:txBody>
      </p:sp>
      <p:sp>
        <p:nvSpPr>
          <p:cNvPr id="6" name="Espace réservé du contenu 3" hidden="0"/>
          <p:cNvSpPr>
            <a:spLocks noGrp="1"/>
          </p:cNvSpPr>
          <p:nvPr isPhoto="0" userDrawn="0">
            <p:ph sz="half" idx="2" hasCustomPrompt="0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7" name="Espace réservé du texte 4" hidden="0"/>
          <p:cNvSpPr>
            <a:spLocks noGrp="1"/>
          </p:cNvSpPr>
          <p:nvPr isPhoto="0" userDrawn="0">
            <p:ph type="body" sz="quarter" idx="3" hasCustomPrompt="0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</p:txBody>
      </p:sp>
      <p:sp>
        <p:nvSpPr>
          <p:cNvPr id="8" name="Espace réservé du contenu 5" hidden="0"/>
          <p:cNvSpPr>
            <a:spLocks noGrp="1"/>
          </p:cNvSpPr>
          <p:nvPr isPhoto="0" userDrawn="0">
            <p:ph sz="quarter" idx="4" hasCustomPrompt="0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9" name="Espace réservé de la date 6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348C6583-610E-4A76-9DB5-8A3B35777A96}" type="datetimeFigureOut">
              <a:rPr lang="fr-FR"/>
              <a:t/>
            </a:fld>
            <a:endParaRPr lang="fr-FR"/>
          </a:p>
        </p:txBody>
      </p:sp>
      <p:sp>
        <p:nvSpPr>
          <p:cNvPr id="10" name="Espace réservé du pied de page 7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11" name="Espace réservé du numéro de diapositive 8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D2ED4144-047B-46AD-A3EA-6978616E08DD}" type="slidenum">
              <a:rPr lang="fr-FR"/>
              <a:t/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Only" userDrawn="1">
  <p:cSld name="Titre seul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5" name="Espace réservé de la date 2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348C6583-610E-4A76-9DB5-8A3B35777A96}" type="datetimeFigureOut">
              <a:rPr lang="fr-FR"/>
              <a:t/>
            </a:fld>
            <a:endParaRPr lang="fr-FR"/>
          </a:p>
        </p:txBody>
      </p:sp>
      <p:sp>
        <p:nvSpPr>
          <p:cNvPr id="6" name="Espace réservé du pied de page 3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4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D2ED4144-047B-46AD-A3EA-6978616E08DD}" type="slidenum">
              <a:rPr lang="fr-FR"/>
              <a:t/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blank" userDrawn="1">
  <p:cSld name="Vide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348C6583-610E-4A76-9DB5-8A3B35777A96}" type="datetimeFigureOut">
              <a:rPr lang="fr-FR"/>
              <a:t/>
            </a:fld>
            <a:endParaRPr lang="fr-FR"/>
          </a:p>
        </p:txBody>
      </p:sp>
      <p:sp>
        <p:nvSpPr>
          <p:cNvPr id="5" name="Espace réservé du pied de page 2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3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D2ED4144-047B-46AD-A3EA-6978616E08DD}" type="slidenum">
              <a:rPr lang="fr-FR"/>
              <a:t/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Tx" userDrawn="1">
  <p:cSld name="Contenu avec légende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5" name="Espace réservé du contenu 2" hidden="0"/>
          <p:cNvSpPr>
            <a:spLocks noGrp="1"/>
          </p:cNvSpPr>
          <p:nvPr isPhoto="0" userDrawn="0">
            <p:ph idx="1" hasCustomPrompt="0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6" name="Espace réservé du texte 3" hidden="0"/>
          <p:cNvSpPr>
            <a:spLocks noGrp="1"/>
          </p:cNvSpPr>
          <p:nvPr isPhoto="0" userDrawn="0">
            <p:ph type="body" sz="half" idx="2" hasCustomPrompt="0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</p:txBody>
      </p:sp>
      <p:sp>
        <p:nvSpPr>
          <p:cNvPr id="7" name="Espace réservé de la date 4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348C6583-610E-4A76-9DB5-8A3B35777A96}" type="datetimeFigureOut">
              <a:rPr lang="fr-FR"/>
              <a:t/>
            </a:fld>
            <a:endParaRPr lang="fr-FR"/>
          </a:p>
        </p:txBody>
      </p:sp>
      <p:sp>
        <p:nvSpPr>
          <p:cNvPr id="8" name="Espace réservé du pied de page 5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6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D2ED4144-047B-46AD-A3EA-6978616E08DD}" type="slidenum">
              <a:rPr lang="fr-FR"/>
              <a:t/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picTx" userDrawn="1">
  <p:cSld name="Image avec légende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5" name="Espace réservé pour une image  2" hidden="0"/>
          <p:cNvSpPr>
            <a:spLocks noGrp="1"/>
          </p:cNvSpPr>
          <p:nvPr isPhoto="0" userDrawn="0">
            <p:ph type="pic" idx="1" hasCustomPrompt="0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texte 3" hidden="0"/>
          <p:cNvSpPr>
            <a:spLocks noGrp="1"/>
          </p:cNvSpPr>
          <p:nvPr isPhoto="0" userDrawn="0">
            <p:ph type="body" sz="half" idx="2" hasCustomPrompt="0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</p:txBody>
      </p:sp>
      <p:sp>
        <p:nvSpPr>
          <p:cNvPr id="7" name="Espace réservé de la date 4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348C6583-610E-4A76-9DB5-8A3B35777A96}" type="datetimeFigureOut">
              <a:rPr lang="fr-FR"/>
              <a:t/>
            </a:fld>
            <a:endParaRPr lang="fr-FR"/>
          </a:p>
        </p:txBody>
      </p:sp>
      <p:sp>
        <p:nvSpPr>
          <p:cNvPr id="8" name="Espace réservé du pied de page 5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6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D2ED4144-047B-46AD-A3EA-6978616E08DD}" type="slidenum">
              <a:rPr lang="fr-FR"/>
              <a:t/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u titre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5" name="Espace réservé du texte 2" hidden="0"/>
          <p:cNvSpPr>
            <a:spLocks noGrp="1"/>
          </p:cNvSpPr>
          <p:nvPr isPhoto="0" userDrawn="0">
            <p:ph type="body" idx="1" hasCustomPrompt="0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6" name="Espace réservé de la date 3" hidden="0"/>
          <p:cNvSpPr>
            <a:spLocks noGrp="1"/>
          </p:cNvSpPr>
          <p:nvPr isPhoto="0" userDrawn="0">
            <p:ph type="dt" sz="half" idx="2" hasCustomPrompt="0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48C6583-610E-4A76-9DB5-8A3B35777A96}" type="datetimeFigureOut">
              <a:rPr lang="fr-FR"/>
              <a:t/>
            </a:fld>
            <a:endParaRPr lang="fr-FR"/>
          </a:p>
        </p:txBody>
      </p:sp>
      <p:sp>
        <p:nvSpPr>
          <p:cNvPr id="7" name="Espace réservé du pied de page 4" hidden="0"/>
          <p:cNvSpPr>
            <a:spLocks noGrp="1"/>
          </p:cNvSpPr>
          <p:nvPr isPhoto="0" userDrawn="0">
            <p:ph type="ftr" sz="quarter" idx="3" hasCustomPrompt="0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Espace réservé du numéro de diapositive 5" hidden="0"/>
          <p:cNvSpPr>
            <a:spLocks noGrp="1"/>
          </p:cNvSpPr>
          <p:nvPr isPhoto="0" userDrawn="0">
            <p:ph type="sldNum" sz="quarter" idx="4" hasCustomPrompt="0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2ED4144-047B-46AD-A3EA-6978616E08DD}" type="slidenum">
              <a:rPr lang="fr-FR"/>
              <a:t/>
            </a:fld>
            <a:endParaRPr lang="fr-FR"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education.gouv.fr/baccalaureat-comment-se-passe-le-grand-oral-100028" TargetMode="External"/><Relationship Id="rId3" Type="http://schemas.openxmlformats.org/officeDocument/2006/relationships/hyperlink" Target="https://eduscol.education.fr/cid149452/presentation-du-grand-oral.html" TargetMode="External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education.gouv.fr/bo/20/Special2/MENE2002780N.htm" TargetMode="External"/></Relationships>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 hidden="0"/>
          <p:cNvSpPr>
            <a:spLocks noGrp="1"/>
          </p:cNvSpPr>
          <p:nvPr isPhoto="0" userDrawn="0">
            <p:ph type="ctr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fr-FR" b="1"/>
              <a:t>Le Grand Oral</a:t>
            </a:r>
            <a:endParaRPr/>
          </a:p>
        </p:txBody>
      </p:sp>
      <p:sp>
        <p:nvSpPr>
          <p:cNvPr id="5" name="Sous-titre 2" hidden="0"/>
          <p:cNvSpPr>
            <a:spLocks noGrp="1"/>
          </p:cNvSpPr>
          <p:nvPr isPhoto="0" userDrawn="0">
            <p:ph type="subTitle" idx="1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quelques éléments pour y voir plus clair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 algn="ctr">
              <a:defRPr/>
            </a:pPr>
            <a:r>
              <a:rPr lang="fr-FR"/>
              <a:t>Sources</a:t>
            </a:r>
            <a:endParaRPr/>
          </a:p>
        </p:txBody>
      </p:sp>
      <p:sp>
        <p:nvSpPr>
          <p:cNvPr id="5" name="Espace réservé du contenu 2" hidden="0"/>
          <p:cNvSpPr>
            <a:spLocks noGrp="1"/>
          </p:cNvSpPr>
          <p:nvPr isPhoto="0" userDrawn="0">
            <p:ph idx="1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fr-FR" b="1"/>
              <a:t>Pour les élèves : </a:t>
            </a:r>
            <a:endParaRPr lang="fr-FR"/>
          </a:p>
          <a:p>
            <a:pPr marL="0" indent="0">
              <a:buNone/>
              <a:defRPr/>
            </a:pPr>
            <a:r>
              <a:rPr lang="fr-FR" u="sng">
                <a:hlinkClick r:id="rId2" tooltip="https://www.education.gouv.fr/baccalaureat-comment-se-passe-le-grand-oral-100028"/>
              </a:rPr>
              <a:t>https://www.education.gouv.fr/baccalaureat-comment-se-passe-le-grand-oral-100028</a:t>
            </a:r>
            <a:r>
              <a:rPr lang="fr-FR"/>
              <a:t> </a:t>
            </a:r>
            <a:endParaRPr/>
          </a:p>
          <a:p>
            <a:pPr marL="0" indent="0">
              <a:buNone/>
              <a:defRPr/>
            </a:pPr>
            <a:endParaRPr lang="fr-FR"/>
          </a:p>
          <a:p>
            <a:pPr>
              <a:defRPr/>
            </a:pPr>
            <a:r>
              <a:rPr lang="fr-FR" b="1"/>
              <a:t>EDUSCOL présentation du grand oral</a:t>
            </a:r>
            <a:endParaRPr lang="fr-FR"/>
          </a:p>
          <a:p>
            <a:pPr marL="0" indent="0">
              <a:buNone/>
              <a:defRPr/>
            </a:pPr>
            <a:r>
              <a:rPr lang="fr-FR" u="sng">
                <a:hlinkClick r:id="rId3" tooltip="https://eduscol.education.fr/cid149452/presentation-du-grand-oral.html"/>
              </a:rPr>
              <a:t>https://eduscol.education.fr/cid149452/presentation-du-grand-oral.html</a:t>
            </a:r>
            <a:r>
              <a:rPr lang="fr-FR"/>
              <a:t> 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850605" y="698382"/>
            <a:ext cx="10515600" cy="1325563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fr-FR" b="1">
                <a:ea typeface="Calibri"/>
                <a:cs typeface="Arial"/>
              </a:rPr>
              <a:t>Le Grand Oral est l’une des cinq épreuves de terminale de l’examen du baccalauréat.</a:t>
            </a:r>
            <a:br>
              <a:rPr lang="fr-FR" sz="3200" b="1" i="0" u="none" strike="noStrike" cap="none">
                <a:ln>
                  <a:noFill/>
                </a:ln>
                <a:solidFill>
                  <a:schemeClr val="tx1"/>
                </a:solidFill>
              </a:rPr>
            </a:br>
            <a:endParaRPr lang="fr-FR" b="1"/>
          </a:p>
        </p:txBody>
      </p:sp>
      <p:graphicFrame>
        <p:nvGraphicFramePr>
          <p:cNvPr id="5" name="Espace réservé du contenu 6" hidden="0"/>
          <p:cNvGraphicFramePr>
            <a:graphicFrameLocks xmlns:a="http://schemas.openxmlformats.org/drawingml/2006/main" noGrp="1"/>
          </p:cNvGraphicFramePr>
          <p:nvPr isPhoto="0" userDrawn="0">
            <p:ph idx="1" hasCustomPrompt="0"/>
          </p:nvPr>
        </p:nvGraphicFramePr>
        <p:xfrm>
          <a:off x="3508745" y="1851968"/>
          <a:ext cx="4433775" cy="2199040"/>
        </p:xfrm>
        <a:graphic>
          <a:graphicData uri="http://schemas.openxmlformats.org/drawingml/2006/table">
            <a:tbl>
              <a:tblPr firstRow="1" firstCol="1" lastRow="0" lastCol="0" bandRow="1" bandCol="0"/>
              <a:tblGrid>
                <a:gridCol w="3214683"/>
                <a:gridCol w="1219092"/>
              </a:tblGrid>
              <a:tr h="260064">
                <a:tc>
                  <a:txBody>
                    <a:bodyPr/>
                    <a:p>
                      <a:pPr algn="just">
                        <a:spcAft>
                          <a:spcPts val="0"/>
                        </a:spcAft>
                        <a:defRPr/>
                      </a:pPr>
                      <a:r>
                        <a:rPr lang="fr-FR" sz="1200" b="1">
                          <a:latin typeface="Arial"/>
                          <a:ea typeface="Calibri"/>
                          <a:cs typeface="Times New Roman"/>
                        </a:rPr>
                        <a:t>Epreuves du baccalauréat</a:t>
                      </a:r>
                      <a:endParaRPr lang="fr-FR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algn="ctr">
                      <a:solidFill>
                        <a:srgbClr val="000000"/>
                      </a:solidFill>
                    </a:lnL>
                    <a:lnR w="12700" algn="ctr">
                      <a:solidFill>
                        <a:srgbClr val="000000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A8D08D"/>
                    </a:solidFill>
                  </a:tcPr>
                </a:tc>
                <a:tc>
                  <a:txBody>
                    <a:bodyPr/>
                    <a:p>
                      <a:pPr algn="just">
                        <a:spcAft>
                          <a:spcPts val="0"/>
                        </a:spcAft>
                        <a:defRPr/>
                      </a:pPr>
                      <a:r>
                        <a:rPr lang="fr-FR" sz="1200" b="1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Coefficient</a:t>
                      </a:r>
                      <a:endParaRPr lang="fr-FR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algn="ctr">
                      <a:solidFill>
                        <a:srgbClr val="000000"/>
                      </a:solidFill>
                    </a:lnL>
                    <a:lnR w="12700" algn="ctr">
                      <a:solidFill>
                        <a:srgbClr val="000000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A8D08D"/>
                    </a:solidFill>
                  </a:tcPr>
                </a:tc>
              </a:tr>
              <a:tr h="238393">
                <a:tc>
                  <a:txBody>
                    <a:bodyPr/>
                    <a:p>
                      <a:pPr algn="just">
                        <a:spcAft>
                          <a:spcPts val="0"/>
                        </a:spcAft>
                        <a:defRPr/>
                      </a:pPr>
                      <a:r>
                        <a:rPr lang="fr-FR" sz="1100" b="1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Bulletins scolaires de 1</a:t>
                      </a:r>
                      <a:r>
                        <a:rPr lang="fr-FR" sz="1100" b="1" baseline="30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ère</a:t>
                      </a:r>
                      <a:r>
                        <a:rPr lang="fr-FR" sz="1100" b="1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 et de Tle</a:t>
                      </a:r>
                      <a:endParaRPr lang="fr-FR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algn="ctr">
                      <a:solidFill>
                        <a:srgbClr val="000000"/>
                      </a:solidFill>
                    </a:lnL>
                    <a:lnR w="12700" algn="ctr">
                      <a:solidFill>
                        <a:srgbClr val="000000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fr-FR" sz="1100" b="1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10</a:t>
                      </a:r>
                      <a:endParaRPr lang="fr-FR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algn="ctr">
                      <a:solidFill>
                        <a:srgbClr val="000000"/>
                      </a:solidFill>
                    </a:lnL>
                    <a:lnR w="12700" algn="ctr">
                      <a:solidFill>
                        <a:srgbClr val="000000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C5E0B3"/>
                    </a:solidFill>
                  </a:tcPr>
                </a:tc>
              </a:tr>
              <a:tr h="238393">
                <a:tc>
                  <a:txBody>
                    <a:bodyPr/>
                    <a:p>
                      <a:pPr algn="just">
                        <a:spcAft>
                          <a:spcPts val="0"/>
                        </a:spcAft>
                        <a:defRPr/>
                      </a:pPr>
                      <a:r>
                        <a:rPr lang="fr-FR" sz="1100" b="1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Epreuve de contrôle continu</a:t>
                      </a:r>
                      <a:endParaRPr lang="fr-FR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algn="ctr">
                      <a:solidFill>
                        <a:srgbClr val="000000"/>
                      </a:solidFill>
                    </a:lnL>
                    <a:lnR w="12700" algn="ctr">
                      <a:solidFill>
                        <a:srgbClr val="000000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fr-FR" sz="1100" b="1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30</a:t>
                      </a:r>
                      <a:endParaRPr lang="fr-FR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algn="ctr">
                      <a:solidFill>
                        <a:srgbClr val="000000"/>
                      </a:solidFill>
                    </a:lnL>
                    <a:lnR w="12700" algn="ctr">
                      <a:solidFill>
                        <a:srgbClr val="000000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C5E0B3"/>
                    </a:solidFill>
                  </a:tcPr>
                </a:tc>
              </a:tr>
              <a:tr h="238393">
                <a:tc>
                  <a:txBody>
                    <a:bodyPr/>
                    <a:p>
                      <a:pPr algn="just">
                        <a:spcAft>
                          <a:spcPts val="0"/>
                        </a:spcAft>
                        <a:defRPr/>
                      </a:pPr>
                      <a:r>
                        <a:rPr lang="fr-FR" sz="1100" b="1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Epreuves terminales</a:t>
                      </a:r>
                      <a:endParaRPr lang="fr-FR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algn="ctr">
                      <a:solidFill>
                        <a:srgbClr val="000000"/>
                      </a:solidFill>
                    </a:lnL>
                    <a:lnR w="12700" algn="ctr">
                      <a:solidFill>
                        <a:srgbClr val="000000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fr-FR" sz="1100" b="1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60</a:t>
                      </a:r>
                      <a:endParaRPr lang="fr-FR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algn="ctr">
                      <a:solidFill>
                        <a:srgbClr val="000000"/>
                      </a:solidFill>
                    </a:lnL>
                    <a:lnR w="12700" algn="ctr">
                      <a:solidFill>
                        <a:srgbClr val="000000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C5E0B3"/>
                    </a:solidFill>
                  </a:tcPr>
                </a:tc>
              </a:tr>
              <a:tr h="270225">
                <a:tc>
                  <a:txBody>
                    <a:bodyPr/>
                    <a:p>
                      <a:pPr algn="just">
                        <a:spcAft>
                          <a:spcPts val="0"/>
                        </a:spcAft>
                        <a:defRPr/>
                      </a:pPr>
                      <a:r>
                        <a:rPr lang="fr-FR" sz="11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- Français</a:t>
                      </a:r>
                      <a:endParaRPr lang="fr-FR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algn="ctr">
                      <a:solidFill>
                        <a:srgbClr val="000000"/>
                      </a:solidFill>
                    </a:lnL>
                    <a:lnR w="12700" algn="ctr">
                      <a:solidFill>
                        <a:srgbClr val="000000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fr-FR" sz="11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10</a:t>
                      </a:r>
                      <a:endParaRPr lang="fr-FR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algn="ctr">
                      <a:solidFill>
                        <a:srgbClr val="000000"/>
                      </a:solidFill>
                    </a:lnL>
                    <a:lnR w="12700" algn="ctr">
                      <a:solidFill>
                        <a:srgbClr val="000000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E2EFD9"/>
                    </a:solidFill>
                  </a:tcPr>
                </a:tc>
              </a:tr>
              <a:tr h="238393">
                <a:tc>
                  <a:txBody>
                    <a:bodyPr/>
                    <a:p>
                      <a:pPr algn="just">
                        <a:spcAft>
                          <a:spcPts val="0"/>
                        </a:spcAft>
                        <a:defRPr/>
                      </a:pPr>
                      <a:r>
                        <a:rPr lang="fr-FR" sz="11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- Enseignement de spécialité n°1</a:t>
                      </a:r>
                      <a:endParaRPr lang="fr-FR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algn="ctr">
                      <a:solidFill>
                        <a:srgbClr val="000000"/>
                      </a:solidFill>
                    </a:lnL>
                    <a:lnR w="12700" algn="ctr">
                      <a:solidFill>
                        <a:srgbClr val="000000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fr-FR" sz="11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16</a:t>
                      </a:r>
                      <a:endParaRPr lang="fr-FR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algn="ctr">
                      <a:solidFill>
                        <a:srgbClr val="000000"/>
                      </a:solidFill>
                    </a:lnL>
                    <a:lnR w="12700" algn="ctr">
                      <a:solidFill>
                        <a:srgbClr val="000000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E2EFD9"/>
                    </a:solidFill>
                  </a:tcPr>
                </a:tc>
              </a:tr>
              <a:tr h="238393">
                <a:tc>
                  <a:txBody>
                    <a:bodyPr/>
                    <a:p>
                      <a:pPr algn="just">
                        <a:spcAft>
                          <a:spcPts val="0"/>
                        </a:spcAft>
                        <a:defRPr/>
                      </a:pPr>
                      <a:r>
                        <a:rPr lang="fr-FR" sz="11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- Enseignement de spécialité n°2</a:t>
                      </a:r>
                      <a:endParaRPr lang="fr-FR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algn="ctr">
                      <a:solidFill>
                        <a:srgbClr val="000000"/>
                      </a:solidFill>
                    </a:lnL>
                    <a:lnR w="12700" algn="ctr">
                      <a:solidFill>
                        <a:srgbClr val="000000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fr-FR" sz="11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16</a:t>
                      </a:r>
                      <a:endParaRPr lang="fr-FR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algn="ctr">
                      <a:solidFill>
                        <a:srgbClr val="000000"/>
                      </a:solidFill>
                    </a:lnL>
                    <a:lnR w="12700" algn="ctr">
                      <a:solidFill>
                        <a:srgbClr val="000000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E2EFD9"/>
                    </a:solidFill>
                  </a:tcPr>
                </a:tc>
              </a:tr>
              <a:tr h="238393">
                <a:tc>
                  <a:txBody>
                    <a:bodyPr/>
                    <a:p>
                      <a:pPr algn="just">
                        <a:spcAft>
                          <a:spcPts val="0"/>
                        </a:spcAft>
                        <a:defRPr/>
                      </a:pPr>
                      <a:r>
                        <a:rPr lang="fr-FR" sz="11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- Philosophie</a:t>
                      </a:r>
                      <a:endParaRPr lang="fr-FR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algn="ctr">
                      <a:solidFill>
                        <a:srgbClr val="000000"/>
                      </a:solidFill>
                    </a:lnL>
                    <a:lnR w="12700" algn="ctr">
                      <a:solidFill>
                        <a:srgbClr val="000000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fr-FR" sz="11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8</a:t>
                      </a:r>
                      <a:endParaRPr lang="fr-FR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algn="ctr">
                      <a:solidFill>
                        <a:srgbClr val="000000"/>
                      </a:solidFill>
                    </a:lnL>
                    <a:lnR w="12700" algn="ctr">
                      <a:solidFill>
                        <a:srgbClr val="000000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E2EFD9"/>
                    </a:solidFill>
                  </a:tcPr>
                </a:tc>
              </a:tr>
              <a:tr h="238393">
                <a:tc>
                  <a:txBody>
                    <a:bodyPr/>
                    <a:p>
                      <a:pPr algn="just">
                        <a:spcAft>
                          <a:spcPts val="0"/>
                        </a:spcAft>
                        <a:defRPr/>
                      </a:pPr>
                      <a:r>
                        <a:rPr lang="fr-FR" sz="11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- Grand oral</a:t>
                      </a:r>
                      <a:endParaRPr lang="fr-FR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algn="ctr">
                      <a:solidFill>
                        <a:srgbClr val="000000"/>
                      </a:solidFill>
                    </a:lnL>
                    <a:lnR w="12700" algn="ctr">
                      <a:solidFill>
                        <a:srgbClr val="000000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fr-FR" sz="11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10</a:t>
                      </a:r>
                      <a:endParaRPr lang="fr-FR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algn="ctr">
                      <a:solidFill>
                        <a:srgbClr val="000000"/>
                      </a:solidFill>
                    </a:lnL>
                    <a:lnR w="12700" algn="ctr">
                      <a:solidFill>
                        <a:srgbClr val="000000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rgbClr val="000000"/>
                      </a:solidFill>
                    </a:lnB>
                    <a:solidFill>
                      <a:srgbClr val="E2EFD9"/>
                    </a:solidFill>
                  </a:tcPr>
                </a:tc>
              </a:tr>
            </a:tbl>
          </a:graphicData>
        </a:graphic>
      </p:graphicFrame>
      <p:sp>
        <p:nvSpPr>
          <p:cNvPr id="6" name="ZoneTexte 8" hidden="0"/>
          <p:cNvSpPr/>
          <p:nvPr isPhoto="0" userDrawn="0"/>
        </p:nvSpPr>
        <p:spPr bwMode="auto">
          <a:xfrm>
            <a:off x="1116419" y="4415925"/>
            <a:ext cx="99839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fr-FR">
                <a:latin typeface="Arial"/>
                <a:ea typeface="Calibri"/>
                <a:cs typeface="Arial"/>
              </a:rPr>
              <a:t>Le Grand Oral permet au candidat de montrer sa capacité à </a:t>
            </a:r>
            <a:r>
              <a:rPr lang="fr-FR" b="1">
                <a:latin typeface="Arial"/>
                <a:ea typeface="Calibri"/>
                <a:cs typeface="Arial"/>
              </a:rPr>
              <a:t>prendre la parole en public </a:t>
            </a:r>
            <a:r>
              <a:rPr lang="fr-FR">
                <a:latin typeface="Arial"/>
                <a:ea typeface="Calibri"/>
                <a:cs typeface="Arial"/>
              </a:rPr>
              <a:t>de façon intelligible et convaincante. C’est aussi une épreuve qui doit lui permettre </a:t>
            </a:r>
            <a:r>
              <a:rPr lang="fr-FR" b="1">
                <a:latin typeface="Arial"/>
                <a:ea typeface="Calibri"/>
                <a:cs typeface="Arial"/>
              </a:rPr>
              <a:t>d’utiliser les savoirs appris </a:t>
            </a:r>
            <a:r>
              <a:rPr lang="fr-FR">
                <a:latin typeface="Arial"/>
                <a:ea typeface="Calibri"/>
                <a:cs typeface="Arial"/>
              </a:rPr>
              <a:t>au service d’une argumentation rigoureuse. Faisant preuve d’esprit critique, le candidat doit aussi montrer qu’il a nourri </a:t>
            </a:r>
            <a:r>
              <a:rPr lang="fr-FR" b="1">
                <a:latin typeface="Arial"/>
                <a:ea typeface="Calibri"/>
                <a:cs typeface="Arial"/>
              </a:rPr>
              <a:t>une réflexion personnelle sur son orientation </a:t>
            </a:r>
            <a:r>
              <a:rPr lang="fr-FR">
                <a:latin typeface="Arial"/>
                <a:ea typeface="Calibri"/>
                <a:cs typeface="Arial"/>
              </a:rPr>
              <a:t>post-baccalauréat, voire sur son projet professionnel. </a:t>
            </a:r>
            <a:endParaRPr lang="fr-FR" sz="1200" b="0" i="0" u="none" strike="noStrike" cap="none">
              <a:ln>
                <a:noFill/>
              </a:ln>
              <a:solidFill>
                <a:schemeClr val="tx1"/>
              </a:solidFill>
            </a:endParaRPr>
          </a:p>
          <a:p>
            <a:pPr>
              <a:defRPr/>
            </a:pPr>
            <a:endParaRPr lang="fr-F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 algn="ctr">
              <a:defRPr/>
            </a:pPr>
            <a:r>
              <a:rPr lang="fr-FR" b="1"/>
              <a:t>Le jury</a:t>
            </a:r>
            <a:endParaRPr/>
          </a:p>
        </p:txBody>
      </p:sp>
      <p:sp>
        <p:nvSpPr>
          <p:cNvPr id="5" name="Espace réservé du contenu 2" hidden="0"/>
          <p:cNvSpPr>
            <a:spLocks noGrp="1"/>
          </p:cNvSpPr>
          <p:nvPr isPhoto="0" userDrawn="0">
            <p:ph idx="1" hasCustomPrompt="0"/>
          </p:nvPr>
        </p:nvSpPr>
        <p:spPr bwMode="auto"/>
        <p:txBody>
          <a:bodyPr/>
          <a:lstStyle/>
          <a:p>
            <a:pPr marL="0" indent="0" algn="just">
              <a:buNone/>
              <a:defRPr/>
            </a:pPr>
            <a:r>
              <a:rPr lang="fr-FR"/>
              <a:t>Le jury est composé de deux professeurs de disciplines différentes : </a:t>
            </a:r>
            <a:endParaRPr/>
          </a:p>
          <a:p>
            <a:pPr algn="just">
              <a:buFontTx/>
              <a:buChar char="-"/>
              <a:defRPr/>
            </a:pPr>
            <a:r>
              <a:rPr lang="fr-FR"/>
              <a:t>le premier professeur représente les SES, </a:t>
            </a:r>
            <a:endParaRPr/>
          </a:p>
          <a:p>
            <a:pPr algn="just">
              <a:buFontTx/>
              <a:buChar char="-"/>
              <a:defRPr/>
            </a:pPr>
            <a:r>
              <a:rPr lang="fr-FR"/>
              <a:t>le second représente l’autre enseignement de spécialité ou l’un des enseignements communs, ou il est un professeur-documentaliste. </a:t>
            </a:r>
            <a:endParaRPr/>
          </a:p>
          <a:p>
            <a:pPr>
              <a:defRPr/>
            </a:pPr>
            <a:endParaRPr lang="fr-FR"/>
          </a:p>
        </p:txBody>
      </p:sp>
      <p:pic>
        <p:nvPicPr>
          <p:cNvPr id="6" name="Graphique 34" descr="Questions" hidden="0"/>
          <p:cNvPicPr/>
          <p:nvPr isPhoto="0" userDrawn="0"/>
        </p:nvPicPr>
        <p:blipFill>
          <a:blip r:embed="rId2"/>
          <a:stretch/>
        </p:blipFill>
        <p:spPr bwMode="auto">
          <a:xfrm>
            <a:off x="5560827" y="4015895"/>
            <a:ext cx="1362407" cy="165125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 algn="ctr">
              <a:defRPr/>
            </a:pPr>
            <a:r>
              <a:rPr lang="fr-FR" b="1"/>
              <a:t>Déroulement de l’épreuve </a:t>
            </a:r>
            <a:br>
              <a:rPr lang="fr-FR"/>
            </a:br>
            <a:endParaRPr lang="fr-FR"/>
          </a:p>
        </p:txBody>
      </p:sp>
      <p:pic>
        <p:nvPicPr>
          <p:cNvPr id="5" name="Espace réservé du contenu 6" hidden="0"/>
          <p:cNvPicPr>
            <a:picLocks noChangeAspect="1" noGrp="1"/>
          </p:cNvPicPr>
          <p:nvPr isPhoto="0" userDrawn="0">
            <p:ph idx="1" hasCustomPrompt="0"/>
          </p:nvPr>
        </p:nvPicPr>
        <p:blipFill>
          <a:blip r:embed="rId2"/>
          <a:stretch/>
        </p:blipFill>
        <p:spPr bwMode="auto">
          <a:xfrm>
            <a:off x="563526" y="2132842"/>
            <a:ext cx="11255604" cy="170143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>
            <a:noAutofit/>
          </a:bodyPr>
          <a:lstStyle/>
          <a:p>
            <a:pPr algn="ctr">
              <a:defRPr/>
            </a:pPr>
            <a:r>
              <a:rPr lang="fr-FR" b="1"/>
              <a:t>Grille d'évaluation indicative de l'épreuve orale terminale (BO n°2 du 13 février 2020) </a:t>
            </a:r>
            <a:br>
              <a:rPr lang="fr-FR"/>
            </a:br>
            <a:endParaRPr lang="fr-FR"/>
          </a:p>
        </p:txBody>
      </p:sp>
      <p:sp>
        <p:nvSpPr>
          <p:cNvPr id="5" name="Espace réservé du contenu 2" hidden="0"/>
          <p:cNvSpPr>
            <a:spLocks noGrp="1"/>
          </p:cNvSpPr>
          <p:nvPr isPhoto="0" userDrawn="0">
            <p:ph idx="1" hasCustomPrompt="0"/>
          </p:nvPr>
        </p:nvSpPr>
        <p:spPr bwMode="auto"/>
        <p:txBody>
          <a:bodyPr/>
          <a:lstStyle/>
          <a:p>
            <a:pPr marL="0" indent="0">
              <a:buNone/>
              <a:defRPr/>
            </a:pPr>
            <a:endParaRPr lang="fr-FR" u="sng"/>
          </a:p>
          <a:p>
            <a:pPr marL="0" indent="0" algn="ctr">
              <a:buNone/>
              <a:defRPr/>
            </a:pPr>
            <a:r>
              <a:rPr lang="fr-FR" b="1"/>
              <a:t>Epreuve sur 20 points – coefficient 10</a:t>
            </a:r>
            <a:endParaRPr lang="fr-FR"/>
          </a:p>
          <a:p>
            <a:pPr marL="0" indent="0">
              <a:buNone/>
              <a:defRPr/>
            </a:pPr>
            <a:r>
              <a:rPr lang="fr-FR"/>
              <a:t> </a:t>
            </a:r>
            <a:endParaRPr/>
          </a:p>
        </p:txBody>
      </p:sp>
      <p:sp>
        <p:nvSpPr>
          <p:cNvPr id="6" name="" hidden="0"/>
          <p:cNvSpPr/>
          <p:nvPr isPhoto="0" userDrawn="0"/>
        </p:nvSpPr>
        <p:spPr bwMode="auto">
          <a:xfrm flipH="0" flipV="0">
            <a:off x="5482978" y="-952499"/>
            <a:ext cx="6271772" cy="640079"/>
          </a:xfrm>
          <a:prstGeom prst="rect">
            <a:avLst/>
          </a:prstGeom>
          <a:noFill/>
        </p:spPr>
        <p:txBody>
          <a:bodyPr vertOverflow="overflow" horzOverflow="clip" vert="horz" wrap="square" lIns="91440" tIns="45720" rIns="91440" bIns="45720" numCol="1" spcCol="0" rtlCol="0" fromWordArt="0" anchor="t" anchorCtr="0" forceAA="0" upright="0" compatLnSpc="0">
            <a:spAutoFit/>
          </a:bodyPr>
          <a:p>
            <a:pPr algn="l">
              <a:defRPr/>
            </a:pPr>
            <a:endParaRPr/>
          </a:p>
        </p:txBody>
      </p:sp>
      <p:sp>
        <p:nvSpPr>
          <p:cNvPr id="7" name="" hidden="0"/>
          <p:cNvSpPr/>
          <p:nvPr isPhoto="0" userDrawn="0"/>
        </p:nvSpPr>
        <p:spPr bwMode="auto">
          <a:xfrm flipH="0" flipV="0">
            <a:off x="4337952" y="-1964671"/>
            <a:ext cx="6271772" cy="640079"/>
          </a:xfrm>
          <a:prstGeom prst="rect">
            <a:avLst/>
          </a:prstGeom>
          <a:noFill/>
        </p:spPr>
        <p:txBody>
          <a:bodyPr vertOverflow="overflow" horzOverflow="clip" vert="horz" wrap="square" lIns="91440" tIns="45720" rIns="91440" bIns="45720" numCol="1" spcCol="0" rtlCol="0" fromWordArt="0" anchor="t" anchorCtr="0" forceAA="0" upright="0" compatLnSpc="0">
            <a:spAutoFit/>
          </a:bodyPr>
          <a:p>
            <a:pPr algn="l">
              <a:defRPr/>
            </a:pPr>
            <a:r>
              <a:rPr lang="fr-FR" u="sng">
                <a:solidFill>
                  <a:schemeClr val="hlink"/>
                </a:solidFill>
                <a:hlinkClick r:id="rId2" tooltip="https://www.education.gouv.fr/bo/20/Special2/MENE2002780N.htm"/>
              </a:rPr>
              <a:t>https://www.education.gouv.fr/bo/20/Special2/MENE2002780N.htm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 algn="ctr">
              <a:defRPr/>
            </a:pPr>
            <a:r>
              <a:rPr lang="fr-FR" sz="4000" b="1"/>
              <a:t>Partie 1 : Présentation d’une question problématisée - 5 minutes</a:t>
            </a:r>
            <a:br>
              <a:rPr lang="fr-FR" sz="3600"/>
            </a:br>
            <a:endParaRPr lang="fr-FR" sz="3600"/>
          </a:p>
        </p:txBody>
      </p:sp>
      <p:sp>
        <p:nvSpPr>
          <p:cNvPr id="5" name="Espace réservé du contenu 2" hidden="0"/>
          <p:cNvSpPr>
            <a:spLocks noGrp="1"/>
          </p:cNvSpPr>
          <p:nvPr isPhoto="0" userDrawn="0">
            <p:ph idx="1" hasCustomPrompt="0"/>
          </p:nvPr>
        </p:nvSpPr>
        <p:spPr bwMode="auto"/>
        <p:txBody>
          <a:bodyPr/>
          <a:lstStyle/>
          <a:p>
            <a:pPr marL="0" indent="0" algn="just">
              <a:buNone/>
              <a:defRPr/>
            </a:pPr>
            <a:r>
              <a:rPr lang="fr-FR"/>
              <a:t>Le candidat prépare en avance </a:t>
            </a:r>
            <a:r>
              <a:rPr lang="fr-FR" b="1"/>
              <a:t>2 questions qui</a:t>
            </a:r>
            <a:r>
              <a:rPr lang="fr-FR"/>
              <a:t> portent sur ses deux spécialités. Elles peuvent ne concerner qu’une seule des spécialités ou les deux en même temps. Au début de l’épreuve, </a:t>
            </a:r>
            <a:r>
              <a:rPr lang="fr-FR" b="1"/>
              <a:t>il présente donc ces 2 questions au jury,</a:t>
            </a:r>
            <a:r>
              <a:rPr lang="fr-FR"/>
              <a:t> qui en choisit une.</a:t>
            </a:r>
            <a:endParaRPr/>
          </a:p>
          <a:p>
            <a:pPr algn="just">
              <a:defRPr/>
            </a:pPr>
            <a:endParaRPr lang="fr-FR"/>
          </a:p>
          <a:p>
            <a:pPr marL="0" indent="0" algn="just">
              <a:buNone/>
              <a:defRPr/>
            </a:pPr>
            <a:r>
              <a:rPr lang="fr-FR"/>
              <a:t>Le candidat dispose ensuite de </a:t>
            </a:r>
            <a:r>
              <a:rPr lang="fr-FR" b="1"/>
              <a:t>20 minutes de préparation</a:t>
            </a:r>
            <a:r>
              <a:rPr lang="fr-FR"/>
              <a:t> pour mettre en ordre ses idées et éventuellement créer un support (une carte, un graphique, un schéma, etc.) à donner au jury. Ce support n’est pas évalué et l’exposé se fait debout et sans note.</a:t>
            </a:r>
            <a:endParaRPr/>
          </a:p>
          <a:p>
            <a:pPr>
              <a:defRPr/>
            </a:pPr>
            <a:endParaRPr lang="fr-F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 algn="ctr">
              <a:defRPr/>
            </a:pPr>
            <a:r>
              <a:rPr lang="fr-FR" b="1"/>
              <a:t>Exemple de questions</a:t>
            </a:r>
            <a:endParaRPr/>
          </a:p>
        </p:txBody>
      </p:sp>
      <p:sp>
        <p:nvSpPr>
          <p:cNvPr id="5" name="Espace réservé du contenu 2" hidden="0"/>
          <p:cNvSpPr>
            <a:spLocks noGrp="1"/>
          </p:cNvSpPr>
          <p:nvPr isPhoto="0" userDrawn="0">
            <p:ph idx="1" hasCustomPrompt="0"/>
          </p:nvPr>
        </p:nvSpPr>
        <p:spPr bwMode="auto">
          <a:xfrm>
            <a:off x="838198" y="1463260"/>
            <a:ext cx="10515600" cy="4351338"/>
          </a:xfrm>
        </p:spPr>
        <p:txBody>
          <a:bodyPr/>
          <a:lstStyle/>
          <a:p>
            <a:pPr marL="0" indent="0" algn="just">
              <a:lnSpc>
                <a:spcPct val="104999"/>
              </a:lnSpc>
              <a:buNone/>
              <a:defRPr/>
            </a:pPr>
            <a:r>
              <a:rPr lang="fr-FR" sz="2200"/>
              <a:t> </a:t>
            </a:r>
            <a:r>
              <a:rPr lang="fr-FR" sz="2200" b="1"/>
              <a:t>SES et mathématiques : </a:t>
            </a:r>
            <a:r>
              <a:rPr lang="fr-FR" sz="2200"/>
              <a:t>les suites et les algorithmes peuvent être utilisées pour établir des projections dans l’avenir sur la croissance économique</a:t>
            </a:r>
            <a:endParaRPr sz="2200"/>
          </a:p>
          <a:p>
            <a:pPr marL="0" indent="0" algn="just">
              <a:lnSpc>
                <a:spcPct val="70000"/>
              </a:lnSpc>
              <a:buNone/>
              <a:defRPr/>
            </a:pPr>
            <a:r>
              <a:rPr lang="fr-FR" sz="2200"/>
              <a:t>Les fonctions peuvent être utilisées pour mesurer les inégalités économiques (coefficient de Gini)</a:t>
            </a:r>
            <a:endParaRPr sz="2200"/>
          </a:p>
          <a:p>
            <a:pPr marL="0" indent="0" algn="just">
              <a:lnSpc>
                <a:spcPct val="70000"/>
              </a:lnSpc>
              <a:buNone/>
              <a:defRPr/>
            </a:pPr>
            <a:r>
              <a:rPr lang="fr-FR" sz="2200"/>
              <a:t> </a:t>
            </a:r>
            <a:r>
              <a:rPr lang="fr-FR" sz="2200" b="1"/>
              <a:t>SES et Anglais LLCR </a:t>
            </a:r>
            <a:r>
              <a:rPr lang="fr-FR" sz="2200"/>
              <a:t>: des thèmes sur l’art et l’engagement politique peuvent se croiser : « Quels sont les liens entre l’art et le militantisme ? » ; ou sur la construction de soi et l’école : « L’école permet-elle de se réaliser soi-même ? »</a:t>
            </a:r>
            <a:endParaRPr sz="2200"/>
          </a:p>
          <a:p>
            <a:pPr marL="0" indent="0" algn="just">
              <a:lnSpc>
                <a:spcPct val="70000"/>
              </a:lnSpc>
              <a:buNone/>
              <a:defRPr/>
            </a:pPr>
            <a:r>
              <a:rPr lang="fr-FR" sz="2200"/>
              <a:t> </a:t>
            </a:r>
            <a:r>
              <a:rPr lang="fr-FR" sz="2200" b="1"/>
              <a:t>SES et HLP </a:t>
            </a:r>
            <a:r>
              <a:rPr lang="fr-FR" sz="2200"/>
              <a:t>: le thème de l’humanité se croise avec de nombreux thèmes de SES : l’environnement, la croissance, les inégalités et la justice sociale. </a:t>
            </a:r>
            <a:endParaRPr sz="2200"/>
          </a:p>
          <a:p>
            <a:pPr marL="0" indent="0" algn="just">
              <a:lnSpc>
                <a:spcPct val="70000"/>
              </a:lnSpc>
              <a:buNone/>
              <a:defRPr/>
            </a:pPr>
            <a:r>
              <a:rPr lang="fr-FR" sz="2200"/>
              <a:t> </a:t>
            </a:r>
            <a:r>
              <a:rPr lang="fr-FR" sz="2200" b="1"/>
              <a:t>SES et HG-GSP </a:t>
            </a:r>
            <a:r>
              <a:rPr lang="fr-FR" sz="2200"/>
              <a:t>: de nombreux thèmes se croisent dans les deux spécialités, et l’un d’entre eux est enseigné dans les deux disciplines : l’environnement : « La surexploitation des ressources naturelles est-elle inévitable ? »</a:t>
            </a:r>
            <a:endParaRPr sz="2600"/>
          </a:p>
          <a:p>
            <a:pPr marL="0" indent="0">
              <a:lnSpc>
                <a:spcPct val="70000"/>
              </a:lnSpc>
              <a:buNone/>
              <a:defRPr/>
            </a:pPr>
            <a:r>
              <a:rPr lang="fr-FR" sz="2200" b="1">
                <a:solidFill>
                  <a:srgbClr val="7030A0"/>
                </a:solidFill>
              </a:rPr>
              <a:t>A noter que la progression dans le programme est indépendante du choix des questions ce qui nécessite de présenter le programme dès le début d'année.</a:t>
            </a:r>
            <a:endParaRPr sz="2200">
              <a:solidFill>
                <a:srgbClr val="7030A0"/>
              </a:solidFill>
            </a:endParaRPr>
          </a:p>
          <a:p>
            <a:pPr>
              <a:lnSpc>
                <a:spcPct val="70000"/>
              </a:lnSpc>
              <a:defRPr/>
            </a:pPr>
            <a:endParaRPr lang="fr-FR" sz="22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 algn="ctr">
              <a:defRPr/>
            </a:pPr>
            <a:r>
              <a:rPr lang="fr-FR" b="1"/>
              <a:t>Partie 2 : Entretien avec le jury – 10 minutes</a:t>
            </a:r>
            <a:br>
              <a:rPr lang="fr-FR"/>
            </a:br>
            <a:endParaRPr lang="fr-FR"/>
          </a:p>
        </p:txBody>
      </p:sp>
      <p:sp>
        <p:nvSpPr>
          <p:cNvPr id="5" name="Espace réservé du contenu 2" hidden="0"/>
          <p:cNvSpPr>
            <a:spLocks noGrp="1"/>
          </p:cNvSpPr>
          <p:nvPr isPhoto="0" userDrawn="0">
            <p:ph idx="1" hasCustomPrompt="0"/>
          </p:nvPr>
        </p:nvSpPr>
        <p:spPr bwMode="auto"/>
        <p:txBody>
          <a:bodyPr/>
          <a:lstStyle/>
          <a:p>
            <a:pPr marL="0" indent="0" algn="just">
              <a:lnSpc>
                <a:spcPct val="95000"/>
              </a:lnSpc>
              <a:buNone/>
              <a:defRPr/>
            </a:pPr>
            <a:r>
              <a:rPr lang="fr-FR" sz="2400"/>
              <a:t>Les questions qui suivent la Partie 1 vont permettre au jury d’évaluer :</a:t>
            </a:r>
            <a:endParaRPr sz="2400"/>
          </a:p>
          <a:p>
            <a:pPr marL="0" indent="0" algn="just">
              <a:lnSpc>
                <a:spcPct val="84999"/>
              </a:lnSpc>
              <a:buNone/>
              <a:defRPr/>
            </a:pPr>
            <a:r>
              <a:rPr lang="fr-FR" sz="2400"/>
              <a:t>- la solidité des connaissances sur le programme de spécialité de 1</a:t>
            </a:r>
            <a:r>
              <a:rPr lang="fr-FR" sz="2400" baseline="30000"/>
              <a:t>ère </a:t>
            </a:r>
            <a:r>
              <a:rPr lang="fr-FR" sz="2400"/>
              <a:t>et de Terminale. </a:t>
            </a:r>
            <a:endParaRPr sz="2400"/>
          </a:p>
          <a:p>
            <a:pPr marL="0" indent="0" algn="just">
              <a:lnSpc>
                <a:spcPct val="84999"/>
              </a:lnSpc>
              <a:buNone/>
              <a:defRPr/>
            </a:pPr>
            <a:r>
              <a:rPr lang="fr-FR" sz="2400"/>
              <a:t>- la capacité à préciser, à vulgariser et/ou à approfondir la réflexion sur le sujet présenté</a:t>
            </a:r>
            <a:endParaRPr sz="2400"/>
          </a:p>
          <a:p>
            <a:pPr marL="0" indent="0" algn="just">
              <a:lnSpc>
                <a:spcPct val="84999"/>
              </a:lnSpc>
              <a:buNone/>
              <a:defRPr/>
            </a:pPr>
            <a:r>
              <a:rPr lang="fr-FR" sz="2400"/>
              <a:t>- la capacité à réagir de façon pertinente aux questions posées par le jury et à entrer dans un dialogue constructif</a:t>
            </a:r>
            <a:endParaRPr sz="2400"/>
          </a:p>
          <a:p>
            <a:pPr marL="0" indent="0">
              <a:lnSpc>
                <a:spcPct val="84999"/>
              </a:lnSpc>
              <a:buNone/>
              <a:defRPr/>
            </a:pPr>
            <a:endParaRPr lang="fr-FR" sz="2400"/>
          </a:p>
          <a:p>
            <a:pPr marL="0" indent="0">
              <a:lnSpc>
                <a:spcPct val="84999"/>
              </a:lnSpc>
              <a:buNone/>
              <a:defRPr/>
            </a:pPr>
            <a:r>
              <a:rPr lang="fr-FR" sz="2400"/>
              <a:t>Lors de cet entretien, il y a donc trois types questions qui peuvent être posées : </a:t>
            </a:r>
            <a:r>
              <a:rPr lang="fr-FR" sz="2400" b="1"/>
              <a:t>des questions de connaissances, des questions d’approfondissement et des questions sur la démarche et les choix personnels</a:t>
            </a:r>
            <a:r>
              <a:rPr lang="fr-FR" sz="2400"/>
              <a:t>. </a:t>
            </a:r>
            <a:endParaRPr sz="24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 algn="ctr">
              <a:defRPr/>
            </a:pPr>
            <a:r>
              <a:rPr lang="fr-FR" b="1"/>
              <a:t>Partie 3 : Le projet d’orientation – 5 minutes</a:t>
            </a:r>
            <a:br>
              <a:rPr lang="fr-FR"/>
            </a:br>
            <a:endParaRPr lang="fr-FR"/>
          </a:p>
        </p:txBody>
      </p:sp>
      <p:sp>
        <p:nvSpPr>
          <p:cNvPr id="5" name="ZoneTexte 6" hidden="0"/>
          <p:cNvSpPr/>
          <p:nvPr isPhoto="0" userDrawn="0"/>
        </p:nvSpPr>
        <p:spPr bwMode="auto">
          <a:xfrm>
            <a:off x="1212111" y="1361079"/>
            <a:ext cx="10016121" cy="4632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fr-FR" sz="2800"/>
              <a:t>La troisième partie du Grand Oral est consacrée au projet d’orientation. Le candidat doit expliquer en quoi la question qui a été choisie s’inscrit dans un </a:t>
            </a:r>
            <a:r>
              <a:rPr lang="fr-FR" sz="2800" b="1"/>
              <a:t>projet d’études supérieures</a:t>
            </a:r>
            <a:r>
              <a:rPr lang="fr-FR" sz="2800"/>
              <a:t> et/ou un </a:t>
            </a:r>
            <a:r>
              <a:rPr lang="fr-FR" sz="2800" b="1"/>
              <a:t>projet professionnel</a:t>
            </a:r>
            <a:r>
              <a:rPr lang="fr-FR" sz="2800"/>
              <a:t>.</a:t>
            </a:r>
            <a:endParaRPr/>
          </a:p>
          <a:p>
            <a:pPr algn="just">
              <a:defRPr/>
            </a:pPr>
            <a:r>
              <a:rPr lang="fr-FR" sz="2800" b="1"/>
              <a:t> </a:t>
            </a:r>
            <a:endParaRPr lang="fr-FR" sz="2800"/>
          </a:p>
          <a:p>
            <a:pPr algn="just">
              <a:defRPr/>
            </a:pPr>
            <a:r>
              <a:rPr lang="fr-FR" sz="2800" b="1"/>
              <a:t>Cette Partie 3 permet au jury d’évaluer :</a:t>
            </a:r>
            <a:endParaRPr lang="fr-FR" sz="2800"/>
          </a:p>
          <a:p>
            <a:pPr algn="just">
              <a:defRPr/>
            </a:pPr>
            <a:r>
              <a:rPr lang="fr-FR" sz="2800"/>
              <a:t>- la démarche de réflexion menée tout au long de l’année quant au cursus envisagé dans les études supérieures</a:t>
            </a:r>
            <a:endParaRPr/>
          </a:p>
          <a:p>
            <a:pPr algn="just">
              <a:defRPr/>
            </a:pPr>
            <a:r>
              <a:rPr lang="fr-FR" sz="2800"/>
              <a:t>- l’intérêt du choix des deux enseignements de spécialité qui a été réalisé pour l’année de terminale</a:t>
            </a:r>
            <a:endParaRPr/>
          </a:p>
          <a:p>
            <a:pPr>
              <a:defRPr/>
            </a:pPr>
            <a:endParaRPr lang="fr-F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ONLYOFFICE/6.0.2.5</Application>
  <DocSecurity>0</DocSecurity>
  <PresentationFormat>Grand écran</PresentationFormat>
  <Paragraphs>0</Paragraphs>
  <Slides>10</Slides>
  <Notes>10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Theme 1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Grand Oral</dc:title>
  <dc:subject/>
  <dc:creator>Utilisateur</dc:creator>
  <cp:keywords/>
  <dc:description/>
  <dc:identifier/>
  <dc:language/>
  <cp:lastModifiedBy>Guinchard Laurence</cp:lastModifiedBy>
  <cp:revision>9</cp:revision>
  <dcterms:created xsi:type="dcterms:W3CDTF">2020-09-07T17:00:13Z</dcterms:created>
  <dcterms:modified xsi:type="dcterms:W3CDTF">2020-11-24T21:43:08Z</dcterms:modified>
  <cp:category/>
  <cp:contentStatus/>
  <cp:version/>
</cp:coreProperties>
</file>