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6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93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11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9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87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73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54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60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13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20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988C597-99DE-4654-AE87-F46956053B3B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3426968-530E-46EE-A803-0F28B004E6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9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3D37D-AA6B-4369-BA2D-CB9B1F0776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GTL de Besançon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FEC3E0-3EE4-43AA-A357-CE1ED81C49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14 et 15 octobre 2020</a:t>
            </a:r>
          </a:p>
          <a:p>
            <a:r>
              <a:rPr lang="fr-FR" b="1" dirty="0"/>
              <a:t>Les nouvelles épreuves du baccalauréat</a:t>
            </a:r>
          </a:p>
        </p:txBody>
      </p:sp>
    </p:spTree>
    <p:extLst>
      <p:ext uri="{BB962C8B-B14F-4D97-AF65-F5344CB8AC3E}">
        <p14:creationId xmlns:p14="http://schemas.microsoft.com/office/powerpoint/2010/main" val="300477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9D20C3-B734-423F-AD46-36159AF53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14 octobre 2020 – Les épreuves écrites de terminale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9228FB-320A-4EB5-82AE-CD068B63A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FR" sz="2400" b="1" dirty="0"/>
              <a:t>Ordre du jour :</a:t>
            </a:r>
          </a:p>
          <a:p>
            <a:pPr marL="45720" indent="0">
              <a:buNone/>
            </a:pPr>
            <a:r>
              <a:rPr lang="fr-FR" dirty="0"/>
              <a:t>1. Temps d’échanges </a:t>
            </a:r>
          </a:p>
          <a:p>
            <a:pPr marL="45720" indent="0">
              <a:buNone/>
            </a:pPr>
            <a:r>
              <a:rPr lang="fr-FR" dirty="0"/>
              <a:t>2. La nouvelle grille académique d’évaluation de l’EC2 du sujet zéro</a:t>
            </a:r>
          </a:p>
          <a:p>
            <a:pPr marL="45720" indent="0" algn="ctr">
              <a:buNone/>
            </a:pPr>
            <a:r>
              <a:rPr lang="fr-FR" dirty="0"/>
              <a:t> PAUSE DÉJEUNER : 11h50-13h</a:t>
            </a:r>
          </a:p>
          <a:p>
            <a:pPr marL="45720" indent="0">
              <a:buNone/>
            </a:pPr>
            <a:r>
              <a:rPr lang="fr-FR" dirty="0"/>
              <a:t>3. Ateliers : construction d’un sujet avec la grille académique d’évaluation</a:t>
            </a:r>
          </a:p>
          <a:p>
            <a:pPr marL="45720" indent="0">
              <a:buNone/>
            </a:pPr>
            <a:endParaRPr lang="fr-FR" dirty="0"/>
          </a:p>
          <a:p>
            <a:pPr marL="45720" indent="0">
              <a:buNone/>
            </a:pPr>
            <a:r>
              <a:rPr lang="fr-FR" dirty="0"/>
              <a:t>Fin de la journée : 16 h</a:t>
            </a:r>
          </a:p>
        </p:txBody>
      </p:sp>
    </p:spTree>
    <p:extLst>
      <p:ext uri="{BB962C8B-B14F-4D97-AF65-F5344CB8AC3E}">
        <p14:creationId xmlns:p14="http://schemas.microsoft.com/office/powerpoint/2010/main" val="313135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B5DBFB-8817-41A2-BF26-9031D419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Sujet 1 – Question 1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3509BBF3-983D-4FDC-8554-A8F6218F4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2999" y="1632030"/>
          <a:ext cx="10188614" cy="4696505"/>
        </p:xfrm>
        <a:graphic>
          <a:graphicData uri="http://schemas.openxmlformats.org/drawingml/2006/table">
            <a:tbl>
              <a:tblPr/>
              <a:tblGrid>
                <a:gridCol w="3238646">
                  <a:extLst>
                    <a:ext uri="{9D8B030D-6E8A-4147-A177-3AD203B41FA5}">
                      <a16:colId xmlns:a16="http://schemas.microsoft.com/office/drawing/2014/main" val="3734796396"/>
                    </a:ext>
                  </a:extLst>
                </a:gridCol>
                <a:gridCol w="3238646">
                  <a:extLst>
                    <a:ext uri="{9D8B030D-6E8A-4147-A177-3AD203B41FA5}">
                      <a16:colId xmlns:a16="http://schemas.microsoft.com/office/drawing/2014/main" val="795997392"/>
                    </a:ext>
                  </a:extLst>
                </a:gridCol>
                <a:gridCol w="1855661">
                  <a:extLst>
                    <a:ext uri="{9D8B030D-6E8A-4147-A177-3AD203B41FA5}">
                      <a16:colId xmlns:a16="http://schemas.microsoft.com/office/drawing/2014/main" val="2665657094"/>
                    </a:ext>
                  </a:extLst>
                </a:gridCol>
                <a:gridCol w="1855661">
                  <a:extLst>
                    <a:ext uri="{9D8B030D-6E8A-4147-A177-3AD203B41FA5}">
                      <a16:colId xmlns:a16="http://schemas.microsoft.com/office/drawing/2014/main" val="1138784287"/>
                    </a:ext>
                  </a:extLst>
                </a:gridCol>
              </a:tblGrid>
              <a:tr h="331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Attentes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 de vigilance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Répartition des points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994641"/>
                  </a:ext>
                </a:extLst>
              </a:tr>
              <a:tr h="153877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0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Comparez la mobilité observée des femmes et des hommes par rapport à leur père pour l’année 2015. 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 points)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Capacité à comprendre le sens de la question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347521"/>
                  </a:ext>
                </a:extLst>
              </a:tr>
              <a:tr h="17273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 Capacité à maîtriser l’utilisation des données quantitatives et des représentations graphiques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0.5 à 1 point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425787"/>
                  </a:ext>
                </a:extLst>
              </a:tr>
              <a:tr h="858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 Capacité à répondre à la question posée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0.5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94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9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9A562-D5E9-4F67-88E5-E75C96E13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Sujet 1 – Question 2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FEAEA30-B81C-4D5F-A5D9-2AFDAE6920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2668" y="1587014"/>
          <a:ext cx="10486664" cy="4824303"/>
        </p:xfrm>
        <a:graphic>
          <a:graphicData uri="http://schemas.openxmlformats.org/drawingml/2006/table">
            <a:tbl>
              <a:tblPr/>
              <a:tblGrid>
                <a:gridCol w="3333386">
                  <a:extLst>
                    <a:ext uri="{9D8B030D-6E8A-4147-A177-3AD203B41FA5}">
                      <a16:colId xmlns:a16="http://schemas.microsoft.com/office/drawing/2014/main" val="1701499221"/>
                    </a:ext>
                  </a:extLst>
                </a:gridCol>
                <a:gridCol w="3333386">
                  <a:extLst>
                    <a:ext uri="{9D8B030D-6E8A-4147-A177-3AD203B41FA5}">
                      <a16:colId xmlns:a16="http://schemas.microsoft.com/office/drawing/2014/main" val="3490751363"/>
                    </a:ext>
                  </a:extLst>
                </a:gridCol>
                <a:gridCol w="1909946">
                  <a:extLst>
                    <a:ext uri="{9D8B030D-6E8A-4147-A177-3AD203B41FA5}">
                      <a16:colId xmlns:a16="http://schemas.microsoft.com/office/drawing/2014/main" val="2381536143"/>
                    </a:ext>
                  </a:extLst>
                </a:gridCol>
                <a:gridCol w="1909946">
                  <a:extLst>
                    <a:ext uri="{9D8B030D-6E8A-4147-A177-3AD203B41FA5}">
                      <a16:colId xmlns:a16="http://schemas.microsoft.com/office/drawing/2014/main" val="3584775449"/>
                    </a:ext>
                  </a:extLst>
                </a:gridCol>
              </a:tblGrid>
              <a:tr h="223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Attentes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 de vigilance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Répartition des points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420421"/>
                  </a:ext>
                </a:extLst>
              </a:tr>
              <a:tr h="1094382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kern="10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À l’aide du document et de vos connaissances, expliquez l’évolution des situations de déclassement. 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 points)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 Capacité à comprendre le sens de la question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324326"/>
                  </a:ext>
                </a:extLst>
              </a:tr>
              <a:tr h="142114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 Capacité à maitriser l’utilisation des données quantitatives et des représentations graphiques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 à 2 points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269541"/>
                  </a:ext>
                </a:extLst>
              </a:tr>
              <a:tr h="10134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3– Capacité à maîtriser les connaissances appropriées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 à 2 points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865128"/>
                  </a:ext>
                </a:extLst>
              </a:tr>
              <a:tr h="8528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 Capacité à organiser sa réponse de façon cohérente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2385" marR="768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092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62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B5DBFB-8817-41A2-BF26-9031D419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Sujet 2 – Question 1</a:t>
            </a:r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3509BBF3-983D-4FDC-8554-A8F6218F4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2999" y="1632030"/>
          <a:ext cx="10188614" cy="4696505"/>
        </p:xfrm>
        <a:graphic>
          <a:graphicData uri="http://schemas.openxmlformats.org/drawingml/2006/table">
            <a:tbl>
              <a:tblPr/>
              <a:tblGrid>
                <a:gridCol w="3238646">
                  <a:extLst>
                    <a:ext uri="{9D8B030D-6E8A-4147-A177-3AD203B41FA5}">
                      <a16:colId xmlns:a16="http://schemas.microsoft.com/office/drawing/2014/main" val="3734796396"/>
                    </a:ext>
                  </a:extLst>
                </a:gridCol>
                <a:gridCol w="3238646">
                  <a:extLst>
                    <a:ext uri="{9D8B030D-6E8A-4147-A177-3AD203B41FA5}">
                      <a16:colId xmlns:a16="http://schemas.microsoft.com/office/drawing/2014/main" val="795997392"/>
                    </a:ext>
                  </a:extLst>
                </a:gridCol>
                <a:gridCol w="1855661">
                  <a:extLst>
                    <a:ext uri="{9D8B030D-6E8A-4147-A177-3AD203B41FA5}">
                      <a16:colId xmlns:a16="http://schemas.microsoft.com/office/drawing/2014/main" val="2665657094"/>
                    </a:ext>
                  </a:extLst>
                </a:gridCol>
                <a:gridCol w="1855661">
                  <a:extLst>
                    <a:ext uri="{9D8B030D-6E8A-4147-A177-3AD203B41FA5}">
                      <a16:colId xmlns:a16="http://schemas.microsoft.com/office/drawing/2014/main" val="1138784287"/>
                    </a:ext>
                  </a:extLst>
                </a:gridCol>
              </a:tblGrid>
              <a:tr h="3314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Attentes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 de vigilance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Répartition des points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994641"/>
                  </a:ext>
                </a:extLst>
              </a:tr>
              <a:tr h="1538776">
                <a:tc rowSpan="3"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l’aide des données du document, caractérisez l’évolution des émissions de CO2 dans le monde entre 1990 et 2017. </a:t>
                      </a:r>
                    </a:p>
                    <a:p>
                      <a:r>
                        <a:rPr lang="fr-FR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points) </a:t>
                      </a:r>
                      <a:endParaRPr lang="fr-FR" sz="11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 Capacité à comprendre le sens de la question 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347521"/>
                  </a:ext>
                </a:extLst>
              </a:tr>
              <a:tr h="17273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 Capacité à maîtriser l’utilisation des données quantitatives et des représentations graphiques 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0.5 à 1 point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425787"/>
                  </a:ext>
                </a:extLst>
              </a:tr>
              <a:tr h="8587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 Capacité à répondre à la question posée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0.5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97" marR="64796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94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9A562-D5E9-4F67-88E5-E75C96E13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Sujet 2 – Question 2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FEAEA30-B81C-4D5F-A5D9-2AFDAE6920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2668" y="1587014"/>
          <a:ext cx="10486664" cy="4824303"/>
        </p:xfrm>
        <a:graphic>
          <a:graphicData uri="http://schemas.openxmlformats.org/drawingml/2006/table">
            <a:tbl>
              <a:tblPr/>
              <a:tblGrid>
                <a:gridCol w="3333386">
                  <a:extLst>
                    <a:ext uri="{9D8B030D-6E8A-4147-A177-3AD203B41FA5}">
                      <a16:colId xmlns:a16="http://schemas.microsoft.com/office/drawing/2014/main" val="1701499221"/>
                    </a:ext>
                  </a:extLst>
                </a:gridCol>
                <a:gridCol w="3333386">
                  <a:extLst>
                    <a:ext uri="{9D8B030D-6E8A-4147-A177-3AD203B41FA5}">
                      <a16:colId xmlns:a16="http://schemas.microsoft.com/office/drawing/2014/main" val="3490751363"/>
                    </a:ext>
                  </a:extLst>
                </a:gridCol>
                <a:gridCol w="1909946">
                  <a:extLst>
                    <a:ext uri="{9D8B030D-6E8A-4147-A177-3AD203B41FA5}">
                      <a16:colId xmlns:a16="http://schemas.microsoft.com/office/drawing/2014/main" val="2381536143"/>
                    </a:ext>
                  </a:extLst>
                </a:gridCol>
                <a:gridCol w="1909946">
                  <a:extLst>
                    <a:ext uri="{9D8B030D-6E8A-4147-A177-3AD203B41FA5}">
                      <a16:colId xmlns:a16="http://schemas.microsoft.com/office/drawing/2014/main" val="3584775449"/>
                    </a:ext>
                  </a:extLst>
                </a:gridCol>
              </a:tblGrid>
              <a:tr h="223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Attentes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 de vigilance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Répartition des points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420421"/>
                  </a:ext>
                </a:extLst>
              </a:tr>
              <a:tr h="1094382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200" i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l’aide des données du document et de vos connaissances, présentez un instrument mis en </a:t>
                      </a:r>
                      <a:r>
                        <a:rPr lang="fr-FR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oeuvre</a:t>
                      </a: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 les pouvoirs publics permettant d’expliquer l’évolution des émissions de CO2 dans l’UE à 28 pendant la période considérée. </a:t>
                      </a:r>
                    </a:p>
                    <a:p>
                      <a:r>
                        <a:rPr lang="fr-FR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 points) </a:t>
                      </a:r>
                      <a:endParaRPr lang="fr-FR" sz="12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 Capacité à comprendre le sens de la question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324326"/>
                  </a:ext>
                </a:extLst>
              </a:tr>
              <a:tr h="142114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 Capacité à maitriser l’utilisation des données quantitatives et des représentations graphiques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 à 2 points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269541"/>
                  </a:ext>
                </a:extLst>
              </a:tr>
              <a:tr h="10134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3– Capacité à maîtriser les connaissances appropriées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 à 2 points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865128"/>
                  </a:ext>
                </a:extLst>
              </a:tr>
              <a:tr h="85282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 Capacité à organiser sa réponse de façon cohérente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2385" marR="768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05"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0,5 à 1 point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39" marR="46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092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04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ED559-84DA-45E6-AE9C-B728B26D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129" y="317218"/>
            <a:ext cx="9875520" cy="1356360"/>
          </a:xfrm>
        </p:spPr>
        <p:txBody>
          <a:bodyPr/>
          <a:lstStyle/>
          <a:p>
            <a:pPr algn="ctr"/>
            <a:r>
              <a:rPr lang="fr-FR" b="1" dirty="0"/>
              <a:t>15 octobre – Le Grand Oral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F774EE-5FC2-488F-AED6-F3A4872D4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128" y="1673577"/>
            <a:ext cx="10090183" cy="46594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fr-FR" sz="2600" b="1" dirty="0"/>
              <a:t>Ordre du jour :</a:t>
            </a:r>
          </a:p>
          <a:p>
            <a:pPr marL="45720" indent="0">
              <a:buNone/>
            </a:pPr>
            <a:r>
              <a:rPr lang="fr-FR" dirty="0"/>
              <a:t>1. Présentation de l’épreuve  </a:t>
            </a:r>
          </a:p>
          <a:p>
            <a:pPr marL="45720" indent="0">
              <a:buNone/>
            </a:pPr>
            <a:r>
              <a:rPr lang="fr-FR" dirty="0"/>
              <a:t>Recensement des besoins pour la formation sur le Grand Oral</a:t>
            </a:r>
          </a:p>
          <a:p>
            <a:pPr marL="45720" indent="0">
              <a:buNone/>
            </a:pPr>
            <a:r>
              <a:rPr lang="fr-FR" dirty="0"/>
              <a:t>2. Ressources à disposition du professeur </a:t>
            </a:r>
          </a:p>
          <a:p>
            <a:pPr marL="45720" indent="0">
              <a:buNone/>
            </a:pPr>
            <a:r>
              <a:rPr lang="fr-FR" dirty="0"/>
              <a:t>3. Temps d’échanges : Comment aider les élèves à progresser à l’oral, surtout dans des groupes à 35, sans horaire dédié ? </a:t>
            </a:r>
          </a:p>
          <a:p>
            <a:pPr marL="45720" indent="0" algn="ctr">
              <a:buNone/>
            </a:pPr>
            <a:r>
              <a:rPr lang="fr-FR" dirty="0"/>
              <a:t>PAUSE DÉJEUNER : 11h50-13h</a:t>
            </a:r>
          </a:p>
          <a:p>
            <a:pPr marL="45720" indent="0">
              <a:buNone/>
            </a:pPr>
            <a:r>
              <a:rPr lang="fr-FR" dirty="0"/>
              <a:t>4. Ateliers : construction d’un petit exercice à faire sur l’un des chapitres traités en J1</a:t>
            </a:r>
          </a:p>
          <a:p>
            <a:pPr marL="45720" indent="0">
              <a:buNone/>
            </a:pPr>
            <a:endParaRPr lang="fr-FR" dirty="0"/>
          </a:p>
          <a:p>
            <a:pPr marL="45720" indent="0">
              <a:buNone/>
            </a:pPr>
            <a:r>
              <a:rPr lang="fr-FR" dirty="0"/>
              <a:t>Fin de la journée : 16h </a:t>
            </a:r>
          </a:p>
        </p:txBody>
      </p:sp>
    </p:spTree>
    <p:extLst>
      <p:ext uri="{BB962C8B-B14F-4D97-AF65-F5344CB8AC3E}">
        <p14:creationId xmlns:p14="http://schemas.microsoft.com/office/powerpoint/2010/main" val="399509498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</TotalTime>
  <Words>636</Words>
  <Application>Microsoft Office PowerPoint</Application>
  <PresentationFormat>Grand écran</PresentationFormat>
  <Paragraphs>199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Base</vt:lpstr>
      <vt:lpstr>GTL de Besançon</vt:lpstr>
      <vt:lpstr>14 octobre 2020 – Les épreuves écrites de terminale</vt:lpstr>
      <vt:lpstr>Sujet 1 – Question 1</vt:lpstr>
      <vt:lpstr>Sujet 1 – Question 2</vt:lpstr>
      <vt:lpstr>Sujet 2 – Question 1</vt:lpstr>
      <vt:lpstr>Sujet 2 – Question 2</vt:lpstr>
      <vt:lpstr>15 octobre – Le Grand Oral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GTL de Besançon</dc:title>
  <dc:creator>MARTINEZ Damien</dc:creator>
  <cp:lastModifiedBy>MARTINEZ Damien</cp:lastModifiedBy>
  <cp:revision>2</cp:revision>
  <dcterms:created xsi:type="dcterms:W3CDTF">2020-10-14T06:15:34Z</dcterms:created>
  <dcterms:modified xsi:type="dcterms:W3CDTF">2020-10-14T06:22:52Z</dcterms:modified>
</cp:coreProperties>
</file>