
<file path=[Content_Types].xml><?xml version="1.0" encoding="utf-8"?>
<Types xmlns="http://schemas.openxmlformats.org/package/2006/content-types">
  <Default Extension="mp3" ContentType="audio/unknown"/>
  <Default Extension="png" ContentType="image/png"/>
  <Default Extension="wma" ContentType="audio/x-ms-wm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62" r:id="rId2"/>
    <p:sldId id="275" r:id="rId3"/>
    <p:sldId id="282" r:id="rId4"/>
    <p:sldId id="283" r:id="rId5"/>
    <p:sldId id="277" r:id="rId6"/>
    <p:sldId id="265" r:id="rId7"/>
    <p:sldId id="278" r:id="rId8"/>
    <p:sldId id="274" r:id="rId9"/>
    <p:sldId id="269" r:id="rId1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94660"/>
  </p:normalViewPr>
  <p:slideViewPr>
    <p:cSldViewPr>
      <p:cViewPr>
        <p:scale>
          <a:sx n="60" d="100"/>
          <a:sy n="60" d="100"/>
        </p:scale>
        <p:origin x="-269" y="149"/>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5B624C-985C-46B5-AF21-88472A2C2DB7}" type="datetimeFigureOut">
              <a:rPr lang="fr-FR" smtClean="0"/>
              <a:t>21/06/2012</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6CAF36-BA8C-436A-A518-B220ADDD56BC}" type="slidenum">
              <a:rPr lang="fr-FR" smtClean="0"/>
              <a:t>‹N°›</a:t>
            </a:fld>
            <a:endParaRPr lang="fr-FR"/>
          </a:p>
        </p:txBody>
      </p:sp>
    </p:spTree>
    <p:extLst>
      <p:ext uri="{BB962C8B-B14F-4D97-AF65-F5344CB8AC3E}">
        <p14:creationId xmlns:p14="http://schemas.microsoft.com/office/powerpoint/2010/main" val="11795182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6CAF36-BA8C-436A-A518-B220ADDD56BC}" type="slidenum">
              <a:rPr lang="fr-FR" smtClean="0"/>
              <a:t>1</a:t>
            </a:fld>
            <a:endParaRPr lang="fr-FR"/>
          </a:p>
        </p:txBody>
      </p:sp>
    </p:spTree>
    <p:extLst>
      <p:ext uri="{BB962C8B-B14F-4D97-AF65-F5344CB8AC3E}">
        <p14:creationId xmlns:p14="http://schemas.microsoft.com/office/powerpoint/2010/main" val="24883518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6CAF36-BA8C-436A-A518-B220ADDD56BC}" type="slidenum">
              <a:rPr lang="fr-FR" smtClean="0"/>
              <a:t>2</a:t>
            </a:fld>
            <a:endParaRPr lang="fr-FR"/>
          </a:p>
        </p:txBody>
      </p:sp>
    </p:spTree>
    <p:extLst>
      <p:ext uri="{BB962C8B-B14F-4D97-AF65-F5344CB8AC3E}">
        <p14:creationId xmlns:p14="http://schemas.microsoft.com/office/powerpoint/2010/main" val="2488351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6CAF36-BA8C-436A-A518-B220ADDD56BC}" type="slidenum">
              <a:rPr lang="fr-FR" smtClean="0"/>
              <a:t>3</a:t>
            </a:fld>
            <a:endParaRPr lang="fr-FR"/>
          </a:p>
        </p:txBody>
      </p:sp>
    </p:spTree>
    <p:extLst>
      <p:ext uri="{BB962C8B-B14F-4D97-AF65-F5344CB8AC3E}">
        <p14:creationId xmlns:p14="http://schemas.microsoft.com/office/powerpoint/2010/main" val="2488351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6CAF36-BA8C-436A-A518-B220ADDD56BC}" type="slidenum">
              <a:rPr lang="fr-FR" smtClean="0"/>
              <a:t>4</a:t>
            </a:fld>
            <a:endParaRPr lang="fr-FR"/>
          </a:p>
        </p:txBody>
      </p:sp>
    </p:spTree>
    <p:extLst>
      <p:ext uri="{BB962C8B-B14F-4D97-AF65-F5344CB8AC3E}">
        <p14:creationId xmlns:p14="http://schemas.microsoft.com/office/powerpoint/2010/main" val="2488351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6CAF36-BA8C-436A-A518-B220ADDD56BC}" type="slidenum">
              <a:rPr lang="fr-FR" smtClean="0"/>
              <a:t>5</a:t>
            </a:fld>
            <a:endParaRPr lang="fr-FR"/>
          </a:p>
        </p:txBody>
      </p:sp>
    </p:spTree>
    <p:extLst>
      <p:ext uri="{BB962C8B-B14F-4D97-AF65-F5344CB8AC3E}">
        <p14:creationId xmlns:p14="http://schemas.microsoft.com/office/powerpoint/2010/main" val="2488351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6CAF36-BA8C-436A-A518-B220ADDD56BC}" type="slidenum">
              <a:rPr lang="fr-FR" smtClean="0"/>
              <a:t>6</a:t>
            </a:fld>
            <a:endParaRPr lang="fr-FR"/>
          </a:p>
        </p:txBody>
      </p:sp>
    </p:spTree>
    <p:extLst>
      <p:ext uri="{BB962C8B-B14F-4D97-AF65-F5344CB8AC3E}">
        <p14:creationId xmlns:p14="http://schemas.microsoft.com/office/powerpoint/2010/main" val="2488351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6CAF36-BA8C-436A-A518-B220ADDD56BC}" type="slidenum">
              <a:rPr lang="fr-FR" smtClean="0"/>
              <a:t>7</a:t>
            </a:fld>
            <a:endParaRPr lang="fr-FR"/>
          </a:p>
        </p:txBody>
      </p:sp>
    </p:spTree>
    <p:extLst>
      <p:ext uri="{BB962C8B-B14F-4D97-AF65-F5344CB8AC3E}">
        <p14:creationId xmlns:p14="http://schemas.microsoft.com/office/powerpoint/2010/main" val="2488351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6CAF36-BA8C-436A-A518-B220ADDD56BC}" type="slidenum">
              <a:rPr lang="fr-FR" smtClean="0"/>
              <a:t>8</a:t>
            </a:fld>
            <a:endParaRPr lang="fr-FR"/>
          </a:p>
        </p:txBody>
      </p:sp>
    </p:spTree>
    <p:extLst>
      <p:ext uri="{BB962C8B-B14F-4D97-AF65-F5344CB8AC3E}">
        <p14:creationId xmlns:p14="http://schemas.microsoft.com/office/powerpoint/2010/main" val="2488351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C6CAF36-BA8C-436A-A518-B220ADDD56BC}" type="slidenum">
              <a:rPr lang="fr-FR" smtClean="0"/>
              <a:t>9</a:t>
            </a:fld>
            <a:endParaRPr lang="fr-FR"/>
          </a:p>
        </p:txBody>
      </p:sp>
    </p:spTree>
    <p:extLst>
      <p:ext uri="{BB962C8B-B14F-4D97-AF65-F5344CB8AC3E}">
        <p14:creationId xmlns:p14="http://schemas.microsoft.com/office/powerpoint/2010/main" val="24883518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6"/>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8B39C95B-05B3-4536-86A2-C6A638660E05}" type="datetimeFigureOut">
              <a:rPr lang="fr-FR" smtClean="0"/>
              <a:t>21/06/2012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F76318-59E7-40FC-866F-4413639F89BC}" type="slidenum">
              <a:rPr lang="fr-FR" smtClean="0"/>
              <a:t>‹N°›</a:t>
            </a:fld>
            <a:endParaRPr lang="fr-FR"/>
          </a:p>
        </p:txBody>
      </p:sp>
    </p:spTree>
    <p:extLst>
      <p:ext uri="{BB962C8B-B14F-4D97-AF65-F5344CB8AC3E}">
        <p14:creationId xmlns:p14="http://schemas.microsoft.com/office/powerpoint/2010/main" val="7910959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B39C95B-05B3-4536-86A2-C6A638660E05}" type="datetimeFigureOut">
              <a:rPr lang="fr-FR" smtClean="0"/>
              <a:t>21/06/2012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F76318-59E7-40FC-866F-4413639F89BC}" type="slidenum">
              <a:rPr lang="fr-FR" smtClean="0"/>
              <a:t>‹N°›</a:t>
            </a:fld>
            <a:endParaRPr lang="fr-FR"/>
          </a:p>
        </p:txBody>
      </p:sp>
    </p:spTree>
    <p:extLst>
      <p:ext uri="{BB962C8B-B14F-4D97-AF65-F5344CB8AC3E}">
        <p14:creationId xmlns:p14="http://schemas.microsoft.com/office/powerpoint/2010/main" val="536172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9"/>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B39C95B-05B3-4536-86A2-C6A638660E05}" type="datetimeFigureOut">
              <a:rPr lang="fr-FR" smtClean="0"/>
              <a:t>21/06/2012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F76318-59E7-40FC-866F-4413639F89BC}" type="slidenum">
              <a:rPr lang="fr-FR" smtClean="0"/>
              <a:t>‹N°›</a:t>
            </a:fld>
            <a:endParaRPr lang="fr-FR"/>
          </a:p>
        </p:txBody>
      </p:sp>
    </p:spTree>
    <p:extLst>
      <p:ext uri="{BB962C8B-B14F-4D97-AF65-F5344CB8AC3E}">
        <p14:creationId xmlns:p14="http://schemas.microsoft.com/office/powerpoint/2010/main" val="2068227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B39C95B-05B3-4536-86A2-C6A638660E05}" type="datetimeFigureOut">
              <a:rPr lang="fr-FR" smtClean="0"/>
              <a:t>21/06/2012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F76318-59E7-40FC-866F-4413639F89BC}" type="slidenum">
              <a:rPr lang="fr-FR" smtClean="0"/>
              <a:t>‹N°›</a:t>
            </a:fld>
            <a:endParaRPr lang="fr-FR"/>
          </a:p>
        </p:txBody>
      </p:sp>
    </p:spTree>
    <p:extLst>
      <p:ext uri="{BB962C8B-B14F-4D97-AF65-F5344CB8AC3E}">
        <p14:creationId xmlns:p14="http://schemas.microsoft.com/office/powerpoint/2010/main" val="2578174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8B39C95B-05B3-4536-86A2-C6A638660E05}" type="datetimeFigureOut">
              <a:rPr lang="fr-FR" smtClean="0"/>
              <a:t>21/06/2012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F76318-59E7-40FC-866F-4413639F89BC}" type="slidenum">
              <a:rPr lang="fr-FR" smtClean="0"/>
              <a:t>‹N°›</a:t>
            </a:fld>
            <a:endParaRPr lang="fr-FR"/>
          </a:p>
        </p:txBody>
      </p:sp>
    </p:spTree>
    <p:extLst>
      <p:ext uri="{BB962C8B-B14F-4D97-AF65-F5344CB8AC3E}">
        <p14:creationId xmlns:p14="http://schemas.microsoft.com/office/powerpoint/2010/main" val="2793102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8B39C95B-05B3-4536-86A2-C6A638660E05}" type="datetimeFigureOut">
              <a:rPr lang="fr-FR" smtClean="0"/>
              <a:t>21/06/2012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AF76318-59E7-40FC-866F-4413639F89BC}" type="slidenum">
              <a:rPr lang="fr-FR" smtClean="0"/>
              <a:t>‹N°›</a:t>
            </a:fld>
            <a:endParaRPr lang="fr-FR"/>
          </a:p>
        </p:txBody>
      </p:sp>
    </p:spTree>
    <p:extLst>
      <p:ext uri="{BB962C8B-B14F-4D97-AF65-F5344CB8AC3E}">
        <p14:creationId xmlns:p14="http://schemas.microsoft.com/office/powerpoint/2010/main" val="1331272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8B39C95B-05B3-4536-86A2-C6A638660E05}" type="datetimeFigureOut">
              <a:rPr lang="fr-FR" smtClean="0"/>
              <a:t>21/06/2012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AF76318-59E7-40FC-866F-4413639F89BC}" type="slidenum">
              <a:rPr lang="fr-FR" smtClean="0"/>
              <a:t>‹N°›</a:t>
            </a:fld>
            <a:endParaRPr lang="fr-FR"/>
          </a:p>
        </p:txBody>
      </p:sp>
    </p:spTree>
    <p:extLst>
      <p:ext uri="{BB962C8B-B14F-4D97-AF65-F5344CB8AC3E}">
        <p14:creationId xmlns:p14="http://schemas.microsoft.com/office/powerpoint/2010/main" val="1104682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8B39C95B-05B3-4536-86A2-C6A638660E05}" type="datetimeFigureOut">
              <a:rPr lang="fr-FR" smtClean="0"/>
              <a:t>21/06/2012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AF76318-59E7-40FC-866F-4413639F89BC}" type="slidenum">
              <a:rPr lang="fr-FR" smtClean="0"/>
              <a:t>‹N°›</a:t>
            </a:fld>
            <a:endParaRPr lang="fr-FR"/>
          </a:p>
        </p:txBody>
      </p:sp>
    </p:spTree>
    <p:extLst>
      <p:ext uri="{BB962C8B-B14F-4D97-AF65-F5344CB8AC3E}">
        <p14:creationId xmlns:p14="http://schemas.microsoft.com/office/powerpoint/2010/main" val="40613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8B39C95B-05B3-4536-86A2-C6A638660E05}" type="datetimeFigureOut">
              <a:rPr lang="fr-FR" smtClean="0"/>
              <a:t>21/06/2012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AF76318-59E7-40FC-866F-4413639F89BC}" type="slidenum">
              <a:rPr lang="fr-FR" smtClean="0"/>
              <a:t>‹N°›</a:t>
            </a:fld>
            <a:endParaRPr lang="fr-FR"/>
          </a:p>
        </p:txBody>
      </p:sp>
    </p:spTree>
    <p:extLst>
      <p:ext uri="{BB962C8B-B14F-4D97-AF65-F5344CB8AC3E}">
        <p14:creationId xmlns:p14="http://schemas.microsoft.com/office/powerpoint/2010/main" val="1316667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1"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8B39C95B-05B3-4536-86A2-C6A638660E05}" type="datetimeFigureOut">
              <a:rPr lang="fr-FR" smtClean="0"/>
              <a:t>21/06/2012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AF76318-59E7-40FC-866F-4413639F89BC}" type="slidenum">
              <a:rPr lang="fr-FR" smtClean="0"/>
              <a:t>‹N°›</a:t>
            </a:fld>
            <a:endParaRPr lang="fr-FR"/>
          </a:p>
        </p:txBody>
      </p:sp>
    </p:spTree>
    <p:extLst>
      <p:ext uri="{BB962C8B-B14F-4D97-AF65-F5344CB8AC3E}">
        <p14:creationId xmlns:p14="http://schemas.microsoft.com/office/powerpoint/2010/main" val="3351603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1"/>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8B39C95B-05B3-4536-86A2-C6A638660E05}" type="datetimeFigureOut">
              <a:rPr lang="fr-FR" smtClean="0"/>
              <a:t>21/06/2012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AF76318-59E7-40FC-866F-4413639F89BC}" type="slidenum">
              <a:rPr lang="fr-FR" smtClean="0"/>
              <a:t>‹N°›</a:t>
            </a:fld>
            <a:endParaRPr lang="fr-FR"/>
          </a:p>
        </p:txBody>
      </p:sp>
    </p:spTree>
    <p:extLst>
      <p:ext uri="{BB962C8B-B14F-4D97-AF65-F5344CB8AC3E}">
        <p14:creationId xmlns:p14="http://schemas.microsoft.com/office/powerpoint/2010/main" val="3892592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39C95B-05B3-4536-86A2-C6A638660E05}" type="datetimeFigureOut">
              <a:rPr lang="fr-FR" smtClean="0"/>
              <a:t>21/06/2012</a:t>
            </a:fld>
            <a:endParaRPr lang="fr-FR"/>
          </a:p>
        </p:txBody>
      </p:sp>
      <p:sp>
        <p:nvSpPr>
          <p:cNvPr id="5" name="Espace réservé du pied de page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F76318-59E7-40FC-866F-4413639F89BC}" type="slidenum">
              <a:rPr lang="fr-FR" smtClean="0"/>
              <a:t>‹N°›</a:t>
            </a:fld>
            <a:endParaRPr lang="fr-FR"/>
          </a:p>
        </p:txBody>
      </p:sp>
    </p:spTree>
    <p:extLst>
      <p:ext uri="{BB962C8B-B14F-4D97-AF65-F5344CB8AC3E}">
        <p14:creationId xmlns:p14="http://schemas.microsoft.com/office/powerpoint/2010/main" val="2462718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microsoft.com/office/2007/relationships/media" Target="../media/media2.mp3"/><Relationship Id="rId7" Type="http://schemas.openxmlformats.org/officeDocument/2006/relationships/slideLayout" Target="../slideLayouts/slideLayout2.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audio" Target="../media/media3.mp3"/><Relationship Id="rId5" Type="http://schemas.microsoft.com/office/2007/relationships/media" Target="../media/media3.mp3"/><Relationship Id="rId4" Type="http://schemas.openxmlformats.org/officeDocument/2006/relationships/audio" Target="../media/media2.mp3"/><Relationship Id="rId9"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4" y="1560151"/>
            <a:ext cx="8208912" cy="4431983"/>
          </a:xfrm>
          <a:prstGeom prst="rect">
            <a:avLst/>
          </a:prstGeom>
        </p:spPr>
        <p:txBody>
          <a:bodyPr wrap="square">
            <a:spAutoFit/>
          </a:bodyPr>
          <a:lstStyle/>
          <a:p>
            <a:pPr marL="285750" indent="-285750" algn="just">
              <a:buFont typeface="Arial" pitchFamily="34" charset="0"/>
              <a:buChar char="•"/>
            </a:pPr>
            <a:r>
              <a:rPr lang="fr-FR" sz="2200" i="1" dirty="0" smtClean="0"/>
              <a:t>Elaborée au diapason du programme d’enseignement de la discipline, une séquence pédagogique en Education musicale permet aux élèves d’acquérir et de développer de nombreuses compétences et connaissances, dont celles qui composent le socle commun…</a:t>
            </a:r>
          </a:p>
          <a:p>
            <a:pPr algn="just"/>
            <a:endParaRPr lang="fr-FR" sz="2200" i="1" dirty="0" smtClean="0"/>
          </a:p>
          <a:p>
            <a:pPr marL="285750" indent="-285750" algn="just">
              <a:buFont typeface="Arial" pitchFamily="34" charset="0"/>
              <a:buChar char="•"/>
            </a:pPr>
            <a:r>
              <a:rPr lang="fr-FR" sz="2200" i="1" dirty="0" smtClean="0"/>
              <a:t>Prenons l’exemple de la séquence intitulée: « Comment une œuvre peut-elle évoquer la culture d’un pays: le Brésil ? »</a:t>
            </a:r>
          </a:p>
          <a:p>
            <a:pPr marL="285750" indent="-285750" algn="just">
              <a:buFont typeface="Arial" pitchFamily="34" charset="0"/>
              <a:buChar char="•"/>
            </a:pPr>
            <a:endParaRPr lang="fr-FR" sz="2200" i="1" dirty="0"/>
          </a:p>
          <a:p>
            <a:pPr marL="285750" indent="-285750" algn="just">
              <a:buFont typeface="Arial" pitchFamily="34" charset="0"/>
              <a:buChar char="•"/>
            </a:pPr>
            <a:r>
              <a:rPr lang="fr-FR" sz="2200" i="1" dirty="0" smtClean="0"/>
              <a:t>Cette séquence est publiée sur le site académique pour l’Education musicale  dans l’académie de </a:t>
            </a:r>
            <a:r>
              <a:rPr lang="fr-FR" sz="2200" i="1" dirty="0"/>
              <a:t>Besançon : </a:t>
            </a:r>
            <a:endParaRPr lang="fr-FR" sz="2200" i="1" dirty="0" smtClean="0"/>
          </a:p>
          <a:p>
            <a:pPr marL="285750" indent="-285750" algn="just">
              <a:buFont typeface="Arial" pitchFamily="34" charset="0"/>
              <a:buChar char="•"/>
            </a:pPr>
            <a:endParaRPr lang="fr-FR" sz="2200" i="1" dirty="0" smtClean="0"/>
          </a:p>
          <a:p>
            <a:pPr algn="ctr"/>
            <a:r>
              <a:rPr lang="fr-FR" i="1" dirty="0" smtClean="0">
                <a:solidFill>
                  <a:srgbClr val="00B050"/>
                </a:solidFill>
              </a:rPr>
              <a:t>http</a:t>
            </a:r>
            <a:r>
              <a:rPr lang="fr-FR" i="1" dirty="0">
                <a:solidFill>
                  <a:srgbClr val="00B050"/>
                </a:solidFill>
              </a:rPr>
              <a:t>://</a:t>
            </a:r>
            <a:r>
              <a:rPr lang="fr-FR" i="1" dirty="0" smtClean="0">
                <a:solidFill>
                  <a:srgbClr val="00B050"/>
                </a:solidFill>
              </a:rPr>
              <a:t>missiontice.ac-besancon.fr/educationmusicale/spip.php?</a:t>
            </a:r>
          </a:p>
          <a:p>
            <a:pPr algn="just"/>
            <a:r>
              <a:rPr lang="fr-FR" sz="2200" i="1" dirty="0"/>
              <a:t>	</a:t>
            </a:r>
          </a:p>
        </p:txBody>
      </p:sp>
      <p:sp>
        <p:nvSpPr>
          <p:cNvPr id="14" name="Titre 1"/>
          <p:cNvSpPr txBox="1">
            <a:spLocks/>
          </p:cNvSpPr>
          <p:nvPr/>
        </p:nvSpPr>
        <p:spPr>
          <a:xfrm>
            <a:off x="467544" y="260649"/>
            <a:ext cx="8208912" cy="638735"/>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fr-FR" sz="2200" b="1" dirty="0" smtClean="0"/>
              <a:t>Relations socle commun / enseignement de l’éducation musicale</a:t>
            </a:r>
          </a:p>
        </p:txBody>
      </p:sp>
    </p:spTree>
    <p:extLst>
      <p:ext uri="{BB962C8B-B14F-4D97-AF65-F5344CB8AC3E}">
        <p14:creationId xmlns:p14="http://schemas.microsoft.com/office/powerpoint/2010/main" val="41455655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23627" y="4216036"/>
            <a:ext cx="6696745" cy="707886"/>
          </a:xfrm>
          <a:prstGeom prst="rect">
            <a:avLst/>
          </a:prstGeom>
          <a:ln/>
          <a:effectLst>
            <a:innerShdw blurRad="63500" dist="50800" dir="2700000">
              <a:prstClr val="black">
                <a:alpha val="50000"/>
              </a:prstClr>
            </a:innerShdw>
          </a:effectLst>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000" i="1" dirty="0" smtClean="0"/>
              <a:t>Créer, produire, traiter, exploiter des données: </a:t>
            </a:r>
          </a:p>
          <a:p>
            <a:pPr algn="ctr"/>
            <a:r>
              <a:rPr lang="fr-FR" sz="2000" i="1" dirty="0" smtClean="0"/>
              <a:t>Traiter </a:t>
            </a:r>
            <a:r>
              <a:rPr lang="fr-FR" sz="2000" i="1" dirty="0" smtClean="0"/>
              <a:t>une image, un son ou une vidéo</a:t>
            </a:r>
          </a:p>
        </p:txBody>
      </p:sp>
      <p:sp>
        <p:nvSpPr>
          <p:cNvPr id="10" name="ZoneTexte 9"/>
          <p:cNvSpPr txBox="1"/>
          <p:nvPr/>
        </p:nvSpPr>
        <p:spPr>
          <a:xfrm>
            <a:off x="1223625" y="2381516"/>
            <a:ext cx="6696745" cy="769441"/>
          </a:xfrm>
          <a:prstGeom prst="rect">
            <a:avLst/>
          </a:prstGeom>
          <a:ln/>
          <a:effectLst>
            <a:innerShdw blurRad="63500" dist="50800" dir="2700000">
              <a:schemeClr val="tx1">
                <a:alpha val="50000"/>
              </a:schemeClr>
            </a:innerShdw>
          </a:effectLst>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r-FR" sz="2200" b="1" i="1" dirty="0" smtClean="0"/>
              <a:t>Compétence  4: </a:t>
            </a:r>
            <a:r>
              <a:rPr lang="fr-FR" sz="2200" b="1" dirty="0" smtClean="0"/>
              <a:t>La </a:t>
            </a:r>
            <a:r>
              <a:rPr lang="fr-FR" sz="2200" b="1" dirty="0"/>
              <a:t>maîtrise des techniques usuelles de l'information et de la </a:t>
            </a:r>
            <a:r>
              <a:rPr lang="fr-FR" sz="2200" b="1" dirty="0" smtClean="0"/>
              <a:t>communication</a:t>
            </a:r>
            <a:endParaRPr lang="fr-FR" sz="2200" dirty="0"/>
          </a:p>
        </p:txBody>
      </p:sp>
      <p:sp>
        <p:nvSpPr>
          <p:cNvPr id="11" name="Titre 1"/>
          <p:cNvSpPr txBox="1">
            <a:spLocks/>
          </p:cNvSpPr>
          <p:nvPr/>
        </p:nvSpPr>
        <p:spPr>
          <a:xfrm>
            <a:off x="467544" y="260648"/>
            <a:ext cx="8208912" cy="432048"/>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fr-FR" sz="1800" b="1" dirty="0" smtClean="0"/>
              <a:t>Relations socle commun / enseignement de l’éducation musicale</a:t>
            </a:r>
          </a:p>
        </p:txBody>
      </p:sp>
      <p:sp>
        <p:nvSpPr>
          <p:cNvPr id="17" name="Rectangle 16"/>
          <p:cNvSpPr/>
          <p:nvPr/>
        </p:nvSpPr>
        <p:spPr>
          <a:xfrm>
            <a:off x="467544" y="1560151"/>
            <a:ext cx="8208912" cy="769441"/>
          </a:xfrm>
          <a:prstGeom prst="rect">
            <a:avLst/>
          </a:prstGeom>
        </p:spPr>
        <p:txBody>
          <a:bodyPr wrap="square">
            <a:spAutoFit/>
          </a:bodyPr>
          <a:lstStyle/>
          <a:p>
            <a:pPr marL="285750" indent="-285750">
              <a:buFont typeface="Arial" pitchFamily="34" charset="0"/>
              <a:buChar char="•"/>
            </a:pPr>
            <a:r>
              <a:rPr lang="fr-FR" sz="2200" i="1" dirty="0" smtClean="0"/>
              <a:t>Cette séquence pédagogique permet, entre autres,  de travailler une partie de la compétence </a:t>
            </a:r>
            <a:r>
              <a:rPr lang="fr-FR" sz="2200" i="1" dirty="0" smtClean="0"/>
              <a:t>4 </a:t>
            </a:r>
            <a:r>
              <a:rPr lang="fr-FR" sz="2200" i="1" dirty="0" smtClean="0"/>
              <a:t>du socle commun…</a:t>
            </a:r>
            <a:r>
              <a:rPr lang="fr-FR" sz="2200" i="1" dirty="0"/>
              <a:t>	</a:t>
            </a:r>
          </a:p>
        </p:txBody>
      </p:sp>
      <p:sp>
        <p:nvSpPr>
          <p:cNvPr id="18" name="Rectangle 17"/>
          <p:cNvSpPr/>
          <p:nvPr/>
        </p:nvSpPr>
        <p:spPr>
          <a:xfrm>
            <a:off x="589503" y="3425756"/>
            <a:ext cx="8208912" cy="430887"/>
          </a:xfrm>
          <a:prstGeom prst="rect">
            <a:avLst/>
          </a:prstGeom>
        </p:spPr>
        <p:txBody>
          <a:bodyPr wrap="square">
            <a:spAutoFit/>
          </a:bodyPr>
          <a:lstStyle/>
          <a:p>
            <a:pPr algn="ctr"/>
            <a:r>
              <a:rPr lang="fr-FR" sz="2200" i="1" dirty="0" smtClean="0"/>
              <a:t>… et plus particulièrement le domaine et les items suivants:</a:t>
            </a:r>
            <a:r>
              <a:rPr lang="fr-FR" sz="2200" i="1" dirty="0"/>
              <a:t>	</a:t>
            </a:r>
          </a:p>
        </p:txBody>
      </p:sp>
    </p:spTree>
    <p:extLst>
      <p:ext uri="{BB962C8B-B14F-4D97-AF65-F5344CB8AC3E}">
        <p14:creationId xmlns:p14="http://schemas.microsoft.com/office/powerpoint/2010/main" val="3000331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3503306"/>
            <a:ext cx="8208912" cy="2308324"/>
          </a:xfrm>
          <a:prstGeom prst="rect">
            <a:avLst/>
          </a:prstGeom>
          <a:ln/>
          <a:effectLst>
            <a:innerShdw blurRad="63500" dist="50800" dir="2700000">
              <a:prstClr val="black">
                <a:alpha val="50000"/>
              </a:prstClr>
            </a:innerShdw>
          </a:effectLst>
        </p:spPr>
        <p:style>
          <a:lnRef idx="1">
            <a:schemeClr val="dk1"/>
          </a:lnRef>
          <a:fillRef idx="2">
            <a:schemeClr val="dk1"/>
          </a:fillRef>
          <a:effectRef idx="1">
            <a:schemeClr val="dk1"/>
          </a:effectRef>
          <a:fontRef idx="minor">
            <a:schemeClr val="dk1"/>
          </a:fontRef>
        </p:style>
        <p:txBody>
          <a:bodyPr wrap="square">
            <a:spAutoFit/>
          </a:bodyPr>
          <a:lstStyle/>
          <a:p>
            <a:pPr marL="342900" indent="-342900">
              <a:buFont typeface="Arial" pitchFamily="34" charset="0"/>
              <a:buChar char="•"/>
            </a:pPr>
            <a:r>
              <a:rPr lang="fr-FR" sz="2000" dirty="0" smtClean="0"/>
              <a:t>Avoir les connaissances et des repères relevant de la culture artistique:  Œuvres  </a:t>
            </a:r>
            <a:r>
              <a:rPr lang="fr-FR" sz="2000" dirty="0"/>
              <a:t>picturales, musicales, scéniques, architecturales ou cinématographiques du </a:t>
            </a:r>
            <a:r>
              <a:rPr lang="fr-FR" sz="2000" dirty="0" smtClean="0"/>
              <a:t>patrimoine</a:t>
            </a:r>
          </a:p>
          <a:p>
            <a:pPr marL="342900" indent="-342900">
              <a:buFont typeface="Arial" pitchFamily="34" charset="0"/>
              <a:buChar char="•"/>
            </a:pPr>
            <a:r>
              <a:rPr lang="fr-FR" sz="2000" dirty="0"/>
              <a:t>Situer des événements, des </a:t>
            </a:r>
            <a:r>
              <a:rPr lang="fr-FR" sz="2000" dirty="0" smtClean="0"/>
              <a:t>œuvres </a:t>
            </a:r>
            <a:r>
              <a:rPr lang="fr-FR" sz="2000" dirty="0"/>
              <a:t>littéraires ou artistiques, des découvertes scientifiques ou techniques, des ensembles </a:t>
            </a:r>
            <a:r>
              <a:rPr lang="fr-FR" sz="2000" dirty="0" smtClean="0"/>
              <a:t>géographiques</a:t>
            </a:r>
            <a:endParaRPr lang="fr-FR" sz="2000" dirty="0"/>
          </a:p>
          <a:p>
            <a:pPr marL="342900" indent="-342900">
              <a:buFont typeface="Arial" pitchFamily="34" charset="0"/>
              <a:buChar char="•"/>
            </a:pPr>
            <a:r>
              <a:rPr lang="fr-FR" sz="2000" dirty="0" smtClean="0"/>
              <a:t>Faire preuve de sensibilité, d’esprit critique, de curiosité:  </a:t>
            </a:r>
            <a:r>
              <a:rPr lang="fr-FR" sz="2000" dirty="0"/>
              <a:t>ê</a:t>
            </a:r>
            <a:r>
              <a:rPr lang="fr-FR" sz="2000" dirty="0" smtClean="0"/>
              <a:t>tre </a:t>
            </a:r>
            <a:r>
              <a:rPr lang="fr-FR" sz="2000" dirty="0"/>
              <a:t>sensible aux enjeux esthétiques et humains d’une </a:t>
            </a:r>
            <a:r>
              <a:rPr lang="fr-FR" sz="2000" dirty="0" smtClean="0"/>
              <a:t>œuvre artistique</a:t>
            </a:r>
          </a:p>
        </p:txBody>
      </p:sp>
      <p:sp>
        <p:nvSpPr>
          <p:cNvPr id="10" name="ZoneTexte 9"/>
          <p:cNvSpPr txBox="1"/>
          <p:nvPr/>
        </p:nvSpPr>
        <p:spPr>
          <a:xfrm>
            <a:off x="971600" y="2088205"/>
            <a:ext cx="6552727" cy="430887"/>
          </a:xfrm>
          <a:prstGeom prst="rect">
            <a:avLst/>
          </a:prstGeom>
          <a:ln/>
          <a:effectLst>
            <a:innerShdw blurRad="63500" dist="50800" dir="2700000">
              <a:schemeClr val="tx1">
                <a:alpha val="50000"/>
              </a:schemeClr>
            </a:innerShdw>
          </a:effectLst>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r-FR" sz="2200" b="1" i="1" dirty="0" smtClean="0"/>
              <a:t>Compétence 5: la culture humaniste</a:t>
            </a:r>
          </a:p>
        </p:txBody>
      </p:sp>
      <p:sp>
        <p:nvSpPr>
          <p:cNvPr id="11" name="Titre 1"/>
          <p:cNvSpPr txBox="1">
            <a:spLocks/>
          </p:cNvSpPr>
          <p:nvPr/>
        </p:nvSpPr>
        <p:spPr>
          <a:xfrm>
            <a:off x="467544" y="260648"/>
            <a:ext cx="8208912" cy="432048"/>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fr-FR" sz="1800" b="1" dirty="0" smtClean="0"/>
              <a:t>Relations socle commun / enseignement de l’éducation musicale</a:t>
            </a:r>
          </a:p>
        </p:txBody>
      </p:sp>
      <p:sp>
        <p:nvSpPr>
          <p:cNvPr id="17" name="Rectangle 16"/>
          <p:cNvSpPr/>
          <p:nvPr/>
        </p:nvSpPr>
        <p:spPr>
          <a:xfrm>
            <a:off x="484269" y="1052736"/>
            <a:ext cx="8208912" cy="769441"/>
          </a:xfrm>
          <a:prstGeom prst="rect">
            <a:avLst/>
          </a:prstGeom>
        </p:spPr>
        <p:txBody>
          <a:bodyPr wrap="square">
            <a:spAutoFit/>
          </a:bodyPr>
          <a:lstStyle/>
          <a:p>
            <a:pPr marL="285750" indent="-285750" algn="ctr">
              <a:buFont typeface="Arial" pitchFamily="34" charset="0"/>
              <a:buChar char="•"/>
            </a:pPr>
            <a:r>
              <a:rPr lang="fr-FR" sz="2200" i="1" dirty="0" smtClean="0"/>
              <a:t>Cette séquence pédagogique </a:t>
            </a:r>
            <a:r>
              <a:rPr lang="fr-FR" sz="2200" i="1" dirty="0" smtClean="0"/>
              <a:t>permet aussi de </a:t>
            </a:r>
            <a:r>
              <a:rPr lang="fr-FR" sz="2200" i="1" dirty="0" smtClean="0"/>
              <a:t>travailler une partie de la compétence 5 </a:t>
            </a:r>
            <a:r>
              <a:rPr lang="fr-FR" sz="2200" i="1" dirty="0" smtClean="0"/>
              <a:t>…</a:t>
            </a:r>
            <a:r>
              <a:rPr lang="fr-FR" sz="2200" i="1" dirty="0"/>
              <a:t>	</a:t>
            </a:r>
          </a:p>
        </p:txBody>
      </p:sp>
      <p:sp>
        <p:nvSpPr>
          <p:cNvPr id="18" name="Rectangle 17"/>
          <p:cNvSpPr/>
          <p:nvPr/>
        </p:nvSpPr>
        <p:spPr>
          <a:xfrm>
            <a:off x="452265" y="2698917"/>
            <a:ext cx="8208912" cy="430887"/>
          </a:xfrm>
          <a:prstGeom prst="rect">
            <a:avLst/>
          </a:prstGeom>
        </p:spPr>
        <p:txBody>
          <a:bodyPr wrap="square">
            <a:spAutoFit/>
          </a:bodyPr>
          <a:lstStyle/>
          <a:p>
            <a:pPr algn="ctr"/>
            <a:r>
              <a:rPr lang="fr-FR" sz="2200" i="1" dirty="0" smtClean="0"/>
              <a:t>… et plus particulièrement le domaine et les items suivants:</a:t>
            </a:r>
            <a:r>
              <a:rPr lang="fr-FR" sz="2200" i="1" dirty="0"/>
              <a:t>	</a:t>
            </a:r>
          </a:p>
        </p:txBody>
      </p:sp>
    </p:spTree>
    <p:extLst>
      <p:ext uri="{BB962C8B-B14F-4D97-AF65-F5344CB8AC3E}">
        <p14:creationId xmlns:p14="http://schemas.microsoft.com/office/powerpoint/2010/main" val="21974895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7227" y="3895187"/>
            <a:ext cx="7424698" cy="707886"/>
          </a:xfrm>
          <a:prstGeom prst="rect">
            <a:avLst/>
          </a:prstGeom>
          <a:ln/>
          <a:effectLst>
            <a:innerShdw blurRad="63500" dist="50800" dir="2700000">
              <a:prstClr val="black">
                <a:alpha val="50000"/>
              </a:prstClr>
            </a:innerShdw>
          </a:effectLst>
        </p:spPr>
        <p:style>
          <a:lnRef idx="1">
            <a:schemeClr val="dk1"/>
          </a:lnRef>
          <a:fillRef idx="2">
            <a:schemeClr val="dk1"/>
          </a:fillRef>
          <a:effectRef idx="1">
            <a:schemeClr val="dk1"/>
          </a:effectRef>
          <a:fontRef idx="minor">
            <a:schemeClr val="dk1"/>
          </a:fontRef>
        </p:style>
        <p:txBody>
          <a:bodyPr wrap="square">
            <a:spAutoFit/>
          </a:bodyPr>
          <a:lstStyle/>
          <a:p>
            <a:pPr marL="342900" indent="-342900">
              <a:buFont typeface="Arial" pitchFamily="34" charset="0"/>
              <a:buChar char="•"/>
            </a:pPr>
            <a:r>
              <a:rPr lang="fr-FR" sz="2000" dirty="0" smtClean="0"/>
              <a:t>S’intégrer et coopérer dans un projet collectif</a:t>
            </a:r>
          </a:p>
          <a:p>
            <a:pPr marL="342900" indent="-342900">
              <a:buFont typeface="Arial" pitchFamily="34" charset="0"/>
              <a:buChar char="•"/>
            </a:pPr>
            <a:r>
              <a:rPr lang="fr-FR" sz="2000" dirty="0" smtClean="0"/>
              <a:t>Assumer des rôles, prendre des initiatives et des décisions</a:t>
            </a:r>
          </a:p>
        </p:txBody>
      </p:sp>
      <p:sp>
        <p:nvSpPr>
          <p:cNvPr id="10" name="ZoneTexte 9"/>
          <p:cNvSpPr txBox="1"/>
          <p:nvPr/>
        </p:nvSpPr>
        <p:spPr>
          <a:xfrm>
            <a:off x="850706" y="2089574"/>
            <a:ext cx="6552727" cy="430887"/>
          </a:xfrm>
          <a:prstGeom prst="rect">
            <a:avLst/>
          </a:prstGeom>
          <a:ln/>
          <a:effectLst>
            <a:innerShdw blurRad="63500" dist="50800" dir="2700000">
              <a:schemeClr val="tx1">
                <a:alpha val="50000"/>
              </a:schemeClr>
            </a:innerShdw>
          </a:effectLst>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r-FR" sz="2200" b="1" i="1" dirty="0" smtClean="0"/>
              <a:t>Compétence  7: autonomie et initiative</a:t>
            </a:r>
          </a:p>
        </p:txBody>
      </p:sp>
      <p:sp>
        <p:nvSpPr>
          <p:cNvPr id="11" name="Titre 1"/>
          <p:cNvSpPr txBox="1">
            <a:spLocks/>
          </p:cNvSpPr>
          <p:nvPr/>
        </p:nvSpPr>
        <p:spPr>
          <a:xfrm>
            <a:off x="467544" y="260648"/>
            <a:ext cx="8208912" cy="432048"/>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fr-FR" sz="1800" b="1" dirty="0" smtClean="0"/>
              <a:t>Relations socle commun / enseignement de l’éducation musicale</a:t>
            </a:r>
          </a:p>
        </p:txBody>
      </p:sp>
      <p:sp>
        <p:nvSpPr>
          <p:cNvPr id="18" name="Rectangle 17"/>
          <p:cNvSpPr/>
          <p:nvPr/>
        </p:nvSpPr>
        <p:spPr>
          <a:xfrm>
            <a:off x="452265" y="2698917"/>
            <a:ext cx="8208912" cy="430887"/>
          </a:xfrm>
          <a:prstGeom prst="rect">
            <a:avLst/>
          </a:prstGeom>
        </p:spPr>
        <p:txBody>
          <a:bodyPr wrap="square">
            <a:spAutoFit/>
          </a:bodyPr>
          <a:lstStyle/>
          <a:p>
            <a:pPr algn="ctr"/>
            <a:r>
              <a:rPr lang="fr-FR" sz="2200" i="1" dirty="0" smtClean="0"/>
              <a:t>… et plus particulièrement le domaine et les items suivants:</a:t>
            </a:r>
            <a:r>
              <a:rPr lang="fr-FR" sz="2200" i="1" dirty="0"/>
              <a:t>	</a:t>
            </a:r>
          </a:p>
        </p:txBody>
      </p:sp>
      <p:sp>
        <p:nvSpPr>
          <p:cNvPr id="6" name="Rectangle 5"/>
          <p:cNvSpPr/>
          <p:nvPr/>
        </p:nvSpPr>
        <p:spPr>
          <a:xfrm>
            <a:off x="484269" y="1052736"/>
            <a:ext cx="8208912" cy="430887"/>
          </a:xfrm>
          <a:prstGeom prst="rect">
            <a:avLst/>
          </a:prstGeom>
        </p:spPr>
        <p:txBody>
          <a:bodyPr wrap="square">
            <a:spAutoFit/>
          </a:bodyPr>
          <a:lstStyle/>
          <a:p>
            <a:pPr marL="285750" indent="-285750" algn="ctr">
              <a:buFont typeface="Arial" pitchFamily="34" charset="0"/>
              <a:buChar char="•"/>
            </a:pPr>
            <a:r>
              <a:rPr lang="fr-FR" sz="2200" i="1" dirty="0" smtClean="0"/>
              <a:t>… ainsi qu’une </a:t>
            </a:r>
            <a:r>
              <a:rPr lang="fr-FR" sz="2200" i="1" dirty="0" smtClean="0"/>
              <a:t>partie de la compétence </a:t>
            </a:r>
            <a:r>
              <a:rPr lang="fr-FR" sz="2200" i="1" dirty="0" smtClean="0"/>
              <a:t>7 …</a:t>
            </a:r>
            <a:r>
              <a:rPr lang="fr-FR" sz="2200" i="1" dirty="0"/>
              <a:t>	</a:t>
            </a:r>
          </a:p>
        </p:txBody>
      </p:sp>
    </p:spTree>
    <p:extLst>
      <p:ext uri="{BB962C8B-B14F-4D97-AF65-F5344CB8AC3E}">
        <p14:creationId xmlns:p14="http://schemas.microsoft.com/office/powerpoint/2010/main" val="18461456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re 1"/>
          <p:cNvSpPr txBox="1">
            <a:spLocks/>
          </p:cNvSpPr>
          <p:nvPr/>
        </p:nvSpPr>
        <p:spPr>
          <a:xfrm>
            <a:off x="467544" y="260648"/>
            <a:ext cx="8208912" cy="432048"/>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fr-FR" sz="1800" b="1" dirty="0" smtClean="0"/>
              <a:t>Relations socle commun / enseignement de l’éducation musicale</a:t>
            </a:r>
          </a:p>
        </p:txBody>
      </p:sp>
      <p:sp>
        <p:nvSpPr>
          <p:cNvPr id="19" name="Rectangle 18"/>
          <p:cNvSpPr/>
          <p:nvPr/>
        </p:nvSpPr>
        <p:spPr>
          <a:xfrm>
            <a:off x="467544" y="1560151"/>
            <a:ext cx="8208912" cy="3816429"/>
          </a:xfrm>
          <a:prstGeom prst="rect">
            <a:avLst/>
          </a:prstGeom>
        </p:spPr>
        <p:txBody>
          <a:bodyPr wrap="square">
            <a:spAutoFit/>
          </a:bodyPr>
          <a:lstStyle/>
          <a:p>
            <a:pPr algn="just"/>
            <a:r>
              <a:rPr lang="fr-FR" sz="2200" i="1" dirty="0" smtClean="0"/>
              <a:t>Plusieurs activités incluses dans la séquence sont destinées à développer et évaluer ces compétences:</a:t>
            </a:r>
          </a:p>
          <a:p>
            <a:pPr algn="just"/>
            <a:endParaRPr lang="fr-FR" sz="2200" i="1" dirty="0"/>
          </a:p>
          <a:p>
            <a:pPr marL="342900" indent="-342900" algn="just">
              <a:buFont typeface="Arial" pitchFamily="34" charset="0"/>
              <a:buChar char="•"/>
            </a:pPr>
            <a:r>
              <a:rPr lang="fr-FR" sz="2200" b="1" i="1" dirty="0"/>
              <a:t>Audition</a:t>
            </a:r>
            <a:r>
              <a:rPr lang="fr-FR" sz="2200" i="1" dirty="0"/>
              <a:t> comparée et critique d’œuvres </a:t>
            </a:r>
            <a:r>
              <a:rPr lang="fr-FR" sz="2200" i="1" dirty="0" smtClean="0"/>
              <a:t>musicales…</a:t>
            </a:r>
          </a:p>
          <a:p>
            <a:pPr algn="just"/>
            <a:endParaRPr lang="fr-FR" sz="2200" i="1" dirty="0" smtClean="0"/>
          </a:p>
          <a:p>
            <a:pPr marL="342900" indent="-342900" algn="just">
              <a:buFont typeface="Arial" pitchFamily="34" charset="0"/>
              <a:buChar char="•"/>
            </a:pPr>
            <a:r>
              <a:rPr lang="fr-FR" sz="2200" b="1" i="1" dirty="0" smtClean="0"/>
              <a:t>Interprétation</a:t>
            </a:r>
            <a:r>
              <a:rPr lang="fr-FR" sz="2200" i="1" dirty="0" smtClean="0"/>
              <a:t> d’une chanson puis recherche </a:t>
            </a:r>
            <a:r>
              <a:rPr lang="fr-FR" sz="2200" b="1" i="1" dirty="0" smtClean="0"/>
              <a:t>d’arrangements</a:t>
            </a:r>
            <a:r>
              <a:rPr lang="fr-FR" sz="2200" i="1" dirty="0" smtClean="0"/>
              <a:t> différents et adaptés…</a:t>
            </a:r>
            <a:endParaRPr lang="fr-FR" sz="2200" i="1" dirty="0"/>
          </a:p>
          <a:p>
            <a:pPr marL="342900" indent="-342900" algn="just">
              <a:buFont typeface="Arial" pitchFamily="34" charset="0"/>
              <a:buChar char="•"/>
            </a:pPr>
            <a:endParaRPr lang="fr-FR" sz="2200" i="1" dirty="0" smtClean="0"/>
          </a:p>
          <a:p>
            <a:pPr marL="342900" indent="-342900" algn="just">
              <a:buFont typeface="Arial" pitchFamily="34" charset="0"/>
              <a:buChar char="•"/>
            </a:pPr>
            <a:r>
              <a:rPr lang="fr-FR" sz="2200" i="1" dirty="0"/>
              <a:t>Démarche similaire avec des œuvres d’autres domaines artistiques (</a:t>
            </a:r>
            <a:r>
              <a:rPr lang="fr-FR" sz="2200" b="1" i="1" dirty="0"/>
              <a:t>Histoire des arts</a:t>
            </a:r>
            <a:r>
              <a:rPr lang="fr-FR" sz="2200" i="1" dirty="0" smtClean="0"/>
              <a:t>)…</a:t>
            </a:r>
            <a:endParaRPr lang="fr-FR" sz="2200" i="1" dirty="0" smtClean="0"/>
          </a:p>
          <a:p>
            <a:pPr marL="342900" indent="-342900" algn="just">
              <a:buFont typeface="Arial" pitchFamily="34" charset="0"/>
              <a:buChar char="•"/>
            </a:pPr>
            <a:endParaRPr lang="fr-FR" sz="2200" i="1" dirty="0" smtClean="0"/>
          </a:p>
        </p:txBody>
      </p:sp>
    </p:spTree>
    <p:extLst>
      <p:ext uri="{BB962C8B-B14F-4D97-AF65-F5344CB8AC3E}">
        <p14:creationId xmlns:p14="http://schemas.microsoft.com/office/powerpoint/2010/main" val="28180412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Ellipse 25"/>
          <p:cNvSpPr/>
          <p:nvPr/>
        </p:nvSpPr>
        <p:spPr>
          <a:xfrm>
            <a:off x="1043608" y="1399379"/>
            <a:ext cx="6984776" cy="4710063"/>
          </a:xfrm>
          <a:prstGeom prst="ellipse">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Flèche à quatre pointes 26"/>
          <p:cNvSpPr/>
          <p:nvPr/>
        </p:nvSpPr>
        <p:spPr>
          <a:xfrm>
            <a:off x="2852659" y="2480027"/>
            <a:ext cx="3794519" cy="2068587"/>
          </a:xfrm>
          <a:prstGeom prst="quadArrow">
            <a:avLst>
              <a:gd name="adj1" fmla="val 0"/>
              <a:gd name="adj2" fmla="val 6417"/>
              <a:gd name="adj3" fmla="val 8250"/>
            </a:avLst>
          </a:pr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Titre 1"/>
          <p:cNvSpPr txBox="1">
            <a:spLocks/>
          </p:cNvSpPr>
          <p:nvPr/>
        </p:nvSpPr>
        <p:spPr>
          <a:xfrm>
            <a:off x="3341986" y="3096088"/>
            <a:ext cx="2719548" cy="836469"/>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fr-FR" sz="2000" b="1" dirty="0" smtClean="0"/>
              <a:t>séquence pédagogique</a:t>
            </a:r>
            <a:endParaRPr lang="fr-FR" sz="2000" b="1" dirty="0"/>
          </a:p>
        </p:txBody>
      </p:sp>
      <p:sp>
        <p:nvSpPr>
          <p:cNvPr id="30" name="ZoneTexte 29"/>
          <p:cNvSpPr txBox="1"/>
          <p:nvPr/>
        </p:nvSpPr>
        <p:spPr>
          <a:xfrm>
            <a:off x="296141" y="2788312"/>
            <a:ext cx="2441630" cy="523220"/>
          </a:xfrm>
          <a:prstGeom prst="rect">
            <a:avLst/>
          </a:prstGeom>
          <a:ln/>
        </p:spPr>
        <p:style>
          <a:lnRef idx="1">
            <a:schemeClr val="dk1"/>
          </a:lnRef>
          <a:fillRef idx="2">
            <a:schemeClr val="dk1"/>
          </a:fillRef>
          <a:effectRef idx="1">
            <a:schemeClr val="dk1"/>
          </a:effectRef>
          <a:fontRef idx="minor">
            <a:schemeClr val="dk1"/>
          </a:fontRef>
        </p:style>
        <p:txBody>
          <a:bodyPr wrap="none" rtlCol="0">
            <a:spAutoFit/>
          </a:bodyPr>
          <a:lstStyle/>
          <a:p>
            <a:pPr algn="ctr"/>
            <a:r>
              <a:rPr lang="fr-FR" sz="1400" b="1" dirty="0" smtClean="0"/>
              <a:t>Projet musical:</a:t>
            </a:r>
          </a:p>
          <a:p>
            <a:pPr algn="ctr"/>
            <a:r>
              <a:rPr lang="fr-FR" sz="1400" dirty="0" smtClean="0"/>
              <a:t>« </a:t>
            </a:r>
            <a:r>
              <a:rPr lang="fr-FR" sz="1400" b="1" dirty="0" smtClean="0"/>
              <a:t>Bahia</a:t>
            </a:r>
            <a:r>
              <a:rPr lang="fr-FR" sz="1400" dirty="0" smtClean="0"/>
              <a:t> » de Georges Moustaki</a:t>
            </a:r>
            <a:endParaRPr lang="fr-FR" sz="1400" dirty="0"/>
          </a:p>
        </p:txBody>
      </p:sp>
      <p:sp>
        <p:nvSpPr>
          <p:cNvPr id="35" name="ZoneTexte 34"/>
          <p:cNvSpPr txBox="1"/>
          <p:nvPr/>
        </p:nvSpPr>
        <p:spPr>
          <a:xfrm>
            <a:off x="280172" y="4541961"/>
            <a:ext cx="4499886" cy="954107"/>
          </a:xfrm>
          <a:prstGeom prst="rect">
            <a:avLst/>
          </a:prstGeom>
          <a:ln/>
        </p:spPr>
        <p:style>
          <a:lnRef idx="1">
            <a:schemeClr val="dk1"/>
          </a:lnRef>
          <a:fillRef idx="2">
            <a:schemeClr val="dk1"/>
          </a:fillRef>
          <a:effectRef idx="1">
            <a:schemeClr val="dk1"/>
          </a:effectRef>
          <a:fontRef idx="minor">
            <a:schemeClr val="dk1"/>
          </a:fontRef>
        </p:style>
        <p:txBody>
          <a:bodyPr wrap="none" rtlCol="0">
            <a:spAutoFit/>
          </a:bodyPr>
          <a:lstStyle/>
          <a:p>
            <a:pPr algn="ctr"/>
            <a:r>
              <a:rPr lang="fr-FR" sz="1400" b="1" dirty="0" smtClean="0"/>
              <a:t>Œuvres </a:t>
            </a:r>
            <a:r>
              <a:rPr lang="fr-FR" sz="1400" b="1" dirty="0"/>
              <a:t>de référence </a:t>
            </a:r>
            <a:r>
              <a:rPr lang="fr-FR" sz="1400" b="1" dirty="0" smtClean="0"/>
              <a:t>:</a:t>
            </a:r>
          </a:p>
          <a:p>
            <a:pPr marL="285750" indent="-285750">
              <a:buFont typeface="Arial" pitchFamily="34" charset="0"/>
              <a:buChar char="•"/>
            </a:pPr>
            <a:r>
              <a:rPr lang="fr-FR" sz="1400" dirty="0" smtClean="0"/>
              <a:t>« </a:t>
            </a:r>
            <a:r>
              <a:rPr lang="fr-FR" sz="1400" b="1" dirty="0" err="1" smtClean="0"/>
              <a:t>Sumare</a:t>
            </a:r>
            <a:r>
              <a:rPr lang="fr-FR" sz="1400" dirty="0" smtClean="0"/>
              <a:t> » extrait de </a:t>
            </a:r>
            <a:r>
              <a:rPr lang="fr-FR" sz="1400" dirty="0" err="1" smtClean="0"/>
              <a:t>Saudades</a:t>
            </a:r>
            <a:r>
              <a:rPr lang="fr-FR" sz="1400" dirty="0" smtClean="0"/>
              <a:t> do </a:t>
            </a:r>
            <a:r>
              <a:rPr lang="fr-FR" sz="1400" dirty="0" err="1" smtClean="0"/>
              <a:t>Brasil</a:t>
            </a:r>
            <a:r>
              <a:rPr lang="fr-FR" sz="1400" dirty="0" smtClean="0"/>
              <a:t> de D. Milhaud</a:t>
            </a:r>
          </a:p>
          <a:p>
            <a:pPr marL="285750" indent="-285750">
              <a:buFont typeface="Arial" pitchFamily="34" charset="0"/>
              <a:buChar char="•"/>
            </a:pPr>
            <a:r>
              <a:rPr lang="fr-FR" sz="1400" dirty="0" smtClean="0"/>
              <a:t>« </a:t>
            </a:r>
            <a:r>
              <a:rPr lang="fr-FR" sz="1400" b="1" dirty="0" err="1" smtClean="0"/>
              <a:t>Batucada</a:t>
            </a:r>
            <a:r>
              <a:rPr lang="fr-FR" sz="1400" b="1" dirty="0" smtClean="0"/>
              <a:t> de carnava</a:t>
            </a:r>
            <a:r>
              <a:rPr lang="fr-FR" sz="1400" dirty="0" smtClean="0"/>
              <a:t>l » de Sergio Mendes</a:t>
            </a:r>
          </a:p>
          <a:p>
            <a:pPr algn="ctr"/>
            <a:r>
              <a:rPr lang="fr-FR" sz="1400" b="1" dirty="0" smtClean="0"/>
              <a:t>  </a:t>
            </a:r>
          </a:p>
        </p:txBody>
      </p:sp>
      <p:sp>
        <p:nvSpPr>
          <p:cNvPr id="39" name="ZoneTexte 38"/>
          <p:cNvSpPr txBox="1"/>
          <p:nvPr/>
        </p:nvSpPr>
        <p:spPr>
          <a:xfrm>
            <a:off x="827585" y="1302738"/>
            <a:ext cx="3117080" cy="800219"/>
          </a:xfrm>
          <a:prstGeom prst="rect">
            <a:avLst/>
          </a:prstGeom>
          <a:ln/>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r-FR" sz="1400" b="1" dirty="0" smtClean="0"/>
              <a:t>Une problématique</a:t>
            </a:r>
            <a:r>
              <a:rPr lang="fr-FR" sz="1400" dirty="0" smtClean="0"/>
              <a:t>: </a:t>
            </a:r>
          </a:p>
          <a:p>
            <a:pPr algn="ctr"/>
            <a:r>
              <a:rPr lang="fr-FR" dirty="0" smtClean="0"/>
              <a:t> </a:t>
            </a:r>
            <a:r>
              <a:rPr lang="fr-FR" sz="1400" dirty="0" smtClean="0"/>
              <a:t>Comment une œuvre peut-elle évoquer la culture d’un pays: le Brésil ?</a:t>
            </a:r>
            <a:endParaRPr lang="fr-FR" sz="1400" dirty="0"/>
          </a:p>
        </p:txBody>
      </p:sp>
      <p:sp>
        <p:nvSpPr>
          <p:cNvPr id="40" name="ZoneTexte 39"/>
          <p:cNvSpPr txBox="1"/>
          <p:nvPr/>
        </p:nvSpPr>
        <p:spPr>
          <a:xfrm>
            <a:off x="5714951" y="1384492"/>
            <a:ext cx="2372692" cy="800219"/>
          </a:xfrm>
          <a:prstGeom prst="rect">
            <a:avLst/>
          </a:prstGeom>
          <a:ln/>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r-FR" sz="1400" b="1" dirty="0" smtClean="0"/>
              <a:t>Des compétences visées </a:t>
            </a:r>
            <a:r>
              <a:rPr lang="fr-FR" sz="1400" dirty="0" smtClean="0"/>
              <a:t>: </a:t>
            </a:r>
          </a:p>
          <a:p>
            <a:pPr algn="ctr"/>
            <a:r>
              <a:rPr lang="fr-FR" sz="1400" dirty="0" smtClean="0"/>
              <a:t>Issues du programme d’EM</a:t>
            </a:r>
          </a:p>
          <a:p>
            <a:pPr algn="ctr"/>
            <a:r>
              <a:rPr lang="fr-FR" sz="1400" dirty="0"/>
              <a:t>e</a:t>
            </a:r>
            <a:r>
              <a:rPr lang="fr-FR" sz="1400" dirty="0" smtClean="0"/>
              <a:t>t du socle commun</a:t>
            </a:r>
            <a:r>
              <a:rPr lang="fr-FR" dirty="0" smtClean="0"/>
              <a:t> </a:t>
            </a:r>
            <a:endParaRPr lang="fr-FR" dirty="0"/>
          </a:p>
        </p:txBody>
      </p:sp>
      <p:sp>
        <p:nvSpPr>
          <p:cNvPr id="41" name="ZoneTexte 40"/>
          <p:cNvSpPr txBox="1"/>
          <p:nvPr/>
        </p:nvSpPr>
        <p:spPr>
          <a:xfrm>
            <a:off x="5625616" y="4394726"/>
            <a:ext cx="3338872" cy="738664"/>
          </a:xfrm>
          <a:prstGeom prst="rect">
            <a:avLst/>
          </a:prstGeom>
          <a:ln/>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r-FR" sz="1400" b="1" dirty="0" smtClean="0"/>
              <a:t>Des œuvres  complémentaires</a:t>
            </a:r>
            <a:r>
              <a:rPr lang="fr-FR" sz="1400" dirty="0" smtClean="0"/>
              <a:t>:</a:t>
            </a:r>
          </a:p>
          <a:p>
            <a:pPr algn="ctr"/>
            <a:r>
              <a:rPr lang="fr-FR" sz="1400" dirty="0"/>
              <a:t>« Eu </a:t>
            </a:r>
            <a:r>
              <a:rPr lang="fr-FR" sz="1400" dirty="0" err="1"/>
              <a:t>Vim</a:t>
            </a:r>
            <a:r>
              <a:rPr lang="fr-FR" sz="1400" dirty="0"/>
              <a:t> da Bahia » de Joao Gilberto et Stan Getz, « </a:t>
            </a:r>
            <a:r>
              <a:rPr lang="fr-FR" sz="1400" dirty="0" err="1"/>
              <a:t>Fanfarra</a:t>
            </a:r>
            <a:r>
              <a:rPr lang="fr-FR" sz="1400" dirty="0"/>
              <a:t> » de Sergio Mendes</a:t>
            </a:r>
            <a:endParaRPr lang="fr-FR" sz="1400" dirty="0" smtClean="0"/>
          </a:p>
        </p:txBody>
      </p:sp>
      <p:sp>
        <p:nvSpPr>
          <p:cNvPr id="42" name="ZoneTexte 41"/>
          <p:cNvSpPr txBox="1"/>
          <p:nvPr/>
        </p:nvSpPr>
        <p:spPr>
          <a:xfrm>
            <a:off x="6792022" y="2619034"/>
            <a:ext cx="2325333" cy="954107"/>
          </a:xfrm>
          <a:prstGeom prst="rect">
            <a:avLst/>
          </a:prstGeom>
          <a:ln/>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r-FR" sz="1400" b="1" dirty="0" smtClean="0"/>
              <a:t>Histoire des arts</a:t>
            </a:r>
            <a:endParaRPr lang="fr-FR" sz="1400" dirty="0" smtClean="0"/>
          </a:p>
          <a:p>
            <a:pPr algn="ctr"/>
            <a:r>
              <a:rPr lang="fr-FR" sz="1400" b="1" dirty="0" smtClean="0"/>
              <a:t>Arts, créations, cultures</a:t>
            </a:r>
          </a:p>
          <a:p>
            <a:pPr algn="ctr"/>
            <a:r>
              <a:rPr lang="fr-FR" sz="1400" dirty="0" smtClean="0"/>
              <a:t>L’œuvre d’art et ses formes populaires</a:t>
            </a:r>
            <a:endParaRPr lang="fr-FR" sz="1400" dirty="0"/>
          </a:p>
        </p:txBody>
      </p:sp>
      <p:sp>
        <p:nvSpPr>
          <p:cNvPr id="3" name="ZoneTexte 2"/>
          <p:cNvSpPr txBox="1"/>
          <p:nvPr/>
        </p:nvSpPr>
        <p:spPr>
          <a:xfrm>
            <a:off x="3944664" y="940078"/>
            <a:ext cx="1584536" cy="369332"/>
          </a:xfrm>
          <a:prstGeom prst="rect">
            <a:avLst/>
          </a:prstGeom>
          <a:noFill/>
        </p:spPr>
        <p:txBody>
          <a:bodyPr wrap="none" rtlCol="0">
            <a:spAutoFit/>
          </a:bodyPr>
          <a:lstStyle/>
          <a:p>
            <a:r>
              <a:rPr lang="fr-FR" i="1" dirty="0" smtClean="0"/>
              <a:t>Plus en détail…</a:t>
            </a:r>
            <a:endParaRPr lang="fr-FR" i="1" dirty="0"/>
          </a:p>
        </p:txBody>
      </p:sp>
      <p:sp>
        <p:nvSpPr>
          <p:cNvPr id="14" name="Titre 1"/>
          <p:cNvSpPr txBox="1">
            <a:spLocks/>
          </p:cNvSpPr>
          <p:nvPr/>
        </p:nvSpPr>
        <p:spPr>
          <a:xfrm>
            <a:off x="467544" y="260648"/>
            <a:ext cx="8208912" cy="432048"/>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fr-FR" sz="1800" b="1" dirty="0" smtClean="0"/>
              <a:t>Relations socle commun / enseignement de l’éducation musicale</a:t>
            </a:r>
          </a:p>
        </p:txBody>
      </p:sp>
    </p:spTree>
    <p:extLst>
      <p:ext uri="{BB962C8B-B14F-4D97-AF65-F5344CB8AC3E}">
        <p14:creationId xmlns:p14="http://schemas.microsoft.com/office/powerpoint/2010/main" val="399206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ZoneTexte 36"/>
          <p:cNvSpPr txBox="1"/>
          <p:nvPr/>
        </p:nvSpPr>
        <p:spPr>
          <a:xfrm>
            <a:off x="283943" y="4931279"/>
            <a:ext cx="8264231" cy="1138773"/>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fr-FR" b="1" dirty="0" smtClean="0"/>
              <a:t>Ecoutes complémentaires</a:t>
            </a:r>
          </a:p>
          <a:p>
            <a:pPr algn="ctr"/>
            <a:endParaRPr lang="fr-FR" b="1" dirty="0"/>
          </a:p>
          <a:p>
            <a:pPr algn="ctr"/>
            <a:endParaRPr lang="fr-FR" b="1" dirty="0" smtClean="0"/>
          </a:p>
          <a:p>
            <a:r>
              <a:rPr lang="fr-FR" sz="1400" b="1" dirty="0"/>
              <a:t>« Eu </a:t>
            </a:r>
            <a:r>
              <a:rPr lang="fr-FR" sz="1400" b="1" dirty="0" err="1"/>
              <a:t>Vim</a:t>
            </a:r>
            <a:r>
              <a:rPr lang="fr-FR" sz="1400" b="1" dirty="0"/>
              <a:t> da Bahia » </a:t>
            </a:r>
            <a:r>
              <a:rPr lang="fr-FR" sz="1400" dirty="0"/>
              <a:t>de Joao Gilberto et Stan </a:t>
            </a:r>
            <a:r>
              <a:rPr lang="fr-FR" sz="1400" dirty="0" smtClean="0"/>
              <a:t>Getz                                     </a:t>
            </a:r>
            <a:r>
              <a:rPr lang="fr-FR" sz="1400" dirty="0" smtClean="0"/>
              <a:t>Vidéo: </a:t>
            </a:r>
            <a:r>
              <a:rPr lang="fr-FR" sz="1400" b="1" dirty="0" smtClean="0"/>
              <a:t>« </a:t>
            </a:r>
            <a:r>
              <a:rPr lang="fr-FR" sz="1400" b="1" dirty="0"/>
              <a:t>Fanfarra » </a:t>
            </a:r>
            <a:r>
              <a:rPr lang="fr-FR" sz="1400" dirty="0"/>
              <a:t>de Sergio Mendes</a:t>
            </a:r>
            <a:endParaRPr lang="fr-FR" sz="1400" dirty="0" smtClean="0"/>
          </a:p>
        </p:txBody>
      </p:sp>
      <p:sp>
        <p:nvSpPr>
          <p:cNvPr id="26" name="ZoneTexte 25"/>
          <p:cNvSpPr txBox="1"/>
          <p:nvPr/>
        </p:nvSpPr>
        <p:spPr>
          <a:xfrm>
            <a:off x="5266858" y="3553568"/>
            <a:ext cx="3584478" cy="307777"/>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fr-FR" sz="1400" dirty="0" smtClean="0"/>
              <a:t>«</a:t>
            </a:r>
            <a:r>
              <a:rPr lang="fr-FR" sz="1400" dirty="0"/>
              <a:t> </a:t>
            </a:r>
            <a:r>
              <a:rPr lang="fr-FR" sz="1400" b="1" dirty="0" err="1"/>
              <a:t>Batucada</a:t>
            </a:r>
            <a:r>
              <a:rPr lang="fr-FR" sz="1400" b="1" dirty="0"/>
              <a:t> de carnava</a:t>
            </a:r>
            <a:r>
              <a:rPr lang="fr-FR" sz="1400" dirty="0"/>
              <a:t>l » de Sergio Mendes</a:t>
            </a:r>
          </a:p>
        </p:txBody>
      </p:sp>
      <p:sp>
        <p:nvSpPr>
          <p:cNvPr id="16" name="ZoneTexte 15"/>
          <p:cNvSpPr txBox="1"/>
          <p:nvPr/>
        </p:nvSpPr>
        <p:spPr>
          <a:xfrm>
            <a:off x="373754" y="1412776"/>
            <a:ext cx="8302703" cy="923330"/>
          </a:xfrm>
          <a:prstGeom prst="rect">
            <a:avLst/>
          </a:prstGeom>
          <a:ln w="28575"/>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r-FR" b="1" dirty="0" smtClean="0">
                <a:solidFill>
                  <a:srgbClr val="FF0000"/>
                </a:solidFill>
              </a:rPr>
              <a:t>AUDITION COMPARÉE ET CRITIQUE </a:t>
            </a:r>
          </a:p>
          <a:p>
            <a:pPr algn="ctr"/>
            <a:r>
              <a:rPr lang="fr-FR" dirty="0" smtClean="0"/>
              <a:t>d’œuvres musicales de différents compositeurs illustrant la  problématique:</a:t>
            </a:r>
          </a:p>
          <a:p>
            <a:pPr algn="ctr"/>
            <a:r>
              <a:rPr lang="fr-FR" dirty="0"/>
              <a:t>Comment une œuvre peut-elle évoquer la culture d’un pays: le Brésil </a:t>
            </a:r>
            <a:r>
              <a:rPr lang="fr-FR" dirty="0" smtClean="0"/>
              <a:t>?</a:t>
            </a:r>
            <a:endParaRPr lang="fr-FR" dirty="0"/>
          </a:p>
        </p:txBody>
      </p:sp>
      <p:sp>
        <p:nvSpPr>
          <p:cNvPr id="24" name="ZoneTexte 23"/>
          <p:cNvSpPr txBox="1"/>
          <p:nvPr/>
        </p:nvSpPr>
        <p:spPr>
          <a:xfrm>
            <a:off x="393224" y="3553568"/>
            <a:ext cx="4252162" cy="307777"/>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fr-FR" sz="1400" dirty="0" smtClean="0"/>
              <a:t>«</a:t>
            </a:r>
            <a:r>
              <a:rPr lang="fr-FR" sz="1400" dirty="0"/>
              <a:t> </a:t>
            </a:r>
            <a:r>
              <a:rPr lang="fr-FR" sz="1400" b="1" dirty="0" err="1"/>
              <a:t>Sumare</a:t>
            </a:r>
            <a:r>
              <a:rPr lang="fr-FR" sz="1400" dirty="0"/>
              <a:t> » extrait de </a:t>
            </a:r>
            <a:r>
              <a:rPr lang="fr-FR" sz="1400" dirty="0" err="1"/>
              <a:t>Saudades</a:t>
            </a:r>
            <a:r>
              <a:rPr lang="fr-FR" sz="1400" dirty="0"/>
              <a:t> do </a:t>
            </a:r>
            <a:r>
              <a:rPr lang="fr-FR" sz="1400" dirty="0" err="1"/>
              <a:t>Brasil</a:t>
            </a:r>
            <a:r>
              <a:rPr lang="fr-FR" sz="1400" dirty="0"/>
              <a:t> de D. </a:t>
            </a:r>
            <a:r>
              <a:rPr lang="fr-FR" sz="1400" dirty="0" smtClean="0"/>
              <a:t>Milhaud</a:t>
            </a:r>
          </a:p>
        </p:txBody>
      </p:sp>
      <p:sp>
        <p:nvSpPr>
          <p:cNvPr id="17" name="Titre 1"/>
          <p:cNvSpPr txBox="1">
            <a:spLocks/>
          </p:cNvSpPr>
          <p:nvPr/>
        </p:nvSpPr>
        <p:spPr>
          <a:xfrm>
            <a:off x="467544" y="260648"/>
            <a:ext cx="8208912" cy="432048"/>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fr-FR" sz="1800" b="1" dirty="0" smtClean="0"/>
              <a:t>Relations socle commun / enseignement de l’éducation musicale</a:t>
            </a:r>
          </a:p>
        </p:txBody>
      </p:sp>
      <p:sp>
        <p:nvSpPr>
          <p:cNvPr id="7" name="Flèche courbée vers la droite 6"/>
          <p:cNvSpPr/>
          <p:nvPr/>
        </p:nvSpPr>
        <p:spPr>
          <a:xfrm>
            <a:off x="467545" y="2371878"/>
            <a:ext cx="534769" cy="993115"/>
          </a:xfrm>
          <a:prstGeom prst="curved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8" name="Flèche courbée vers la gauche 7"/>
          <p:cNvSpPr/>
          <p:nvPr/>
        </p:nvSpPr>
        <p:spPr>
          <a:xfrm>
            <a:off x="8310732" y="4230552"/>
            <a:ext cx="504056" cy="961924"/>
          </a:xfrm>
          <a:prstGeom prst="curved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0" name="Flèche courbée vers la droite 19"/>
          <p:cNvSpPr/>
          <p:nvPr/>
        </p:nvSpPr>
        <p:spPr>
          <a:xfrm>
            <a:off x="373753" y="4230552"/>
            <a:ext cx="534769" cy="993115"/>
          </a:xfrm>
          <a:prstGeom prst="curved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1" name="Flèche courbée vers la gauche 20"/>
          <p:cNvSpPr/>
          <p:nvPr/>
        </p:nvSpPr>
        <p:spPr>
          <a:xfrm>
            <a:off x="8347280" y="2369202"/>
            <a:ext cx="504056" cy="961924"/>
          </a:xfrm>
          <a:prstGeom prst="curved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9" name="Flèche courbée vers le bas 8"/>
          <p:cNvSpPr/>
          <p:nvPr/>
        </p:nvSpPr>
        <p:spPr>
          <a:xfrm>
            <a:off x="4234840" y="3073180"/>
            <a:ext cx="1032021" cy="394715"/>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7" name="Flèche courbée vers le bas 26"/>
          <p:cNvSpPr/>
          <p:nvPr/>
        </p:nvSpPr>
        <p:spPr>
          <a:xfrm rot="10800000">
            <a:off x="4129376" y="4138811"/>
            <a:ext cx="1032021" cy="394715"/>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10" name="03_Saudades do Brasil Op. 67- IX. Sumaré.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extLst>
              <a:ext uri="{28A0092B-C50C-407E-A947-70E740481C1C}">
                <a14:useLocalDpi xmlns:a14="http://schemas.microsoft.com/office/drawing/2010/main" val="0"/>
              </a:ext>
            </a:extLst>
          </a:blip>
          <a:stretch>
            <a:fillRect/>
          </a:stretch>
        </p:blipFill>
        <p:spPr>
          <a:xfrm>
            <a:off x="2248203" y="3118409"/>
            <a:ext cx="357919" cy="357919"/>
          </a:xfrm>
          <a:prstGeom prst="rect">
            <a:avLst/>
          </a:prstGeom>
        </p:spPr>
      </p:pic>
      <p:pic>
        <p:nvPicPr>
          <p:cNvPr id="12" name="04_Batucada de Carnaval.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extLst>
              <a:ext uri="{28A0092B-C50C-407E-A947-70E740481C1C}">
                <a14:useLocalDpi xmlns:a14="http://schemas.microsoft.com/office/drawing/2010/main" val="0"/>
              </a:ext>
            </a:extLst>
          </a:blip>
          <a:stretch>
            <a:fillRect/>
          </a:stretch>
        </p:blipFill>
        <p:spPr>
          <a:xfrm>
            <a:off x="6948746" y="3081444"/>
            <a:ext cx="378186" cy="378186"/>
          </a:xfrm>
          <a:prstGeom prst="rect">
            <a:avLst/>
          </a:prstGeom>
        </p:spPr>
      </p:pic>
      <p:pic>
        <p:nvPicPr>
          <p:cNvPr id="13" name="05_Eu Vim Da Bahia.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extLst>
              <a:ext uri="{28A0092B-C50C-407E-A947-70E740481C1C}">
                <a14:useLocalDpi xmlns:a14="http://schemas.microsoft.com/office/drawing/2010/main" val="0"/>
              </a:ext>
            </a:extLst>
          </a:blip>
          <a:stretch>
            <a:fillRect/>
          </a:stretch>
        </p:blipFill>
        <p:spPr>
          <a:xfrm>
            <a:off x="1578223" y="5091857"/>
            <a:ext cx="436432" cy="436432"/>
          </a:xfrm>
          <a:prstGeom prst="rect">
            <a:avLst/>
          </a:prstGeom>
        </p:spPr>
      </p:pic>
    </p:spTree>
    <p:extLst>
      <p:ext uri="{BB962C8B-B14F-4D97-AF65-F5344CB8AC3E}">
        <p14:creationId xmlns:p14="http://schemas.microsoft.com/office/powerpoint/2010/main" val="26192293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4907" fill="hold"/>
                                        <p:tgtEl>
                                          <p:spTgt spid="10"/>
                                        </p:tgtEl>
                                      </p:cBhvr>
                                    </p:cmd>
                                  </p:childTnLst>
                                </p:cTn>
                              </p:par>
                            </p:childTnLst>
                          </p:cTn>
                        </p:par>
                      </p:childTnLst>
                    </p:cTn>
                  </p:par>
                </p:childTnLst>
              </p:cTn>
              <p:nextCondLst>
                <p:cond evt="onClick" delay="0">
                  <p:tgtEl>
                    <p:spTgt spid="10"/>
                  </p:tgtEl>
                </p:cond>
              </p:nextCondLst>
            </p:seq>
            <p:audio>
              <p:cMediaNode vol="80000">
                <p:cTn id="7" fill="hold" display="0">
                  <p:stCondLst>
                    <p:cond delay="indefinite"/>
                  </p:stCondLst>
                  <p:endCondLst>
                    <p:cond evt="onStopAudio" delay="0">
                      <p:tgtEl>
                        <p:sldTgt/>
                      </p:tgtEl>
                    </p:cond>
                  </p:endCondLst>
                </p:cTn>
                <p:tgtEl>
                  <p:spTgt spid="10"/>
                </p:tgtEl>
              </p:cMediaNode>
            </p:audi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45645" fill="hold"/>
                                        <p:tgtEl>
                                          <p:spTgt spid="12"/>
                                        </p:tgtEl>
                                      </p:cBhvr>
                                    </p:cmd>
                                  </p:childTnLst>
                                </p:cTn>
                              </p:par>
                            </p:childTnLst>
                          </p:cTn>
                        </p:par>
                      </p:childTnLst>
                    </p:cTn>
                  </p:par>
                </p:childTnLst>
              </p:cTn>
              <p:nextCondLst>
                <p:cond evt="onClick" delay="0">
                  <p:tgtEl>
                    <p:spTgt spid="12"/>
                  </p:tgtEl>
                </p:cond>
              </p:nextCondLst>
            </p:seq>
            <p:audio>
              <p:cMediaNode vol="80000">
                <p:cTn id="13" fill="hold" display="0">
                  <p:stCondLst>
                    <p:cond delay="indefinite"/>
                  </p:stCondLst>
                  <p:endCondLst>
                    <p:cond evt="onStopAudio" delay="0">
                      <p:tgtEl>
                        <p:sldTgt/>
                      </p:tgtEl>
                    </p:cond>
                  </p:endCondLst>
                </p:cTn>
                <p:tgtEl>
                  <p:spTgt spid="12"/>
                </p:tgtEl>
              </p:cMediaNode>
            </p:audio>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36384" fill="hold"/>
                                        <p:tgtEl>
                                          <p:spTgt spid="13"/>
                                        </p:tgtEl>
                                      </p:cBhvr>
                                    </p:cmd>
                                  </p:childTnLst>
                                </p:cTn>
                              </p:par>
                            </p:childTnLst>
                          </p:cTn>
                        </p:par>
                      </p:childTnLst>
                    </p:cTn>
                  </p:par>
                </p:childTnLst>
              </p:cTn>
              <p:nextCondLst>
                <p:cond evt="onClick" delay="0">
                  <p:tgtEl>
                    <p:spTgt spid="13"/>
                  </p:tgtEl>
                </p:cond>
              </p:nextCondLst>
            </p:seq>
            <p:audio>
              <p:cMediaNode vol="80000">
                <p:cTn id="19"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618470" y="2276873"/>
            <a:ext cx="7119471" cy="738664"/>
          </a:xfrm>
          <a:prstGeom prst="rect">
            <a:avLst/>
          </a:prstGeom>
          <a:solidFill>
            <a:schemeClr val="bg1">
              <a:lumMod val="95000"/>
            </a:schemeClr>
          </a:solidFill>
          <a:ln>
            <a:solidFill>
              <a:schemeClr val="tx1">
                <a:lumMod val="95000"/>
                <a:lumOff val="5000"/>
              </a:schemeClr>
            </a:solidFill>
          </a:ln>
        </p:spPr>
        <p:txBody>
          <a:bodyPr wrap="square">
            <a:spAutoFit/>
          </a:bodyPr>
          <a:lstStyle/>
          <a:p>
            <a:r>
              <a:rPr lang="fr-FR" sz="1400" b="1" dirty="0" smtClean="0">
                <a:solidFill>
                  <a:srgbClr val="FF0000"/>
                </a:solidFill>
              </a:rPr>
              <a:t>Domaine 4: Faire preuve de sensibilité, d’esprit critique, de curiosité: </a:t>
            </a:r>
          </a:p>
          <a:p>
            <a:pPr marL="285750" indent="-285750">
              <a:buFont typeface="Arial" pitchFamily="34" charset="0"/>
              <a:buChar char="•"/>
            </a:pPr>
            <a:r>
              <a:rPr lang="fr-FR" sz="1400" dirty="0">
                <a:solidFill>
                  <a:srgbClr val="FF0000"/>
                </a:solidFill>
              </a:rPr>
              <a:t>(C5D4i2) </a:t>
            </a:r>
            <a:r>
              <a:rPr lang="fr-FR" sz="1400" dirty="0" smtClean="0">
                <a:solidFill>
                  <a:srgbClr val="FF0000"/>
                </a:solidFill>
              </a:rPr>
              <a:t>Être </a:t>
            </a:r>
            <a:r>
              <a:rPr lang="fr-FR" sz="1400" dirty="0">
                <a:solidFill>
                  <a:srgbClr val="FF0000"/>
                </a:solidFill>
              </a:rPr>
              <a:t>sensible aux enjeux esthétiques et humains d’une </a:t>
            </a:r>
            <a:r>
              <a:rPr lang="fr-FR" sz="1400" dirty="0" smtClean="0">
                <a:solidFill>
                  <a:srgbClr val="FF0000"/>
                </a:solidFill>
              </a:rPr>
              <a:t>œuvre artistique</a:t>
            </a:r>
          </a:p>
          <a:p>
            <a:pPr marL="285750" indent="-285750">
              <a:buFont typeface="Arial" pitchFamily="34" charset="0"/>
              <a:buChar char="•"/>
            </a:pPr>
            <a:r>
              <a:rPr lang="fr-FR" sz="1400" dirty="0">
                <a:solidFill>
                  <a:srgbClr val="FF0000"/>
                </a:solidFill>
              </a:rPr>
              <a:t>(C5D4i3) Être capable de porter un regard critique sur un fait, un document, une </a:t>
            </a:r>
            <a:r>
              <a:rPr lang="fr-FR" sz="1400" dirty="0" smtClean="0">
                <a:solidFill>
                  <a:srgbClr val="FF0000"/>
                </a:solidFill>
              </a:rPr>
              <a:t>œuvre </a:t>
            </a:r>
            <a:endParaRPr lang="fr-FR" sz="1400" dirty="0">
              <a:solidFill>
                <a:srgbClr val="FF0000"/>
              </a:solidFill>
            </a:endParaRPr>
          </a:p>
        </p:txBody>
      </p:sp>
      <p:sp>
        <p:nvSpPr>
          <p:cNvPr id="6" name="Titre 1"/>
          <p:cNvSpPr txBox="1">
            <a:spLocks/>
          </p:cNvSpPr>
          <p:nvPr/>
        </p:nvSpPr>
        <p:spPr>
          <a:xfrm>
            <a:off x="554203" y="3552692"/>
            <a:ext cx="2993593" cy="836469"/>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fr-FR" sz="1600" b="1" dirty="0" smtClean="0"/>
              <a:t>Projet musical: </a:t>
            </a:r>
            <a:r>
              <a:rPr lang="fr-FR" sz="1600" b="1" dirty="0" smtClean="0">
                <a:solidFill>
                  <a:srgbClr val="FF0000"/>
                </a:solidFill>
              </a:rPr>
              <a:t>« Bahia » de Georges Moustaki</a:t>
            </a:r>
            <a:endParaRPr lang="fr-FR" sz="1600" b="1" dirty="0"/>
          </a:p>
        </p:txBody>
      </p:sp>
      <p:cxnSp>
        <p:nvCxnSpPr>
          <p:cNvPr id="3" name="Connecteur droit avec flèche 2"/>
          <p:cNvCxnSpPr/>
          <p:nvPr/>
        </p:nvCxnSpPr>
        <p:spPr>
          <a:xfrm>
            <a:off x="1093792" y="3015536"/>
            <a:ext cx="0" cy="537156"/>
          </a:xfrm>
          <a:prstGeom prst="straightConnector1">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583819" y="4900929"/>
            <a:ext cx="4340076" cy="954107"/>
          </a:xfrm>
          <a:prstGeom prst="rect">
            <a:avLst/>
          </a:prstGeom>
          <a:solidFill>
            <a:schemeClr val="bg1">
              <a:lumMod val="95000"/>
            </a:schemeClr>
          </a:solidFill>
          <a:ln>
            <a:solidFill>
              <a:schemeClr val="tx1">
                <a:lumMod val="95000"/>
                <a:lumOff val="5000"/>
              </a:schemeClr>
            </a:solidFill>
          </a:ln>
        </p:spPr>
        <p:txBody>
          <a:bodyPr wrap="square">
            <a:spAutoFit/>
          </a:bodyPr>
          <a:lstStyle/>
          <a:p>
            <a:r>
              <a:rPr lang="fr-FR" sz="1400" b="1" dirty="0" smtClean="0"/>
              <a:t>Choix de cette chanson:</a:t>
            </a:r>
          </a:p>
          <a:p>
            <a:pPr marL="285750" indent="-285750">
              <a:buFont typeface="Arial" pitchFamily="34" charset="0"/>
              <a:buChar char="•"/>
            </a:pPr>
            <a:r>
              <a:rPr lang="fr-FR" sz="1400" dirty="0" smtClean="0"/>
              <a:t>Peinture sonore et poétique du Brésil</a:t>
            </a:r>
          </a:p>
          <a:p>
            <a:pPr marL="285750" indent="-285750">
              <a:buFont typeface="Arial" pitchFamily="34" charset="0"/>
              <a:buChar char="•"/>
            </a:pPr>
            <a:r>
              <a:rPr lang="fr-FR" sz="1400" dirty="0" smtClean="0"/>
              <a:t>Proposer un accompagnement sobre de la chanson</a:t>
            </a:r>
            <a:r>
              <a:rPr lang="fr-FR" sz="1400" dirty="0"/>
              <a:t> </a:t>
            </a:r>
            <a:r>
              <a:rPr lang="fr-FR" sz="1400" dirty="0" smtClean="0"/>
              <a:t>pour permettre  une grande liberté  d’arrangements.</a:t>
            </a:r>
          </a:p>
        </p:txBody>
      </p:sp>
      <p:cxnSp>
        <p:nvCxnSpPr>
          <p:cNvPr id="23" name="Connecteur droit avec flèche 22"/>
          <p:cNvCxnSpPr/>
          <p:nvPr/>
        </p:nvCxnSpPr>
        <p:spPr>
          <a:xfrm>
            <a:off x="1095384" y="4363772"/>
            <a:ext cx="0" cy="537156"/>
          </a:xfrm>
          <a:prstGeom prst="straightConnector1">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5004048" y="3681036"/>
            <a:ext cx="4139952" cy="2369880"/>
          </a:xfrm>
          <a:prstGeom prst="rect">
            <a:avLst/>
          </a:prstGeom>
          <a:solidFill>
            <a:schemeClr val="bg1">
              <a:lumMod val="95000"/>
            </a:schemeClr>
          </a:solidFill>
          <a:ln>
            <a:solidFill>
              <a:schemeClr val="tx1">
                <a:lumMod val="95000"/>
                <a:lumOff val="5000"/>
              </a:schemeClr>
            </a:solidFill>
          </a:ln>
        </p:spPr>
        <p:txBody>
          <a:bodyPr wrap="square">
            <a:spAutoFit/>
          </a:bodyPr>
          <a:lstStyle/>
          <a:p>
            <a:pPr algn="ctr"/>
            <a:r>
              <a:rPr lang="fr-FR" sz="1600" b="1" dirty="0" smtClean="0">
                <a:solidFill>
                  <a:srgbClr val="FF0000"/>
                </a:solidFill>
              </a:rPr>
              <a:t>C7: GRANDE LIBERTÉ </a:t>
            </a:r>
          </a:p>
          <a:p>
            <a:pPr algn="ctr"/>
            <a:r>
              <a:rPr lang="fr-FR" sz="1600" b="1" dirty="0" smtClean="0">
                <a:solidFill>
                  <a:srgbClr val="FF0000"/>
                </a:solidFill>
              </a:rPr>
              <a:t>pour l’interprétation et l’arrangement </a:t>
            </a:r>
          </a:p>
          <a:p>
            <a:pPr algn="ctr"/>
            <a:r>
              <a:rPr lang="fr-FR" sz="1600" b="1" dirty="0" smtClean="0">
                <a:solidFill>
                  <a:srgbClr val="FF0000"/>
                </a:solidFill>
              </a:rPr>
              <a:t>par les élèves…</a:t>
            </a:r>
          </a:p>
          <a:p>
            <a:pPr marL="285750" indent="-285750">
              <a:buFont typeface="Arial" pitchFamily="34" charset="0"/>
              <a:buChar char="•"/>
            </a:pPr>
            <a:r>
              <a:rPr lang="fr-FR" sz="1400" dirty="0" smtClean="0">
                <a:solidFill>
                  <a:srgbClr val="FF0000"/>
                </a:solidFill>
              </a:rPr>
              <a:t>(C7D3i2) S’intégrer </a:t>
            </a:r>
            <a:r>
              <a:rPr lang="fr-FR" sz="1400" dirty="0">
                <a:solidFill>
                  <a:srgbClr val="FF0000"/>
                </a:solidFill>
              </a:rPr>
              <a:t>et coopérer dans un projet </a:t>
            </a:r>
            <a:r>
              <a:rPr lang="fr-FR" sz="1400" dirty="0" smtClean="0">
                <a:solidFill>
                  <a:srgbClr val="FF0000"/>
                </a:solidFill>
              </a:rPr>
              <a:t>collec</a:t>
            </a:r>
            <a:r>
              <a:rPr lang="fr-FR" sz="1600" dirty="0" smtClean="0">
                <a:solidFill>
                  <a:srgbClr val="FF0000"/>
                </a:solidFill>
              </a:rPr>
              <a:t>tif</a:t>
            </a:r>
          </a:p>
          <a:p>
            <a:pPr marL="285750" indent="-285750">
              <a:buFont typeface="Arial" pitchFamily="34" charset="0"/>
              <a:buChar char="•"/>
            </a:pPr>
            <a:r>
              <a:rPr lang="fr-FR" sz="1400" dirty="0" smtClean="0">
                <a:solidFill>
                  <a:srgbClr val="FF0000"/>
                </a:solidFill>
              </a:rPr>
              <a:t>(C7D3i3) Manifester </a:t>
            </a:r>
            <a:r>
              <a:rPr lang="fr-FR" sz="1400" dirty="0">
                <a:solidFill>
                  <a:srgbClr val="FF0000"/>
                </a:solidFill>
              </a:rPr>
              <a:t>curiosité, créativité, motivation à travers des activités conduites ou reconnues par </a:t>
            </a:r>
            <a:r>
              <a:rPr lang="fr-FR" sz="1400" dirty="0" smtClean="0">
                <a:solidFill>
                  <a:srgbClr val="FF0000"/>
                </a:solidFill>
              </a:rPr>
              <a:t>l'établissement</a:t>
            </a:r>
          </a:p>
          <a:p>
            <a:pPr marL="285750" indent="-285750">
              <a:buFont typeface="Arial" pitchFamily="34" charset="0"/>
              <a:buChar char="•"/>
            </a:pPr>
            <a:r>
              <a:rPr lang="fr-FR" sz="1400" dirty="0" smtClean="0">
                <a:solidFill>
                  <a:srgbClr val="FF0000"/>
                </a:solidFill>
              </a:rPr>
              <a:t>(C7D3i4) Assumer </a:t>
            </a:r>
            <a:r>
              <a:rPr lang="fr-FR" sz="1400" dirty="0">
                <a:solidFill>
                  <a:srgbClr val="FF0000"/>
                </a:solidFill>
              </a:rPr>
              <a:t>des rôles, prendre des initiatives et des </a:t>
            </a:r>
            <a:r>
              <a:rPr lang="fr-FR" sz="1400" dirty="0" smtClean="0">
                <a:solidFill>
                  <a:srgbClr val="FF0000"/>
                </a:solidFill>
              </a:rPr>
              <a:t>décisions</a:t>
            </a:r>
            <a:endParaRPr lang="fr-FR" sz="1400" dirty="0">
              <a:solidFill>
                <a:srgbClr val="FF0000"/>
              </a:solidFill>
            </a:endParaRPr>
          </a:p>
        </p:txBody>
      </p:sp>
      <p:cxnSp>
        <p:nvCxnSpPr>
          <p:cNvPr id="25" name="Connecteur droit avec flèche 24"/>
          <p:cNvCxnSpPr/>
          <p:nvPr/>
        </p:nvCxnSpPr>
        <p:spPr>
          <a:xfrm flipH="1">
            <a:off x="3995937" y="4167255"/>
            <a:ext cx="933887" cy="689556"/>
          </a:xfrm>
          <a:prstGeom prst="straightConnector1">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p:nvPr/>
        </p:nvCxnSpPr>
        <p:spPr>
          <a:xfrm flipH="1" flipV="1">
            <a:off x="3995938" y="3140969"/>
            <a:ext cx="933885" cy="524866"/>
          </a:xfrm>
          <a:prstGeom prst="straightConnector1">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Titre 1"/>
          <p:cNvSpPr txBox="1">
            <a:spLocks/>
          </p:cNvSpPr>
          <p:nvPr/>
        </p:nvSpPr>
        <p:spPr>
          <a:xfrm>
            <a:off x="467544" y="260648"/>
            <a:ext cx="8208912" cy="432048"/>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fr-FR" sz="1800" b="1" dirty="0" smtClean="0"/>
              <a:t>Relations socle commun / enseignement de l’éducation musicale</a:t>
            </a:r>
          </a:p>
        </p:txBody>
      </p:sp>
      <p:sp>
        <p:nvSpPr>
          <p:cNvPr id="2" name="Rectangle 1"/>
          <p:cNvSpPr/>
          <p:nvPr/>
        </p:nvSpPr>
        <p:spPr>
          <a:xfrm>
            <a:off x="467546" y="908721"/>
            <a:ext cx="8208911" cy="646331"/>
          </a:xfrm>
          <a:prstGeom prst="rect">
            <a:avLst/>
          </a:prstGeom>
          <a:effectLst>
            <a:innerShdw blurRad="63500" dist="50800" dir="2700000">
              <a:prstClr val="black">
                <a:alpha val="50000"/>
              </a:prstClr>
            </a:innerShdw>
          </a:effectLst>
        </p:spPr>
        <p:style>
          <a:lnRef idx="1">
            <a:schemeClr val="dk1"/>
          </a:lnRef>
          <a:fillRef idx="2">
            <a:schemeClr val="dk1"/>
          </a:fillRef>
          <a:effectRef idx="1">
            <a:schemeClr val="dk1"/>
          </a:effectRef>
          <a:fontRef idx="minor">
            <a:schemeClr val="dk1"/>
          </a:fontRef>
        </p:style>
        <p:txBody>
          <a:bodyPr wrap="square">
            <a:spAutoFit/>
          </a:bodyPr>
          <a:lstStyle/>
          <a:p>
            <a:pPr algn="ctr"/>
            <a:r>
              <a:rPr lang="fr-FR" b="1" i="1" dirty="0" smtClean="0">
                <a:solidFill>
                  <a:srgbClr val="FF0000"/>
                </a:solidFill>
              </a:rPr>
              <a:t>INTERPRÉTATION</a:t>
            </a:r>
            <a:r>
              <a:rPr lang="fr-FR" i="1" dirty="0" smtClean="0">
                <a:solidFill>
                  <a:srgbClr val="FF0000"/>
                </a:solidFill>
              </a:rPr>
              <a:t>…</a:t>
            </a:r>
            <a:r>
              <a:rPr lang="fr-FR" i="1" dirty="0" smtClean="0"/>
              <a:t> d’une </a:t>
            </a:r>
            <a:r>
              <a:rPr lang="fr-FR" i="1" dirty="0"/>
              <a:t>chanson </a:t>
            </a:r>
            <a:r>
              <a:rPr lang="fr-FR" i="1" dirty="0" smtClean="0"/>
              <a:t>puis </a:t>
            </a:r>
            <a:r>
              <a:rPr lang="fr-FR" i="1" dirty="0"/>
              <a:t>recherche </a:t>
            </a:r>
            <a:endParaRPr lang="fr-FR" i="1" dirty="0" smtClean="0"/>
          </a:p>
          <a:p>
            <a:pPr algn="ctr"/>
            <a:r>
              <a:rPr lang="fr-FR" b="1" i="1" dirty="0" smtClean="0">
                <a:solidFill>
                  <a:srgbClr val="FF0000"/>
                </a:solidFill>
              </a:rPr>
              <a:t>D’ARRANGEMENTS… </a:t>
            </a:r>
            <a:r>
              <a:rPr lang="fr-FR" i="1" dirty="0" smtClean="0"/>
              <a:t>différents </a:t>
            </a:r>
            <a:r>
              <a:rPr lang="fr-FR" i="1" dirty="0"/>
              <a:t>et adaptés…</a:t>
            </a:r>
          </a:p>
        </p:txBody>
      </p:sp>
    </p:spTree>
    <p:extLst>
      <p:ext uri="{BB962C8B-B14F-4D97-AF65-F5344CB8AC3E}">
        <p14:creationId xmlns:p14="http://schemas.microsoft.com/office/powerpoint/2010/main" val="28528900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Ellipse 25"/>
          <p:cNvSpPr/>
          <p:nvPr/>
        </p:nvSpPr>
        <p:spPr>
          <a:xfrm>
            <a:off x="1262308" y="1964723"/>
            <a:ext cx="6984776" cy="4710063"/>
          </a:xfrm>
          <a:prstGeom prst="ellipse">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Flèche à quatre pointes 26"/>
          <p:cNvSpPr/>
          <p:nvPr/>
        </p:nvSpPr>
        <p:spPr>
          <a:xfrm>
            <a:off x="3071359" y="3045371"/>
            <a:ext cx="3794519" cy="2068587"/>
          </a:xfrm>
          <a:prstGeom prst="quadArrow">
            <a:avLst>
              <a:gd name="adj1" fmla="val 0"/>
              <a:gd name="adj2" fmla="val 6417"/>
              <a:gd name="adj3" fmla="val 8250"/>
            </a:avLst>
          </a:pr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Titre 1"/>
          <p:cNvSpPr txBox="1">
            <a:spLocks/>
          </p:cNvSpPr>
          <p:nvPr/>
        </p:nvSpPr>
        <p:spPr>
          <a:xfrm>
            <a:off x="3560686" y="3661432"/>
            <a:ext cx="2719548" cy="836469"/>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fr-FR" sz="2000" b="1" dirty="0" smtClean="0"/>
              <a:t>séquence pédagogique</a:t>
            </a:r>
            <a:endParaRPr lang="fr-FR" sz="2000" b="1" dirty="0"/>
          </a:p>
        </p:txBody>
      </p:sp>
      <p:sp>
        <p:nvSpPr>
          <p:cNvPr id="30" name="ZoneTexte 29"/>
          <p:cNvSpPr txBox="1"/>
          <p:nvPr/>
        </p:nvSpPr>
        <p:spPr>
          <a:xfrm>
            <a:off x="2331272" y="1890620"/>
            <a:ext cx="2441630" cy="523220"/>
          </a:xfrm>
          <a:prstGeom prst="rect">
            <a:avLst/>
          </a:prstGeom>
          <a:ln/>
        </p:spPr>
        <p:style>
          <a:lnRef idx="1">
            <a:schemeClr val="dk1"/>
          </a:lnRef>
          <a:fillRef idx="2">
            <a:schemeClr val="dk1"/>
          </a:fillRef>
          <a:effectRef idx="1">
            <a:schemeClr val="dk1"/>
          </a:effectRef>
          <a:fontRef idx="minor">
            <a:schemeClr val="dk1"/>
          </a:fontRef>
        </p:style>
        <p:txBody>
          <a:bodyPr wrap="none" rtlCol="0">
            <a:spAutoFit/>
          </a:bodyPr>
          <a:lstStyle/>
          <a:p>
            <a:pPr algn="ctr"/>
            <a:r>
              <a:rPr lang="fr-FR" sz="1400" b="1" dirty="0" smtClean="0"/>
              <a:t>Projet musical:</a:t>
            </a:r>
          </a:p>
          <a:p>
            <a:pPr algn="ctr"/>
            <a:r>
              <a:rPr lang="fr-FR" sz="1400" dirty="0" smtClean="0"/>
              <a:t>« Bahia » de Georges </a:t>
            </a:r>
            <a:r>
              <a:rPr lang="fr-FR" sz="1400" dirty="0"/>
              <a:t>M</a:t>
            </a:r>
            <a:r>
              <a:rPr lang="fr-FR" sz="1400" dirty="0" smtClean="0"/>
              <a:t>oustaki</a:t>
            </a:r>
            <a:endParaRPr lang="fr-FR" sz="1400" dirty="0"/>
          </a:p>
        </p:txBody>
      </p:sp>
      <p:sp>
        <p:nvSpPr>
          <p:cNvPr id="2" name="ZoneTexte 1"/>
          <p:cNvSpPr txBox="1"/>
          <p:nvPr/>
        </p:nvSpPr>
        <p:spPr>
          <a:xfrm>
            <a:off x="5508105" y="1680915"/>
            <a:ext cx="3536750" cy="1600438"/>
          </a:xfrm>
          <a:prstGeom prst="rect">
            <a:avLst/>
          </a:prstGeom>
          <a:solidFill>
            <a:schemeClr val="bg1">
              <a:lumMod val="95000"/>
            </a:schemeClr>
          </a:solidFill>
          <a:ln>
            <a:solidFill>
              <a:schemeClr val="tx1">
                <a:lumMod val="95000"/>
                <a:lumOff val="5000"/>
              </a:schemeClr>
            </a:solidFill>
          </a:ln>
        </p:spPr>
        <p:txBody>
          <a:bodyPr wrap="square" rtlCol="0">
            <a:spAutoFit/>
          </a:bodyPr>
          <a:lstStyle/>
          <a:p>
            <a:pPr algn="ctr"/>
            <a:r>
              <a:rPr lang="fr-FR" sz="1400" i="1" dirty="0"/>
              <a:t>Le projet musical consiste à réaliser un arrangement du chant « </a:t>
            </a:r>
            <a:r>
              <a:rPr lang="fr-FR" sz="1400" i="1" dirty="0" smtClean="0"/>
              <a:t>Bahia » en </a:t>
            </a:r>
            <a:r>
              <a:rPr lang="fr-FR" sz="1400" i="1" dirty="0"/>
              <a:t>réutilisant les notions abordées et pratiquées collectivement </a:t>
            </a:r>
            <a:r>
              <a:rPr lang="fr-FR" sz="1400" i="1" dirty="0" smtClean="0"/>
              <a:t>(cellules </a:t>
            </a:r>
            <a:r>
              <a:rPr lang="fr-FR" sz="1400" i="1" dirty="0"/>
              <a:t>rythmiques, œuvres complémentaires sources d’inspiration…). Travail de groupes en autonomie ou travail collectif</a:t>
            </a:r>
            <a:r>
              <a:rPr lang="fr-FR" sz="1400" i="1" dirty="0" smtClean="0"/>
              <a:t>.</a:t>
            </a:r>
            <a:endParaRPr lang="fr-FR" sz="1400" i="1" dirty="0"/>
          </a:p>
        </p:txBody>
      </p:sp>
      <p:sp>
        <p:nvSpPr>
          <p:cNvPr id="3" name="Rectangle 2"/>
          <p:cNvSpPr/>
          <p:nvPr/>
        </p:nvSpPr>
        <p:spPr>
          <a:xfrm>
            <a:off x="182696" y="2568317"/>
            <a:ext cx="4572000" cy="954107"/>
          </a:xfrm>
          <a:prstGeom prst="rect">
            <a:avLst/>
          </a:prstGeom>
          <a:solidFill>
            <a:schemeClr val="bg1">
              <a:lumMod val="95000"/>
            </a:schemeClr>
          </a:solidFill>
          <a:ln>
            <a:solidFill>
              <a:schemeClr val="tx1">
                <a:lumMod val="95000"/>
                <a:lumOff val="5000"/>
              </a:schemeClr>
            </a:solidFill>
          </a:ln>
        </p:spPr>
        <p:txBody>
          <a:bodyPr>
            <a:spAutoFit/>
          </a:bodyPr>
          <a:lstStyle/>
          <a:p>
            <a:r>
              <a:rPr lang="fr-FR" sz="1400" dirty="0"/>
              <a:t>La séquence débute par </a:t>
            </a:r>
            <a:r>
              <a:rPr lang="fr-FR" sz="1400" dirty="0" smtClean="0"/>
              <a:t>une interprétation </a:t>
            </a:r>
            <a:r>
              <a:rPr lang="fr-FR" sz="1400" dirty="0" smtClean="0"/>
              <a:t>assez sobre </a:t>
            </a:r>
            <a:r>
              <a:rPr lang="fr-FR" sz="1400" dirty="0" smtClean="0"/>
              <a:t>de la chanson afin de </a:t>
            </a:r>
            <a:r>
              <a:rPr lang="fr-FR" sz="1400" dirty="0"/>
              <a:t>p</a:t>
            </a:r>
            <a:r>
              <a:rPr lang="fr-FR" sz="1400" dirty="0" smtClean="0"/>
              <a:t>ermettre aux élèves de s’imprégner du style  (à travers différentes écoutes)  et de créer un accompagnement original</a:t>
            </a:r>
          </a:p>
        </p:txBody>
      </p:sp>
      <p:sp>
        <p:nvSpPr>
          <p:cNvPr id="7" name="Rectangle 6"/>
          <p:cNvSpPr/>
          <p:nvPr/>
        </p:nvSpPr>
        <p:spPr>
          <a:xfrm>
            <a:off x="2380737" y="5131966"/>
            <a:ext cx="4572000" cy="1384995"/>
          </a:xfrm>
          <a:prstGeom prst="rect">
            <a:avLst/>
          </a:prstGeom>
          <a:solidFill>
            <a:schemeClr val="bg1">
              <a:lumMod val="95000"/>
            </a:schemeClr>
          </a:solidFill>
          <a:ln>
            <a:solidFill>
              <a:schemeClr val="tx1">
                <a:lumMod val="95000"/>
                <a:lumOff val="5000"/>
              </a:schemeClr>
            </a:solidFill>
          </a:ln>
        </p:spPr>
        <p:txBody>
          <a:bodyPr>
            <a:spAutoFit/>
          </a:bodyPr>
          <a:lstStyle/>
          <a:p>
            <a:pPr algn="ctr"/>
            <a:r>
              <a:rPr lang="fr-FR" sz="1400" b="1" dirty="0" smtClean="0"/>
              <a:t>HISTOIRE DES ARTS</a:t>
            </a:r>
          </a:p>
          <a:p>
            <a:pPr algn="ctr"/>
            <a:endParaRPr lang="fr-FR" sz="1400" dirty="0" smtClean="0"/>
          </a:p>
          <a:p>
            <a:r>
              <a:rPr lang="fr-FR" sz="1400" dirty="0" smtClean="0"/>
              <a:t>L’approche </a:t>
            </a:r>
            <a:r>
              <a:rPr lang="fr-FR" sz="1400" dirty="0"/>
              <a:t>d’œuvres artistiques choisies dans différents domaines </a:t>
            </a:r>
            <a:r>
              <a:rPr lang="fr-FR" sz="1400" dirty="0" smtClean="0"/>
              <a:t>(tableaux, </a:t>
            </a:r>
            <a:r>
              <a:rPr lang="fr-FR" sz="1400" dirty="0"/>
              <a:t>autres </a:t>
            </a:r>
            <a:r>
              <a:rPr lang="fr-FR" sz="1400" dirty="0" smtClean="0"/>
              <a:t>œuvres brésiliennes…) </a:t>
            </a:r>
            <a:r>
              <a:rPr lang="fr-FR" sz="1400" dirty="0"/>
              <a:t>permet aux élèves de prendre conscience de la diversité de créations possibles </a:t>
            </a:r>
          </a:p>
        </p:txBody>
      </p:sp>
      <p:sp>
        <p:nvSpPr>
          <p:cNvPr id="13" name="Titre 1"/>
          <p:cNvSpPr txBox="1">
            <a:spLocks/>
          </p:cNvSpPr>
          <p:nvPr/>
        </p:nvSpPr>
        <p:spPr>
          <a:xfrm>
            <a:off x="467544" y="260648"/>
            <a:ext cx="8208912" cy="432048"/>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fr-FR" sz="1800" b="1" dirty="0" smtClean="0"/>
              <a:t>Relations socle commun / enseignement de l’éducation musicale</a:t>
            </a:r>
          </a:p>
        </p:txBody>
      </p:sp>
      <p:sp>
        <p:nvSpPr>
          <p:cNvPr id="11" name="Rectangle 10"/>
          <p:cNvSpPr/>
          <p:nvPr/>
        </p:nvSpPr>
        <p:spPr>
          <a:xfrm>
            <a:off x="467546" y="908721"/>
            <a:ext cx="8208911" cy="646331"/>
          </a:xfrm>
          <a:prstGeom prst="rect">
            <a:avLst/>
          </a:prstGeom>
          <a:effectLst>
            <a:innerShdw blurRad="63500" dist="50800" dir="2700000">
              <a:prstClr val="black">
                <a:alpha val="50000"/>
              </a:prstClr>
            </a:innerShdw>
          </a:effectLst>
        </p:spPr>
        <p:style>
          <a:lnRef idx="1">
            <a:schemeClr val="dk1"/>
          </a:lnRef>
          <a:fillRef idx="2">
            <a:schemeClr val="dk1"/>
          </a:fillRef>
          <a:effectRef idx="1">
            <a:schemeClr val="dk1"/>
          </a:effectRef>
          <a:fontRef idx="minor">
            <a:schemeClr val="dk1"/>
          </a:fontRef>
        </p:style>
        <p:txBody>
          <a:bodyPr wrap="square">
            <a:spAutoFit/>
          </a:bodyPr>
          <a:lstStyle/>
          <a:p>
            <a:pPr algn="ctr"/>
            <a:r>
              <a:rPr lang="fr-FR" b="1" i="1" dirty="0" smtClean="0">
                <a:solidFill>
                  <a:srgbClr val="FF0000"/>
                </a:solidFill>
              </a:rPr>
              <a:t>INTERPRÉTATION</a:t>
            </a:r>
            <a:r>
              <a:rPr lang="fr-FR" i="1" dirty="0" smtClean="0">
                <a:solidFill>
                  <a:srgbClr val="FF0000"/>
                </a:solidFill>
              </a:rPr>
              <a:t>…</a:t>
            </a:r>
            <a:r>
              <a:rPr lang="fr-FR" i="1" dirty="0" smtClean="0"/>
              <a:t> d’une </a:t>
            </a:r>
            <a:r>
              <a:rPr lang="fr-FR" i="1" dirty="0"/>
              <a:t>chanson </a:t>
            </a:r>
            <a:r>
              <a:rPr lang="fr-FR" i="1" dirty="0" smtClean="0"/>
              <a:t>puis </a:t>
            </a:r>
            <a:r>
              <a:rPr lang="fr-FR" i="1" dirty="0"/>
              <a:t>recherche </a:t>
            </a:r>
            <a:endParaRPr lang="fr-FR" i="1" dirty="0" smtClean="0"/>
          </a:p>
          <a:p>
            <a:pPr algn="ctr"/>
            <a:r>
              <a:rPr lang="fr-FR" b="1" i="1" dirty="0" smtClean="0">
                <a:solidFill>
                  <a:srgbClr val="FF0000"/>
                </a:solidFill>
              </a:rPr>
              <a:t>D’ARRANGEMENTS… </a:t>
            </a:r>
            <a:r>
              <a:rPr lang="fr-FR" i="1" dirty="0" smtClean="0"/>
              <a:t>différents </a:t>
            </a:r>
            <a:r>
              <a:rPr lang="fr-FR" i="1" dirty="0"/>
              <a:t>et adaptés…</a:t>
            </a:r>
          </a:p>
        </p:txBody>
      </p:sp>
    </p:spTree>
    <p:extLst>
      <p:ext uri="{BB962C8B-B14F-4D97-AF65-F5344CB8AC3E}">
        <p14:creationId xmlns:p14="http://schemas.microsoft.com/office/powerpoint/2010/main" val="2760413263"/>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3057</TotalTime>
  <Words>719</Words>
  <Application>Microsoft Office PowerPoint</Application>
  <PresentationFormat>Affichage à l'écran (4:3)</PresentationFormat>
  <Paragraphs>101</Paragraphs>
  <Slides>9</Slides>
  <Notes>9</Notes>
  <HiddenSlides>0</HiddenSlides>
  <MMClips>3</MMClips>
  <ScaleCrop>false</ScaleCrop>
  <HeadingPairs>
    <vt:vector size="4" baseType="variant">
      <vt:variant>
        <vt:lpstr>Thème</vt:lpstr>
      </vt:variant>
      <vt:variant>
        <vt:i4>1</vt:i4>
      </vt:variant>
      <vt:variant>
        <vt:lpstr>Titres des diapositives</vt:lpstr>
      </vt:variant>
      <vt:variant>
        <vt:i4>9</vt:i4>
      </vt:variant>
    </vt:vector>
  </HeadingPairs>
  <TitlesOfParts>
    <vt:vector size="10" baseType="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Dom</dc:creator>
  <cp:lastModifiedBy>Dom</cp:lastModifiedBy>
  <cp:revision>266</cp:revision>
  <dcterms:created xsi:type="dcterms:W3CDTF">2011-10-12T15:56:33Z</dcterms:created>
  <dcterms:modified xsi:type="dcterms:W3CDTF">2012-06-21T20:07:34Z</dcterms:modified>
</cp:coreProperties>
</file>