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11" r:id="rId3"/>
    <p:sldId id="257" r:id="rId4"/>
    <p:sldId id="258" r:id="rId5"/>
    <p:sldId id="261" r:id="rId6"/>
    <p:sldId id="280" r:id="rId7"/>
    <p:sldId id="281" r:id="rId8"/>
    <p:sldId id="312" r:id="rId9"/>
    <p:sldId id="313" r:id="rId10"/>
    <p:sldId id="314" r:id="rId11"/>
    <p:sldId id="284" r:id="rId12"/>
    <p:sldId id="286" r:id="rId13"/>
    <p:sldId id="287" r:id="rId14"/>
    <p:sldId id="288" r:id="rId15"/>
    <p:sldId id="291" r:id="rId16"/>
    <p:sldId id="289" r:id="rId17"/>
    <p:sldId id="290" r:id="rId18"/>
    <p:sldId id="292" r:id="rId19"/>
    <p:sldId id="293" r:id="rId20"/>
    <p:sldId id="295" r:id="rId21"/>
    <p:sldId id="296" r:id="rId22"/>
    <p:sldId id="297" r:id="rId23"/>
    <p:sldId id="323" r:id="rId24"/>
    <p:sldId id="325" r:id="rId25"/>
    <p:sldId id="326" r:id="rId26"/>
    <p:sldId id="327" r:id="rId27"/>
    <p:sldId id="321" r:id="rId28"/>
    <p:sldId id="322" r:id="rId29"/>
    <p:sldId id="319" r:id="rId30"/>
    <p:sldId id="299" r:id="rId31"/>
    <p:sldId id="320" r:id="rId32"/>
    <p:sldId id="301" r:id="rId33"/>
    <p:sldId id="309"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E99687-663D-4392-909E-D1078D9F4313}" type="doc">
      <dgm:prSet loTypeId="urn:microsoft.com/office/officeart/2005/8/layout/venn1" loCatId="relationship" qsTypeId="urn:microsoft.com/office/officeart/2005/8/quickstyle/simple1" qsCatId="simple" csTypeId="urn:microsoft.com/office/officeart/2005/8/colors/colorful5" csCatId="colorful" phldr="1"/>
      <dgm:spPr/>
    </dgm:pt>
    <dgm:pt modelId="{9904366C-9149-4722-8445-70EAACDC73B2}">
      <dgm:prSet phldrT="[Texte]"/>
      <dgm:spPr/>
      <dgm:t>
        <a:bodyPr/>
        <a:lstStyle/>
        <a:p>
          <a:r>
            <a:rPr lang="fr-FR" dirty="0" smtClean="0"/>
            <a:t>EPI &amp; AP</a:t>
          </a:r>
          <a:endParaRPr lang="fr-FR" dirty="0"/>
        </a:p>
      </dgm:t>
    </dgm:pt>
    <dgm:pt modelId="{C0ACEC89-0165-4D6F-9E03-97A0230AD7A0}" type="parTrans" cxnId="{3F59B2E8-F436-48DD-97D1-6DC6771D4ED5}">
      <dgm:prSet/>
      <dgm:spPr/>
      <dgm:t>
        <a:bodyPr/>
        <a:lstStyle/>
        <a:p>
          <a:endParaRPr lang="fr-FR"/>
        </a:p>
      </dgm:t>
    </dgm:pt>
    <dgm:pt modelId="{5E365172-2DE9-45D5-9BEB-1B4AC8D9229B}" type="sibTrans" cxnId="{3F59B2E8-F436-48DD-97D1-6DC6771D4ED5}">
      <dgm:prSet/>
      <dgm:spPr/>
      <dgm:t>
        <a:bodyPr/>
        <a:lstStyle/>
        <a:p>
          <a:endParaRPr lang="fr-FR"/>
        </a:p>
      </dgm:t>
    </dgm:pt>
    <dgm:pt modelId="{15187ACD-B230-41CC-9282-99C8AF48EE8F}">
      <dgm:prSet phldrT="[Texte]"/>
      <dgm:spPr/>
      <dgm:t>
        <a:bodyPr/>
        <a:lstStyle/>
        <a:p>
          <a:r>
            <a:rPr lang="fr-FR" dirty="0" smtClean="0"/>
            <a:t>Langues et Cultures de l’Antiquité</a:t>
          </a:r>
          <a:endParaRPr lang="fr-FR" dirty="0"/>
        </a:p>
      </dgm:t>
    </dgm:pt>
    <dgm:pt modelId="{F031349F-07A8-46CB-BFA4-8042A31FE2F4}" type="parTrans" cxnId="{D727AB1B-E32C-4ECC-A1F4-BABE526427CE}">
      <dgm:prSet/>
      <dgm:spPr/>
      <dgm:t>
        <a:bodyPr/>
        <a:lstStyle/>
        <a:p>
          <a:endParaRPr lang="fr-FR"/>
        </a:p>
      </dgm:t>
    </dgm:pt>
    <dgm:pt modelId="{19D576EC-E2A0-41BF-8A71-3413DF7E348F}" type="sibTrans" cxnId="{D727AB1B-E32C-4ECC-A1F4-BABE526427CE}">
      <dgm:prSet/>
      <dgm:spPr/>
      <dgm:t>
        <a:bodyPr/>
        <a:lstStyle/>
        <a:p>
          <a:endParaRPr lang="fr-FR"/>
        </a:p>
      </dgm:t>
    </dgm:pt>
    <dgm:pt modelId="{37EB85A1-AC3E-4600-B975-4142FE567FB9}">
      <dgm:prSet phldrT="[Texte]"/>
      <dgm:spPr/>
      <dgm:t>
        <a:bodyPr/>
        <a:lstStyle/>
        <a:p>
          <a:r>
            <a:rPr lang="fr-FR" dirty="0" smtClean="0"/>
            <a:t>Histoire des Arts</a:t>
          </a:r>
          <a:endParaRPr lang="fr-FR" dirty="0"/>
        </a:p>
      </dgm:t>
    </dgm:pt>
    <dgm:pt modelId="{480B4968-A2C2-41BA-B710-BC3BC682B45A}" type="parTrans" cxnId="{AD9E822F-0129-4850-BC13-A1096F8FC9BD}">
      <dgm:prSet/>
      <dgm:spPr/>
      <dgm:t>
        <a:bodyPr/>
        <a:lstStyle/>
        <a:p>
          <a:endParaRPr lang="fr-FR"/>
        </a:p>
      </dgm:t>
    </dgm:pt>
    <dgm:pt modelId="{6F8F9908-DB0A-405D-B394-00289CC2DE70}" type="sibTrans" cxnId="{AD9E822F-0129-4850-BC13-A1096F8FC9BD}">
      <dgm:prSet/>
      <dgm:spPr/>
      <dgm:t>
        <a:bodyPr/>
        <a:lstStyle/>
        <a:p>
          <a:endParaRPr lang="fr-FR"/>
        </a:p>
      </dgm:t>
    </dgm:pt>
    <dgm:pt modelId="{2E069AB2-26D3-47D2-B6D6-F662CF6BD10E}">
      <dgm:prSet/>
      <dgm:spPr/>
      <dgm:t>
        <a:bodyPr/>
        <a:lstStyle/>
        <a:p>
          <a:r>
            <a:rPr lang="fr-FR" dirty="0" smtClean="0"/>
            <a:t>Education aux médias</a:t>
          </a:r>
          <a:endParaRPr lang="fr-FR" dirty="0"/>
        </a:p>
      </dgm:t>
    </dgm:pt>
    <dgm:pt modelId="{C483D385-4DC2-4617-886C-FA5B6AF01E28}" type="parTrans" cxnId="{9452E381-4769-4B1C-ADA5-93166809D906}">
      <dgm:prSet/>
      <dgm:spPr/>
      <dgm:t>
        <a:bodyPr/>
        <a:lstStyle/>
        <a:p>
          <a:endParaRPr lang="fr-FR"/>
        </a:p>
      </dgm:t>
    </dgm:pt>
    <dgm:pt modelId="{7FD5BC75-7D3B-49E9-A0B0-1CB0E60DD75F}" type="sibTrans" cxnId="{9452E381-4769-4B1C-ADA5-93166809D906}">
      <dgm:prSet/>
      <dgm:spPr/>
      <dgm:t>
        <a:bodyPr/>
        <a:lstStyle/>
        <a:p>
          <a:endParaRPr lang="fr-FR"/>
        </a:p>
      </dgm:t>
    </dgm:pt>
    <dgm:pt modelId="{E032601B-35A6-42C8-A21C-F39E7BC3020B}" type="pres">
      <dgm:prSet presAssocID="{D9E99687-663D-4392-909E-D1078D9F4313}" presName="compositeShape" presStyleCnt="0">
        <dgm:presLayoutVars>
          <dgm:chMax val="7"/>
          <dgm:dir/>
          <dgm:resizeHandles val="exact"/>
        </dgm:presLayoutVars>
      </dgm:prSet>
      <dgm:spPr/>
    </dgm:pt>
    <dgm:pt modelId="{84C161AF-09D2-440C-A037-ACF34B1AFC26}" type="pres">
      <dgm:prSet presAssocID="{9904366C-9149-4722-8445-70EAACDC73B2}" presName="circ1" presStyleLbl="vennNode1" presStyleIdx="0" presStyleCnt="4"/>
      <dgm:spPr/>
      <dgm:t>
        <a:bodyPr/>
        <a:lstStyle/>
        <a:p>
          <a:endParaRPr lang="fr-FR"/>
        </a:p>
      </dgm:t>
    </dgm:pt>
    <dgm:pt modelId="{E2F03111-F078-40C3-A7C6-FDAB72D49FDF}" type="pres">
      <dgm:prSet presAssocID="{9904366C-9149-4722-8445-70EAACDC73B2}" presName="circ1Tx" presStyleLbl="revTx" presStyleIdx="0" presStyleCnt="0">
        <dgm:presLayoutVars>
          <dgm:chMax val="0"/>
          <dgm:chPref val="0"/>
          <dgm:bulletEnabled val="1"/>
        </dgm:presLayoutVars>
      </dgm:prSet>
      <dgm:spPr/>
      <dgm:t>
        <a:bodyPr/>
        <a:lstStyle/>
        <a:p>
          <a:endParaRPr lang="fr-FR"/>
        </a:p>
      </dgm:t>
    </dgm:pt>
    <dgm:pt modelId="{93273F22-724B-40E4-B48B-58FF6FAC2351}" type="pres">
      <dgm:prSet presAssocID="{2E069AB2-26D3-47D2-B6D6-F662CF6BD10E}" presName="circ2" presStyleLbl="vennNode1" presStyleIdx="1" presStyleCnt="4"/>
      <dgm:spPr/>
      <dgm:t>
        <a:bodyPr/>
        <a:lstStyle/>
        <a:p>
          <a:endParaRPr lang="fr-FR"/>
        </a:p>
      </dgm:t>
    </dgm:pt>
    <dgm:pt modelId="{31F7FAC0-6E5E-4054-81CF-37ACFD43A5E7}" type="pres">
      <dgm:prSet presAssocID="{2E069AB2-26D3-47D2-B6D6-F662CF6BD10E}" presName="circ2Tx" presStyleLbl="revTx" presStyleIdx="0" presStyleCnt="0">
        <dgm:presLayoutVars>
          <dgm:chMax val="0"/>
          <dgm:chPref val="0"/>
          <dgm:bulletEnabled val="1"/>
        </dgm:presLayoutVars>
      </dgm:prSet>
      <dgm:spPr/>
      <dgm:t>
        <a:bodyPr/>
        <a:lstStyle/>
        <a:p>
          <a:endParaRPr lang="fr-FR"/>
        </a:p>
      </dgm:t>
    </dgm:pt>
    <dgm:pt modelId="{3E80857E-C7E7-41CD-B6F8-52BA969EB1B0}" type="pres">
      <dgm:prSet presAssocID="{15187ACD-B230-41CC-9282-99C8AF48EE8F}" presName="circ3" presStyleLbl="vennNode1" presStyleIdx="2" presStyleCnt="4"/>
      <dgm:spPr/>
      <dgm:t>
        <a:bodyPr/>
        <a:lstStyle/>
        <a:p>
          <a:endParaRPr lang="fr-FR"/>
        </a:p>
      </dgm:t>
    </dgm:pt>
    <dgm:pt modelId="{360D195D-7AB7-41C7-B4BC-791AD444E3A4}" type="pres">
      <dgm:prSet presAssocID="{15187ACD-B230-41CC-9282-99C8AF48EE8F}" presName="circ3Tx" presStyleLbl="revTx" presStyleIdx="0" presStyleCnt="0">
        <dgm:presLayoutVars>
          <dgm:chMax val="0"/>
          <dgm:chPref val="0"/>
          <dgm:bulletEnabled val="1"/>
        </dgm:presLayoutVars>
      </dgm:prSet>
      <dgm:spPr/>
      <dgm:t>
        <a:bodyPr/>
        <a:lstStyle/>
        <a:p>
          <a:endParaRPr lang="fr-FR"/>
        </a:p>
      </dgm:t>
    </dgm:pt>
    <dgm:pt modelId="{79729456-6F05-4D9D-82A8-163D67C5B004}" type="pres">
      <dgm:prSet presAssocID="{37EB85A1-AC3E-4600-B975-4142FE567FB9}" presName="circ4" presStyleLbl="vennNode1" presStyleIdx="3" presStyleCnt="4"/>
      <dgm:spPr/>
      <dgm:t>
        <a:bodyPr/>
        <a:lstStyle/>
        <a:p>
          <a:endParaRPr lang="fr-FR"/>
        </a:p>
      </dgm:t>
    </dgm:pt>
    <dgm:pt modelId="{9D70E386-B3E8-4CAE-AB79-17DB0AD8D9B2}" type="pres">
      <dgm:prSet presAssocID="{37EB85A1-AC3E-4600-B975-4142FE567FB9}" presName="circ4Tx" presStyleLbl="revTx" presStyleIdx="0" presStyleCnt="0">
        <dgm:presLayoutVars>
          <dgm:chMax val="0"/>
          <dgm:chPref val="0"/>
          <dgm:bulletEnabled val="1"/>
        </dgm:presLayoutVars>
      </dgm:prSet>
      <dgm:spPr/>
      <dgm:t>
        <a:bodyPr/>
        <a:lstStyle/>
        <a:p>
          <a:endParaRPr lang="fr-FR"/>
        </a:p>
      </dgm:t>
    </dgm:pt>
  </dgm:ptLst>
  <dgm:cxnLst>
    <dgm:cxn modelId="{E26DE2C2-9776-4B42-A516-3F7FC2EBAC9D}" type="presOf" srcId="{9904366C-9149-4722-8445-70EAACDC73B2}" destId="{84C161AF-09D2-440C-A037-ACF34B1AFC26}" srcOrd="0" destOrd="0" presId="urn:microsoft.com/office/officeart/2005/8/layout/venn1"/>
    <dgm:cxn modelId="{55EACF7D-7F60-4E48-9910-C5DD8A71D04E}" type="presOf" srcId="{37EB85A1-AC3E-4600-B975-4142FE567FB9}" destId="{79729456-6F05-4D9D-82A8-163D67C5B004}" srcOrd="0" destOrd="0" presId="urn:microsoft.com/office/officeart/2005/8/layout/venn1"/>
    <dgm:cxn modelId="{D7FE4A03-4B5A-453F-B0CE-B5F190ED2CA0}" type="presOf" srcId="{9904366C-9149-4722-8445-70EAACDC73B2}" destId="{E2F03111-F078-40C3-A7C6-FDAB72D49FDF}" srcOrd="1" destOrd="0" presId="urn:microsoft.com/office/officeart/2005/8/layout/venn1"/>
    <dgm:cxn modelId="{D727AB1B-E32C-4ECC-A1F4-BABE526427CE}" srcId="{D9E99687-663D-4392-909E-D1078D9F4313}" destId="{15187ACD-B230-41CC-9282-99C8AF48EE8F}" srcOrd="2" destOrd="0" parTransId="{F031349F-07A8-46CB-BFA4-8042A31FE2F4}" sibTransId="{19D576EC-E2A0-41BF-8A71-3413DF7E348F}"/>
    <dgm:cxn modelId="{C948BDCF-2BF3-4044-9928-ACE877F54FCA}" type="presOf" srcId="{37EB85A1-AC3E-4600-B975-4142FE567FB9}" destId="{9D70E386-B3E8-4CAE-AB79-17DB0AD8D9B2}" srcOrd="1" destOrd="0" presId="urn:microsoft.com/office/officeart/2005/8/layout/venn1"/>
    <dgm:cxn modelId="{14BF8391-7F70-4F3C-9BC0-4026340AA2C7}" type="presOf" srcId="{D9E99687-663D-4392-909E-D1078D9F4313}" destId="{E032601B-35A6-42C8-A21C-F39E7BC3020B}" srcOrd="0" destOrd="0" presId="urn:microsoft.com/office/officeart/2005/8/layout/venn1"/>
    <dgm:cxn modelId="{9452E381-4769-4B1C-ADA5-93166809D906}" srcId="{D9E99687-663D-4392-909E-D1078D9F4313}" destId="{2E069AB2-26D3-47D2-B6D6-F662CF6BD10E}" srcOrd="1" destOrd="0" parTransId="{C483D385-4DC2-4617-886C-FA5B6AF01E28}" sibTransId="{7FD5BC75-7D3B-49E9-A0B0-1CB0E60DD75F}"/>
    <dgm:cxn modelId="{AD9E822F-0129-4850-BC13-A1096F8FC9BD}" srcId="{D9E99687-663D-4392-909E-D1078D9F4313}" destId="{37EB85A1-AC3E-4600-B975-4142FE567FB9}" srcOrd="3" destOrd="0" parTransId="{480B4968-A2C2-41BA-B710-BC3BC682B45A}" sibTransId="{6F8F9908-DB0A-405D-B394-00289CC2DE70}"/>
    <dgm:cxn modelId="{3133C507-B90B-4010-9BAB-4F06B03E919D}" type="presOf" srcId="{2E069AB2-26D3-47D2-B6D6-F662CF6BD10E}" destId="{31F7FAC0-6E5E-4054-81CF-37ACFD43A5E7}" srcOrd="1" destOrd="0" presId="urn:microsoft.com/office/officeart/2005/8/layout/venn1"/>
    <dgm:cxn modelId="{3F59B2E8-F436-48DD-97D1-6DC6771D4ED5}" srcId="{D9E99687-663D-4392-909E-D1078D9F4313}" destId="{9904366C-9149-4722-8445-70EAACDC73B2}" srcOrd="0" destOrd="0" parTransId="{C0ACEC89-0165-4D6F-9E03-97A0230AD7A0}" sibTransId="{5E365172-2DE9-45D5-9BEB-1B4AC8D9229B}"/>
    <dgm:cxn modelId="{0496133A-39CA-4309-9E55-724FB4DBB826}" type="presOf" srcId="{15187ACD-B230-41CC-9282-99C8AF48EE8F}" destId="{3E80857E-C7E7-41CD-B6F8-52BA969EB1B0}" srcOrd="0" destOrd="0" presId="urn:microsoft.com/office/officeart/2005/8/layout/venn1"/>
    <dgm:cxn modelId="{E7E825F9-04F2-484E-AD5C-936BAF2DAC72}" type="presOf" srcId="{2E069AB2-26D3-47D2-B6D6-F662CF6BD10E}" destId="{93273F22-724B-40E4-B48B-58FF6FAC2351}" srcOrd="0" destOrd="0" presId="urn:microsoft.com/office/officeart/2005/8/layout/venn1"/>
    <dgm:cxn modelId="{98859E2C-DE2D-44F7-A056-8F1D8CB9DF72}" type="presOf" srcId="{15187ACD-B230-41CC-9282-99C8AF48EE8F}" destId="{360D195D-7AB7-41C7-B4BC-791AD444E3A4}" srcOrd="1" destOrd="0" presId="urn:microsoft.com/office/officeart/2005/8/layout/venn1"/>
    <dgm:cxn modelId="{382F2A12-472C-48C5-A407-088C223B0326}" type="presParOf" srcId="{E032601B-35A6-42C8-A21C-F39E7BC3020B}" destId="{84C161AF-09D2-440C-A037-ACF34B1AFC26}" srcOrd="0" destOrd="0" presId="urn:microsoft.com/office/officeart/2005/8/layout/venn1"/>
    <dgm:cxn modelId="{55CF41B8-BE53-45DC-A6CA-54D868B74A8C}" type="presParOf" srcId="{E032601B-35A6-42C8-A21C-F39E7BC3020B}" destId="{E2F03111-F078-40C3-A7C6-FDAB72D49FDF}" srcOrd="1" destOrd="0" presId="urn:microsoft.com/office/officeart/2005/8/layout/venn1"/>
    <dgm:cxn modelId="{CD5BA912-7A91-4601-AF88-2137FDAC8FCC}" type="presParOf" srcId="{E032601B-35A6-42C8-A21C-F39E7BC3020B}" destId="{93273F22-724B-40E4-B48B-58FF6FAC2351}" srcOrd="2" destOrd="0" presId="urn:microsoft.com/office/officeart/2005/8/layout/venn1"/>
    <dgm:cxn modelId="{FF564831-BC06-4C13-9C49-9D76F938AB33}" type="presParOf" srcId="{E032601B-35A6-42C8-A21C-F39E7BC3020B}" destId="{31F7FAC0-6E5E-4054-81CF-37ACFD43A5E7}" srcOrd="3" destOrd="0" presId="urn:microsoft.com/office/officeart/2005/8/layout/venn1"/>
    <dgm:cxn modelId="{30E2F21D-42DC-40E0-BE31-9DD90082519E}" type="presParOf" srcId="{E032601B-35A6-42C8-A21C-F39E7BC3020B}" destId="{3E80857E-C7E7-41CD-B6F8-52BA969EB1B0}" srcOrd="4" destOrd="0" presId="urn:microsoft.com/office/officeart/2005/8/layout/venn1"/>
    <dgm:cxn modelId="{0044B15A-DAAE-4ECC-99C7-FD7238D13599}" type="presParOf" srcId="{E032601B-35A6-42C8-A21C-F39E7BC3020B}" destId="{360D195D-7AB7-41C7-B4BC-791AD444E3A4}" srcOrd="5" destOrd="0" presId="urn:microsoft.com/office/officeart/2005/8/layout/venn1"/>
    <dgm:cxn modelId="{D7CE517F-1ED9-4913-A0F9-4C073449F280}" type="presParOf" srcId="{E032601B-35A6-42C8-A21C-F39E7BC3020B}" destId="{79729456-6F05-4D9D-82A8-163D67C5B004}" srcOrd="6" destOrd="0" presId="urn:microsoft.com/office/officeart/2005/8/layout/venn1"/>
    <dgm:cxn modelId="{22AC2613-1E47-4A27-A8D4-73BAA5FC21BE}" type="presParOf" srcId="{E032601B-35A6-42C8-A21C-F39E7BC3020B}" destId="{9D70E386-B3E8-4CAE-AB79-17DB0AD8D9B2}"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161AF-09D2-440C-A037-ACF34B1AFC26}">
      <dsp:nvSpPr>
        <dsp:cNvPr id="0" name=""/>
        <dsp:cNvSpPr/>
      </dsp:nvSpPr>
      <dsp:spPr>
        <a:xfrm>
          <a:off x="1304827" y="36539"/>
          <a:ext cx="1900041" cy="1900041"/>
        </a:xfrm>
        <a:prstGeom prst="ellipse">
          <a:avLst/>
        </a:prstGeom>
        <a:solidFill>
          <a:schemeClr val="accent5">
            <a:alpha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FR" sz="1400" kern="1200" dirty="0" smtClean="0"/>
            <a:t>EPI &amp; AP</a:t>
          </a:r>
          <a:endParaRPr lang="fr-FR" sz="1400" kern="1200" dirty="0"/>
        </a:p>
      </dsp:txBody>
      <dsp:txXfrm>
        <a:off x="1524063" y="292313"/>
        <a:ext cx="1461570" cy="602897"/>
      </dsp:txXfrm>
    </dsp:sp>
    <dsp:sp modelId="{93273F22-724B-40E4-B48B-58FF6FAC2351}">
      <dsp:nvSpPr>
        <dsp:cNvPr id="0" name=""/>
        <dsp:cNvSpPr/>
      </dsp:nvSpPr>
      <dsp:spPr>
        <a:xfrm>
          <a:off x="2145230" y="876941"/>
          <a:ext cx="1900041" cy="1900041"/>
        </a:xfrm>
        <a:prstGeom prst="ellipse">
          <a:avLst/>
        </a:prstGeom>
        <a:solidFill>
          <a:schemeClr val="accent5">
            <a:alpha val="50000"/>
            <a:hueOff val="331055"/>
            <a:satOff val="192"/>
            <a:lumOff val="189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FR" sz="1400" kern="1200" dirty="0" smtClean="0"/>
            <a:t>Education aux médias</a:t>
          </a:r>
          <a:endParaRPr lang="fr-FR" sz="1400" kern="1200" dirty="0"/>
        </a:p>
      </dsp:txBody>
      <dsp:txXfrm>
        <a:off x="3168329" y="1096177"/>
        <a:ext cx="730785" cy="1461570"/>
      </dsp:txXfrm>
    </dsp:sp>
    <dsp:sp modelId="{3E80857E-C7E7-41CD-B6F8-52BA969EB1B0}">
      <dsp:nvSpPr>
        <dsp:cNvPr id="0" name=""/>
        <dsp:cNvSpPr/>
      </dsp:nvSpPr>
      <dsp:spPr>
        <a:xfrm>
          <a:off x="1304827" y="1717344"/>
          <a:ext cx="1900041" cy="1900041"/>
        </a:xfrm>
        <a:prstGeom prst="ellipse">
          <a:avLst/>
        </a:prstGeom>
        <a:solidFill>
          <a:schemeClr val="accent5">
            <a:alpha val="50000"/>
            <a:hueOff val="662110"/>
            <a:satOff val="384"/>
            <a:lumOff val="379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FR" sz="1400" kern="1200" dirty="0" smtClean="0"/>
            <a:t>Langues et Cultures de l’Antiquité</a:t>
          </a:r>
          <a:endParaRPr lang="fr-FR" sz="1400" kern="1200" dirty="0"/>
        </a:p>
      </dsp:txBody>
      <dsp:txXfrm>
        <a:off x="1524063" y="2758713"/>
        <a:ext cx="1461570" cy="602897"/>
      </dsp:txXfrm>
    </dsp:sp>
    <dsp:sp modelId="{79729456-6F05-4D9D-82A8-163D67C5B004}">
      <dsp:nvSpPr>
        <dsp:cNvPr id="0" name=""/>
        <dsp:cNvSpPr/>
      </dsp:nvSpPr>
      <dsp:spPr>
        <a:xfrm>
          <a:off x="464425" y="876941"/>
          <a:ext cx="1900041" cy="1900041"/>
        </a:xfrm>
        <a:prstGeom prst="ellipse">
          <a:avLst/>
        </a:prstGeom>
        <a:solidFill>
          <a:schemeClr val="accent5">
            <a:alpha val="50000"/>
            <a:hueOff val="993165"/>
            <a:satOff val="576"/>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r>
            <a:rPr lang="fr-FR" sz="1400" kern="1200" dirty="0" smtClean="0"/>
            <a:t>Histoire des Arts</a:t>
          </a:r>
          <a:endParaRPr lang="fr-FR" sz="1400" kern="1200" dirty="0"/>
        </a:p>
      </dsp:txBody>
      <dsp:txXfrm>
        <a:off x="610582" y="1096177"/>
        <a:ext cx="730785" cy="1461570"/>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Modifier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Modifier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Modifier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3/14/2016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3/14/2016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effectLst>
                  <a:outerShdw blurRad="38100" dist="38100" dir="2700000" algn="tl">
                    <a:srgbClr val="000000">
                      <a:alpha val="43137"/>
                    </a:srgbClr>
                  </a:outerShdw>
                </a:effectLst>
              </a:rPr>
              <a:t>DÉROULEMENT DE L’ATELIER</a:t>
            </a:r>
            <a:endParaRPr lang="fr-FR" dirty="0">
              <a:effectLst>
                <a:outerShdw blurRad="38100" dist="38100" dir="2700000" algn="tl">
                  <a:srgbClr val="000000">
                    <a:alpha val="43137"/>
                  </a:srgbClr>
                </a:outerShdw>
              </a:effectLst>
            </a:endParaRPr>
          </a:p>
        </p:txBody>
      </p:sp>
      <p:sp>
        <p:nvSpPr>
          <p:cNvPr id="4" name="Espace réservé du contenu 3"/>
          <p:cNvSpPr>
            <a:spLocks noGrp="1"/>
          </p:cNvSpPr>
          <p:nvPr>
            <p:ph idx="1"/>
          </p:nvPr>
        </p:nvSpPr>
        <p:spPr/>
        <p:txBody>
          <a:bodyPr/>
          <a:lstStyle/>
          <a:p>
            <a:r>
              <a:rPr lang="fr-FR" dirty="0" smtClean="0"/>
              <a:t>La place de la culture littéraire et artistique dans le nouveau programme (45 minutes)</a:t>
            </a:r>
          </a:p>
          <a:p>
            <a:r>
              <a:rPr lang="fr-FR" dirty="0"/>
              <a:t> </a:t>
            </a:r>
            <a:r>
              <a:rPr lang="fr-FR" dirty="0" smtClean="0"/>
              <a:t>La place des LCA dans le nouveau programme (15 minutes)</a:t>
            </a:r>
          </a:p>
          <a:p>
            <a:r>
              <a:rPr lang="fr-FR" dirty="0" smtClean="0"/>
              <a:t>La place de l’HDA. (5 minutes)</a:t>
            </a:r>
            <a:endParaRPr lang="fr-FR" dirty="0"/>
          </a:p>
        </p:txBody>
      </p:sp>
    </p:spTree>
    <p:extLst>
      <p:ext uri="{BB962C8B-B14F-4D97-AF65-F5344CB8AC3E}">
        <p14:creationId xmlns:p14="http://schemas.microsoft.com/office/powerpoint/2010/main" val="15055515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Langage oral, s’exprimer de façon maîtrisée face à un auditoire.</a:t>
            </a:r>
          </a:p>
        </p:txBody>
      </p:sp>
      <p:sp>
        <p:nvSpPr>
          <p:cNvPr id="3" name="Espace réservé du contenu 2"/>
          <p:cNvSpPr>
            <a:spLocks noGrp="1"/>
          </p:cNvSpPr>
          <p:nvPr>
            <p:ph idx="1"/>
          </p:nvPr>
        </p:nvSpPr>
        <p:spPr/>
        <p:txBody>
          <a:bodyPr/>
          <a:lstStyle/>
          <a:p>
            <a:r>
              <a:rPr lang="fr-FR" dirty="0" smtClean="0"/>
              <a:t> La pratique de l’exposé : à faire évoluer : que présenter, comment ? </a:t>
            </a:r>
          </a:p>
          <a:p>
            <a:pPr>
              <a:buFont typeface="Wingdings" panose="05000000000000000000" pitchFamily="2" charset="2"/>
              <a:buChar char="Ø"/>
            </a:pPr>
            <a:r>
              <a:rPr lang="fr-FR" dirty="0"/>
              <a:t> </a:t>
            </a:r>
            <a:r>
              <a:rPr lang="fr-FR" dirty="0" smtClean="0"/>
              <a:t>un auteur, un personnage, un film, un passage de livre, une image…</a:t>
            </a:r>
          </a:p>
          <a:p>
            <a:pPr>
              <a:buFont typeface="Arial" panose="020B0604020202020204" pitchFamily="34" charset="0"/>
              <a:buChar char="•"/>
            </a:pPr>
            <a:r>
              <a:rPr lang="fr-FR" dirty="0"/>
              <a:t> </a:t>
            </a:r>
            <a:r>
              <a:rPr lang="fr-FR" dirty="0" smtClean="0"/>
              <a:t>La pratique de l’interview.</a:t>
            </a:r>
          </a:p>
          <a:p>
            <a:pPr>
              <a:buFont typeface="Wingdings" panose="05000000000000000000" pitchFamily="2" charset="2"/>
              <a:buChar char="Ø"/>
            </a:pPr>
            <a:r>
              <a:rPr lang="fr-FR" dirty="0"/>
              <a:t> </a:t>
            </a:r>
            <a:r>
              <a:rPr lang="fr-FR" dirty="0" smtClean="0"/>
              <a:t>interviews d’auteurs, de personnages.</a:t>
            </a:r>
          </a:p>
          <a:p>
            <a:r>
              <a:rPr lang="fr-FR" dirty="0" smtClean="0"/>
              <a:t> Le débat littéraire (écoute d’émissions littéraires ou sur le cinéma pour savoir quelle forme cela peut prendre). </a:t>
            </a:r>
          </a:p>
        </p:txBody>
      </p:sp>
    </p:spTree>
    <p:extLst>
      <p:ext uri="{BB962C8B-B14F-4D97-AF65-F5344CB8AC3E}">
        <p14:creationId xmlns:p14="http://schemas.microsoft.com/office/powerpoint/2010/main" val="739849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820910"/>
          </a:xfrm>
        </p:spPr>
        <p:txBody>
          <a:bodyPr>
            <a:normAutofit/>
          </a:bodyPr>
          <a:lstStyle/>
          <a:p>
            <a:r>
              <a:rPr lang="fr-FR" dirty="0" smtClean="0"/>
              <a:t>ÉCRIRE</a:t>
            </a:r>
            <a:endParaRPr lang="fr-FR" dirty="0"/>
          </a:p>
        </p:txBody>
      </p:sp>
      <p:sp>
        <p:nvSpPr>
          <p:cNvPr id="3" name="Espace réservé du contenu 2"/>
          <p:cNvSpPr>
            <a:spLocks noGrp="1"/>
          </p:cNvSpPr>
          <p:nvPr>
            <p:ph idx="1"/>
          </p:nvPr>
        </p:nvSpPr>
        <p:spPr>
          <a:xfrm>
            <a:off x="1295401" y="2472744"/>
            <a:ext cx="9601196" cy="3271234"/>
          </a:xfrm>
        </p:spPr>
        <p:txBody>
          <a:bodyPr>
            <a:normAutofit/>
          </a:bodyPr>
          <a:lstStyle/>
          <a:p>
            <a:pPr marL="0" indent="0" algn="ctr">
              <a:buNone/>
            </a:pPr>
            <a:r>
              <a:rPr lang="fr-FR" b="1" dirty="0" smtClean="0"/>
              <a:t>Attendus de fin de cycle</a:t>
            </a:r>
          </a:p>
          <a:p>
            <a:r>
              <a:rPr lang="fr-FR" b="1" dirty="0" smtClean="0"/>
              <a:t>Formuler par écrit sa réception d’une œuvre littéraire ou artistique.</a:t>
            </a:r>
          </a:p>
          <a:p>
            <a:r>
              <a:rPr lang="fr-FR" b="1" dirty="0" smtClean="0"/>
              <a:t>Produire un écrit d’invention s’inscrivant dans un genre littéraire du programme.</a:t>
            </a:r>
          </a:p>
          <a:p>
            <a:r>
              <a:rPr lang="fr-FR" b="1" dirty="0" smtClean="0"/>
              <a:t>Communiquer par écrit et sur des supports variés un point de vue, un sentiment, un jugement, à partir, entre autres, d’une œuvre littéraire ou artistique. </a:t>
            </a:r>
          </a:p>
          <a:p>
            <a:endParaRPr lang="fr-FR" dirty="0"/>
          </a:p>
        </p:txBody>
      </p:sp>
    </p:spTree>
    <p:extLst>
      <p:ext uri="{BB962C8B-B14F-4D97-AF65-F5344CB8AC3E}">
        <p14:creationId xmlns:p14="http://schemas.microsoft.com/office/powerpoint/2010/main" val="1359785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 </a:t>
            </a:r>
            <a:r>
              <a:rPr lang="fr-FR" dirty="0" smtClean="0"/>
              <a:t>PRATIQUER L’</a:t>
            </a:r>
            <a:r>
              <a:rPr lang="fr-FR" dirty="0"/>
              <a:t> </a:t>
            </a:r>
            <a:r>
              <a:rPr lang="fr-FR" dirty="0" smtClean="0"/>
              <a:t>ÉCRITURE. </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 L’élève exploite ses connaissances des principaux genres littéraires pour composer des </a:t>
            </a:r>
            <a:r>
              <a:rPr lang="fr-FR" b="1" dirty="0" smtClean="0"/>
              <a:t>écrits créatifs </a:t>
            </a:r>
            <a:r>
              <a:rPr lang="fr-FR" dirty="0" smtClean="0"/>
              <a:t>:</a:t>
            </a:r>
          </a:p>
          <a:p>
            <a:pPr>
              <a:buFont typeface="Wingdings" panose="05000000000000000000" pitchFamily="2" charset="2"/>
              <a:buChar char="Ø"/>
            </a:pPr>
            <a:r>
              <a:rPr lang="fr-FR" dirty="0" smtClean="0"/>
              <a:t> </a:t>
            </a:r>
            <a:r>
              <a:rPr lang="fr-FR" dirty="0"/>
              <a:t>A</a:t>
            </a:r>
            <a:r>
              <a:rPr lang="fr-FR" dirty="0" smtClean="0"/>
              <a:t>ctivités d’imitation, de transposition, de greffe.</a:t>
            </a:r>
          </a:p>
          <a:p>
            <a:pPr>
              <a:buFont typeface="Wingdings" panose="05000000000000000000" pitchFamily="2" charset="2"/>
              <a:buChar char="Ø"/>
            </a:pPr>
            <a:r>
              <a:rPr lang="fr-FR" dirty="0"/>
              <a:t> </a:t>
            </a:r>
            <a:r>
              <a:rPr lang="fr-FR" dirty="0" smtClean="0"/>
              <a:t>Jeux poétiques…</a:t>
            </a:r>
          </a:p>
          <a:p>
            <a:pPr>
              <a:buFont typeface="Wingdings" panose="05000000000000000000" pitchFamily="2" charset="2"/>
              <a:buChar char="Ø"/>
            </a:pPr>
            <a:r>
              <a:rPr lang="fr-FR" dirty="0" smtClean="0"/>
              <a:t>Projets d’écriture plus ambitieux à rendre en fin de séquence. </a:t>
            </a:r>
          </a:p>
          <a:p>
            <a:r>
              <a:rPr lang="fr-FR" dirty="0" smtClean="0"/>
              <a:t>L’élève écrit des textes pour </a:t>
            </a:r>
            <a:r>
              <a:rPr lang="fr-FR" b="1" dirty="0" smtClean="0"/>
              <a:t>communiquer sa réception </a:t>
            </a:r>
            <a:r>
              <a:rPr lang="fr-FR" dirty="0" smtClean="0"/>
              <a:t>de textes lus, en particulier de textes littéraires.</a:t>
            </a:r>
          </a:p>
          <a:p>
            <a:r>
              <a:rPr lang="fr-FR" dirty="0" smtClean="0"/>
              <a:t>Supports : cahiers de lecture cursive et d’écriture d’invention.</a:t>
            </a:r>
            <a:endParaRPr lang="fr-FR" dirty="0"/>
          </a:p>
        </p:txBody>
      </p:sp>
    </p:spTree>
    <p:extLst>
      <p:ext uri="{BB962C8B-B14F-4D97-AF65-F5344CB8AC3E}">
        <p14:creationId xmlns:p14="http://schemas.microsoft.com/office/powerpoint/2010/main" val="32533542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LECTURE ET COMPRÉHENSION DE L’ÉCRIT ET DE L’IMAGE. </a:t>
            </a:r>
            <a:endParaRPr lang="fr-FR" dirty="0"/>
          </a:p>
        </p:txBody>
      </p:sp>
      <p:sp>
        <p:nvSpPr>
          <p:cNvPr id="3" name="Espace réservé du contenu 2"/>
          <p:cNvSpPr>
            <a:spLocks noGrp="1"/>
          </p:cNvSpPr>
          <p:nvPr>
            <p:ph idx="1"/>
          </p:nvPr>
        </p:nvSpPr>
        <p:spPr/>
        <p:txBody>
          <a:bodyPr/>
          <a:lstStyle/>
          <a:p>
            <a:pPr marL="0" indent="0" algn="ctr">
              <a:buNone/>
            </a:pPr>
            <a:r>
              <a:rPr lang="fr-FR" b="1" dirty="0" smtClean="0"/>
              <a:t>ATTENDUS DE FIN DE CYCLE</a:t>
            </a:r>
          </a:p>
          <a:p>
            <a:pPr>
              <a:buFont typeface="Arial" panose="020B0604020202020204" pitchFamily="34" charset="0"/>
              <a:buChar char="•"/>
            </a:pPr>
            <a:r>
              <a:rPr lang="fr-FR" b="1" dirty="0"/>
              <a:t> </a:t>
            </a:r>
            <a:r>
              <a:rPr lang="fr-FR" b="1" dirty="0" smtClean="0"/>
              <a:t>Lire, comprendre et interpréter des textes littéraires en fondant l’interprétation sur quelques outils d’analyse simples. </a:t>
            </a:r>
          </a:p>
          <a:p>
            <a:pPr>
              <a:buFont typeface="Arial" panose="020B0604020202020204" pitchFamily="34" charset="0"/>
              <a:buChar char="•"/>
            </a:pPr>
            <a:r>
              <a:rPr lang="fr-FR" b="1" dirty="0"/>
              <a:t> </a:t>
            </a:r>
            <a:r>
              <a:rPr lang="fr-FR" b="1" dirty="0" smtClean="0"/>
              <a:t>Situer les textes littéraires dans leur contexte historique et culturel.</a:t>
            </a:r>
          </a:p>
          <a:p>
            <a:pPr>
              <a:buFont typeface="Arial" panose="020B0604020202020204" pitchFamily="34" charset="0"/>
              <a:buChar char="•"/>
            </a:pPr>
            <a:r>
              <a:rPr lang="fr-FR" b="1" dirty="0"/>
              <a:t> </a:t>
            </a:r>
            <a:r>
              <a:rPr lang="fr-FR" b="1" dirty="0" smtClean="0"/>
              <a:t>Lire une œuvre complète  et rendre compte oralement de sa lecture. </a:t>
            </a:r>
            <a:endParaRPr lang="fr-FR" b="1" dirty="0"/>
          </a:p>
        </p:txBody>
      </p:sp>
    </p:spTree>
    <p:extLst>
      <p:ext uri="{BB962C8B-B14F-4D97-AF65-F5344CB8AC3E}">
        <p14:creationId xmlns:p14="http://schemas.microsoft.com/office/powerpoint/2010/main" val="91307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LA LECTURE D’ŒUVRES LITTÉRAIRES</a:t>
            </a:r>
            <a:endParaRPr lang="fr-FR" dirty="0"/>
          </a:p>
        </p:txBody>
      </p:sp>
      <p:sp>
        <p:nvSpPr>
          <p:cNvPr id="3" name="Espace réservé du contenu 2"/>
          <p:cNvSpPr>
            <a:spLocks noGrp="1"/>
          </p:cNvSpPr>
          <p:nvPr>
            <p:ph idx="1"/>
          </p:nvPr>
        </p:nvSpPr>
        <p:spPr/>
        <p:txBody>
          <a:bodyPr>
            <a:normAutofit fontScale="92500"/>
          </a:bodyPr>
          <a:lstStyle/>
          <a:p>
            <a:pPr marL="0" indent="0">
              <a:buNone/>
            </a:pPr>
            <a:r>
              <a:rPr lang="fr-FR" dirty="0" smtClean="0"/>
              <a:t>Chaque année du cycle, l’élève lit :</a:t>
            </a:r>
          </a:p>
          <a:p>
            <a:pPr>
              <a:buFont typeface="Arial" panose="020B0604020202020204" pitchFamily="34" charset="0"/>
              <a:buChar char="•"/>
            </a:pPr>
            <a:r>
              <a:rPr lang="fr-FR" dirty="0" smtClean="0"/>
              <a:t> </a:t>
            </a:r>
            <a:r>
              <a:rPr lang="fr-FR" b="1" dirty="0" smtClean="0"/>
              <a:t>au moins trois œuvres complètes en lecture intégrale.</a:t>
            </a:r>
          </a:p>
          <a:p>
            <a:pPr>
              <a:buFont typeface="Arial" panose="020B0604020202020204" pitchFamily="34" charset="0"/>
              <a:buChar char="•"/>
            </a:pPr>
            <a:r>
              <a:rPr lang="fr-FR" b="1" dirty="0" smtClean="0"/>
              <a:t>Au moins trois œuvres complètes en lecture cursive.</a:t>
            </a:r>
          </a:p>
          <a:p>
            <a:pPr>
              <a:buFont typeface="Arial" panose="020B0604020202020204" pitchFamily="34" charset="0"/>
              <a:buChar char="•"/>
            </a:pPr>
            <a:r>
              <a:rPr lang="fr-FR" b="1" dirty="0" smtClean="0"/>
              <a:t>Au moins trois groupements de textes (lectures analytiques et cursives).</a:t>
            </a:r>
          </a:p>
          <a:p>
            <a:pPr marL="0" indent="0">
              <a:buNone/>
            </a:pPr>
            <a:r>
              <a:rPr lang="fr-FR" dirty="0" smtClean="0"/>
              <a:t>(le professeur veille à puiser dans toutes les époques, il aborde des œuvres de littérature contemporaine, les littératures antiques (LCA) et étrangères, et la littérature de jeunesse). </a:t>
            </a:r>
          </a:p>
          <a:p>
            <a:pPr>
              <a:buFont typeface="Arial" panose="020B0604020202020204" pitchFamily="34" charset="0"/>
              <a:buChar char="•"/>
            </a:pPr>
            <a:endParaRPr lang="fr-FR" dirty="0"/>
          </a:p>
        </p:txBody>
      </p:sp>
    </p:spTree>
    <p:extLst>
      <p:ext uri="{BB962C8B-B14F-4D97-AF65-F5344CB8AC3E}">
        <p14:creationId xmlns:p14="http://schemas.microsoft.com/office/powerpoint/2010/main" val="187227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ÉLABORER UNE INTERPRÉTATION DES TEXTES LITTÉRAIRES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Formuler des impressions de lecture, mais aussi des jugements de goût, révisables (oral, écrit, travail de groupe).</a:t>
            </a:r>
          </a:p>
          <a:p>
            <a:r>
              <a:rPr lang="fr-FR" dirty="0"/>
              <a:t> </a:t>
            </a:r>
            <a:r>
              <a:rPr lang="fr-FR" dirty="0" smtClean="0"/>
              <a:t>Percevoir un effet esthétique et en analyser les sources.</a:t>
            </a:r>
          </a:p>
          <a:p>
            <a:r>
              <a:rPr lang="fr-FR" dirty="0" smtClean="0"/>
              <a:t>Situer une œuvre dans son contexte et établir des relations entre les œuvres littéraires et artistiques. </a:t>
            </a:r>
          </a:p>
          <a:p>
            <a:pPr>
              <a:buFont typeface="Wingdings" panose="05000000000000000000" pitchFamily="2" charset="2"/>
              <a:buChar char="Ø"/>
            </a:pPr>
            <a:r>
              <a:rPr lang="fr-FR" dirty="0" smtClean="0"/>
              <a:t> Outils qui permettent de garder la mémoire des livres lus : cahiers ou carnets de lecture, boîtes de lecture, abécédaires, illustrations, anthologies poétiques, copie d’extraits…</a:t>
            </a:r>
            <a:endParaRPr lang="fr-FR" dirty="0"/>
          </a:p>
        </p:txBody>
      </p:sp>
    </p:spTree>
    <p:extLst>
      <p:ext uri="{BB962C8B-B14F-4D97-AF65-F5344CB8AC3E}">
        <p14:creationId xmlns:p14="http://schemas.microsoft.com/office/powerpoint/2010/main" val="1081711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820910"/>
          </a:xfrm>
        </p:spPr>
        <p:txBody>
          <a:bodyPr/>
          <a:lstStyle/>
          <a:p>
            <a:r>
              <a:rPr lang="fr-FR" dirty="0" smtClean="0"/>
              <a:t>LA LECTURE D’IMAGES</a:t>
            </a:r>
            <a:endParaRPr lang="fr-FR" dirty="0"/>
          </a:p>
        </p:txBody>
      </p:sp>
      <p:sp>
        <p:nvSpPr>
          <p:cNvPr id="3" name="Espace réservé du contenu 2"/>
          <p:cNvSpPr>
            <a:spLocks noGrp="1"/>
          </p:cNvSpPr>
          <p:nvPr>
            <p:ph idx="1"/>
          </p:nvPr>
        </p:nvSpPr>
        <p:spPr>
          <a:xfrm>
            <a:off x="1295401" y="2556931"/>
            <a:ext cx="9601196" cy="3560533"/>
          </a:xfrm>
        </p:spPr>
        <p:txBody>
          <a:bodyPr>
            <a:normAutofit fontScale="92500"/>
          </a:bodyPr>
          <a:lstStyle/>
          <a:p>
            <a:pPr marL="0" indent="0">
              <a:buNone/>
            </a:pPr>
            <a:r>
              <a:rPr lang="fr-FR" b="1" dirty="0" smtClean="0"/>
              <a:t>Lecture d’images variées : peinture, arts plastiques, photographie, cinéma</a:t>
            </a:r>
            <a:r>
              <a:rPr lang="fr-FR" dirty="0" smtClean="0"/>
              <a:t>…</a:t>
            </a:r>
          </a:p>
          <a:p>
            <a:pPr>
              <a:buFont typeface="Wingdings" panose="05000000000000000000" pitchFamily="2" charset="2"/>
              <a:buChar char="Ø"/>
            </a:pPr>
            <a:r>
              <a:rPr lang="fr-FR" dirty="0"/>
              <a:t> </a:t>
            </a:r>
            <a:r>
              <a:rPr lang="fr-FR" dirty="0" smtClean="0"/>
              <a:t>Description d’une œuvre en relation avec le programme littéraire ou le programme HDA.</a:t>
            </a:r>
          </a:p>
          <a:p>
            <a:pPr>
              <a:buFont typeface="Wingdings" panose="05000000000000000000" pitchFamily="2" charset="2"/>
              <a:buChar char="Ø"/>
            </a:pPr>
            <a:r>
              <a:rPr lang="fr-FR" dirty="0"/>
              <a:t>Formulation de jugement de goût, révisables lors de la confrontation avec les pairs ou le professeur.</a:t>
            </a:r>
            <a:endParaRPr lang="fr-FR" dirty="0" smtClean="0"/>
          </a:p>
          <a:p>
            <a:pPr>
              <a:buFont typeface="Wingdings" panose="05000000000000000000" pitchFamily="2" charset="2"/>
              <a:buChar char="Ø"/>
            </a:pPr>
            <a:r>
              <a:rPr lang="fr-FR" dirty="0"/>
              <a:t> </a:t>
            </a:r>
            <a:r>
              <a:rPr lang="fr-FR" dirty="0" smtClean="0"/>
              <a:t>Relation textes littéraires, images illustratives et adaptations cinématographiques. </a:t>
            </a:r>
          </a:p>
          <a:p>
            <a:pPr>
              <a:buFont typeface="Wingdings" panose="05000000000000000000" pitchFamily="2" charset="2"/>
              <a:buChar char="Ø"/>
            </a:pPr>
            <a:r>
              <a:rPr lang="fr-FR" dirty="0"/>
              <a:t> </a:t>
            </a:r>
            <a:r>
              <a:rPr lang="fr-FR" dirty="0" smtClean="0"/>
              <a:t>Présentation à l’oral d’une œuvre ou d’un petit corpus.</a:t>
            </a:r>
          </a:p>
          <a:p>
            <a:pPr>
              <a:buFont typeface="Wingdings" panose="05000000000000000000" pitchFamily="2" charset="2"/>
              <a:buChar char="Ø"/>
            </a:pPr>
            <a:r>
              <a:rPr lang="fr-FR" dirty="0"/>
              <a:t> </a:t>
            </a:r>
            <a:r>
              <a:rPr lang="fr-FR" dirty="0" smtClean="0"/>
              <a:t>Outils : carnets, anthologie personnelle… </a:t>
            </a:r>
            <a:endParaRPr lang="fr-FR" dirty="0"/>
          </a:p>
        </p:txBody>
      </p:sp>
    </p:spTree>
    <p:extLst>
      <p:ext uri="{BB962C8B-B14F-4D97-AF65-F5344CB8AC3E}">
        <p14:creationId xmlns:p14="http://schemas.microsoft.com/office/powerpoint/2010/main" val="2496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a:t>
            </a:r>
            <a:r>
              <a:rPr lang="fr-FR" dirty="0" smtClean="0"/>
              <a:t>tude </a:t>
            </a:r>
            <a:r>
              <a:rPr lang="fr-FR" dirty="0"/>
              <a:t>de la langue</a:t>
            </a:r>
          </a:p>
        </p:txBody>
      </p:sp>
      <p:sp>
        <p:nvSpPr>
          <p:cNvPr id="3" name="Espace réservé du contenu 2"/>
          <p:cNvSpPr>
            <a:spLocks noGrp="1"/>
          </p:cNvSpPr>
          <p:nvPr>
            <p:ph idx="1"/>
          </p:nvPr>
        </p:nvSpPr>
        <p:spPr/>
        <p:txBody>
          <a:bodyPr/>
          <a:lstStyle/>
          <a:p>
            <a:pPr marL="0" indent="0" algn="ctr">
              <a:buNone/>
            </a:pPr>
            <a:endParaRPr lang="fr-FR" dirty="0"/>
          </a:p>
        </p:txBody>
      </p:sp>
    </p:spTree>
    <p:extLst>
      <p:ext uri="{BB962C8B-B14F-4D97-AF65-F5344CB8AC3E}">
        <p14:creationId xmlns:p14="http://schemas.microsoft.com/office/powerpoint/2010/main" val="270983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Les textes littéraires : un support pour l’étude de la langue.</a:t>
            </a:r>
            <a:endParaRPr lang="fr-FR" dirty="0"/>
          </a:p>
        </p:txBody>
      </p:sp>
      <p:sp>
        <p:nvSpPr>
          <p:cNvPr id="3" name="Espace réservé du contenu 2"/>
          <p:cNvSpPr>
            <a:spLocks noGrp="1"/>
          </p:cNvSpPr>
          <p:nvPr>
            <p:ph idx="1"/>
          </p:nvPr>
        </p:nvSpPr>
        <p:spPr/>
        <p:txBody>
          <a:bodyPr>
            <a:normAutofit/>
          </a:bodyPr>
          <a:lstStyle/>
          <a:p>
            <a:pPr marL="1057275" indent="-342900"/>
            <a:r>
              <a:rPr lang="fr-FR" sz="2800" dirty="0" smtClean="0"/>
              <a:t>Ils enrichissent </a:t>
            </a:r>
            <a:r>
              <a:rPr lang="fr-FR" sz="2800" dirty="0"/>
              <a:t>les corpus de </a:t>
            </a:r>
            <a:r>
              <a:rPr lang="fr-FR" sz="2800" dirty="0" smtClean="0"/>
              <a:t>phrases.</a:t>
            </a:r>
          </a:p>
          <a:p>
            <a:pPr marL="1057275" indent="-342900"/>
            <a:r>
              <a:rPr lang="fr-FR" sz="2800" dirty="0" smtClean="0"/>
              <a:t>Ils permettent d’aborder </a:t>
            </a:r>
            <a:r>
              <a:rPr lang="fr-FR" sz="2800" dirty="0"/>
              <a:t>succinctement une notion qui sera structurée plus tard ou de faire un </a:t>
            </a:r>
            <a:r>
              <a:rPr lang="fr-FR" sz="2800" dirty="0" smtClean="0"/>
              <a:t>rappel. </a:t>
            </a:r>
          </a:p>
          <a:p>
            <a:pPr marL="1057275" indent="-342900"/>
            <a:r>
              <a:rPr lang="fr-FR" sz="2800" dirty="0" smtClean="0"/>
              <a:t>Ils font percevoir une histoire de la langue à travers leur diversité. </a:t>
            </a:r>
          </a:p>
          <a:p>
            <a:pPr marL="714375" indent="0">
              <a:buNone/>
            </a:pPr>
            <a:endParaRPr lang="fr-FR" dirty="0"/>
          </a:p>
          <a:p>
            <a:pPr marL="1057275" indent="-342900"/>
            <a:endParaRPr lang="fr-FR" dirty="0"/>
          </a:p>
          <a:p>
            <a:endParaRPr lang="fr-FR" dirty="0"/>
          </a:p>
        </p:txBody>
      </p:sp>
    </p:spTree>
    <p:extLst>
      <p:ext uri="{BB962C8B-B14F-4D97-AF65-F5344CB8AC3E}">
        <p14:creationId xmlns:p14="http://schemas.microsoft.com/office/powerpoint/2010/main" val="3336087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L’étude de la langue au service des textes.</a:t>
            </a:r>
            <a:endParaRPr lang="fr-FR" dirty="0"/>
          </a:p>
        </p:txBody>
      </p:sp>
      <p:sp>
        <p:nvSpPr>
          <p:cNvPr id="3" name="Espace réservé du contenu 2"/>
          <p:cNvSpPr>
            <a:spLocks noGrp="1"/>
          </p:cNvSpPr>
          <p:nvPr>
            <p:ph idx="1"/>
          </p:nvPr>
        </p:nvSpPr>
        <p:spPr/>
        <p:txBody>
          <a:bodyPr>
            <a:normAutofit lnSpcReduction="10000"/>
          </a:bodyPr>
          <a:lstStyle/>
          <a:p>
            <a:endParaRPr lang="fr-FR" dirty="0" smtClean="0"/>
          </a:p>
          <a:p>
            <a:r>
              <a:rPr lang="fr-FR" dirty="0" smtClean="0"/>
              <a:t>Elle permet de s’approprier le sens des textes (travail sur la syntaxe, sur le vocabulaire, sur l’aspect des temps verbaux…), et de mener des analyses littéraires étayées.</a:t>
            </a:r>
          </a:p>
          <a:p>
            <a:r>
              <a:rPr lang="fr-FR" dirty="0" smtClean="0"/>
              <a:t>Elle permet, par l’identification de toutes les indications spatiales, chronologiques, temporelles, de verbaliser les inférences.</a:t>
            </a:r>
          </a:p>
          <a:p>
            <a:r>
              <a:rPr lang="fr-FR" dirty="0" smtClean="0"/>
              <a:t>Elle permet de travailler sur la diction des textes et d’en faire apparaître toute la musicalité (ponctuation, accent tonique, prosodie). </a:t>
            </a:r>
            <a:endParaRPr lang="fr-FR" dirty="0"/>
          </a:p>
        </p:txBody>
      </p:sp>
    </p:spTree>
    <p:extLst>
      <p:ext uri="{BB962C8B-B14F-4D97-AF65-F5344CB8AC3E}">
        <p14:creationId xmlns:p14="http://schemas.microsoft.com/office/powerpoint/2010/main" val="62264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effectLst>
                  <a:outerShdw blurRad="38100" dist="38100" dir="2700000" algn="tl">
                    <a:srgbClr val="000000">
                      <a:alpha val="43137"/>
                    </a:srgbClr>
                  </a:outerShdw>
                </a:effectLst>
              </a:rPr>
              <a:t>Culture littéraire et artistique</a:t>
            </a:r>
            <a:endParaRPr lang="fr-FR" dirty="0">
              <a:effectLst>
                <a:outerShdw blurRad="38100" dist="38100" dir="2700000" algn="tl">
                  <a:srgbClr val="000000">
                    <a:alpha val="43137"/>
                  </a:srgbClr>
                </a:outerShdw>
              </a:effectLst>
            </a:endParaRPr>
          </a:p>
        </p:txBody>
      </p:sp>
      <p:sp>
        <p:nvSpPr>
          <p:cNvPr id="3" name="Sous-titre 2"/>
          <p:cNvSpPr>
            <a:spLocks noGrp="1"/>
          </p:cNvSpPr>
          <p:nvPr>
            <p:ph type="subTitle" idx="1"/>
          </p:nvPr>
        </p:nvSpPr>
        <p:spPr/>
        <p:txBody>
          <a:bodyPr/>
          <a:lstStyle/>
          <a:p>
            <a:r>
              <a:rPr lang="fr-FR" dirty="0" smtClean="0"/>
              <a:t>Quelle place dans le nouveau programme ?</a:t>
            </a:r>
            <a:endParaRPr lang="fr-FR" dirty="0"/>
          </a:p>
        </p:txBody>
      </p:sp>
    </p:spTree>
    <p:extLst>
      <p:ext uri="{BB962C8B-B14F-4D97-AF65-F5344CB8AC3E}">
        <p14:creationId xmlns:p14="http://schemas.microsoft.com/office/powerpoint/2010/main" val="1574187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Culture littéraire et artistique</a:t>
            </a:r>
            <a:endParaRPr lang="fr-FR" dirty="0"/>
          </a:p>
        </p:txBody>
      </p:sp>
      <p:sp>
        <p:nvSpPr>
          <p:cNvPr id="3" name="Espace réservé du contenu 2"/>
          <p:cNvSpPr>
            <a:spLocks noGrp="1"/>
          </p:cNvSpPr>
          <p:nvPr>
            <p:ph idx="1"/>
          </p:nvPr>
        </p:nvSpPr>
        <p:spPr/>
        <p:txBody>
          <a:bodyPr>
            <a:normAutofit/>
          </a:bodyPr>
          <a:lstStyle/>
          <a:p>
            <a:pPr>
              <a:buFont typeface="Arial" panose="020B0604020202020204" pitchFamily="34" charset="0"/>
              <a:buChar char="•"/>
            </a:pPr>
            <a:r>
              <a:rPr lang="fr-FR" dirty="0" smtClean="0"/>
              <a:t>Même si on n’oublie pas les enjeux proprement littéraires, l’enseignant présente la lecture, la littérature et l’art en général comme :</a:t>
            </a:r>
          </a:p>
          <a:p>
            <a:pPr>
              <a:buFontTx/>
              <a:buChar char="-"/>
            </a:pPr>
            <a:r>
              <a:rPr lang="fr-FR" dirty="0" smtClean="0"/>
              <a:t>des </a:t>
            </a:r>
            <a:r>
              <a:rPr lang="fr-FR" b="1" dirty="0" smtClean="0"/>
              <a:t>ouvertures sur le monde </a:t>
            </a:r>
            <a:r>
              <a:rPr lang="fr-FR" dirty="0" smtClean="0"/>
              <a:t>qui nous entoure </a:t>
            </a:r>
          </a:p>
          <a:p>
            <a:pPr>
              <a:buFontTx/>
              <a:buChar char="-"/>
            </a:pPr>
            <a:r>
              <a:rPr lang="fr-FR" dirty="0" smtClean="0"/>
              <a:t>des </a:t>
            </a:r>
            <a:r>
              <a:rPr lang="fr-FR" b="1" dirty="0" smtClean="0"/>
              <a:t>suggestions de réponses aux questions que se pose l’être humain</a:t>
            </a:r>
            <a:r>
              <a:rPr lang="fr-FR" dirty="0" smtClean="0"/>
              <a:t>.</a:t>
            </a:r>
          </a:p>
          <a:p>
            <a:r>
              <a:rPr lang="fr-FR" dirty="0" smtClean="0"/>
              <a:t>L’élève est ainsi conduit à s’approprier les </a:t>
            </a:r>
            <a:r>
              <a:rPr lang="fr-FR" b="1" dirty="0" smtClean="0"/>
              <a:t>textes</a:t>
            </a:r>
            <a:r>
              <a:rPr lang="fr-FR" dirty="0" smtClean="0"/>
              <a:t>, à les considérer comme une </a:t>
            </a:r>
            <a:r>
              <a:rPr lang="fr-FR" b="1" dirty="0" smtClean="0"/>
              <a:t>invitation à la réflexion </a:t>
            </a:r>
            <a:r>
              <a:rPr lang="fr-FR" dirty="0" smtClean="0"/>
              <a:t>(et non comme une fin en soi). </a:t>
            </a:r>
          </a:p>
          <a:p>
            <a:r>
              <a:rPr lang="fr-FR" dirty="0" smtClean="0"/>
              <a:t>L’élève prend </a:t>
            </a:r>
            <a:r>
              <a:rPr lang="fr-FR" b="1" dirty="0" smtClean="0"/>
              <a:t>goût à la lecture </a:t>
            </a:r>
            <a:r>
              <a:rPr lang="fr-FR" dirty="0" smtClean="0"/>
              <a:t>et s’y engage personnellement. </a:t>
            </a:r>
          </a:p>
        </p:txBody>
      </p:sp>
    </p:spTree>
    <p:extLst>
      <p:ext uri="{BB962C8B-B14F-4D97-AF65-F5344CB8AC3E}">
        <p14:creationId xmlns:p14="http://schemas.microsoft.com/office/powerpoint/2010/main" val="963227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CULTURE LITTÉRAIRE ET ARTISTIQUE </a:t>
            </a:r>
            <a:br>
              <a:rPr lang="fr-FR" dirty="0" smtClean="0"/>
            </a:br>
            <a:r>
              <a:rPr lang="fr-FR" dirty="0" smtClean="0"/>
              <a:t>QUELS ENJEUX ? </a:t>
            </a:r>
            <a:endParaRPr lang="fr-FR" dirty="0"/>
          </a:p>
        </p:txBody>
      </p:sp>
      <p:sp>
        <p:nvSpPr>
          <p:cNvPr id="3" name="Espace réservé du contenu 2"/>
          <p:cNvSpPr>
            <a:spLocks noGrp="1"/>
          </p:cNvSpPr>
          <p:nvPr>
            <p:ph idx="1"/>
          </p:nvPr>
        </p:nvSpPr>
        <p:spPr/>
        <p:txBody>
          <a:bodyPr>
            <a:normAutofit fontScale="92500"/>
          </a:bodyPr>
          <a:lstStyle/>
          <a:p>
            <a:pPr marL="0" indent="0">
              <a:buNone/>
            </a:pPr>
            <a:r>
              <a:rPr lang="fr-FR" b="1" dirty="0" smtClean="0"/>
              <a:t>On propose des questionnements sur :</a:t>
            </a:r>
            <a:endParaRPr lang="fr-FR" dirty="0" smtClean="0"/>
          </a:p>
          <a:p>
            <a:r>
              <a:rPr lang="fr-FR" dirty="0" smtClean="0"/>
              <a:t>Les enjeux de la société et de la vie en société,</a:t>
            </a:r>
          </a:p>
          <a:p>
            <a:r>
              <a:rPr lang="fr-FR" dirty="0" smtClean="0"/>
              <a:t>Les enjeux littéraires (mieux comprendre le monde grâce à la littérature et à la vision de l’artiste),</a:t>
            </a:r>
          </a:p>
          <a:p>
            <a:r>
              <a:rPr lang="fr-FR" dirty="0" smtClean="0"/>
              <a:t>Les enjeux de formation personnelle (construire son rapport au monde et à soi),</a:t>
            </a:r>
          </a:p>
          <a:p>
            <a:pPr>
              <a:buFont typeface="Wingdings" panose="05000000000000000000" pitchFamily="2" charset="2"/>
              <a:buChar char="Ø"/>
            </a:pPr>
            <a:r>
              <a:rPr lang="fr-FR" dirty="0"/>
              <a:t> O</a:t>
            </a:r>
            <a:r>
              <a:rPr lang="fr-FR" dirty="0" smtClean="0"/>
              <a:t>n veille aussi à donner les premiers éléments de contextualisation dans l’histoire littéraire.</a:t>
            </a:r>
            <a:endParaRPr lang="fr-FR" dirty="0"/>
          </a:p>
        </p:txBody>
      </p:sp>
    </p:spTree>
    <p:extLst>
      <p:ext uri="{BB962C8B-B14F-4D97-AF65-F5344CB8AC3E}">
        <p14:creationId xmlns:p14="http://schemas.microsoft.com/office/powerpoint/2010/main" val="238822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QUATRE ENTRÉES</a:t>
            </a:r>
            <a:endParaRPr lang="fr-FR" dirty="0"/>
          </a:p>
        </p:txBody>
      </p:sp>
      <p:sp>
        <p:nvSpPr>
          <p:cNvPr id="5" name="Espace réservé du contenu 4"/>
          <p:cNvSpPr>
            <a:spLocks noGrp="1"/>
          </p:cNvSpPr>
          <p:nvPr>
            <p:ph idx="1"/>
          </p:nvPr>
        </p:nvSpPr>
        <p:spPr/>
        <p:txBody>
          <a:bodyPr>
            <a:normAutofit/>
          </a:bodyPr>
          <a:lstStyle/>
          <a:p>
            <a:r>
              <a:rPr lang="fr-FR" b="1" dirty="0" smtClean="0"/>
              <a:t>Se chercher, se construire.</a:t>
            </a:r>
          </a:p>
          <a:p>
            <a:r>
              <a:rPr lang="fr-FR" b="1" dirty="0" smtClean="0"/>
              <a:t>Vivre en société, participer à la société.</a:t>
            </a:r>
          </a:p>
          <a:p>
            <a:r>
              <a:rPr lang="fr-FR" b="1" dirty="0" smtClean="0"/>
              <a:t>Regarder le monde, inventer des mondes.</a:t>
            </a:r>
          </a:p>
          <a:p>
            <a:r>
              <a:rPr lang="fr-FR" b="1" dirty="0" smtClean="0"/>
              <a:t>Agir sur le monde. </a:t>
            </a:r>
          </a:p>
          <a:p>
            <a:pPr>
              <a:buFont typeface="Wingdings" panose="05000000000000000000" pitchFamily="2" charset="2"/>
              <a:buChar char="Ø"/>
            </a:pPr>
            <a:r>
              <a:rPr lang="fr-FR" dirty="0" smtClean="0"/>
              <a:t> Et un questionnement complémentaire par année</a:t>
            </a:r>
            <a:r>
              <a:rPr lang="fr-FR" dirty="0"/>
              <a:t> </a:t>
            </a:r>
            <a:r>
              <a:rPr lang="fr-FR" dirty="0" smtClean="0"/>
              <a:t>: 5</a:t>
            </a:r>
            <a:r>
              <a:rPr lang="fr-FR" baseline="30000" dirty="0" smtClean="0"/>
              <a:t>ème</a:t>
            </a:r>
            <a:r>
              <a:rPr lang="fr-FR" dirty="0" smtClean="0"/>
              <a:t> : L’être humain est-il maître de la nature ? 4</a:t>
            </a:r>
            <a:r>
              <a:rPr lang="fr-FR" baseline="30000" dirty="0" smtClean="0"/>
              <a:t>ème</a:t>
            </a:r>
            <a:r>
              <a:rPr lang="fr-FR" dirty="0" smtClean="0"/>
              <a:t> : La ville, lieu de tous les possibles ? 3</a:t>
            </a:r>
            <a:r>
              <a:rPr lang="fr-FR" baseline="30000" dirty="0" smtClean="0"/>
              <a:t>ème</a:t>
            </a:r>
            <a:r>
              <a:rPr lang="fr-FR" dirty="0" smtClean="0"/>
              <a:t> : Progrès et rêves scientifiques. </a:t>
            </a:r>
            <a:endParaRPr lang="fr-FR" dirty="0"/>
          </a:p>
        </p:txBody>
      </p:sp>
    </p:spTree>
    <p:extLst>
      <p:ext uri="{BB962C8B-B14F-4D97-AF65-F5344CB8AC3E}">
        <p14:creationId xmlns:p14="http://schemas.microsoft.com/office/powerpoint/2010/main" val="1909955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CONSTANTES</a:t>
            </a:r>
            <a:endParaRPr lang="fr-FR" dirty="0"/>
          </a:p>
        </p:txBody>
      </p:sp>
      <p:sp>
        <p:nvSpPr>
          <p:cNvPr id="3" name="Espace réservé du contenu 2"/>
          <p:cNvSpPr>
            <a:spLocks noGrp="1"/>
          </p:cNvSpPr>
          <p:nvPr>
            <p:ph idx="1"/>
          </p:nvPr>
        </p:nvSpPr>
        <p:spPr/>
        <p:txBody>
          <a:bodyPr>
            <a:normAutofit lnSpcReduction="10000"/>
          </a:bodyPr>
          <a:lstStyle/>
          <a:p>
            <a:r>
              <a:rPr lang="fr-FR" dirty="0" smtClean="0"/>
              <a:t>6</a:t>
            </a:r>
            <a:r>
              <a:rPr lang="fr-FR" baseline="30000" dirty="0" smtClean="0"/>
              <a:t>ème</a:t>
            </a:r>
            <a:r>
              <a:rPr lang="fr-FR" dirty="0" smtClean="0"/>
              <a:t> : Œuvres de l’Antiquité (</a:t>
            </a:r>
            <a:r>
              <a:rPr lang="fr-FR" i="1" dirty="0" smtClean="0"/>
              <a:t>Odyssée, Métamorphoses</a:t>
            </a:r>
            <a:r>
              <a:rPr lang="fr-FR" dirty="0" smtClean="0"/>
              <a:t>), contes, fables, théâtre (la farce).</a:t>
            </a:r>
          </a:p>
          <a:p>
            <a:r>
              <a:rPr lang="fr-FR" dirty="0" smtClean="0"/>
              <a:t>5</a:t>
            </a:r>
            <a:r>
              <a:rPr lang="fr-FR" baseline="30000" dirty="0" smtClean="0"/>
              <a:t>ème</a:t>
            </a:r>
            <a:r>
              <a:rPr lang="fr-FR" dirty="0" smtClean="0"/>
              <a:t> : récits de voyages et romans d’aventure, comédie et roman de chevalerie.</a:t>
            </a:r>
          </a:p>
          <a:p>
            <a:r>
              <a:rPr lang="fr-FR" dirty="0" smtClean="0"/>
              <a:t>4</a:t>
            </a:r>
            <a:r>
              <a:rPr lang="fr-FR" baseline="30000" dirty="0" smtClean="0"/>
              <a:t>ème</a:t>
            </a:r>
            <a:r>
              <a:rPr lang="fr-FR" dirty="0" smtClean="0"/>
              <a:t> : poésie lyrique, théâtre du XVIIème et XVIIIème siècle, récits réalistes et fantastiques.</a:t>
            </a:r>
          </a:p>
          <a:p>
            <a:r>
              <a:rPr lang="fr-FR" dirty="0"/>
              <a:t> </a:t>
            </a:r>
            <a:r>
              <a:rPr lang="fr-FR" dirty="0" smtClean="0"/>
              <a:t>3</a:t>
            </a:r>
            <a:r>
              <a:rPr lang="fr-FR" baseline="30000" dirty="0" smtClean="0"/>
              <a:t>ème</a:t>
            </a:r>
            <a:r>
              <a:rPr lang="fr-FR" dirty="0" smtClean="0"/>
              <a:t> : Autobiographie ou récit de soi, littérature engagée ou en lien avec l’histoire. </a:t>
            </a:r>
            <a:endParaRPr lang="fr-FR" dirty="0"/>
          </a:p>
        </p:txBody>
      </p:sp>
    </p:spTree>
    <p:extLst>
      <p:ext uri="{BB962C8B-B14F-4D97-AF65-F5344CB8AC3E}">
        <p14:creationId xmlns:p14="http://schemas.microsoft.com/office/powerpoint/2010/main" val="77147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923941"/>
          </a:xfrm>
        </p:spPr>
        <p:txBody>
          <a:bodyPr/>
          <a:lstStyle/>
          <a:p>
            <a:r>
              <a:rPr lang="fr-FR" dirty="0" smtClean="0"/>
              <a:t>CE QUI CHANGE EN 5ème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216081370"/>
              </p:ext>
            </p:extLst>
          </p:nvPr>
        </p:nvGraphicFramePr>
        <p:xfrm>
          <a:off x="1295400" y="2557463"/>
          <a:ext cx="9601200" cy="3230880"/>
        </p:xfrm>
        <a:graphic>
          <a:graphicData uri="http://schemas.openxmlformats.org/drawingml/2006/table">
            <a:tbl>
              <a:tblPr firstRow="1" bandRow="1">
                <a:tableStyleId>{073A0DAA-6AF3-43AB-8588-CEC1D06C72B9}</a:tableStyleId>
              </a:tblPr>
              <a:tblGrid>
                <a:gridCol w="4800600"/>
                <a:gridCol w="4800600"/>
              </a:tblGrid>
              <a:tr h="370840">
                <a:tc>
                  <a:txBody>
                    <a:bodyPr/>
                    <a:lstStyle/>
                    <a:p>
                      <a:r>
                        <a:rPr lang="fr-FR" sz="2000" dirty="0" smtClean="0"/>
                        <a:t>Vivre en société, participer à la société : avec autrui : familles réseaux,</a:t>
                      </a:r>
                      <a:r>
                        <a:rPr lang="fr-FR" sz="2000" baseline="0" dirty="0" smtClean="0"/>
                        <a:t> amis…</a:t>
                      </a:r>
                      <a:endParaRPr lang="fr-FR" sz="2000" dirty="0"/>
                    </a:p>
                  </a:txBody>
                  <a:tcPr/>
                </a:tc>
                <a:tc>
                  <a:txBody>
                    <a:bodyPr/>
                    <a:lstStyle/>
                    <a:p>
                      <a:r>
                        <a:rPr lang="fr-FR" sz="2000" dirty="0" smtClean="0"/>
                        <a:t>Regarder le monde, inventer des mondes : imaginer des univers nouveaux.</a:t>
                      </a:r>
                      <a:endParaRPr lang="fr-FR" sz="2000" dirty="0"/>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r-FR" sz="2000" b="1" baseline="0" dirty="0" smtClean="0"/>
                        <a:t>Une comédie du XVIIème siècle </a:t>
                      </a:r>
                    </a:p>
                    <a:p>
                      <a:pPr marL="0" marR="0" indent="0" algn="l" defTabSz="457200" rtl="0" eaLnBrk="1" fontAlgn="auto" latinLnBrk="0" hangingPunct="1">
                        <a:lnSpc>
                          <a:spcPct val="100000"/>
                        </a:lnSpc>
                        <a:spcBef>
                          <a:spcPts val="0"/>
                        </a:spcBef>
                        <a:spcAft>
                          <a:spcPts val="0"/>
                        </a:spcAft>
                        <a:buClrTx/>
                        <a:buSzTx/>
                        <a:buFontTx/>
                        <a:buNone/>
                        <a:tabLst/>
                        <a:defRPr/>
                      </a:pPr>
                      <a:r>
                        <a:rPr lang="fr-FR" sz="2000" b="1" baseline="0" dirty="0" smtClean="0"/>
                        <a:t>et un groupement de textes : récits d’enfance et d’adolescence. </a:t>
                      </a:r>
                    </a:p>
                    <a:p>
                      <a:pPr marL="0" marR="0" indent="0" algn="l" defTabSz="457200" rtl="0" eaLnBrk="1" fontAlgn="auto" latinLnBrk="0" hangingPunct="1">
                        <a:lnSpc>
                          <a:spcPct val="100000"/>
                        </a:lnSpc>
                        <a:spcBef>
                          <a:spcPts val="0"/>
                        </a:spcBef>
                        <a:spcAft>
                          <a:spcPts val="0"/>
                        </a:spcAft>
                        <a:buClrTx/>
                        <a:buSzTx/>
                        <a:buFontTx/>
                        <a:buNone/>
                        <a:tabLst/>
                        <a:defRPr/>
                      </a:pPr>
                      <a:r>
                        <a:rPr lang="fr-FR" sz="2000" b="1" baseline="0" dirty="0" smtClean="0"/>
                        <a:t>Questionnements : </a:t>
                      </a:r>
                    </a:p>
                    <a:p>
                      <a:pPr marL="0" marR="0" indent="0" algn="l" defTabSz="457200" rtl="0" eaLnBrk="1" fontAlgn="auto" latinLnBrk="0" hangingPunct="1">
                        <a:lnSpc>
                          <a:spcPct val="100000"/>
                        </a:lnSpc>
                        <a:spcBef>
                          <a:spcPts val="0"/>
                        </a:spcBef>
                        <a:spcAft>
                          <a:spcPts val="0"/>
                        </a:spcAft>
                        <a:buClrTx/>
                        <a:buSzTx/>
                        <a:buFontTx/>
                        <a:buNone/>
                        <a:tabLst/>
                        <a:defRPr/>
                      </a:pPr>
                      <a:r>
                        <a:rPr lang="fr-FR" sz="2000" baseline="0" dirty="0" smtClean="0"/>
                        <a:t>Pourquoi l’homme </a:t>
                      </a:r>
                      <a:r>
                        <a:rPr lang="fr-FR" sz="2000" baseline="0" dirty="0" err="1" smtClean="0"/>
                        <a:t>a-t-il</a:t>
                      </a:r>
                      <a:r>
                        <a:rPr lang="fr-FR" sz="2000" baseline="0" dirty="0" smtClean="0"/>
                        <a:t> besoin des autres ? Pourquoi s’oppose-t-on parfois aux « anciens » ? Doit-on accepter la loi du groupe ?</a:t>
                      </a:r>
                      <a:endParaRPr lang="fr-FR" sz="2000" dirty="0" smtClean="0"/>
                    </a:p>
                    <a:p>
                      <a:endParaRPr lang="fr-FR" dirty="0"/>
                    </a:p>
                  </a:txBody>
                  <a:tcPr/>
                </a:tc>
                <a:tc>
                  <a:txBody>
                    <a:bodyPr/>
                    <a:lstStyle/>
                    <a:p>
                      <a:r>
                        <a:rPr lang="fr-FR" sz="2000" b="1" dirty="0" smtClean="0"/>
                        <a:t>Un conte merveilleux</a:t>
                      </a:r>
                    </a:p>
                    <a:p>
                      <a:r>
                        <a:rPr lang="fr-FR" sz="2000" b="1" dirty="0" smtClean="0"/>
                        <a:t>Extraits d’utopies ou de romans d’anticipation.</a:t>
                      </a:r>
                    </a:p>
                    <a:p>
                      <a:r>
                        <a:rPr lang="fr-FR" sz="2000" b="1" dirty="0" smtClean="0"/>
                        <a:t>Images fixes ou</a:t>
                      </a:r>
                      <a:r>
                        <a:rPr lang="fr-FR" sz="2000" b="1" baseline="0" dirty="0" smtClean="0"/>
                        <a:t> films créant des univers imaginaires. </a:t>
                      </a:r>
                    </a:p>
                    <a:p>
                      <a:r>
                        <a:rPr lang="fr-FR" sz="2000" b="0" baseline="0" dirty="0" smtClean="0"/>
                        <a:t>Pourquoi ces mondes de fantaisie exercent-ils une telle fascination sur nous ? </a:t>
                      </a:r>
                    </a:p>
                    <a:p>
                      <a:r>
                        <a:rPr lang="fr-FR" sz="2000" b="0" baseline="0" dirty="0" smtClean="0"/>
                        <a:t>Lien avec le cycle 3. </a:t>
                      </a:r>
                      <a:endParaRPr lang="fr-FR" sz="2000" b="0" dirty="0"/>
                    </a:p>
                  </a:txBody>
                  <a:tcPr/>
                </a:tc>
              </a:tr>
            </a:tbl>
          </a:graphicData>
        </a:graphic>
      </p:graphicFrame>
    </p:spTree>
    <p:extLst>
      <p:ext uri="{BB962C8B-B14F-4D97-AF65-F5344CB8AC3E}">
        <p14:creationId xmlns:p14="http://schemas.microsoft.com/office/powerpoint/2010/main" val="36338017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33789"/>
          </a:xfrm>
        </p:spPr>
        <p:txBody>
          <a:bodyPr/>
          <a:lstStyle/>
          <a:p>
            <a:r>
              <a:rPr lang="fr-FR" dirty="0" smtClean="0"/>
              <a:t>CE QUI CHANGE EN 4ème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8870765"/>
              </p:ext>
            </p:extLst>
          </p:nvPr>
        </p:nvGraphicFramePr>
        <p:xfrm>
          <a:off x="1295400" y="2557463"/>
          <a:ext cx="9601200" cy="3535680"/>
        </p:xfrm>
        <a:graphic>
          <a:graphicData uri="http://schemas.openxmlformats.org/drawingml/2006/table">
            <a:tbl>
              <a:tblPr firstRow="1" bandRow="1">
                <a:tableStyleId>{073A0DAA-6AF3-43AB-8588-CEC1D06C72B9}</a:tableStyleId>
              </a:tblPr>
              <a:tblGrid>
                <a:gridCol w="4800600"/>
                <a:gridCol w="4800600"/>
              </a:tblGrid>
              <a:tr h="370840">
                <a:tc>
                  <a:txBody>
                    <a:bodyPr/>
                    <a:lstStyle/>
                    <a:p>
                      <a:r>
                        <a:rPr lang="fr-FR" sz="2000" dirty="0" smtClean="0"/>
                        <a:t>Vivre en société, participer à la société : individu et société : confrontations de valeurs ?</a:t>
                      </a:r>
                      <a:endParaRPr lang="fr-FR" sz="2000" dirty="0"/>
                    </a:p>
                  </a:txBody>
                  <a:tcPr/>
                </a:tc>
                <a:tc>
                  <a:txBody>
                    <a:bodyPr/>
                    <a:lstStyle/>
                    <a:p>
                      <a:r>
                        <a:rPr lang="fr-FR" sz="2000" dirty="0" smtClean="0"/>
                        <a:t>Agir sur le monde : informer, s’informer, déformer ? </a:t>
                      </a:r>
                      <a:endParaRPr lang="fr-FR" sz="2000" dirty="0"/>
                    </a:p>
                  </a:txBody>
                  <a:tcPr/>
                </a:tc>
              </a:tr>
              <a:tr h="370840">
                <a:tc>
                  <a:txBody>
                    <a:bodyPr/>
                    <a:lstStyle/>
                    <a:p>
                      <a:r>
                        <a:rPr lang="fr-FR" sz="2000" b="1" dirty="0" smtClean="0"/>
                        <a:t>Une tragédie ou une tragi-comédie du XVIIème</a:t>
                      </a:r>
                      <a:r>
                        <a:rPr lang="fr-FR" sz="2000" b="1" baseline="0" dirty="0" smtClean="0"/>
                        <a:t> siècle (lecture intégrale) ou une comédie du XVIIIème siècle (lecture </a:t>
                      </a:r>
                      <a:r>
                        <a:rPr lang="fr-FR" sz="2000" baseline="0" dirty="0" smtClean="0"/>
                        <a:t>intégrale). </a:t>
                      </a:r>
                    </a:p>
                    <a:p>
                      <a:endParaRPr lang="fr-FR" sz="2000" baseline="0" dirty="0" smtClean="0"/>
                    </a:p>
                    <a:p>
                      <a:r>
                        <a:rPr lang="fr-FR" sz="2000" baseline="0" dirty="0" smtClean="0"/>
                        <a:t>Confrontation ne signifie pas obligatoirement conflit : autour de l’honneur, de la justice, des croyances. </a:t>
                      </a:r>
                      <a:endParaRPr lang="fr-FR" sz="2000" dirty="0"/>
                    </a:p>
                  </a:txBody>
                  <a:tcPr/>
                </a:tc>
                <a:tc>
                  <a:txBody>
                    <a:bodyPr/>
                    <a:lstStyle/>
                    <a:p>
                      <a:r>
                        <a:rPr lang="fr-FR" sz="2000" b="1" dirty="0" smtClean="0"/>
                        <a:t>Textes et documents issus de la presse et des médias. </a:t>
                      </a:r>
                    </a:p>
                    <a:p>
                      <a:r>
                        <a:rPr lang="fr-FR" sz="2000" b="1" dirty="0" smtClean="0"/>
                        <a:t>Textes et documents produits à des fins de propagande ou témoignant de la manipulation de l’information. </a:t>
                      </a:r>
                    </a:p>
                    <a:p>
                      <a:r>
                        <a:rPr lang="fr-FR" sz="2000" b="1" dirty="0" smtClean="0"/>
                        <a:t>Extraits de romans, de nouvelles ou de films traitant du monde de la presse et du journalisme. </a:t>
                      </a:r>
                      <a:endParaRPr lang="fr-FR" sz="2000" b="1" dirty="0"/>
                    </a:p>
                  </a:txBody>
                  <a:tcPr/>
                </a:tc>
              </a:tr>
            </a:tbl>
          </a:graphicData>
        </a:graphic>
      </p:graphicFrame>
    </p:spTree>
    <p:extLst>
      <p:ext uri="{BB962C8B-B14F-4D97-AF65-F5344CB8AC3E}">
        <p14:creationId xmlns:p14="http://schemas.microsoft.com/office/powerpoint/2010/main" val="2488976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QUI CHANGE EN 3ème</a:t>
            </a:r>
            <a:endParaRPr lang="fr-FR"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546844280"/>
              </p:ext>
            </p:extLst>
          </p:nvPr>
        </p:nvGraphicFramePr>
        <p:xfrm>
          <a:off x="1295400" y="2557463"/>
          <a:ext cx="9601200" cy="3657600"/>
        </p:xfrm>
        <a:graphic>
          <a:graphicData uri="http://schemas.openxmlformats.org/drawingml/2006/table">
            <a:tbl>
              <a:tblPr firstRow="1" bandRow="1">
                <a:tableStyleId>{073A0DAA-6AF3-43AB-8588-CEC1D06C72B9}</a:tableStyleId>
              </a:tblPr>
              <a:tblGrid>
                <a:gridCol w="4800600"/>
                <a:gridCol w="4800600"/>
              </a:tblGrid>
              <a:tr h="370840">
                <a:tc>
                  <a:txBody>
                    <a:bodyPr/>
                    <a:lstStyle/>
                    <a:p>
                      <a:r>
                        <a:rPr lang="fr-FR" sz="1900" dirty="0" smtClean="0"/>
                        <a:t>Vivre en société, participer à la société : dénoncer les travers de la société.</a:t>
                      </a:r>
                      <a:endParaRPr lang="fr-FR" sz="1900" dirty="0"/>
                    </a:p>
                  </a:txBody>
                  <a:tcPr/>
                </a:tc>
                <a:tc>
                  <a:txBody>
                    <a:bodyPr/>
                    <a:lstStyle/>
                    <a:p>
                      <a:r>
                        <a:rPr lang="fr-FR" sz="1900" dirty="0" smtClean="0"/>
                        <a:t>Regarder le monde, inventer des mondes : visions poétiques du monde.</a:t>
                      </a:r>
                    </a:p>
                  </a:txBody>
                  <a:tcPr/>
                </a:tc>
              </a:tr>
              <a:tr h="370840">
                <a:tc>
                  <a:txBody>
                    <a:bodyPr/>
                    <a:lstStyle/>
                    <a:p>
                      <a:r>
                        <a:rPr lang="fr-FR" sz="1900" dirty="0" smtClean="0"/>
                        <a:t>Œuvres</a:t>
                      </a:r>
                      <a:r>
                        <a:rPr lang="fr-FR" sz="1900" baseline="0" dirty="0" smtClean="0"/>
                        <a:t> ou textes relevant de différents genres ou formes littéraires (en particulier poésie satirique, roman, fable, conte philosophique, pamphlet).</a:t>
                      </a:r>
                    </a:p>
                    <a:p>
                      <a:r>
                        <a:rPr lang="fr-FR" sz="1900" baseline="0" dirty="0" smtClean="0"/>
                        <a:t>Dessins de presse ou affiches, caricatures, albums de BD. </a:t>
                      </a:r>
                    </a:p>
                    <a:p>
                      <a:r>
                        <a:rPr lang="fr-FR" sz="1900" baseline="0" dirty="0" smtClean="0"/>
                        <a:t>Emissions de télé, de radio, productions numériques à caractère satirique.</a:t>
                      </a:r>
                    </a:p>
                    <a:p>
                      <a:r>
                        <a:rPr lang="fr-FR" sz="1900" baseline="0" dirty="0" smtClean="0"/>
                        <a:t>Quel est le pouvoir de la parole et des images sur la société ? Limites ?</a:t>
                      </a:r>
                      <a:endParaRPr lang="fr-FR" sz="1900" dirty="0"/>
                    </a:p>
                  </a:txBody>
                  <a:tcPr/>
                </a:tc>
                <a:tc>
                  <a:txBody>
                    <a:bodyPr/>
                    <a:lstStyle/>
                    <a:p>
                      <a:r>
                        <a:rPr lang="fr-FR" sz="1900" dirty="0" smtClean="0"/>
                        <a:t>Poèmes ou textes de prose poétique du romantisme à nos jours pour faire comprendre la diversité des visions du monde correspondant à des esthétiques différentes. (exemples majeurs</a:t>
                      </a:r>
                      <a:r>
                        <a:rPr lang="fr-FR" sz="1900" baseline="0" dirty="0" smtClean="0"/>
                        <a:t> de paysages en peinture)</a:t>
                      </a:r>
                    </a:p>
                    <a:p>
                      <a:endParaRPr lang="fr-FR" sz="1900" baseline="0" dirty="0" smtClean="0"/>
                    </a:p>
                    <a:p>
                      <a:endParaRPr lang="fr-FR" sz="1900" dirty="0"/>
                    </a:p>
                  </a:txBody>
                  <a:tcPr/>
                </a:tc>
              </a:tr>
            </a:tbl>
          </a:graphicData>
        </a:graphic>
      </p:graphicFrame>
    </p:spTree>
    <p:extLst>
      <p:ext uri="{BB962C8B-B14F-4D97-AF65-F5344CB8AC3E}">
        <p14:creationId xmlns:p14="http://schemas.microsoft.com/office/powerpoint/2010/main" val="2614631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QUELQUES PISTES…</a:t>
            </a:r>
            <a:endParaRPr lang="fr-FR" dirty="0"/>
          </a:p>
        </p:txBody>
      </p:sp>
      <p:sp>
        <p:nvSpPr>
          <p:cNvPr id="3" name="Espace réservé du contenu 2"/>
          <p:cNvSpPr>
            <a:spLocks noGrp="1"/>
          </p:cNvSpPr>
          <p:nvPr>
            <p:ph idx="1"/>
          </p:nvPr>
        </p:nvSpPr>
        <p:spPr/>
        <p:txBody>
          <a:bodyPr/>
          <a:lstStyle/>
          <a:p>
            <a:pPr marL="0" indent="0">
              <a:buNone/>
            </a:pPr>
            <a:r>
              <a:rPr lang="fr-FR" b="1" dirty="0" smtClean="0"/>
              <a:t>Deux séquences en 4</a:t>
            </a:r>
            <a:r>
              <a:rPr lang="fr-FR" b="1" baseline="30000" dirty="0" smtClean="0"/>
              <a:t>ème</a:t>
            </a:r>
            <a:r>
              <a:rPr lang="fr-FR" b="1" dirty="0" smtClean="0"/>
              <a:t> pour « </a:t>
            </a:r>
            <a:r>
              <a:rPr lang="fr-FR" b="1" dirty="0" smtClean="0"/>
              <a:t>Regarder </a:t>
            </a:r>
            <a:r>
              <a:rPr lang="fr-FR" b="1" dirty="0" smtClean="0"/>
              <a:t>le monde, inventer des mondes »</a:t>
            </a:r>
          </a:p>
          <a:p>
            <a:pPr marL="0" indent="0">
              <a:buNone/>
            </a:pPr>
            <a:r>
              <a:rPr lang="fr-FR" dirty="0"/>
              <a:t> </a:t>
            </a:r>
            <a:r>
              <a:rPr lang="fr-FR" dirty="0" smtClean="0"/>
              <a:t>- Comment et pourquoi représenter le réel ? Les enjeux du réalisme, beauté ou laideur du quotidien. Travail sur des nouvelles réalistes de Maupassant et sur la peinture réaliste (Courbet…)</a:t>
            </a:r>
          </a:p>
          <a:p>
            <a:pPr marL="0" indent="0">
              <a:buNone/>
            </a:pPr>
            <a:r>
              <a:rPr lang="fr-FR" dirty="0" smtClean="0"/>
              <a:t>- La fonction du fantastique : les limites du réel, l’artiste est celui qui est capable de repousser les limites du réel. Travail sur un corpus de textes fantastiques (XIXème, XXème et XXIème siècle)</a:t>
            </a:r>
            <a:endParaRPr lang="fr-FR" dirty="0"/>
          </a:p>
        </p:txBody>
      </p:sp>
    </p:spTree>
    <p:extLst>
      <p:ext uri="{BB962C8B-B14F-4D97-AF65-F5344CB8AC3E}">
        <p14:creationId xmlns:p14="http://schemas.microsoft.com/office/powerpoint/2010/main" val="21983526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3"/>
            <a:ext cx="9601196" cy="756516"/>
          </a:xfrm>
        </p:spPr>
        <p:txBody>
          <a:bodyPr>
            <a:normAutofit fontScale="90000"/>
          </a:bodyPr>
          <a:lstStyle/>
          <a:p>
            <a:r>
              <a:rPr lang="fr-FR" dirty="0" smtClean="0"/>
              <a:t>QUELQUES PISTES</a:t>
            </a:r>
            <a:endParaRPr lang="fr-FR" dirty="0"/>
          </a:p>
        </p:txBody>
      </p:sp>
      <p:sp>
        <p:nvSpPr>
          <p:cNvPr id="3" name="Espace réservé du contenu 2"/>
          <p:cNvSpPr>
            <a:spLocks noGrp="1"/>
          </p:cNvSpPr>
          <p:nvPr>
            <p:ph idx="1"/>
          </p:nvPr>
        </p:nvSpPr>
        <p:spPr>
          <a:xfrm>
            <a:off x="1050702" y="1996226"/>
            <a:ext cx="9601196" cy="3802369"/>
          </a:xfrm>
        </p:spPr>
        <p:txBody>
          <a:bodyPr>
            <a:normAutofit fontScale="92500" lnSpcReduction="10000"/>
          </a:bodyPr>
          <a:lstStyle/>
          <a:p>
            <a:pPr marL="0" indent="0">
              <a:buNone/>
            </a:pPr>
            <a:r>
              <a:rPr lang="fr-FR" b="1" dirty="0" smtClean="0"/>
              <a:t>Exemples de questionnements libres :</a:t>
            </a:r>
          </a:p>
          <a:p>
            <a:pPr marL="0" indent="0">
              <a:buNone/>
            </a:pPr>
            <a:r>
              <a:rPr lang="fr-FR" b="1" dirty="0" smtClean="0"/>
              <a:t>3</a:t>
            </a:r>
            <a:r>
              <a:rPr lang="fr-FR" b="1" baseline="30000" dirty="0" smtClean="0"/>
              <a:t>ème</a:t>
            </a:r>
            <a:r>
              <a:rPr lang="fr-FR" b="1" dirty="0" smtClean="0"/>
              <a:t> : Le travail </a:t>
            </a:r>
            <a:r>
              <a:rPr lang="fr-FR" dirty="0" smtClean="0"/>
              <a:t>: </a:t>
            </a:r>
            <a:r>
              <a:rPr lang="fr-FR" dirty="0"/>
              <a:t>Les arts, et la littérature en particulier, interrogent la nécessité pour l’homme de travailler. S’agit-il d’un mal nécessaire ou d’une source de grandeur ? </a:t>
            </a:r>
            <a:r>
              <a:rPr lang="fr-FR" dirty="0" smtClean="0"/>
              <a:t>Toutes </a:t>
            </a:r>
            <a:r>
              <a:rPr lang="fr-FR" dirty="0"/>
              <a:t>les </a:t>
            </a:r>
            <a:r>
              <a:rPr lang="fr-FR" dirty="0" smtClean="0"/>
              <a:t>professions </a:t>
            </a:r>
            <a:r>
              <a:rPr lang="fr-FR" dirty="0" smtClean="0"/>
              <a:t> </a:t>
            </a:r>
            <a:r>
              <a:rPr lang="fr-FR"/>
              <a:t>se </a:t>
            </a:r>
            <a:r>
              <a:rPr lang="fr-FR" smtClean="0"/>
              <a:t>valent-</a:t>
            </a:r>
            <a:r>
              <a:rPr lang="fr-FR" smtClean="0"/>
              <a:t>elle</a:t>
            </a:r>
            <a:r>
              <a:rPr lang="fr-FR" smtClean="0"/>
              <a:t>s</a:t>
            </a:r>
            <a:r>
              <a:rPr lang="fr-FR" dirty="0"/>
              <a:t>, et que nous </a:t>
            </a:r>
            <a:r>
              <a:rPr lang="fr-FR" dirty="0" smtClean="0"/>
              <a:t>disent-elles </a:t>
            </a:r>
            <a:r>
              <a:rPr lang="fr-FR" dirty="0"/>
              <a:t>des personnes qui les exercent </a:t>
            </a:r>
            <a:r>
              <a:rPr lang="fr-FR" dirty="0" smtClean="0"/>
              <a:t>? </a:t>
            </a:r>
            <a:endParaRPr lang="fr-FR" dirty="0" smtClean="0"/>
          </a:p>
          <a:p>
            <a:pPr marL="0" indent="0">
              <a:buNone/>
            </a:pPr>
            <a:r>
              <a:rPr lang="fr-FR" b="1" dirty="0" smtClean="0"/>
              <a:t>4</a:t>
            </a:r>
            <a:r>
              <a:rPr lang="fr-FR" b="1" baseline="30000" dirty="0" smtClean="0"/>
              <a:t>ème</a:t>
            </a:r>
            <a:r>
              <a:rPr lang="fr-FR" b="1" dirty="0" smtClean="0"/>
              <a:t> : </a:t>
            </a:r>
            <a:r>
              <a:rPr lang="fr-FR" b="1" dirty="0" smtClean="0"/>
              <a:t>La femme : </a:t>
            </a:r>
            <a:r>
              <a:rPr lang="fr-FR" dirty="0" smtClean="0"/>
              <a:t>Femmes-personnages</a:t>
            </a:r>
            <a:r>
              <a:rPr lang="fr-FR" dirty="0"/>
              <a:t>, femmes-écrivains, femmes dans les sociétés anciennes et contemporaines : un territoire à explorer, à conquérir, à défendre ?</a:t>
            </a:r>
            <a:endParaRPr lang="fr-FR" b="1" dirty="0" smtClean="0"/>
          </a:p>
          <a:p>
            <a:pPr marL="0" indent="0">
              <a:buNone/>
            </a:pPr>
            <a:r>
              <a:rPr lang="fr-FR" b="1" dirty="0" smtClean="0"/>
              <a:t>5</a:t>
            </a:r>
            <a:r>
              <a:rPr lang="fr-FR" b="1" baseline="30000" dirty="0" smtClean="0"/>
              <a:t>ème</a:t>
            </a:r>
            <a:r>
              <a:rPr lang="fr-FR" b="1" dirty="0" smtClean="0"/>
              <a:t> : </a:t>
            </a:r>
            <a:r>
              <a:rPr lang="fr-FR" b="1" dirty="0"/>
              <a:t>La beauté </a:t>
            </a:r>
            <a:r>
              <a:rPr lang="fr-FR" dirty="0"/>
              <a:t>– qu’elle soit physique ou esthétique – est une valeur toute subjective, dont les critères varient selon les époques, les cultures et les individus. En quoi interroge-t-elle notre rapport au monde ?</a:t>
            </a:r>
            <a:endParaRPr lang="fr-FR" dirty="0"/>
          </a:p>
        </p:txBody>
      </p:sp>
    </p:spTree>
    <p:extLst>
      <p:ext uri="{BB962C8B-B14F-4D97-AF65-F5344CB8AC3E}">
        <p14:creationId xmlns:p14="http://schemas.microsoft.com/office/powerpoint/2010/main" val="10567629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EN LIEN AVEC LE PROGRAMME D’HISTOIRE</a:t>
            </a:r>
            <a:endParaRPr lang="fr-FR" dirty="0"/>
          </a:p>
        </p:txBody>
      </p:sp>
      <p:sp>
        <p:nvSpPr>
          <p:cNvPr id="3" name="Espace réservé du contenu 2"/>
          <p:cNvSpPr>
            <a:spLocks noGrp="1"/>
          </p:cNvSpPr>
          <p:nvPr>
            <p:ph idx="1"/>
          </p:nvPr>
        </p:nvSpPr>
        <p:spPr/>
        <p:txBody>
          <a:bodyPr/>
          <a:lstStyle/>
          <a:p>
            <a:pPr marL="0" indent="0">
              <a:buNone/>
            </a:pPr>
            <a:r>
              <a:rPr lang="fr-FR" dirty="0" smtClean="0"/>
              <a:t>Exemple en 5ème</a:t>
            </a:r>
          </a:p>
          <a:p>
            <a:r>
              <a:rPr lang="fr-FR" dirty="0" smtClean="0"/>
              <a:t> Thème 3 : Transformations de l’Europe et ouverture sur le monde aux XVIème et XVIIème siècles : extraits d’œuvres évoquant les grandes découvertes. (se chercher, se construire : le voyage et l’aventure)</a:t>
            </a:r>
          </a:p>
          <a:p>
            <a:r>
              <a:rPr lang="fr-FR" dirty="0" smtClean="0"/>
              <a:t>Thème 2 : Société, église et pouvoir politique dans l’occident féodal, XIème-XVème siècle) : extraits d’œuvres de l’époque médiévale, chanson de geste ou romans de chevalerie. (agir sur le monde : héros, héroïnes et héroïsmes))</a:t>
            </a:r>
          </a:p>
          <a:p>
            <a:endParaRPr lang="fr-FR" dirty="0"/>
          </a:p>
        </p:txBody>
      </p:sp>
    </p:spTree>
    <p:extLst>
      <p:ext uri="{BB962C8B-B14F-4D97-AF65-F5344CB8AC3E}">
        <p14:creationId xmlns:p14="http://schemas.microsoft.com/office/powerpoint/2010/main" val="359345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 L’acquisition d’une culture littéraire et artistique est l’une des finalités majeures de l’enseignement du français. »</a:t>
            </a:r>
            <a:endParaRPr lang="fr-FR" dirty="0"/>
          </a:p>
        </p:txBody>
      </p:sp>
      <p:sp>
        <p:nvSpPr>
          <p:cNvPr id="3" name="Espace réservé du texte 2"/>
          <p:cNvSpPr>
            <a:spLocks noGrp="1"/>
          </p:cNvSpPr>
          <p:nvPr>
            <p:ph type="body" idx="1"/>
          </p:nvPr>
        </p:nvSpPr>
        <p:spPr/>
        <p:txBody>
          <a:bodyPr/>
          <a:lstStyle/>
          <a:p>
            <a:r>
              <a:rPr lang="fr-FR" dirty="0" smtClean="0"/>
              <a:t>Nouveau programme, p.246</a:t>
            </a:r>
            <a:endParaRPr lang="fr-FR" dirty="0"/>
          </a:p>
        </p:txBody>
      </p:sp>
    </p:spTree>
    <p:extLst>
      <p:ext uri="{BB962C8B-B14F-4D97-AF65-F5344CB8AC3E}">
        <p14:creationId xmlns:p14="http://schemas.microsoft.com/office/powerpoint/2010/main" val="41296870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par>
                                <p:cTn id="8" presetID="10" presetClass="entr" presetSubtype="0" fill="hold" grpId="0" nodeType="withEffect">
                                  <p:stCondLst>
                                    <p:cond delay="15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UNE LOGIQUE DE CYCLE</a:t>
            </a:r>
            <a:endParaRPr lang="fr-FR" dirty="0"/>
          </a:p>
        </p:txBody>
      </p:sp>
      <p:sp>
        <p:nvSpPr>
          <p:cNvPr id="3" name="Espace réservé du contenu 2"/>
          <p:cNvSpPr>
            <a:spLocks noGrp="1"/>
          </p:cNvSpPr>
          <p:nvPr>
            <p:ph idx="1"/>
          </p:nvPr>
        </p:nvSpPr>
        <p:spPr/>
        <p:txBody>
          <a:bodyPr>
            <a:normAutofit/>
          </a:bodyPr>
          <a:lstStyle/>
          <a:p>
            <a:r>
              <a:rPr lang="fr-FR" dirty="0" smtClean="0"/>
              <a:t>On propose un questionnement différent et progressif de la 5</a:t>
            </a:r>
            <a:r>
              <a:rPr lang="fr-FR" baseline="30000" dirty="0" smtClean="0"/>
              <a:t>ème</a:t>
            </a:r>
            <a:r>
              <a:rPr lang="fr-FR" dirty="0" smtClean="0"/>
              <a:t> à la 3</a:t>
            </a:r>
            <a:r>
              <a:rPr lang="fr-FR" baseline="30000" dirty="0" smtClean="0"/>
              <a:t>ème</a:t>
            </a:r>
            <a:r>
              <a:rPr lang="fr-FR" dirty="0"/>
              <a:t> </a:t>
            </a:r>
            <a:r>
              <a:rPr lang="fr-FR" dirty="0" smtClean="0"/>
              <a:t>pour CHAQUE entrée. </a:t>
            </a:r>
          </a:p>
          <a:p>
            <a:pPr>
              <a:buFont typeface="Arial" panose="020B0604020202020204" pitchFamily="34" charset="0"/>
              <a:buChar char="•"/>
            </a:pPr>
            <a:r>
              <a:rPr lang="fr-FR" dirty="0" smtClean="0"/>
              <a:t>On mobilise les expériences antérieures de lecture et des connaissances qui en sont issues. On conforte les repères déjà posés et on en construit d’autres, en lien avec les programmes d’histoire et HDA. </a:t>
            </a:r>
          </a:p>
          <a:p>
            <a:pPr>
              <a:buFont typeface="Arial" panose="020B0604020202020204" pitchFamily="34" charset="0"/>
              <a:buChar char="•"/>
            </a:pPr>
            <a:r>
              <a:rPr lang="fr-FR" dirty="0"/>
              <a:t> </a:t>
            </a:r>
            <a:r>
              <a:rPr lang="fr-FR" dirty="0" smtClean="0"/>
              <a:t>On propose des activités transversales de la 5</a:t>
            </a:r>
            <a:r>
              <a:rPr lang="fr-FR" baseline="30000" dirty="0" smtClean="0"/>
              <a:t>ème</a:t>
            </a:r>
            <a:r>
              <a:rPr lang="fr-FR" dirty="0" smtClean="0"/>
              <a:t> à la 3</a:t>
            </a:r>
            <a:r>
              <a:rPr lang="fr-FR" baseline="30000" dirty="0" smtClean="0"/>
              <a:t>ème.</a:t>
            </a:r>
            <a:r>
              <a:rPr lang="fr-FR" dirty="0" smtClean="0"/>
              <a:t> </a:t>
            </a:r>
          </a:p>
        </p:txBody>
      </p:sp>
    </p:spTree>
    <p:extLst>
      <p:ext uri="{BB962C8B-B14F-4D97-AF65-F5344CB8AC3E}">
        <p14:creationId xmlns:p14="http://schemas.microsoft.com/office/powerpoint/2010/main" val="132166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UNE LOGIQUE DE CYCLE PAR GENRE</a:t>
            </a:r>
            <a:endParaRPr lang="fr-FR" dirty="0"/>
          </a:p>
        </p:txBody>
      </p:sp>
      <p:sp>
        <p:nvSpPr>
          <p:cNvPr id="3" name="Espace réservé du contenu 2"/>
          <p:cNvSpPr>
            <a:spLocks noGrp="1"/>
          </p:cNvSpPr>
          <p:nvPr>
            <p:ph idx="1"/>
          </p:nvPr>
        </p:nvSpPr>
        <p:spPr/>
        <p:txBody>
          <a:bodyPr>
            <a:normAutofit fontScale="92500"/>
          </a:bodyPr>
          <a:lstStyle/>
          <a:p>
            <a:pPr marL="0" indent="0">
              <a:buNone/>
            </a:pPr>
            <a:r>
              <a:rPr lang="fr-FR" b="1" dirty="0" smtClean="0"/>
              <a:t>Exemple : la poésie.</a:t>
            </a:r>
          </a:p>
          <a:p>
            <a:pPr>
              <a:buFont typeface="Arial" panose="020B0604020202020204" pitchFamily="34" charset="0"/>
              <a:buChar char="•"/>
            </a:pPr>
            <a:r>
              <a:rPr lang="fr-FR" dirty="0" smtClean="0"/>
              <a:t>5</a:t>
            </a:r>
            <a:r>
              <a:rPr lang="fr-FR" baseline="30000" dirty="0" smtClean="0"/>
              <a:t>ème</a:t>
            </a:r>
            <a:r>
              <a:rPr lang="fr-FR" dirty="0" smtClean="0"/>
              <a:t> : poèmes sur le voyage (se chercher, se construire), poèmes proposant une reconfiguration poétique de la réalité (imaginer des univers nouveaux).</a:t>
            </a:r>
          </a:p>
          <a:p>
            <a:r>
              <a:rPr lang="fr-FR" dirty="0" smtClean="0"/>
              <a:t>4</a:t>
            </a:r>
            <a:r>
              <a:rPr lang="fr-FR" baseline="30000" dirty="0" smtClean="0"/>
              <a:t>ème</a:t>
            </a:r>
            <a:r>
              <a:rPr lang="fr-FR" dirty="0" smtClean="0"/>
              <a:t> : la poésie lyrique, poèmes d’amour de l’Antiquité à nos jours (se chercher se construire)</a:t>
            </a:r>
          </a:p>
          <a:p>
            <a:r>
              <a:rPr lang="fr-FR" dirty="0" smtClean="0"/>
              <a:t>3</a:t>
            </a:r>
            <a:r>
              <a:rPr lang="fr-FR" baseline="30000" dirty="0" smtClean="0"/>
              <a:t>ème</a:t>
            </a:r>
            <a:r>
              <a:rPr lang="fr-FR" dirty="0" smtClean="0"/>
              <a:t> : poésie satirique, fable (se chercher, se construire), poésie engagée (agir sur le monde, individu et pouvoir), </a:t>
            </a:r>
            <a:r>
              <a:rPr lang="fr-FR" dirty="0"/>
              <a:t>poèmes ou prose poétique de différentes visions du monde, du romantisme à nos </a:t>
            </a:r>
            <a:r>
              <a:rPr lang="fr-FR" dirty="0" smtClean="0"/>
              <a:t>jours (regarder le monde, inventer des mondes). </a:t>
            </a:r>
            <a:endParaRPr lang="fr-FR" dirty="0"/>
          </a:p>
        </p:txBody>
      </p:sp>
    </p:spTree>
    <p:extLst>
      <p:ext uri="{BB962C8B-B14F-4D97-AF65-F5344CB8AC3E}">
        <p14:creationId xmlns:p14="http://schemas.microsoft.com/office/powerpoint/2010/main" val="60909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ulture littéraire et artistique par Jean-Christophe Benzal sur Prezi - Mozilla Firefox"/>
          <p:cNvPicPr>
            <a:picLocks noChangeAspect="1"/>
          </p:cNvPicPr>
          <p:nvPr/>
        </p:nvPicPr>
        <p:blipFill rotWithShape="1">
          <a:blip r:embed="rId2"/>
          <a:srcRect l="11640" t="3333" r="11406" b="3889"/>
          <a:stretch/>
        </p:blipFill>
        <p:spPr>
          <a:xfrm>
            <a:off x="2066925" y="698187"/>
            <a:ext cx="8029575" cy="5445437"/>
          </a:xfrm>
          <a:prstGeom prst="rect">
            <a:avLst/>
          </a:prstGeom>
        </p:spPr>
      </p:pic>
    </p:spTree>
    <p:extLst>
      <p:ext uri="{BB962C8B-B14F-4D97-AF65-F5344CB8AC3E}">
        <p14:creationId xmlns:p14="http://schemas.microsoft.com/office/powerpoint/2010/main" val="556619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à coins arrondis 1"/>
          <p:cNvSpPr/>
          <p:nvPr/>
        </p:nvSpPr>
        <p:spPr>
          <a:xfrm>
            <a:off x="1496291" y="1629295"/>
            <a:ext cx="9110749" cy="3524596"/>
          </a:xfrm>
          <a:prstGeom prst="wedgeRoundRectCallou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2400" i="1" dirty="0"/>
              <a:t>"En fait, tout au long du cycle 4, les élèves sont amenés à conjuguer d'une part un respect des normes qui s'inscrivent dans une culture commune, d'autre part une pensée personnelle en construction, un développement de leurs talents propres, de leurs aspirations, tout en s'ouvrant aux autres, à la diversité, à la découverte..."</a:t>
            </a:r>
          </a:p>
        </p:txBody>
      </p:sp>
    </p:spTree>
    <p:extLst>
      <p:ext uri="{BB962C8B-B14F-4D97-AF65-F5344CB8AC3E}">
        <p14:creationId xmlns:p14="http://schemas.microsoft.com/office/powerpoint/2010/main" val="401164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Repenser le programme en fonction des élèves : des enjeux de formation personnelle. </a:t>
            </a:r>
            <a:endParaRPr lang="fr-FR" dirty="0"/>
          </a:p>
        </p:txBody>
      </p:sp>
      <p:sp>
        <p:nvSpPr>
          <p:cNvPr id="3" name="Espace réservé du contenu 2"/>
          <p:cNvSpPr>
            <a:spLocks noGrp="1"/>
          </p:cNvSpPr>
          <p:nvPr>
            <p:ph idx="1"/>
          </p:nvPr>
        </p:nvSpPr>
        <p:spPr/>
        <p:txBody>
          <a:bodyPr>
            <a:normAutofit fontScale="92500" lnSpcReduction="10000"/>
          </a:bodyPr>
          <a:lstStyle/>
          <a:p>
            <a:r>
              <a:rPr lang="fr-FR" b="1" dirty="0" smtClean="0"/>
              <a:t>Prendre davantage en compte le développement de l’élève-adolescent. </a:t>
            </a:r>
          </a:p>
          <a:p>
            <a:pPr lvl="1">
              <a:buFont typeface="Wingdings" panose="05000000000000000000" pitchFamily="2" charset="2"/>
              <a:buChar char="Ø"/>
            </a:pPr>
            <a:r>
              <a:rPr lang="fr-FR" dirty="0" smtClean="0"/>
              <a:t>« Les </a:t>
            </a:r>
            <a:r>
              <a:rPr lang="fr-FR" dirty="0"/>
              <a:t>adolescents, en pleine évolution physique et psychique, vivent un nouveau rapport à eux-mêmes [...] et de nouvelles relations avec les autres</a:t>
            </a:r>
            <a:r>
              <a:rPr lang="fr-FR" dirty="0" smtClean="0"/>
              <a:t>. » </a:t>
            </a:r>
          </a:p>
          <a:p>
            <a:pPr>
              <a:buFont typeface="Arial" panose="020B0604020202020204" pitchFamily="34" charset="0"/>
              <a:buChar char="•"/>
            </a:pPr>
            <a:r>
              <a:rPr lang="fr-FR" b="1" dirty="0"/>
              <a:t> </a:t>
            </a:r>
            <a:r>
              <a:rPr lang="fr-FR" b="1" dirty="0" smtClean="0"/>
              <a:t>Davantage faire le lien avec la société qui les entoure. </a:t>
            </a:r>
          </a:p>
          <a:p>
            <a:pPr lvl="1">
              <a:buFont typeface="Wingdings" panose="05000000000000000000" pitchFamily="2" charset="2"/>
              <a:buChar char="Ø"/>
            </a:pPr>
            <a:r>
              <a:rPr lang="fr-FR" dirty="0" smtClean="0"/>
              <a:t>« Mieux </a:t>
            </a:r>
            <a:r>
              <a:rPr lang="fr-FR" dirty="0"/>
              <a:t>comprendre la société dans laquelle ils vivent exige aussi des élèves qu'ils s'inscrivent dans le temps long de l'histoire</a:t>
            </a:r>
            <a:r>
              <a:rPr lang="fr-FR" dirty="0" smtClean="0"/>
              <a:t>. » </a:t>
            </a:r>
          </a:p>
          <a:p>
            <a:pPr>
              <a:buFont typeface="Arial" panose="020B0604020202020204" pitchFamily="34" charset="0"/>
              <a:buChar char="•"/>
            </a:pPr>
            <a:r>
              <a:rPr lang="fr-FR" b="1" dirty="0"/>
              <a:t>Favoriser </a:t>
            </a:r>
            <a:r>
              <a:rPr lang="fr-FR" b="1" dirty="0" smtClean="0"/>
              <a:t>davantage la </a:t>
            </a:r>
            <a:r>
              <a:rPr lang="fr-FR" b="1" dirty="0"/>
              <a:t>créativité comme recherche de </a:t>
            </a:r>
            <a:r>
              <a:rPr lang="fr-FR" b="1" dirty="0" smtClean="0"/>
              <a:t>solutions.</a:t>
            </a:r>
          </a:p>
          <a:p>
            <a:pPr lvl="1">
              <a:buFont typeface="Wingdings" panose="05000000000000000000" pitchFamily="2" charset="2"/>
              <a:buChar char="Ø"/>
            </a:pPr>
            <a:r>
              <a:rPr lang="fr-FR" dirty="0" smtClean="0"/>
              <a:t>« L'élève </a:t>
            </a:r>
            <a:r>
              <a:rPr lang="fr-FR" dirty="0"/>
              <a:t>est incité à proposer des solutions originales, à mobiliser ses ressources pour des réalisations valorisantes et motivantes</a:t>
            </a:r>
            <a:r>
              <a:rPr lang="fr-FR" dirty="0" smtClean="0"/>
              <a:t>. »</a:t>
            </a:r>
            <a:endParaRPr lang="fr-FR" dirty="0"/>
          </a:p>
        </p:txBody>
      </p:sp>
    </p:spTree>
    <p:extLst>
      <p:ext uri="{BB962C8B-B14F-4D97-AF65-F5344CB8AC3E}">
        <p14:creationId xmlns:p14="http://schemas.microsoft.com/office/powerpoint/2010/main" val="349236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1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1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1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culture dans l’interdisciplinarité</a:t>
            </a:r>
            <a:endParaRPr lang="fr-FR" dirty="0"/>
          </a:p>
        </p:txBody>
      </p:sp>
      <p:sp>
        <p:nvSpPr>
          <p:cNvPr id="3" name="Espace réservé du contenu 2"/>
          <p:cNvSpPr>
            <a:spLocks noGrp="1"/>
          </p:cNvSpPr>
          <p:nvPr>
            <p:ph idx="1"/>
          </p:nvPr>
        </p:nvSpPr>
        <p:spPr>
          <a:xfrm>
            <a:off x="1295401" y="2556932"/>
            <a:ext cx="4008119" cy="3318936"/>
          </a:xfrm>
        </p:spPr>
        <p:txBody>
          <a:bodyPr/>
          <a:lstStyle/>
          <a:p>
            <a:r>
              <a:rPr lang="fr-FR" dirty="0" smtClean="0"/>
              <a:t>Un cadre fondateur et commun.</a:t>
            </a:r>
          </a:p>
          <a:p>
            <a:r>
              <a:rPr lang="fr-FR" dirty="0" smtClean="0"/>
              <a:t>Donner un sens aux enseignements.</a:t>
            </a:r>
          </a:p>
          <a:p>
            <a:r>
              <a:rPr lang="fr-FR" dirty="0" smtClean="0"/>
              <a:t>Toutes les disciplines concourent à une même finalité : la formation du citoyen.</a:t>
            </a:r>
            <a:endParaRPr lang="fr-FR" dirty="0"/>
          </a:p>
        </p:txBody>
      </p:sp>
      <p:graphicFrame>
        <p:nvGraphicFramePr>
          <p:cNvPr id="6" name="Diagramme 5"/>
          <p:cNvGraphicFramePr/>
          <p:nvPr>
            <p:extLst>
              <p:ext uri="{D42A27DB-BD31-4B8C-83A1-F6EECF244321}">
                <p14:modId xmlns:p14="http://schemas.microsoft.com/office/powerpoint/2010/main" val="2984398380"/>
              </p:ext>
            </p:extLst>
          </p:nvPr>
        </p:nvGraphicFramePr>
        <p:xfrm>
          <a:off x="5650302" y="2484408"/>
          <a:ext cx="4509697" cy="3653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307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6" presetClass="entr" presetSubtype="3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out)">
                                      <p:cBhvr>
                                        <p:cTn id="19"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smtClean="0"/>
              <a:t>La culture dans les différentes compétences du français</a:t>
            </a:r>
            <a:endParaRPr lang="fr-FR" b="1" dirty="0"/>
          </a:p>
        </p:txBody>
      </p:sp>
      <p:sp>
        <p:nvSpPr>
          <p:cNvPr id="3" name="Espace réservé du texte 2"/>
          <p:cNvSpPr>
            <a:spLocks noGrp="1"/>
          </p:cNvSpPr>
          <p:nvPr>
            <p:ph type="body" idx="1"/>
          </p:nvPr>
        </p:nvSpPr>
        <p:spPr/>
        <p:txBody>
          <a:bodyPr>
            <a:noAutofit/>
          </a:bodyPr>
          <a:lstStyle/>
          <a:p>
            <a:r>
              <a:rPr lang="fr-FR" sz="2800" dirty="0" smtClean="0"/>
              <a:t>Compétences langagières, linguistiques et culturelles</a:t>
            </a:r>
            <a:endParaRPr lang="fr-FR" sz="2800" dirty="0"/>
          </a:p>
        </p:txBody>
      </p:sp>
    </p:spTree>
    <p:extLst>
      <p:ext uri="{BB962C8B-B14F-4D97-AF65-F5344CB8AC3E}">
        <p14:creationId xmlns:p14="http://schemas.microsoft.com/office/powerpoint/2010/main" val="1298877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Langage oral</a:t>
            </a:r>
            <a:endParaRPr lang="fr-FR" dirty="0"/>
          </a:p>
        </p:txBody>
      </p:sp>
      <p:sp>
        <p:nvSpPr>
          <p:cNvPr id="3" name="Espace réservé du contenu 2"/>
          <p:cNvSpPr>
            <a:spLocks noGrp="1"/>
          </p:cNvSpPr>
          <p:nvPr>
            <p:ph idx="1"/>
          </p:nvPr>
        </p:nvSpPr>
        <p:spPr/>
        <p:txBody>
          <a:bodyPr>
            <a:normAutofit/>
          </a:bodyPr>
          <a:lstStyle/>
          <a:p>
            <a:pPr marL="0" indent="0" algn="ctr">
              <a:buNone/>
            </a:pPr>
            <a:r>
              <a:rPr lang="fr-FR" b="1" dirty="0" smtClean="0"/>
              <a:t>ATTENDUS DE FIN DE CYCLE</a:t>
            </a:r>
          </a:p>
          <a:p>
            <a:r>
              <a:rPr lang="fr-FR" b="1" dirty="0"/>
              <a:t> </a:t>
            </a:r>
            <a:r>
              <a:rPr lang="fr-FR" b="1" dirty="0" smtClean="0"/>
              <a:t>Produire une intervention orale continue de cinq à dix minutes : présentation d’une œuvre littéraire ou artistique, exposé des résultats d’une recherche.</a:t>
            </a:r>
          </a:p>
          <a:p>
            <a:r>
              <a:rPr lang="fr-FR" b="1" dirty="0" smtClean="0"/>
              <a:t>Dire de mémoire un texte littéraire.</a:t>
            </a:r>
          </a:p>
          <a:p>
            <a:r>
              <a:rPr lang="fr-FR" b="1" dirty="0" smtClean="0"/>
              <a:t>S’engager dans le jeu théâtral. </a:t>
            </a:r>
            <a:endParaRPr lang="fr-FR" b="1" dirty="0"/>
          </a:p>
        </p:txBody>
      </p:sp>
    </p:spTree>
    <p:extLst>
      <p:ext uri="{BB962C8B-B14F-4D97-AF65-F5344CB8AC3E}">
        <p14:creationId xmlns:p14="http://schemas.microsoft.com/office/powerpoint/2010/main" val="234969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ÉCOUTER ET DIRE UN TEXTE LITTÉRAIRE</a:t>
            </a:r>
            <a:endParaRPr lang="fr-FR" dirty="0"/>
          </a:p>
        </p:txBody>
      </p:sp>
      <p:sp>
        <p:nvSpPr>
          <p:cNvPr id="3" name="Espace réservé du contenu 2"/>
          <p:cNvSpPr>
            <a:spLocks noGrp="1"/>
          </p:cNvSpPr>
          <p:nvPr>
            <p:ph idx="1"/>
          </p:nvPr>
        </p:nvSpPr>
        <p:spPr/>
        <p:txBody>
          <a:bodyPr>
            <a:normAutofit fontScale="92500" lnSpcReduction="10000"/>
          </a:bodyPr>
          <a:lstStyle/>
          <a:p>
            <a:r>
              <a:rPr lang="fr-FR" dirty="0" smtClean="0"/>
              <a:t>Lecture expressive de l’enseignant, mais aussi écoute de textes dits par des comédiens (plusieurs versions). </a:t>
            </a:r>
          </a:p>
          <a:p>
            <a:r>
              <a:rPr lang="fr-FR" dirty="0"/>
              <a:t> </a:t>
            </a:r>
            <a:r>
              <a:rPr lang="fr-FR" dirty="0" smtClean="0"/>
              <a:t>Faire préparer aux élèves une lecture à haute voix (en activité de découverte ou au contraire en travail bilan).</a:t>
            </a:r>
          </a:p>
          <a:p>
            <a:r>
              <a:rPr lang="fr-FR" dirty="0"/>
              <a:t> </a:t>
            </a:r>
            <a:r>
              <a:rPr lang="fr-FR" dirty="0" smtClean="0"/>
              <a:t>Mémoriser un passage court, éventuellement justifier son choix. Différents types de restitutions possibles.</a:t>
            </a:r>
          </a:p>
          <a:p>
            <a:r>
              <a:rPr lang="fr-FR" dirty="0" smtClean="0"/>
              <a:t>Travail sur le langage du corps : mime, ressources expressives du visage. </a:t>
            </a:r>
          </a:p>
          <a:p>
            <a:r>
              <a:rPr lang="fr-FR" dirty="0"/>
              <a:t> </a:t>
            </a:r>
            <a:r>
              <a:rPr lang="fr-FR" dirty="0" smtClean="0"/>
              <a:t>Travail sur le jeu théâtral. </a:t>
            </a:r>
            <a:endParaRPr lang="fr-FR" dirty="0"/>
          </a:p>
        </p:txBody>
      </p:sp>
    </p:spTree>
    <p:extLst>
      <p:ext uri="{BB962C8B-B14F-4D97-AF65-F5344CB8AC3E}">
        <p14:creationId xmlns:p14="http://schemas.microsoft.com/office/powerpoint/2010/main" val="340247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PARLER D’UN TEXTE LITTÉRAIRE, D’UNE ŒUVRE.</a:t>
            </a:r>
            <a:endParaRPr lang="fr-FR" dirty="0"/>
          </a:p>
        </p:txBody>
      </p:sp>
      <p:sp>
        <p:nvSpPr>
          <p:cNvPr id="3" name="Espace réservé du contenu 2"/>
          <p:cNvSpPr>
            <a:spLocks noGrp="1"/>
          </p:cNvSpPr>
          <p:nvPr>
            <p:ph idx="1"/>
          </p:nvPr>
        </p:nvSpPr>
        <p:spPr/>
        <p:txBody>
          <a:bodyPr/>
          <a:lstStyle/>
          <a:p>
            <a:r>
              <a:rPr lang="fr-FR" dirty="0" smtClean="0"/>
              <a:t> Échange spontané de réactions dans la classe, confrontation d’avis entre pairs.</a:t>
            </a:r>
          </a:p>
          <a:p>
            <a:r>
              <a:rPr lang="fr-FR" dirty="0"/>
              <a:t> </a:t>
            </a:r>
            <a:r>
              <a:rPr lang="fr-FR" dirty="0" smtClean="0"/>
              <a:t>Exprimer ses sensations, ses sentiments, ce qui peut faire obstacle, ce qui touche…</a:t>
            </a:r>
          </a:p>
          <a:p>
            <a:r>
              <a:rPr lang="fr-FR" dirty="0"/>
              <a:t> </a:t>
            </a:r>
            <a:r>
              <a:rPr lang="fr-FR" dirty="0" smtClean="0"/>
              <a:t>Formuler un avis personnel. </a:t>
            </a:r>
          </a:p>
          <a:p>
            <a:r>
              <a:rPr lang="fr-FR" dirty="0"/>
              <a:t> </a:t>
            </a:r>
            <a:r>
              <a:rPr lang="fr-FR" dirty="0" smtClean="0"/>
              <a:t>Expériences de cercles de lecture. </a:t>
            </a:r>
            <a:endParaRPr lang="fr-FR" dirty="0"/>
          </a:p>
        </p:txBody>
      </p:sp>
    </p:spTree>
    <p:extLst>
      <p:ext uri="{BB962C8B-B14F-4D97-AF65-F5344CB8AC3E}">
        <p14:creationId xmlns:p14="http://schemas.microsoft.com/office/powerpoint/2010/main" val="85000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1092</TotalTime>
  <Words>1996</Words>
  <Application>Microsoft Office PowerPoint</Application>
  <PresentationFormat>Grand écran</PresentationFormat>
  <Paragraphs>168</Paragraphs>
  <Slides>33</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33</vt:i4>
      </vt:variant>
    </vt:vector>
  </HeadingPairs>
  <TitlesOfParts>
    <vt:vector size="37" baseType="lpstr">
      <vt:lpstr>Arial</vt:lpstr>
      <vt:lpstr>Garamond</vt:lpstr>
      <vt:lpstr>Wingdings</vt:lpstr>
      <vt:lpstr>Organique</vt:lpstr>
      <vt:lpstr>DÉROULEMENT DE L’ATELIER</vt:lpstr>
      <vt:lpstr>Culture littéraire et artistique</vt:lpstr>
      <vt:lpstr>« L’acquisition d’une culture littéraire et artistique est l’une des finalités majeures de l’enseignement du français. »</vt:lpstr>
      <vt:lpstr>Repenser le programme en fonction des élèves : des enjeux de formation personnelle. </vt:lpstr>
      <vt:lpstr>La culture dans l’interdisciplinarité</vt:lpstr>
      <vt:lpstr>La culture dans les différentes compétences du français</vt:lpstr>
      <vt:lpstr>Langage oral</vt:lpstr>
      <vt:lpstr>ÉCOUTER ET DIRE UN TEXTE LITTÉRAIRE</vt:lpstr>
      <vt:lpstr>PARLER D’UN TEXTE LITTÉRAIRE, D’UNE ŒUVRE.</vt:lpstr>
      <vt:lpstr>Langage oral, s’exprimer de façon maîtrisée face à un auditoire.</vt:lpstr>
      <vt:lpstr>ÉCRIRE</vt:lpstr>
      <vt:lpstr> PRATIQUER L’ ÉCRITURE. </vt:lpstr>
      <vt:lpstr>LECTURE ET COMPRÉHENSION DE L’ÉCRIT ET DE L’IMAGE. </vt:lpstr>
      <vt:lpstr>LA LECTURE D’ŒUVRES LITTÉRAIRES</vt:lpstr>
      <vt:lpstr>ÉLABORER UNE INTERPRÉTATION DES TEXTES LITTÉRAIRES</vt:lpstr>
      <vt:lpstr>LA LECTURE D’IMAGES</vt:lpstr>
      <vt:lpstr>Étude de la langue</vt:lpstr>
      <vt:lpstr>Les textes littéraires : un support pour l’étude de la langue.</vt:lpstr>
      <vt:lpstr>L’étude de la langue au service des textes.</vt:lpstr>
      <vt:lpstr>Culture littéraire et artistique</vt:lpstr>
      <vt:lpstr>CULTURE LITTÉRAIRE ET ARTISTIQUE  QUELS ENJEUX ? </vt:lpstr>
      <vt:lpstr>QUATRE ENTRÉES</vt:lpstr>
      <vt:lpstr>LES CONSTANTES</vt:lpstr>
      <vt:lpstr>CE QUI CHANGE EN 5ème</vt:lpstr>
      <vt:lpstr>CE QUI CHANGE EN 4ème</vt:lpstr>
      <vt:lpstr>CE QUI CHANGE EN 3ème</vt:lpstr>
      <vt:lpstr>QUELQUES PISTES…</vt:lpstr>
      <vt:lpstr>QUELQUES PISTES</vt:lpstr>
      <vt:lpstr>EN LIEN AVEC LE PROGRAMME D’HISTOIRE</vt:lpstr>
      <vt:lpstr>UNE LOGIQUE DE CYCLE</vt:lpstr>
      <vt:lpstr>UNE LOGIQUE DE CYCLE PAR GENRE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Culture littéraire et artistique</dc:title>
  <dc:creator>Jean-Christophe BENZAL</dc:creator>
  <cp:lastModifiedBy>Bénédicte Armengaud</cp:lastModifiedBy>
  <cp:revision>97</cp:revision>
  <dcterms:created xsi:type="dcterms:W3CDTF">2016-02-03T17:29:29Z</dcterms:created>
  <dcterms:modified xsi:type="dcterms:W3CDTF">2016-03-14T14:52:51Z</dcterms:modified>
</cp:coreProperties>
</file>