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7" r:id="rId17"/>
    <p:sldId id="280" r:id="rId18"/>
    <p:sldId id="282" r:id="rId19"/>
    <p:sldId id="283" r:id="rId20"/>
    <p:sldId id="272" r:id="rId21"/>
    <p:sldId id="271" r:id="rId22"/>
    <p:sldId id="281" r:id="rId23"/>
    <p:sldId id="273" r:id="rId24"/>
    <p:sldId id="274" r:id="rId25"/>
    <p:sldId id="275" r:id="rId26"/>
    <p:sldId id="276" r:id="rId27"/>
    <p:sldId id="278" r:id="rId28"/>
    <p:sldId id="279"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5" d="100"/>
          <a:sy n="65" d="100"/>
        </p:scale>
        <p:origin x="58" y="5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87CFE7-29DC-48BF-A435-87D9BBB6B70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F1294D5D-4AB2-49A3-81C1-6326200AAB6D}">
      <dgm:prSet/>
      <dgm:spPr/>
      <dgm:t>
        <a:bodyPr/>
        <a:lstStyle/>
        <a:p>
          <a:pPr rtl="0"/>
          <a:r>
            <a:rPr lang="fr-FR" i="1" smtClean="0"/>
            <a:t>Distinction des marques de temps et de personne à l’intérieur de la désinence</a:t>
          </a:r>
          <a:endParaRPr lang="fr-FR"/>
        </a:p>
      </dgm:t>
    </dgm:pt>
    <dgm:pt modelId="{E017DEFD-D9A3-42D2-9CB5-5A509C35C0C1}" type="parTrans" cxnId="{B93F2515-5BA7-4891-A4BD-12F465C0C214}">
      <dgm:prSet/>
      <dgm:spPr/>
      <dgm:t>
        <a:bodyPr/>
        <a:lstStyle/>
        <a:p>
          <a:endParaRPr lang="fr-FR"/>
        </a:p>
      </dgm:t>
    </dgm:pt>
    <dgm:pt modelId="{9F813119-0067-43B6-86AA-635FBE71717B}" type="sibTrans" cxnId="{B93F2515-5BA7-4891-A4BD-12F465C0C214}">
      <dgm:prSet/>
      <dgm:spPr/>
      <dgm:t>
        <a:bodyPr/>
        <a:lstStyle/>
        <a:p>
          <a:endParaRPr lang="fr-FR"/>
        </a:p>
      </dgm:t>
    </dgm:pt>
    <dgm:pt modelId="{0CD92A4A-32E6-4718-9F86-1D00EB3F46E6}">
      <dgm:prSet/>
      <dgm:spPr/>
      <dgm:t>
        <a:bodyPr/>
        <a:lstStyle/>
        <a:p>
          <a:pPr rtl="0"/>
          <a:r>
            <a:rPr lang="fr-FR" baseline="0" smtClean="0"/>
            <a:t>tu chantais = tu chant-</a:t>
          </a:r>
          <a:r>
            <a:rPr lang="fr-FR" b="1" baseline="0" smtClean="0"/>
            <a:t>ai</a:t>
          </a:r>
          <a:r>
            <a:rPr lang="fr-FR" baseline="0" smtClean="0"/>
            <a:t>-</a:t>
          </a:r>
          <a:r>
            <a:rPr lang="fr-FR" b="1" baseline="0" smtClean="0"/>
            <a:t>s</a:t>
          </a:r>
          <a:endParaRPr lang="fr-FR"/>
        </a:p>
      </dgm:t>
    </dgm:pt>
    <dgm:pt modelId="{57D963BF-1654-4183-B1D2-D91DBD326BD2}" type="parTrans" cxnId="{4122221C-708D-4C34-90FD-72C8DAF70BA3}">
      <dgm:prSet/>
      <dgm:spPr/>
      <dgm:t>
        <a:bodyPr/>
        <a:lstStyle/>
        <a:p>
          <a:endParaRPr lang="fr-FR"/>
        </a:p>
      </dgm:t>
    </dgm:pt>
    <dgm:pt modelId="{DFB6FF30-C7B5-4EE9-BD63-432A76969D6E}" type="sibTrans" cxnId="{4122221C-708D-4C34-90FD-72C8DAF70BA3}">
      <dgm:prSet/>
      <dgm:spPr/>
      <dgm:t>
        <a:bodyPr/>
        <a:lstStyle/>
        <a:p>
          <a:endParaRPr lang="fr-FR"/>
        </a:p>
      </dgm:t>
    </dgm:pt>
    <dgm:pt modelId="{8ECF2B91-FC7B-4701-BFA7-96C90BDD50AC}">
      <dgm:prSet/>
      <dgm:spPr/>
      <dgm:t>
        <a:bodyPr/>
        <a:lstStyle/>
        <a:p>
          <a:pPr rtl="0"/>
          <a:r>
            <a:rPr lang="fr-FR" baseline="0" dirty="0" smtClean="0"/>
            <a:t>nous finirons = nous fini-</a:t>
          </a:r>
          <a:r>
            <a:rPr lang="fr-FR" b="1" baseline="0" dirty="0" smtClean="0"/>
            <a:t>r</a:t>
          </a:r>
          <a:r>
            <a:rPr lang="fr-FR" baseline="0" dirty="0" smtClean="0"/>
            <a:t>-</a:t>
          </a:r>
          <a:r>
            <a:rPr lang="fr-FR" b="1" baseline="0" dirty="0" err="1" smtClean="0"/>
            <a:t>ons</a:t>
          </a:r>
          <a:endParaRPr lang="fr-FR" dirty="0"/>
        </a:p>
      </dgm:t>
    </dgm:pt>
    <dgm:pt modelId="{7E90F758-3BB2-4581-A544-308ED6E0230C}" type="parTrans" cxnId="{B1129CD5-D264-41E0-9EC5-E159A9DBC1FD}">
      <dgm:prSet/>
      <dgm:spPr/>
      <dgm:t>
        <a:bodyPr/>
        <a:lstStyle/>
        <a:p>
          <a:endParaRPr lang="fr-FR"/>
        </a:p>
      </dgm:t>
    </dgm:pt>
    <dgm:pt modelId="{7AF6FD60-DA8C-4103-9230-479B1BD290D2}" type="sibTrans" cxnId="{B1129CD5-D264-41E0-9EC5-E159A9DBC1FD}">
      <dgm:prSet/>
      <dgm:spPr/>
      <dgm:t>
        <a:bodyPr/>
        <a:lstStyle/>
        <a:p>
          <a:endParaRPr lang="fr-FR"/>
        </a:p>
      </dgm:t>
    </dgm:pt>
    <dgm:pt modelId="{6022797C-50A1-4C9F-A5D8-F10D6AD20E5E}">
      <dgm:prSet/>
      <dgm:spPr/>
      <dgm:t>
        <a:bodyPr/>
        <a:lstStyle/>
        <a:p>
          <a:pPr rtl="0"/>
          <a:r>
            <a:rPr lang="fr-FR" baseline="0" dirty="0" smtClean="0"/>
            <a:t>nous finissons = nous fini-</a:t>
          </a:r>
          <a:r>
            <a:rPr lang="fr-FR" b="1" baseline="0" dirty="0" err="1" smtClean="0"/>
            <a:t>ss</a:t>
          </a:r>
          <a:r>
            <a:rPr lang="fr-FR" baseline="0" dirty="0" smtClean="0"/>
            <a:t>-</a:t>
          </a:r>
          <a:r>
            <a:rPr lang="fr-FR" b="1" baseline="0" dirty="0" err="1" smtClean="0"/>
            <a:t>ons</a:t>
          </a:r>
          <a:endParaRPr lang="fr-FR" dirty="0"/>
        </a:p>
      </dgm:t>
    </dgm:pt>
    <dgm:pt modelId="{27C3387C-D13A-473B-9DA3-5A21C9015C77}" type="parTrans" cxnId="{68761853-61C9-48F5-8CF8-EDCA142CC674}">
      <dgm:prSet/>
      <dgm:spPr/>
      <dgm:t>
        <a:bodyPr/>
        <a:lstStyle/>
        <a:p>
          <a:endParaRPr lang="fr-FR"/>
        </a:p>
      </dgm:t>
    </dgm:pt>
    <dgm:pt modelId="{034F5196-9487-43F0-99D2-8016C38E77A9}" type="sibTrans" cxnId="{68761853-61C9-48F5-8CF8-EDCA142CC674}">
      <dgm:prSet/>
      <dgm:spPr/>
      <dgm:t>
        <a:bodyPr/>
        <a:lstStyle/>
        <a:p>
          <a:endParaRPr lang="fr-FR"/>
        </a:p>
      </dgm:t>
    </dgm:pt>
    <dgm:pt modelId="{C24776BC-16E1-42CB-92AA-8A10FD1FE0C0}">
      <dgm:prSet/>
      <dgm:spPr/>
      <dgm:t>
        <a:bodyPr/>
        <a:lstStyle/>
        <a:p>
          <a:pPr rtl="0"/>
          <a:r>
            <a:rPr lang="fr-FR" i="1" dirty="0" smtClean="0"/>
            <a:t>Montrer la régularité dans la marque de la personne indépendamment du temps</a:t>
          </a:r>
          <a:endParaRPr lang="fr-FR" dirty="0"/>
        </a:p>
      </dgm:t>
    </dgm:pt>
    <dgm:pt modelId="{4A95439D-4E9B-4849-AEFB-199EB7DEA572}" type="parTrans" cxnId="{25C2A04D-9DC1-47D5-878C-831AC69CD0AB}">
      <dgm:prSet/>
      <dgm:spPr/>
      <dgm:t>
        <a:bodyPr/>
        <a:lstStyle/>
        <a:p>
          <a:endParaRPr lang="fr-FR"/>
        </a:p>
      </dgm:t>
    </dgm:pt>
    <dgm:pt modelId="{44D4B85A-C3ED-435D-9E24-EEAFA7B6B8BF}" type="sibTrans" cxnId="{25C2A04D-9DC1-47D5-878C-831AC69CD0AB}">
      <dgm:prSet/>
      <dgm:spPr/>
      <dgm:t>
        <a:bodyPr/>
        <a:lstStyle/>
        <a:p>
          <a:endParaRPr lang="fr-FR"/>
        </a:p>
      </dgm:t>
    </dgm:pt>
    <dgm:pt modelId="{983139F5-F79C-47CE-93B8-ADAFE1999B3D}">
      <dgm:prSet/>
      <dgm:spPr/>
      <dgm:t>
        <a:bodyPr/>
        <a:lstStyle/>
        <a:p>
          <a:r>
            <a:rPr lang="fr-FR" i="1" dirty="0" smtClean="0"/>
            <a:t>Montrer la régularité indépendamment du groupe</a:t>
          </a:r>
          <a:endParaRPr lang="fr-FR" i="1" dirty="0"/>
        </a:p>
      </dgm:t>
    </dgm:pt>
    <dgm:pt modelId="{51EE53D2-5A02-4608-A5BF-021BF47ED30B}" type="parTrans" cxnId="{5F7AB8DF-9074-4D1D-B02F-CCB3B4FBD05F}">
      <dgm:prSet/>
      <dgm:spPr/>
      <dgm:t>
        <a:bodyPr/>
        <a:lstStyle/>
        <a:p>
          <a:endParaRPr lang="fr-FR"/>
        </a:p>
      </dgm:t>
    </dgm:pt>
    <dgm:pt modelId="{19BB9583-A922-4A8A-BBE3-870CCA521D15}" type="sibTrans" cxnId="{5F7AB8DF-9074-4D1D-B02F-CCB3B4FBD05F}">
      <dgm:prSet/>
      <dgm:spPr/>
      <dgm:t>
        <a:bodyPr/>
        <a:lstStyle/>
        <a:p>
          <a:endParaRPr lang="fr-FR"/>
        </a:p>
      </dgm:t>
    </dgm:pt>
    <dgm:pt modelId="{A29D04D0-669B-4DF3-A31B-5CDB5D1CEB39}">
      <dgm:prSet/>
      <dgm:spPr/>
      <dgm:t>
        <a:bodyPr/>
        <a:lstStyle/>
        <a:p>
          <a:r>
            <a:rPr lang="fr-FR" dirty="0" smtClean="0"/>
            <a:t>nous </a:t>
          </a:r>
          <a:r>
            <a:rPr lang="fr-FR" dirty="0" err="1" smtClean="0"/>
            <a:t>chant-</a:t>
          </a:r>
          <a:r>
            <a:rPr lang="fr-FR" b="1" u="sng" dirty="0" err="1" smtClean="0"/>
            <a:t>ons</a:t>
          </a:r>
          <a:endParaRPr lang="fr-FR" u="sng" dirty="0"/>
        </a:p>
      </dgm:t>
    </dgm:pt>
    <dgm:pt modelId="{A062BE11-B240-4BAD-B1A0-D1E5077C0237}" type="parTrans" cxnId="{CA1E6C85-9726-4D69-8641-E2A01813292A}">
      <dgm:prSet/>
      <dgm:spPr/>
      <dgm:t>
        <a:bodyPr/>
        <a:lstStyle/>
        <a:p>
          <a:endParaRPr lang="fr-FR"/>
        </a:p>
      </dgm:t>
    </dgm:pt>
    <dgm:pt modelId="{F9A9E8E6-806E-4A77-A741-AEADCEDBC20D}" type="sibTrans" cxnId="{CA1E6C85-9726-4D69-8641-E2A01813292A}">
      <dgm:prSet/>
      <dgm:spPr/>
      <dgm:t>
        <a:bodyPr/>
        <a:lstStyle/>
        <a:p>
          <a:endParaRPr lang="fr-FR"/>
        </a:p>
      </dgm:t>
    </dgm:pt>
    <dgm:pt modelId="{94BA7343-5CE5-4E30-B754-4470D616F7AE}">
      <dgm:prSet/>
      <dgm:spPr/>
      <dgm:t>
        <a:bodyPr/>
        <a:lstStyle/>
        <a:p>
          <a:r>
            <a:rPr lang="fr-FR" dirty="0" smtClean="0"/>
            <a:t>nous chant-</a:t>
          </a:r>
          <a:r>
            <a:rPr lang="fr-FR" b="1" dirty="0" smtClean="0"/>
            <a:t>i</a:t>
          </a:r>
          <a:r>
            <a:rPr lang="fr-FR" b="0" dirty="0" smtClean="0"/>
            <a:t>-</a:t>
          </a:r>
          <a:r>
            <a:rPr lang="fr-FR" b="1" u="sng" dirty="0" err="1" smtClean="0"/>
            <a:t>ons</a:t>
          </a:r>
          <a:endParaRPr lang="fr-FR" u="sng" dirty="0"/>
        </a:p>
      </dgm:t>
    </dgm:pt>
    <dgm:pt modelId="{65692CFA-EEA4-418B-BD7B-C1ADB0C7F590}" type="parTrans" cxnId="{3F5133EF-B655-40A5-9932-93C832DE1223}">
      <dgm:prSet/>
      <dgm:spPr/>
      <dgm:t>
        <a:bodyPr/>
        <a:lstStyle/>
        <a:p>
          <a:endParaRPr lang="fr-FR"/>
        </a:p>
      </dgm:t>
    </dgm:pt>
    <dgm:pt modelId="{15A83A52-679F-4027-B3DC-744720EB59C9}" type="sibTrans" cxnId="{3F5133EF-B655-40A5-9932-93C832DE1223}">
      <dgm:prSet/>
      <dgm:spPr/>
      <dgm:t>
        <a:bodyPr/>
        <a:lstStyle/>
        <a:p>
          <a:endParaRPr lang="fr-FR"/>
        </a:p>
      </dgm:t>
    </dgm:pt>
    <dgm:pt modelId="{04588EE0-A862-4917-A358-31D1E744635D}">
      <dgm:prSet/>
      <dgm:spPr/>
      <dgm:t>
        <a:bodyPr/>
        <a:lstStyle/>
        <a:p>
          <a:r>
            <a:rPr lang="fr-FR" dirty="0" smtClean="0"/>
            <a:t>nous chante</a:t>
          </a:r>
          <a:r>
            <a:rPr lang="fr-FR" b="1" dirty="0" smtClean="0"/>
            <a:t>-r</a:t>
          </a:r>
          <a:r>
            <a:rPr lang="fr-FR" b="0" dirty="0" smtClean="0"/>
            <a:t>-</a:t>
          </a:r>
          <a:r>
            <a:rPr lang="fr-FR" b="1" u="sng" dirty="0" err="1" smtClean="0"/>
            <a:t>ons</a:t>
          </a:r>
          <a:endParaRPr lang="fr-FR" b="1" u="sng" dirty="0"/>
        </a:p>
      </dgm:t>
    </dgm:pt>
    <dgm:pt modelId="{58394D77-5C07-4434-B803-1CFCB5B516D4}" type="parTrans" cxnId="{FD688B2B-7A5B-40AD-B0A8-B032F5C3A225}">
      <dgm:prSet/>
      <dgm:spPr/>
      <dgm:t>
        <a:bodyPr/>
        <a:lstStyle/>
        <a:p>
          <a:endParaRPr lang="fr-FR"/>
        </a:p>
      </dgm:t>
    </dgm:pt>
    <dgm:pt modelId="{372D5261-1FCA-4792-A174-E2EB15405EEF}" type="sibTrans" cxnId="{FD688B2B-7A5B-40AD-B0A8-B032F5C3A225}">
      <dgm:prSet/>
      <dgm:spPr/>
      <dgm:t>
        <a:bodyPr/>
        <a:lstStyle/>
        <a:p>
          <a:endParaRPr lang="fr-FR"/>
        </a:p>
      </dgm:t>
    </dgm:pt>
    <dgm:pt modelId="{8D183C85-3643-40FD-8E5E-446D00E6BA86}">
      <dgm:prSet/>
      <dgm:spPr/>
      <dgm:t>
        <a:bodyPr/>
        <a:lstStyle/>
        <a:p>
          <a:r>
            <a:rPr lang="fr-FR" dirty="0" smtClean="0"/>
            <a:t>tu mange</a:t>
          </a:r>
          <a:r>
            <a:rPr lang="fr-FR" b="1" dirty="0" smtClean="0"/>
            <a:t>s</a:t>
          </a:r>
          <a:r>
            <a:rPr lang="fr-FR" b="0" dirty="0" smtClean="0"/>
            <a:t>, tu prend</a:t>
          </a:r>
          <a:r>
            <a:rPr lang="fr-FR" b="1" dirty="0" smtClean="0"/>
            <a:t>s</a:t>
          </a:r>
          <a:r>
            <a:rPr lang="fr-FR" b="0" dirty="0" smtClean="0"/>
            <a:t>, tu fini</a:t>
          </a:r>
          <a:r>
            <a:rPr lang="fr-FR" b="1" dirty="0" smtClean="0"/>
            <a:t>s</a:t>
          </a:r>
          <a:r>
            <a:rPr lang="fr-FR" b="0" dirty="0" smtClean="0"/>
            <a:t>, tu croyai</a:t>
          </a:r>
          <a:r>
            <a:rPr lang="fr-FR" b="1" dirty="0" smtClean="0"/>
            <a:t>s</a:t>
          </a:r>
          <a:r>
            <a:rPr lang="fr-FR" b="0" dirty="0" smtClean="0"/>
            <a:t>, tu vin</a:t>
          </a:r>
          <a:r>
            <a:rPr lang="fr-FR" b="1" dirty="0" smtClean="0"/>
            <a:t>s</a:t>
          </a:r>
          <a:r>
            <a:rPr lang="fr-FR" b="0" dirty="0" smtClean="0"/>
            <a:t>… =&gt; </a:t>
          </a:r>
          <a:r>
            <a:rPr lang="fr-FR" b="1" dirty="0" smtClean="0">
              <a:solidFill>
                <a:srgbClr val="FF0000"/>
              </a:solidFill>
            </a:rPr>
            <a:t>tu = -S</a:t>
          </a:r>
          <a:endParaRPr lang="fr-FR" dirty="0">
            <a:solidFill>
              <a:srgbClr val="FF0000"/>
            </a:solidFill>
          </a:endParaRPr>
        </a:p>
      </dgm:t>
    </dgm:pt>
    <dgm:pt modelId="{8EFFE713-4B61-418E-AD7B-0FD8B983529B}" type="parTrans" cxnId="{4E48D467-FA7A-4DA6-9E82-EB8F16685C8C}">
      <dgm:prSet/>
      <dgm:spPr/>
      <dgm:t>
        <a:bodyPr/>
        <a:lstStyle/>
        <a:p>
          <a:endParaRPr lang="fr-FR"/>
        </a:p>
      </dgm:t>
    </dgm:pt>
    <dgm:pt modelId="{3C44AB2A-058C-4B25-8666-0690F35D854A}" type="sibTrans" cxnId="{4E48D467-FA7A-4DA6-9E82-EB8F16685C8C}">
      <dgm:prSet/>
      <dgm:spPr/>
      <dgm:t>
        <a:bodyPr/>
        <a:lstStyle/>
        <a:p>
          <a:endParaRPr lang="fr-FR"/>
        </a:p>
      </dgm:t>
    </dgm:pt>
    <dgm:pt modelId="{2E73DA37-92F1-4F14-B881-E54014151D87}">
      <dgm:prSet/>
      <dgm:spPr/>
      <dgm:t>
        <a:bodyPr/>
        <a:lstStyle/>
        <a:p>
          <a:r>
            <a:rPr lang="fr-FR" dirty="0" smtClean="0"/>
            <a:t>il mange, il prend, il finit, il croyait, il vint… =&gt; </a:t>
          </a:r>
          <a:r>
            <a:rPr lang="fr-FR" b="1" dirty="0" smtClean="0">
              <a:solidFill>
                <a:srgbClr val="FF0000"/>
              </a:solidFill>
            </a:rPr>
            <a:t>il = pas de -S</a:t>
          </a:r>
          <a:endParaRPr lang="fr-FR" dirty="0"/>
        </a:p>
      </dgm:t>
    </dgm:pt>
    <dgm:pt modelId="{B6217272-3DCD-4FF3-AF86-0E1383369D14}" type="parTrans" cxnId="{077F4BE2-A93E-4CBD-B52D-1F4C490956EA}">
      <dgm:prSet/>
      <dgm:spPr/>
      <dgm:t>
        <a:bodyPr/>
        <a:lstStyle/>
        <a:p>
          <a:endParaRPr lang="fr-FR"/>
        </a:p>
      </dgm:t>
    </dgm:pt>
    <dgm:pt modelId="{CD81CCCB-FD9C-430C-8A5D-CA7B3E1FE37D}" type="sibTrans" cxnId="{077F4BE2-A93E-4CBD-B52D-1F4C490956EA}">
      <dgm:prSet/>
      <dgm:spPr/>
      <dgm:t>
        <a:bodyPr/>
        <a:lstStyle/>
        <a:p>
          <a:endParaRPr lang="fr-FR"/>
        </a:p>
      </dgm:t>
    </dgm:pt>
    <dgm:pt modelId="{FD7C8D52-BA9C-4E13-AAE0-0DB5F3A982D3}" type="pres">
      <dgm:prSet presAssocID="{E987CFE7-29DC-48BF-A435-87D9BBB6B705}" presName="Name0" presStyleCnt="0">
        <dgm:presLayoutVars>
          <dgm:dir/>
          <dgm:animLvl val="lvl"/>
          <dgm:resizeHandles val="exact"/>
        </dgm:presLayoutVars>
      </dgm:prSet>
      <dgm:spPr/>
      <dgm:t>
        <a:bodyPr/>
        <a:lstStyle/>
        <a:p>
          <a:endParaRPr lang="fr-FR"/>
        </a:p>
      </dgm:t>
    </dgm:pt>
    <dgm:pt modelId="{80D49D91-12AF-4161-8EE6-38C009B9938C}" type="pres">
      <dgm:prSet presAssocID="{F1294D5D-4AB2-49A3-81C1-6326200AAB6D}" presName="linNode" presStyleCnt="0"/>
      <dgm:spPr/>
    </dgm:pt>
    <dgm:pt modelId="{F005C184-4AB2-4230-BBB3-5327DB184381}" type="pres">
      <dgm:prSet presAssocID="{F1294D5D-4AB2-49A3-81C1-6326200AAB6D}" presName="parentText" presStyleLbl="node1" presStyleIdx="0" presStyleCnt="3">
        <dgm:presLayoutVars>
          <dgm:chMax val="1"/>
          <dgm:bulletEnabled val="1"/>
        </dgm:presLayoutVars>
      </dgm:prSet>
      <dgm:spPr/>
      <dgm:t>
        <a:bodyPr/>
        <a:lstStyle/>
        <a:p>
          <a:endParaRPr lang="fr-FR"/>
        </a:p>
      </dgm:t>
    </dgm:pt>
    <dgm:pt modelId="{69F371DF-AB3C-4AE6-8D2A-02F69F7ECCF4}" type="pres">
      <dgm:prSet presAssocID="{F1294D5D-4AB2-49A3-81C1-6326200AAB6D}" presName="descendantText" presStyleLbl="alignAccFollowNode1" presStyleIdx="0" presStyleCnt="3">
        <dgm:presLayoutVars>
          <dgm:bulletEnabled val="1"/>
        </dgm:presLayoutVars>
      </dgm:prSet>
      <dgm:spPr/>
      <dgm:t>
        <a:bodyPr/>
        <a:lstStyle/>
        <a:p>
          <a:endParaRPr lang="fr-FR"/>
        </a:p>
      </dgm:t>
    </dgm:pt>
    <dgm:pt modelId="{371B289D-03F1-413D-A135-D7E94B0DC7E2}" type="pres">
      <dgm:prSet presAssocID="{9F813119-0067-43B6-86AA-635FBE71717B}" presName="sp" presStyleCnt="0"/>
      <dgm:spPr/>
    </dgm:pt>
    <dgm:pt modelId="{97C57D24-EE58-4660-988A-B916373EB40D}" type="pres">
      <dgm:prSet presAssocID="{C24776BC-16E1-42CB-92AA-8A10FD1FE0C0}" presName="linNode" presStyleCnt="0"/>
      <dgm:spPr/>
    </dgm:pt>
    <dgm:pt modelId="{A8FBCF8C-C07F-4228-92C6-C068ACD706CF}" type="pres">
      <dgm:prSet presAssocID="{C24776BC-16E1-42CB-92AA-8A10FD1FE0C0}" presName="parentText" presStyleLbl="node1" presStyleIdx="1" presStyleCnt="3">
        <dgm:presLayoutVars>
          <dgm:chMax val="1"/>
          <dgm:bulletEnabled val="1"/>
        </dgm:presLayoutVars>
      </dgm:prSet>
      <dgm:spPr/>
      <dgm:t>
        <a:bodyPr/>
        <a:lstStyle/>
        <a:p>
          <a:endParaRPr lang="fr-FR"/>
        </a:p>
      </dgm:t>
    </dgm:pt>
    <dgm:pt modelId="{F3CBB215-1046-489B-A92B-6E55CCAA4A4F}" type="pres">
      <dgm:prSet presAssocID="{C24776BC-16E1-42CB-92AA-8A10FD1FE0C0}" presName="descendantText" presStyleLbl="alignAccFollowNode1" presStyleIdx="1" presStyleCnt="3" custScaleX="41470">
        <dgm:presLayoutVars>
          <dgm:bulletEnabled val="1"/>
        </dgm:presLayoutVars>
      </dgm:prSet>
      <dgm:spPr/>
      <dgm:t>
        <a:bodyPr/>
        <a:lstStyle/>
        <a:p>
          <a:endParaRPr lang="fr-FR"/>
        </a:p>
      </dgm:t>
    </dgm:pt>
    <dgm:pt modelId="{CA73B268-2EC2-4ECD-B91A-A0F9F57B1A48}" type="pres">
      <dgm:prSet presAssocID="{44D4B85A-C3ED-435D-9E24-EEAFA7B6B8BF}" presName="sp" presStyleCnt="0"/>
      <dgm:spPr/>
    </dgm:pt>
    <dgm:pt modelId="{47A0BD58-5CC8-48D7-9830-82D78C6A348C}" type="pres">
      <dgm:prSet presAssocID="{983139F5-F79C-47CE-93B8-ADAFE1999B3D}" presName="linNode" presStyleCnt="0"/>
      <dgm:spPr/>
    </dgm:pt>
    <dgm:pt modelId="{25E0EE24-0ECB-42A2-BDFB-C7CF86A7F33A}" type="pres">
      <dgm:prSet presAssocID="{983139F5-F79C-47CE-93B8-ADAFE1999B3D}" presName="parentText" presStyleLbl="node1" presStyleIdx="2" presStyleCnt="3">
        <dgm:presLayoutVars>
          <dgm:chMax val="1"/>
          <dgm:bulletEnabled val="1"/>
        </dgm:presLayoutVars>
      </dgm:prSet>
      <dgm:spPr/>
      <dgm:t>
        <a:bodyPr/>
        <a:lstStyle/>
        <a:p>
          <a:endParaRPr lang="fr-FR"/>
        </a:p>
      </dgm:t>
    </dgm:pt>
    <dgm:pt modelId="{23DB5B4F-C161-4997-8315-A15BAAE6F5FB}" type="pres">
      <dgm:prSet presAssocID="{983139F5-F79C-47CE-93B8-ADAFE1999B3D}" presName="descendantText" presStyleLbl="alignAccFollowNode1" presStyleIdx="2" presStyleCnt="3">
        <dgm:presLayoutVars>
          <dgm:bulletEnabled val="1"/>
        </dgm:presLayoutVars>
      </dgm:prSet>
      <dgm:spPr/>
      <dgm:t>
        <a:bodyPr/>
        <a:lstStyle/>
        <a:p>
          <a:endParaRPr lang="fr-FR"/>
        </a:p>
      </dgm:t>
    </dgm:pt>
  </dgm:ptLst>
  <dgm:cxnLst>
    <dgm:cxn modelId="{3F5133EF-B655-40A5-9932-93C832DE1223}" srcId="{C24776BC-16E1-42CB-92AA-8A10FD1FE0C0}" destId="{94BA7343-5CE5-4E30-B754-4470D616F7AE}" srcOrd="1" destOrd="0" parTransId="{65692CFA-EEA4-418B-BD7B-C1ADB0C7F590}" sibTransId="{15A83A52-679F-4027-B3DC-744720EB59C9}"/>
    <dgm:cxn modelId="{6DD3A511-F9D6-4F00-B306-15ECDA10938C}" type="presOf" srcId="{A29D04D0-669B-4DF3-A31B-5CDB5D1CEB39}" destId="{F3CBB215-1046-489B-A92B-6E55CCAA4A4F}" srcOrd="0" destOrd="0" presId="urn:microsoft.com/office/officeart/2005/8/layout/vList5"/>
    <dgm:cxn modelId="{0AE1CFF3-4EF8-4B60-91FB-F63C9CA22C5B}" type="presOf" srcId="{E987CFE7-29DC-48BF-A435-87D9BBB6B705}" destId="{FD7C8D52-BA9C-4E13-AAE0-0DB5F3A982D3}" srcOrd="0" destOrd="0" presId="urn:microsoft.com/office/officeart/2005/8/layout/vList5"/>
    <dgm:cxn modelId="{30F8C3D8-37F0-4992-B2A1-0F2A5A3D792B}" type="presOf" srcId="{04588EE0-A862-4917-A358-31D1E744635D}" destId="{F3CBB215-1046-489B-A92B-6E55CCAA4A4F}" srcOrd="0" destOrd="2" presId="urn:microsoft.com/office/officeart/2005/8/layout/vList5"/>
    <dgm:cxn modelId="{4122221C-708D-4C34-90FD-72C8DAF70BA3}" srcId="{F1294D5D-4AB2-49A3-81C1-6326200AAB6D}" destId="{0CD92A4A-32E6-4718-9F86-1D00EB3F46E6}" srcOrd="0" destOrd="0" parTransId="{57D963BF-1654-4183-B1D2-D91DBD326BD2}" sibTransId="{DFB6FF30-C7B5-4EE9-BD63-432A76969D6E}"/>
    <dgm:cxn modelId="{FD688B2B-7A5B-40AD-B0A8-B032F5C3A225}" srcId="{C24776BC-16E1-42CB-92AA-8A10FD1FE0C0}" destId="{04588EE0-A862-4917-A358-31D1E744635D}" srcOrd="2" destOrd="0" parTransId="{58394D77-5C07-4434-B803-1CFCB5B516D4}" sibTransId="{372D5261-1FCA-4792-A174-E2EB15405EEF}"/>
    <dgm:cxn modelId="{B93F2515-5BA7-4891-A4BD-12F465C0C214}" srcId="{E987CFE7-29DC-48BF-A435-87D9BBB6B705}" destId="{F1294D5D-4AB2-49A3-81C1-6326200AAB6D}" srcOrd="0" destOrd="0" parTransId="{E017DEFD-D9A3-42D2-9CB5-5A509C35C0C1}" sibTransId="{9F813119-0067-43B6-86AA-635FBE71717B}"/>
    <dgm:cxn modelId="{6D60DD26-E267-4C4C-936F-B4E86B26E034}" type="presOf" srcId="{8ECF2B91-FC7B-4701-BFA7-96C90BDD50AC}" destId="{69F371DF-AB3C-4AE6-8D2A-02F69F7ECCF4}" srcOrd="0" destOrd="1" presId="urn:microsoft.com/office/officeart/2005/8/layout/vList5"/>
    <dgm:cxn modelId="{CA1E6C85-9726-4D69-8641-E2A01813292A}" srcId="{C24776BC-16E1-42CB-92AA-8A10FD1FE0C0}" destId="{A29D04D0-669B-4DF3-A31B-5CDB5D1CEB39}" srcOrd="0" destOrd="0" parTransId="{A062BE11-B240-4BAD-B1A0-D1E5077C0237}" sibTransId="{F9A9E8E6-806E-4A77-A741-AEADCEDBC20D}"/>
    <dgm:cxn modelId="{99FA6AE9-605D-41C6-BF42-BC7651FD29FE}" type="presOf" srcId="{2E73DA37-92F1-4F14-B881-E54014151D87}" destId="{23DB5B4F-C161-4997-8315-A15BAAE6F5FB}" srcOrd="0" destOrd="1" presId="urn:microsoft.com/office/officeart/2005/8/layout/vList5"/>
    <dgm:cxn modelId="{077F4BE2-A93E-4CBD-B52D-1F4C490956EA}" srcId="{983139F5-F79C-47CE-93B8-ADAFE1999B3D}" destId="{2E73DA37-92F1-4F14-B881-E54014151D87}" srcOrd="1" destOrd="0" parTransId="{B6217272-3DCD-4FF3-AF86-0E1383369D14}" sibTransId="{CD81CCCB-FD9C-430C-8A5D-CA7B3E1FE37D}"/>
    <dgm:cxn modelId="{5F7AB8DF-9074-4D1D-B02F-CCB3B4FBD05F}" srcId="{E987CFE7-29DC-48BF-A435-87D9BBB6B705}" destId="{983139F5-F79C-47CE-93B8-ADAFE1999B3D}" srcOrd="2" destOrd="0" parTransId="{51EE53D2-5A02-4608-A5BF-021BF47ED30B}" sibTransId="{19BB9583-A922-4A8A-BBE3-870CCA521D15}"/>
    <dgm:cxn modelId="{B1129CD5-D264-41E0-9EC5-E159A9DBC1FD}" srcId="{F1294D5D-4AB2-49A3-81C1-6326200AAB6D}" destId="{8ECF2B91-FC7B-4701-BFA7-96C90BDD50AC}" srcOrd="1" destOrd="0" parTransId="{7E90F758-3BB2-4581-A544-308ED6E0230C}" sibTransId="{7AF6FD60-DA8C-4103-9230-479B1BD290D2}"/>
    <dgm:cxn modelId="{68761853-61C9-48F5-8CF8-EDCA142CC674}" srcId="{F1294D5D-4AB2-49A3-81C1-6326200AAB6D}" destId="{6022797C-50A1-4C9F-A5D8-F10D6AD20E5E}" srcOrd="2" destOrd="0" parTransId="{27C3387C-D13A-473B-9DA3-5A21C9015C77}" sibTransId="{034F5196-9487-43F0-99D2-8016C38E77A9}"/>
    <dgm:cxn modelId="{4D8902DE-455C-4E67-A494-0173E8E96882}" type="presOf" srcId="{94BA7343-5CE5-4E30-B754-4470D616F7AE}" destId="{F3CBB215-1046-489B-A92B-6E55CCAA4A4F}" srcOrd="0" destOrd="1" presId="urn:microsoft.com/office/officeart/2005/8/layout/vList5"/>
    <dgm:cxn modelId="{330BD755-C033-4AE1-8CEF-0707F46AAE2D}" type="presOf" srcId="{6022797C-50A1-4C9F-A5D8-F10D6AD20E5E}" destId="{69F371DF-AB3C-4AE6-8D2A-02F69F7ECCF4}" srcOrd="0" destOrd="2" presId="urn:microsoft.com/office/officeart/2005/8/layout/vList5"/>
    <dgm:cxn modelId="{25C2A04D-9DC1-47D5-878C-831AC69CD0AB}" srcId="{E987CFE7-29DC-48BF-A435-87D9BBB6B705}" destId="{C24776BC-16E1-42CB-92AA-8A10FD1FE0C0}" srcOrd="1" destOrd="0" parTransId="{4A95439D-4E9B-4849-AEFB-199EB7DEA572}" sibTransId="{44D4B85A-C3ED-435D-9E24-EEAFA7B6B8BF}"/>
    <dgm:cxn modelId="{C36E235E-CC80-406B-82B1-53D9B4D4B1E4}" type="presOf" srcId="{983139F5-F79C-47CE-93B8-ADAFE1999B3D}" destId="{25E0EE24-0ECB-42A2-BDFB-C7CF86A7F33A}" srcOrd="0" destOrd="0" presId="urn:microsoft.com/office/officeart/2005/8/layout/vList5"/>
    <dgm:cxn modelId="{5D7B13B9-3F20-4677-8745-41F9AAF881B4}" type="presOf" srcId="{C24776BC-16E1-42CB-92AA-8A10FD1FE0C0}" destId="{A8FBCF8C-C07F-4228-92C6-C068ACD706CF}" srcOrd="0" destOrd="0" presId="urn:microsoft.com/office/officeart/2005/8/layout/vList5"/>
    <dgm:cxn modelId="{4E48D467-FA7A-4DA6-9E82-EB8F16685C8C}" srcId="{983139F5-F79C-47CE-93B8-ADAFE1999B3D}" destId="{8D183C85-3643-40FD-8E5E-446D00E6BA86}" srcOrd="0" destOrd="0" parTransId="{8EFFE713-4B61-418E-AD7B-0FD8B983529B}" sibTransId="{3C44AB2A-058C-4B25-8666-0690F35D854A}"/>
    <dgm:cxn modelId="{00E444F5-6485-41B6-88C2-92BB42793586}" type="presOf" srcId="{8D183C85-3643-40FD-8E5E-446D00E6BA86}" destId="{23DB5B4F-C161-4997-8315-A15BAAE6F5FB}" srcOrd="0" destOrd="0" presId="urn:microsoft.com/office/officeart/2005/8/layout/vList5"/>
    <dgm:cxn modelId="{079689EC-01DE-46E9-8189-DEA3BAE525ED}" type="presOf" srcId="{F1294D5D-4AB2-49A3-81C1-6326200AAB6D}" destId="{F005C184-4AB2-4230-BBB3-5327DB184381}" srcOrd="0" destOrd="0" presId="urn:microsoft.com/office/officeart/2005/8/layout/vList5"/>
    <dgm:cxn modelId="{4CCD1F11-5810-40EF-946B-A41B159ACB57}" type="presOf" srcId="{0CD92A4A-32E6-4718-9F86-1D00EB3F46E6}" destId="{69F371DF-AB3C-4AE6-8D2A-02F69F7ECCF4}" srcOrd="0" destOrd="0" presId="urn:microsoft.com/office/officeart/2005/8/layout/vList5"/>
    <dgm:cxn modelId="{ED77B5CB-F8A1-4BB0-AED0-0D852C59F631}" type="presParOf" srcId="{FD7C8D52-BA9C-4E13-AAE0-0DB5F3A982D3}" destId="{80D49D91-12AF-4161-8EE6-38C009B9938C}" srcOrd="0" destOrd="0" presId="urn:microsoft.com/office/officeart/2005/8/layout/vList5"/>
    <dgm:cxn modelId="{D31CBC62-3420-40EA-9324-BAAD367AC3B9}" type="presParOf" srcId="{80D49D91-12AF-4161-8EE6-38C009B9938C}" destId="{F005C184-4AB2-4230-BBB3-5327DB184381}" srcOrd="0" destOrd="0" presId="urn:microsoft.com/office/officeart/2005/8/layout/vList5"/>
    <dgm:cxn modelId="{01BC642A-11C5-4412-876C-3A822344E74E}" type="presParOf" srcId="{80D49D91-12AF-4161-8EE6-38C009B9938C}" destId="{69F371DF-AB3C-4AE6-8D2A-02F69F7ECCF4}" srcOrd="1" destOrd="0" presId="urn:microsoft.com/office/officeart/2005/8/layout/vList5"/>
    <dgm:cxn modelId="{497EBB89-E44F-47AA-8AF6-779584F2BD73}" type="presParOf" srcId="{FD7C8D52-BA9C-4E13-AAE0-0DB5F3A982D3}" destId="{371B289D-03F1-413D-A135-D7E94B0DC7E2}" srcOrd="1" destOrd="0" presId="urn:microsoft.com/office/officeart/2005/8/layout/vList5"/>
    <dgm:cxn modelId="{B7D590A3-50D4-4731-997C-6F85608FBDE6}" type="presParOf" srcId="{FD7C8D52-BA9C-4E13-AAE0-0DB5F3A982D3}" destId="{97C57D24-EE58-4660-988A-B916373EB40D}" srcOrd="2" destOrd="0" presId="urn:microsoft.com/office/officeart/2005/8/layout/vList5"/>
    <dgm:cxn modelId="{93642DD6-A7D5-4A55-BDCA-4EB4AA9D8D71}" type="presParOf" srcId="{97C57D24-EE58-4660-988A-B916373EB40D}" destId="{A8FBCF8C-C07F-4228-92C6-C068ACD706CF}" srcOrd="0" destOrd="0" presId="urn:microsoft.com/office/officeart/2005/8/layout/vList5"/>
    <dgm:cxn modelId="{1E897C63-AA13-4C5A-9316-E6A87EBA260B}" type="presParOf" srcId="{97C57D24-EE58-4660-988A-B916373EB40D}" destId="{F3CBB215-1046-489B-A92B-6E55CCAA4A4F}" srcOrd="1" destOrd="0" presId="urn:microsoft.com/office/officeart/2005/8/layout/vList5"/>
    <dgm:cxn modelId="{476C0D00-CF50-40CD-B411-84342BAB41B6}" type="presParOf" srcId="{FD7C8D52-BA9C-4E13-AAE0-0DB5F3A982D3}" destId="{CA73B268-2EC2-4ECD-B91A-A0F9F57B1A48}" srcOrd="3" destOrd="0" presId="urn:microsoft.com/office/officeart/2005/8/layout/vList5"/>
    <dgm:cxn modelId="{73FD15A0-70CB-41DB-AA0D-D95DA4D71187}" type="presParOf" srcId="{FD7C8D52-BA9C-4E13-AAE0-0DB5F3A982D3}" destId="{47A0BD58-5CC8-48D7-9830-82D78C6A348C}" srcOrd="4" destOrd="0" presId="urn:microsoft.com/office/officeart/2005/8/layout/vList5"/>
    <dgm:cxn modelId="{896FADEE-D184-40E0-A3DB-0AD5A96F0852}" type="presParOf" srcId="{47A0BD58-5CC8-48D7-9830-82D78C6A348C}" destId="{25E0EE24-0ECB-42A2-BDFB-C7CF86A7F33A}" srcOrd="0" destOrd="0" presId="urn:microsoft.com/office/officeart/2005/8/layout/vList5"/>
    <dgm:cxn modelId="{DDE8F74F-85B3-43A1-AE27-7AAC1F434CF0}" type="presParOf" srcId="{47A0BD58-5CC8-48D7-9830-82D78C6A348C}" destId="{23DB5B4F-C161-4997-8315-A15BAAE6F5F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79D997-1262-421E-A4A0-A0DCA027A49B}"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fr-FR"/>
        </a:p>
      </dgm:t>
    </dgm:pt>
    <dgm:pt modelId="{3EF5E77C-69FC-4596-BEA9-9ACF810F2F66}">
      <dgm:prSet phldrT="[Texte]"/>
      <dgm:spPr/>
      <dgm:t>
        <a:bodyPr/>
        <a:lstStyle/>
        <a:p>
          <a:r>
            <a:rPr lang="fr-FR" b="1" dirty="0" smtClean="0">
              <a:effectLst>
                <a:outerShdw blurRad="38100" dist="38100" dir="2700000" algn="tl">
                  <a:srgbClr val="000000">
                    <a:alpha val="43137"/>
                  </a:srgbClr>
                </a:outerShdw>
              </a:effectLst>
            </a:rPr>
            <a:t>1. La leçon de grammaire</a:t>
          </a:r>
          <a:endParaRPr lang="fr-FR" b="1" dirty="0">
            <a:effectLst>
              <a:outerShdw blurRad="38100" dist="38100" dir="2700000" algn="tl">
                <a:srgbClr val="000000">
                  <a:alpha val="43137"/>
                </a:srgbClr>
              </a:outerShdw>
            </a:effectLst>
          </a:endParaRPr>
        </a:p>
      </dgm:t>
    </dgm:pt>
    <dgm:pt modelId="{3280E0BC-9C19-49BE-9ECE-F8E3C899B790}" type="parTrans" cxnId="{D4FACD28-B3BD-437D-B1A6-CABA4F3CF899}">
      <dgm:prSet/>
      <dgm:spPr/>
      <dgm:t>
        <a:bodyPr/>
        <a:lstStyle/>
        <a:p>
          <a:endParaRPr lang="fr-FR"/>
        </a:p>
      </dgm:t>
    </dgm:pt>
    <dgm:pt modelId="{B4F85219-29CC-47AF-8BFE-C323770068A7}" type="sibTrans" cxnId="{D4FACD28-B3BD-437D-B1A6-CABA4F3CF899}">
      <dgm:prSet/>
      <dgm:spPr/>
      <dgm:t>
        <a:bodyPr/>
        <a:lstStyle/>
        <a:p>
          <a:endParaRPr lang="fr-FR"/>
        </a:p>
      </dgm:t>
    </dgm:pt>
    <dgm:pt modelId="{AD3037D9-AFCE-4A86-880D-0C9CE9A9C09C}">
      <dgm:prSet phldrT="[Texte]"/>
      <dgm:spPr/>
      <dgm:t>
        <a:bodyPr/>
        <a:lstStyle/>
        <a:p>
          <a:r>
            <a:rPr lang="fr-FR" dirty="0" smtClean="0"/>
            <a:t>Temps d’exposition et/ou de synthèse</a:t>
          </a:r>
          <a:endParaRPr lang="fr-FR" dirty="0"/>
        </a:p>
      </dgm:t>
    </dgm:pt>
    <dgm:pt modelId="{F114FF70-A291-4DE7-A5E8-49FDF09D4F9F}" type="parTrans" cxnId="{ADB375AD-E242-4A84-B0E0-60A103138D26}">
      <dgm:prSet/>
      <dgm:spPr/>
      <dgm:t>
        <a:bodyPr/>
        <a:lstStyle/>
        <a:p>
          <a:endParaRPr lang="fr-FR"/>
        </a:p>
      </dgm:t>
    </dgm:pt>
    <dgm:pt modelId="{C86D7BFD-DB9C-446C-ACB3-0CC6239CF25D}" type="sibTrans" cxnId="{ADB375AD-E242-4A84-B0E0-60A103138D26}">
      <dgm:prSet/>
      <dgm:spPr/>
      <dgm:t>
        <a:bodyPr/>
        <a:lstStyle/>
        <a:p>
          <a:endParaRPr lang="fr-FR"/>
        </a:p>
      </dgm:t>
    </dgm:pt>
    <dgm:pt modelId="{B91F4CCB-93E0-418A-8BEB-4A944DD9632F}">
      <dgm:prSet phldrT="[Texte]"/>
      <dgm:spPr/>
      <dgm:t>
        <a:bodyPr/>
        <a:lstStyle/>
        <a:p>
          <a:r>
            <a:rPr lang="fr-FR" dirty="0" smtClean="0"/>
            <a:t>Utile après temps de manipulation. Doit être brève, peut faire l’objet d’une mémorisation</a:t>
          </a:r>
          <a:endParaRPr lang="fr-FR" dirty="0"/>
        </a:p>
      </dgm:t>
    </dgm:pt>
    <dgm:pt modelId="{F519FF97-6546-46EE-9502-D7489342C83C}" type="parTrans" cxnId="{2E92646C-0044-4AC2-BB4B-8920643D6728}">
      <dgm:prSet/>
      <dgm:spPr/>
      <dgm:t>
        <a:bodyPr/>
        <a:lstStyle/>
        <a:p>
          <a:endParaRPr lang="fr-FR"/>
        </a:p>
      </dgm:t>
    </dgm:pt>
    <dgm:pt modelId="{CA498E53-0143-43AF-B3CA-E62FDFAF987E}" type="sibTrans" cxnId="{2E92646C-0044-4AC2-BB4B-8920643D6728}">
      <dgm:prSet/>
      <dgm:spPr/>
      <dgm:t>
        <a:bodyPr/>
        <a:lstStyle/>
        <a:p>
          <a:endParaRPr lang="fr-FR"/>
        </a:p>
      </dgm:t>
    </dgm:pt>
    <dgm:pt modelId="{D39C6FAD-2B10-49EA-89EB-3F0550B84B15}">
      <dgm:prSet phldrT="[Texte]"/>
      <dgm:spPr/>
      <dgm:t>
        <a:bodyPr/>
        <a:lstStyle/>
        <a:p>
          <a:r>
            <a:rPr lang="fr-FR" b="1" dirty="0" smtClean="0">
              <a:effectLst>
                <a:outerShdw blurRad="38100" dist="38100" dir="2700000" algn="tl">
                  <a:srgbClr val="000000">
                    <a:alpha val="43137"/>
                  </a:srgbClr>
                </a:outerShdw>
              </a:effectLst>
            </a:rPr>
            <a:t>2. Le travail sur corpus</a:t>
          </a:r>
          <a:endParaRPr lang="fr-FR" b="1" dirty="0">
            <a:effectLst>
              <a:outerShdw blurRad="38100" dist="38100" dir="2700000" algn="tl">
                <a:srgbClr val="000000">
                  <a:alpha val="43137"/>
                </a:srgbClr>
              </a:outerShdw>
            </a:effectLst>
          </a:endParaRPr>
        </a:p>
      </dgm:t>
    </dgm:pt>
    <dgm:pt modelId="{76E5FF2E-AFA4-4FEB-B103-0C714405DE7E}" type="parTrans" cxnId="{B6AE8BA5-CA43-4F30-9435-20482166D4DC}">
      <dgm:prSet/>
      <dgm:spPr/>
      <dgm:t>
        <a:bodyPr/>
        <a:lstStyle/>
        <a:p>
          <a:endParaRPr lang="fr-FR"/>
        </a:p>
      </dgm:t>
    </dgm:pt>
    <dgm:pt modelId="{B0D829EF-1563-44BC-B46E-C1DB6A2B6266}" type="sibTrans" cxnId="{B6AE8BA5-CA43-4F30-9435-20482166D4DC}">
      <dgm:prSet/>
      <dgm:spPr/>
      <dgm:t>
        <a:bodyPr/>
        <a:lstStyle/>
        <a:p>
          <a:endParaRPr lang="fr-FR"/>
        </a:p>
      </dgm:t>
    </dgm:pt>
    <dgm:pt modelId="{1F34C54A-EEEE-4599-BD7B-74688C7FAE12}">
      <dgm:prSet phldrT="[Texte]"/>
      <dgm:spPr/>
      <dgm:t>
        <a:bodyPr/>
        <a:lstStyle/>
        <a:p>
          <a:r>
            <a:rPr lang="fr-FR" dirty="0" smtClean="0"/>
            <a:t>Temps très développé dans le nouveau programme 2016</a:t>
          </a:r>
          <a:endParaRPr lang="fr-FR" dirty="0"/>
        </a:p>
      </dgm:t>
    </dgm:pt>
    <dgm:pt modelId="{0BB235FF-6952-4413-8421-53853ED7D14A}" type="parTrans" cxnId="{90ACB1EF-C83A-4010-B973-B3D929982F73}">
      <dgm:prSet/>
      <dgm:spPr/>
      <dgm:t>
        <a:bodyPr/>
        <a:lstStyle/>
        <a:p>
          <a:endParaRPr lang="fr-FR"/>
        </a:p>
      </dgm:t>
    </dgm:pt>
    <dgm:pt modelId="{014BF45E-A4B5-4E4D-AAF7-44563ACF8DF7}" type="sibTrans" cxnId="{90ACB1EF-C83A-4010-B973-B3D929982F73}">
      <dgm:prSet/>
      <dgm:spPr/>
      <dgm:t>
        <a:bodyPr/>
        <a:lstStyle/>
        <a:p>
          <a:endParaRPr lang="fr-FR"/>
        </a:p>
      </dgm:t>
    </dgm:pt>
    <dgm:pt modelId="{1FCEF525-B616-431F-AD86-7FB77C0B839E}">
      <dgm:prSet phldrT="[Texte]"/>
      <dgm:spPr/>
      <dgm:t>
        <a:bodyPr/>
        <a:lstStyle/>
        <a:p>
          <a:r>
            <a:rPr lang="fr-FR" dirty="0" smtClean="0"/>
            <a:t>Faire surgir et installer progressivement les fondamentaux de la constitution de la phrase</a:t>
          </a:r>
          <a:endParaRPr lang="fr-FR" dirty="0"/>
        </a:p>
      </dgm:t>
    </dgm:pt>
    <dgm:pt modelId="{CF46AB8F-AE52-4552-8EFF-E8060C881C09}" type="parTrans" cxnId="{8BCE2C29-E87B-438B-BE00-49E6EFA4C8CE}">
      <dgm:prSet/>
      <dgm:spPr/>
      <dgm:t>
        <a:bodyPr/>
        <a:lstStyle/>
        <a:p>
          <a:endParaRPr lang="fr-FR"/>
        </a:p>
      </dgm:t>
    </dgm:pt>
    <dgm:pt modelId="{3152BE82-5468-48DF-8F53-592ADBD95C39}" type="sibTrans" cxnId="{8BCE2C29-E87B-438B-BE00-49E6EFA4C8CE}">
      <dgm:prSet/>
      <dgm:spPr/>
      <dgm:t>
        <a:bodyPr/>
        <a:lstStyle/>
        <a:p>
          <a:endParaRPr lang="fr-FR"/>
        </a:p>
      </dgm:t>
    </dgm:pt>
    <dgm:pt modelId="{C506B711-7361-42E0-8376-C6BF0FE826F0}">
      <dgm:prSet/>
      <dgm:spPr/>
      <dgm:t>
        <a:bodyPr/>
        <a:lstStyle/>
        <a:p>
          <a:r>
            <a:rPr lang="fr-FR" b="1" dirty="0" smtClean="0">
              <a:effectLst>
                <a:outerShdw blurRad="38100" dist="38100" dir="2700000" algn="tl">
                  <a:srgbClr val="000000">
                    <a:alpha val="43137"/>
                  </a:srgbClr>
                </a:outerShdw>
              </a:effectLst>
            </a:rPr>
            <a:t>3. Le travail en lien avec la lecture, l’écriture et l’oral</a:t>
          </a:r>
          <a:endParaRPr lang="fr-FR" b="1" dirty="0">
            <a:effectLst>
              <a:outerShdw blurRad="38100" dist="38100" dir="2700000" algn="tl">
                <a:srgbClr val="000000">
                  <a:alpha val="43137"/>
                </a:srgbClr>
              </a:outerShdw>
            </a:effectLst>
          </a:endParaRPr>
        </a:p>
      </dgm:t>
    </dgm:pt>
    <dgm:pt modelId="{5FC04E99-72FC-48A2-A543-B9776EBBA9A6}" type="parTrans" cxnId="{02583148-9056-4E3E-B626-D2F3F90F7943}">
      <dgm:prSet/>
      <dgm:spPr/>
      <dgm:t>
        <a:bodyPr/>
        <a:lstStyle/>
        <a:p>
          <a:endParaRPr lang="fr-FR"/>
        </a:p>
      </dgm:t>
    </dgm:pt>
    <dgm:pt modelId="{4884DACB-DDC6-4407-B206-3ADCC531346A}" type="sibTrans" cxnId="{02583148-9056-4E3E-B626-D2F3F90F7943}">
      <dgm:prSet/>
      <dgm:spPr/>
      <dgm:t>
        <a:bodyPr/>
        <a:lstStyle/>
        <a:p>
          <a:endParaRPr lang="fr-FR"/>
        </a:p>
      </dgm:t>
    </dgm:pt>
    <dgm:pt modelId="{FE13775C-2D2D-4CF5-A152-7D4E9B476723}">
      <dgm:prSet/>
      <dgm:spPr/>
      <dgm:t>
        <a:bodyPr/>
        <a:lstStyle/>
        <a:p>
          <a:r>
            <a:rPr lang="fr-FR" dirty="0" smtClean="0"/>
            <a:t>Découverte de processus textuels et linguistiques.</a:t>
          </a:r>
        </a:p>
        <a:p>
          <a:r>
            <a:rPr lang="fr-FR" dirty="0" smtClean="0"/>
            <a:t>Mise en œuvre dans des écritures à contrainte ou imitatives.</a:t>
          </a:r>
        </a:p>
        <a:p>
          <a:r>
            <a:rPr lang="fr-FR" dirty="0" smtClean="0"/>
            <a:t>Finalisation et transfert.</a:t>
          </a:r>
          <a:endParaRPr lang="fr-FR" dirty="0"/>
        </a:p>
      </dgm:t>
    </dgm:pt>
    <dgm:pt modelId="{34436379-4D79-4D79-9D64-D2E5A2B18142}" type="parTrans" cxnId="{F7B7C6AA-56F6-44C9-AEDC-C0696299289E}">
      <dgm:prSet/>
      <dgm:spPr/>
      <dgm:t>
        <a:bodyPr/>
        <a:lstStyle/>
        <a:p>
          <a:endParaRPr lang="fr-FR"/>
        </a:p>
      </dgm:t>
    </dgm:pt>
    <dgm:pt modelId="{47A63467-3744-40AD-9740-0FE223A3BAB1}" type="sibTrans" cxnId="{F7B7C6AA-56F6-44C9-AEDC-C0696299289E}">
      <dgm:prSet/>
      <dgm:spPr/>
      <dgm:t>
        <a:bodyPr/>
        <a:lstStyle/>
        <a:p>
          <a:endParaRPr lang="fr-FR"/>
        </a:p>
      </dgm:t>
    </dgm:pt>
    <dgm:pt modelId="{8F7F2A89-37C5-492C-B84C-95EF36CCF122}">
      <dgm:prSet/>
      <dgm:spPr/>
      <dgm:t>
        <a:bodyPr/>
        <a:lstStyle/>
        <a:p>
          <a:r>
            <a:rPr lang="fr-FR" dirty="0" smtClean="0"/>
            <a:t>N’est pas applicable à toutes les entrées du programme, en particulier l’orthographe grammaticale</a:t>
          </a:r>
          <a:endParaRPr lang="fr-FR" dirty="0"/>
        </a:p>
      </dgm:t>
    </dgm:pt>
    <dgm:pt modelId="{0F787126-10B2-437F-B20B-98669F5580E6}" type="parTrans" cxnId="{B6CA9244-AA26-42EE-AB1A-AE5B16313688}">
      <dgm:prSet/>
      <dgm:spPr/>
      <dgm:t>
        <a:bodyPr/>
        <a:lstStyle/>
        <a:p>
          <a:endParaRPr lang="fr-FR"/>
        </a:p>
      </dgm:t>
    </dgm:pt>
    <dgm:pt modelId="{BEB94D93-C19E-47C2-AC8C-58654137A8D2}" type="sibTrans" cxnId="{B6CA9244-AA26-42EE-AB1A-AE5B16313688}">
      <dgm:prSet/>
      <dgm:spPr/>
      <dgm:t>
        <a:bodyPr/>
        <a:lstStyle/>
        <a:p>
          <a:endParaRPr lang="fr-FR"/>
        </a:p>
      </dgm:t>
    </dgm:pt>
    <dgm:pt modelId="{7556691F-27C1-4A78-BC23-DFA860A31E7C}">
      <dgm:prSet/>
      <dgm:spPr/>
      <dgm:t>
        <a:bodyPr/>
        <a:lstStyle/>
        <a:p>
          <a:r>
            <a:rPr lang="fr-FR" b="1" dirty="0" smtClean="0">
              <a:effectLst>
                <a:outerShdw blurRad="38100" dist="38100" dir="2700000" algn="tl">
                  <a:srgbClr val="000000">
                    <a:alpha val="43137"/>
                  </a:srgbClr>
                </a:outerShdw>
              </a:effectLst>
            </a:rPr>
            <a:t>4. Le modèle de la récurrence </a:t>
          </a:r>
          <a:endParaRPr lang="fr-FR" b="1" dirty="0">
            <a:effectLst>
              <a:outerShdw blurRad="38100" dist="38100" dir="2700000" algn="tl">
                <a:srgbClr val="000000">
                  <a:alpha val="43137"/>
                </a:srgbClr>
              </a:outerShdw>
            </a:effectLst>
          </a:endParaRPr>
        </a:p>
      </dgm:t>
    </dgm:pt>
    <dgm:pt modelId="{63AF2895-1921-4A3A-B5E5-9C965B0D4D85}" type="parTrans" cxnId="{5F5692DE-DE37-49CA-A381-C623E3E18E16}">
      <dgm:prSet/>
      <dgm:spPr/>
      <dgm:t>
        <a:bodyPr/>
        <a:lstStyle/>
        <a:p>
          <a:endParaRPr lang="fr-FR"/>
        </a:p>
      </dgm:t>
    </dgm:pt>
    <dgm:pt modelId="{E0BBB4BB-1590-4D82-8A6D-B68549CB33D4}" type="sibTrans" cxnId="{5F5692DE-DE37-49CA-A381-C623E3E18E16}">
      <dgm:prSet/>
      <dgm:spPr/>
      <dgm:t>
        <a:bodyPr/>
        <a:lstStyle/>
        <a:p>
          <a:endParaRPr lang="fr-FR"/>
        </a:p>
      </dgm:t>
    </dgm:pt>
    <dgm:pt modelId="{B29116F4-E8AA-44A4-AD9B-D614BE4AFA93}">
      <dgm:prSet/>
      <dgm:spPr/>
      <dgm:t>
        <a:bodyPr/>
        <a:lstStyle/>
        <a:p>
          <a:r>
            <a:rPr lang="fr-FR" dirty="0" smtClean="0"/>
            <a:t> C’est celui de la répétition, de la mémorisation et de la restitution.</a:t>
          </a:r>
          <a:endParaRPr lang="fr-FR" dirty="0"/>
        </a:p>
      </dgm:t>
    </dgm:pt>
    <dgm:pt modelId="{F904B796-E35B-4C80-A1BC-6AA2ADA5EB7E}" type="parTrans" cxnId="{20A7B4BC-4E71-47BE-AA5A-54BCB4162156}">
      <dgm:prSet/>
      <dgm:spPr/>
      <dgm:t>
        <a:bodyPr/>
        <a:lstStyle/>
        <a:p>
          <a:endParaRPr lang="fr-FR"/>
        </a:p>
      </dgm:t>
    </dgm:pt>
    <dgm:pt modelId="{AD96ACA8-F57B-4E80-9163-8D8BD46FAF88}" type="sibTrans" cxnId="{20A7B4BC-4E71-47BE-AA5A-54BCB4162156}">
      <dgm:prSet/>
      <dgm:spPr/>
      <dgm:t>
        <a:bodyPr/>
        <a:lstStyle/>
        <a:p>
          <a:endParaRPr lang="fr-FR"/>
        </a:p>
      </dgm:t>
    </dgm:pt>
    <dgm:pt modelId="{2AB34DFE-808E-4F5B-B390-7275065FC705}">
      <dgm:prSet/>
      <dgm:spPr/>
      <dgm:t>
        <a:bodyPr/>
        <a:lstStyle/>
        <a:p>
          <a:r>
            <a:rPr lang="fr-FR" dirty="0" smtClean="0"/>
            <a:t>Très courant dans le 1</a:t>
          </a:r>
          <a:r>
            <a:rPr lang="fr-FR" baseline="30000" dirty="0" smtClean="0"/>
            <a:t>er</a:t>
          </a:r>
          <a:r>
            <a:rPr lang="fr-FR" dirty="0" smtClean="0"/>
            <a:t> degré, il doit trouver sa place au collège.</a:t>
          </a:r>
          <a:endParaRPr lang="fr-FR" dirty="0"/>
        </a:p>
      </dgm:t>
    </dgm:pt>
    <dgm:pt modelId="{881AC2EC-4474-4CF3-AFF0-AEB45BE913F1}" type="parTrans" cxnId="{B2052E03-5F18-47B9-990A-3414820394DA}">
      <dgm:prSet/>
      <dgm:spPr/>
      <dgm:t>
        <a:bodyPr/>
        <a:lstStyle/>
        <a:p>
          <a:endParaRPr lang="fr-FR"/>
        </a:p>
      </dgm:t>
    </dgm:pt>
    <dgm:pt modelId="{81877F41-0657-4DF7-8550-83EF26DFAE73}" type="sibTrans" cxnId="{B2052E03-5F18-47B9-990A-3414820394DA}">
      <dgm:prSet/>
      <dgm:spPr/>
      <dgm:t>
        <a:bodyPr/>
        <a:lstStyle/>
        <a:p>
          <a:endParaRPr lang="fr-FR"/>
        </a:p>
      </dgm:t>
    </dgm:pt>
    <dgm:pt modelId="{BCBC7290-0641-483C-94C5-106C6C060B24}">
      <dgm:prSet/>
      <dgm:spPr/>
      <dgm:t>
        <a:bodyPr/>
        <a:lstStyle/>
        <a:p>
          <a:r>
            <a:rPr lang="fr-FR" dirty="0" smtClean="0"/>
            <a:t>Ce sera par exemple : la phrase dictée de la semaine, le verbe du mois, la mémorisation et la dictée de mots…</a:t>
          </a:r>
          <a:endParaRPr lang="fr-FR" dirty="0"/>
        </a:p>
      </dgm:t>
    </dgm:pt>
    <dgm:pt modelId="{9F9FC693-E264-44A2-988C-1C5336C2C1F2}" type="parTrans" cxnId="{85DFF74F-3A15-44C7-B4A7-9850AC778516}">
      <dgm:prSet/>
      <dgm:spPr/>
      <dgm:t>
        <a:bodyPr/>
        <a:lstStyle/>
        <a:p>
          <a:endParaRPr lang="fr-FR"/>
        </a:p>
      </dgm:t>
    </dgm:pt>
    <dgm:pt modelId="{09B63DDA-1199-4105-BB79-2DFCC3BAE950}" type="sibTrans" cxnId="{85DFF74F-3A15-44C7-B4A7-9850AC778516}">
      <dgm:prSet/>
      <dgm:spPr/>
      <dgm:t>
        <a:bodyPr/>
        <a:lstStyle/>
        <a:p>
          <a:endParaRPr lang="fr-FR"/>
        </a:p>
      </dgm:t>
    </dgm:pt>
    <dgm:pt modelId="{51508BF4-2C0B-4AB3-BD23-60CC23764AE0}">
      <dgm:prSet/>
      <dgm:spPr/>
      <dgm:t>
        <a:bodyPr/>
        <a:lstStyle/>
        <a:p>
          <a:r>
            <a:rPr lang="fr-FR" dirty="0" smtClean="0"/>
            <a:t>Evaluation réfléchie et différenciation accrue</a:t>
          </a:r>
          <a:endParaRPr lang="fr-FR" dirty="0"/>
        </a:p>
      </dgm:t>
    </dgm:pt>
    <dgm:pt modelId="{3262185E-3463-4C89-871E-7B4BE353BACD}" type="parTrans" cxnId="{F2AC4875-587E-4F48-9582-353488AADA1F}">
      <dgm:prSet/>
      <dgm:spPr/>
      <dgm:t>
        <a:bodyPr/>
        <a:lstStyle/>
        <a:p>
          <a:endParaRPr lang="fr-FR"/>
        </a:p>
      </dgm:t>
    </dgm:pt>
    <dgm:pt modelId="{CBD59D9E-0F9A-4836-805E-5946000E6C0B}" type="sibTrans" cxnId="{F2AC4875-587E-4F48-9582-353488AADA1F}">
      <dgm:prSet/>
      <dgm:spPr/>
      <dgm:t>
        <a:bodyPr/>
        <a:lstStyle/>
        <a:p>
          <a:endParaRPr lang="fr-FR"/>
        </a:p>
      </dgm:t>
    </dgm:pt>
    <dgm:pt modelId="{CB2B7D1E-0A69-42A3-B00C-5DB017324C38}" type="pres">
      <dgm:prSet presAssocID="{E779D997-1262-421E-A4A0-A0DCA027A49B}" presName="Name0" presStyleCnt="0">
        <dgm:presLayoutVars>
          <dgm:chMax val="7"/>
          <dgm:chPref val="7"/>
          <dgm:dir/>
          <dgm:animOne val="branch"/>
          <dgm:animLvl val="lvl"/>
        </dgm:presLayoutVars>
      </dgm:prSet>
      <dgm:spPr/>
      <dgm:t>
        <a:bodyPr/>
        <a:lstStyle/>
        <a:p>
          <a:endParaRPr lang="fr-FR"/>
        </a:p>
      </dgm:t>
    </dgm:pt>
    <dgm:pt modelId="{39188622-7F56-4234-8317-AB0E8A8305D6}" type="pres">
      <dgm:prSet presAssocID="{3EF5E77C-69FC-4596-BEA9-9ACF810F2F66}" presName="composite" presStyleCnt="0"/>
      <dgm:spPr/>
    </dgm:pt>
    <dgm:pt modelId="{95C6CA29-A25B-4002-949F-CC47C9461099}" type="pres">
      <dgm:prSet presAssocID="{3EF5E77C-69FC-4596-BEA9-9ACF810F2F66}" presName="BackAccent" presStyleLbl="bgShp" presStyleIdx="0" presStyleCnt="4"/>
      <dgm:spPr/>
    </dgm:pt>
    <dgm:pt modelId="{7F5DEB4A-19D2-4EF2-B59F-7D811E85B75B}" type="pres">
      <dgm:prSet presAssocID="{3EF5E77C-69FC-4596-BEA9-9ACF810F2F66}" presName="Accent" presStyleLbl="alignNode1" presStyleIdx="0" presStyleCnt="4"/>
      <dgm:spPr/>
    </dgm:pt>
    <dgm:pt modelId="{406563D1-BE96-4650-A126-728173F4F045}" type="pres">
      <dgm:prSet presAssocID="{3EF5E77C-69FC-4596-BEA9-9ACF810F2F66}" presName="Child" presStyleLbl="revTx" presStyleIdx="0" presStyleCnt="8">
        <dgm:presLayoutVars>
          <dgm:chMax val="0"/>
          <dgm:chPref val="0"/>
          <dgm:bulletEnabled val="1"/>
        </dgm:presLayoutVars>
      </dgm:prSet>
      <dgm:spPr/>
      <dgm:t>
        <a:bodyPr/>
        <a:lstStyle/>
        <a:p>
          <a:endParaRPr lang="fr-FR"/>
        </a:p>
      </dgm:t>
    </dgm:pt>
    <dgm:pt modelId="{08883C8B-0B64-41B3-AF99-0966ABB6B5BA}" type="pres">
      <dgm:prSet presAssocID="{3EF5E77C-69FC-4596-BEA9-9ACF810F2F66}" presName="Parent" presStyleLbl="revTx" presStyleIdx="1" presStyleCnt="8">
        <dgm:presLayoutVars>
          <dgm:chMax val="1"/>
          <dgm:chPref val="1"/>
          <dgm:bulletEnabled val="1"/>
        </dgm:presLayoutVars>
      </dgm:prSet>
      <dgm:spPr/>
      <dgm:t>
        <a:bodyPr/>
        <a:lstStyle/>
        <a:p>
          <a:endParaRPr lang="fr-FR"/>
        </a:p>
      </dgm:t>
    </dgm:pt>
    <dgm:pt modelId="{B96221BD-4003-44E7-8932-C76C8D194838}" type="pres">
      <dgm:prSet presAssocID="{B4F85219-29CC-47AF-8BFE-C323770068A7}" presName="sibTrans" presStyleCnt="0"/>
      <dgm:spPr/>
    </dgm:pt>
    <dgm:pt modelId="{F3600835-890E-473A-B516-A8318197EEF1}" type="pres">
      <dgm:prSet presAssocID="{D39C6FAD-2B10-49EA-89EB-3F0550B84B15}" presName="composite" presStyleCnt="0"/>
      <dgm:spPr/>
    </dgm:pt>
    <dgm:pt modelId="{7679735D-17B3-4E7C-8D97-D4625074ABF7}" type="pres">
      <dgm:prSet presAssocID="{D39C6FAD-2B10-49EA-89EB-3F0550B84B15}" presName="BackAccent" presStyleLbl="bgShp" presStyleIdx="1" presStyleCnt="4"/>
      <dgm:spPr/>
    </dgm:pt>
    <dgm:pt modelId="{AF713ADC-5267-4732-AB7E-30031AF04C36}" type="pres">
      <dgm:prSet presAssocID="{D39C6FAD-2B10-49EA-89EB-3F0550B84B15}" presName="Accent" presStyleLbl="alignNode1" presStyleIdx="1" presStyleCnt="4"/>
      <dgm:spPr/>
    </dgm:pt>
    <dgm:pt modelId="{5471A9CA-EAC6-4024-A58C-28B94CCCE3E9}" type="pres">
      <dgm:prSet presAssocID="{D39C6FAD-2B10-49EA-89EB-3F0550B84B15}" presName="Child" presStyleLbl="revTx" presStyleIdx="2" presStyleCnt="8">
        <dgm:presLayoutVars>
          <dgm:chMax val="0"/>
          <dgm:chPref val="0"/>
          <dgm:bulletEnabled val="1"/>
        </dgm:presLayoutVars>
      </dgm:prSet>
      <dgm:spPr/>
      <dgm:t>
        <a:bodyPr/>
        <a:lstStyle/>
        <a:p>
          <a:endParaRPr lang="fr-FR"/>
        </a:p>
      </dgm:t>
    </dgm:pt>
    <dgm:pt modelId="{91349A3B-6086-4C47-B4B7-657ED4F715FE}" type="pres">
      <dgm:prSet presAssocID="{D39C6FAD-2B10-49EA-89EB-3F0550B84B15}" presName="Parent" presStyleLbl="revTx" presStyleIdx="3" presStyleCnt="8">
        <dgm:presLayoutVars>
          <dgm:chMax val="1"/>
          <dgm:chPref val="1"/>
          <dgm:bulletEnabled val="1"/>
        </dgm:presLayoutVars>
      </dgm:prSet>
      <dgm:spPr/>
      <dgm:t>
        <a:bodyPr/>
        <a:lstStyle/>
        <a:p>
          <a:endParaRPr lang="fr-FR"/>
        </a:p>
      </dgm:t>
    </dgm:pt>
    <dgm:pt modelId="{8A5F7423-E92E-4691-B368-B43FC08AC6ED}" type="pres">
      <dgm:prSet presAssocID="{B0D829EF-1563-44BC-B46E-C1DB6A2B6266}" presName="sibTrans" presStyleCnt="0"/>
      <dgm:spPr/>
    </dgm:pt>
    <dgm:pt modelId="{630BB362-2080-4FC4-B8B8-B7AEF55DD4E0}" type="pres">
      <dgm:prSet presAssocID="{C506B711-7361-42E0-8376-C6BF0FE826F0}" presName="composite" presStyleCnt="0"/>
      <dgm:spPr/>
    </dgm:pt>
    <dgm:pt modelId="{0D139B79-CACB-4852-A55E-56CECE8ECF73}" type="pres">
      <dgm:prSet presAssocID="{C506B711-7361-42E0-8376-C6BF0FE826F0}" presName="BackAccent" presStyleLbl="bgShp" presStyleIdx="2" presStyleCnt="4"/>
      <dgm:spPr/>
    </dgm:pt>
    <dgm:pt modelId="{AAB4E89C-3AEB-4A35-BDA2-FB03FE7ADEC9}" type="pres">
      <dgm:prSet presAssocID="{C506B711-7361-42E0-8376-C6BF0FE826F0}" presName="Accent" presStyleLbl="alignNode1" presStyleIdx="2" presStyleCnt="4"/>
      <dgm:spPr/>
    </dgm:pt>
    <dgm:pt modelId="{15DD7398-61E4-4DC9-9C60-360F9D800599}" type="pres">
      <dgm:prSet presAssocID="{C506B711-7361-42E0-8376-C6BF0FE826F0}" presName="Child" presStyleLbl="revTx" presStyleIdx="4" presStyleCnt="8">
        <dgm:presLayoutVars>
          <dgm:chMax val="0"/>
          <dgm:chPref val="0"/>
          <dgm:bulletEnabled val="1"/>
        </dgm:presLayoutVars>
      </dgm:prSet>
      <dgm:spPr/>
      <dgm:t>
        <a:bodyPr/>
        <a:lstStyle/>
        <a:p>
          <a:endParaRPr lang="fr-FR"/>
        </a:p>
      </dgm:t>
    </dgm:pt>
    <dgm:pt modelId="{53753ACD-48E3-4F98-89A4-2C4E71C94667}" type="pres">
      <dgm:prSet presAssocID="{C506B711-7361-42E0-8376-C6BF0FE826F0}" presName="Parent" presStyleLbl="revTx" presStyleIdx="5" presStyleCnt="8">
        <dgm:presLayoutVars>
          <dgm:chMax val="1"/>
          <dgm:chPref val="1"/>
          <dgm:bulletEnabled val="1"/>
        </dgm:presLayoutVars>
      </dgm:prSet>
      <dgm:spPr/>
      <dgm:t>
        <a:bodyPr/>
        <a:lstStyle/>
        <a:p>
          <a:endParaRPr lang="fr-FR"/>
        </a:p>
      </dgm:t>
    </dgm:pt>
    <dgm:pt modelId="{ACD36AF8-8450-4736-A5F4-567F7B50F187}" type="pres">
      <dgm:prSet presAssocID="{4884DACB-DDC6-4407-B206-3ADCC531346A}" presName="sibTrans" presStyleCnt="0"/>
      <dgm:spPr/>
    </dgm:pt>
    <dgm:pt modelId="{86E459E6-51E2-4019-A744-417AD531DC86}" type="pres">
      <dgm:prSet presAssocID="{7556691F-27C1-4A78-BC23-DFA860A31E7C}" presName="composite" presStyleCnt="0"/>
      <dgm:spPr/>
    </dgm:pt>
    <dgm:pt modelId="{46B1BED1-2E54-49F3-9EA5-24ED41AE9FAD}" type="pres">
      <dgm:prSet presAssocID="{7556691F-27C1-4A78-BC23-DFA860A31E7C}" presName="BackAccent" presStyleLbl="bgShp" presStyleIdx="3" presStyleCnt="4"/>
      <dgm:spPr/>
    </dgm:pt>
    <dgm:pt modelId="{69E7B50A-CEB8-4C95-BA15-57ED58518DCC}" type="pres">
      <dgm:prSet presAssocID="{7556691F-27C1-4A78-BC23-DFA860A31E7C}" presName="Accent" presStyleLbl="alignNode1" presStyleIdx="3" presStyleCnt="4"/>
      <dgm:spPr/>
    </dgm:pt>
    <dgm:pt modelId="{516A980C-7714-4A52-B536-1B93D9E7E63C}" type="pres">
      <dgm:prSet presAssocID="{7556691F-27C1-4A78-BC23-DFA860A31E7C}" presName="Child" presStyleLbl="revTx" presStyleIdx="6" presStyleCnt="8">
        <dgm:presLayoutVars>
          <dgm:chMax val="0"/>
          <dgm:chPref val="0"/>
          <dgm:bulletEnabled val="1"/>
        </dgm:presLayoutVars>
      </dgm:prSet>
      <dgm:spPr/>
      <dgm:t>
        <a:bodyPr/>
        <a:lstStyle/>
        <a:p>
          <a:endParaRPr lang="fr-FR"/>
        </a:p>
      </dgm:t>
    </dgm:pt>
    <dgm:pt modelId="{D57DA781-A161-42E2-A0CC-35EB14E96A86}" type="pres">
      <dgm:prSet presAssocID="{7556691F-27C1-4A78-BC23-DFA860A31E7C}" presName="Parent" presStyleLbl="revTx" presStyleIdx="7" presStyleCnt="8">
        <dgm:presLayoutVars>
          <dgm:chMax val="1"/>
          <dgm:chPref val="1"/>
          <dgm:bulletEnabled val="1"/>
        </dgm:presLayoutVars>
      </dgm:prSet>
      <dgm:spPr/>
      <dgm:t>
        <a:bodyPr/>
        <a:lstStyle/>
        <a:p>
          <a:endParaRPr lang="fr-FR"/>
        </a:p>
      </dgm:t>
    </dgm:pt>
  </dgm:ptLst>
  <dgm:cxnLst>
    <dgm:cxn modelId="{51B460DC-F468-48F3-A67C-A5AA1090D2D7}" type="presOf" srcId="{1FCEF525-B616-431F-AD86-7FB77C0B839E}" destId="{5471A9CA-EAC6-4024-A58C-28B94CCCE3E9}" srcOrd="0" destOrd="1" presId="urn:microsoft.com/office/officeart/2008/layout/IncreasingCircleProcess"/>
    <dgm:cxn modelId="{EFC01F88-1A82-442B-A12B-3836876858D1}" type="presOf" srcId="{AD3037D9-AFCE-4A86-880D-0C9CE9A9C09C}" destId="{406563D1-BE96-4650-A126-728173F4F045}" srcOrd="0" destOrd="0" presId="urn:microsoft.com/office/officeart/2008/layout/IncreasingCircleProcess"/>
    <dgm:cxn modelId="{02583148-9056-4E3E-B626-D2F3F90F7943}" srcId="{E779D997-1262-421E-A4A0-A0DCA027A49B}" destId="{C506B711-7361-42E0-8376-C6BF0FE826F0}" srcOrd="2" destOrd="0" parTransId="{5FC04E99-72FC-48A2-A543-B9776EBBA9A6}" sibTransId="{4884DACB-DDC6-4407-B206-3ADCC531346A}"/>
    <dgm:cxn modelId="{16DAB792-5488-4269-95F7-B859CDD1D9AF}" type="presOf" srcId="{7556691F-27C1-4A78-BC23-DFA860A31E7C}" destId="{D57DA781-A161-42E2-A0CC-35EB14E96A86}" srcOrd="0" destOrd="0" presId="urn:microsoft.com/office/officeart/2008/layout/IncreasingCircleProcess"/>
    <dgm:cxn modelId="{DAFE00A2-D916-4CB2-849C-F85528B80492}" type="presOf" srcId="{2AB34DFE-808E-4F5B-B390-7275065FC705}" destId="{516A980C-7714-4A52-B536-1B93D9E7E63C}" srcOrd="0" destOrd="1" presId="urn:microsoft.com/office/officeart/2008/layout/IncreasingCircleProcess"/>
    <dgm:cxn modelId="{9B40EC3E-9F06-4DAA-A2F6-BE3827D3A6CB}" type="presOf" srcId="{3EF5E77C-69FC-4596-BEA9-9ACF810F2F66}" destId="{08883C8B-0B64-41B3-AF99-0966ABB6B5BA}" srcOrd="0" destOrd="0" presId="urn:microsoft.com/office/officeart/2008/layout/IncreasingCircleProcess"/>
    <dgm:cxn modelId="{E2A8F475-B487-4E3F-9F94-3C29DCE994ED}" type="presOf" srcId="{B29116F4-E8AA-44A4-AD9B-D614BE4AFA93}" destId="{516A980C-7714-4A52-B536-1B93D9E7E63C}" srcOrd="0" destOrd="0" presId="urn:microsoft.com/office/officeart/2008/layout/IncreasingCircleProcess"/>
    <dgm:cxn modelId="{E43207FD-0024-4340-8691-70A59319EA16}" type="presOf" srcId="{D39C6FAD-2B10-49EA-89EB-3F0550B84B15}" destId="{91349A3B-6086-4C47-B4B7-657ED4F715FE}" srcOrd="0" destOrd="0" presId="urn:microsoft.com/office/officeart/2008/layout/IncreasingCircleProcess"/>
    <dgm:cxn modelId="{ADB375AD-E242-4A84-B0E0-60A103138D26}" srcId="{3EF5E77C-69FC-4596-BEA9-9ACF810F2F66}" destId="{AD3037D9-AFCE-4A86-880D-0C9CE9A9C09C}" srcOrd="0" destOrd="0" parTransId="{F114FF70-A291-4DE7-A5E8-49FDF09D4F9F}" sibTransId="{C86D7BFD-DB9C-446C-ACB3-0CC6239CF25D}"/>
    <dgm:cxn modelId="{F2AC4875-587E-4F48-9582-353488AADA1F}" srcId="{7556691F-27C1-4A78-BC23-DFA860A31E7C}" destId="{51508BF4-2C0B-4AB3-BD23-60CC23764AE0}" srcOrd="3" destOrd="0" parTransId="{3262185E-3463-4C89-871E-7B4BE353BACD}" sibTransId="{CBD59D9E-0F9A-4836-805E-5946000E6C0B}"/>
    <dgm:cxn modelId="{4778AC8D-42E7-46DB-91F3-670B01FC0E67}" type="presOf" srcId="{E779D997-1262-421E-A4A0-A0DCA027A49B}" destId="{CB2B7D1E-0A69-42A3-B00C-5DB017324C38}" srcOrd="0" destOrd="0" presId="urn:microsoft.com/office/officeart/2008/layout/IncreasingCircleProcess"/>
    <dgm:cxn modelId="{078A73DF-5E69-4136-AE80-83308C6D1127}" type="presOf" srcId="{B91F4CCB-93E0-418A-8BEB-4A944DD9632F}" destId="{406563D1-BE96-4650-A126-728173F4F045}" srcOrd="0" destOrd="1" presId="urn:microsoft.com/office/officeart/2008/layout/IncreasingCircleProcess"/>
    <dgm:cxn modelId="{88B49683-808A-4760-B76C-1D8AFA4DD23A}" type="presOf" srcId="{1F34C54A-EEEE-4599-BD7B-74688C7FAE12}" destId="{5471A9CA-EAC6-4024-A58C-28B94CCCE3E9}" srcOrd="0" destOrd="0" presId="urn:microsoft.com/office/officeart/2008/layout/IncreasingCircleProcess"/>
    <dgm:cxn modelId="{D4D8A00F-32D6-4977-BAFC-7D7486D04DD8}" type="presOf" srcId="{51508BF4-2C0B-4AB3-BD23-60CC23764AE0}" destId="{516A980C-7714-4A52-B536-1B93D9E7E63C}" srcOrd="0" destOrd="3" presId="urn:microsoft.com/office/officeart/2008/layout/IncreasingCircleProcess"/>
    <dgm:cxn modelId="{D4FACD28-B3BD-437D-B1A6-CABA4F3CF899}" srcId="{E779D997-1262-421E-A4A0-A0DCA027A49B}" destId="{3EF5E77C-69FC-4596-BEA9-9ACF810F2F66}" srcOrd="0" destOrd="0" parTransId="{3280E0BC-9C19-49BE-9ECE-F8E3C899B790}" sibTransId="{B4F85219-29CC-47AF-8BFE-C323770068A7}"/>
    <dgm:cxn modelId="{90ACB1EF-C83A-4010-B973-B3D929982F73}" srcId="{D39C6FAD-2B10-49EA-89EB-3F0550B84B15}" destId="{1F34C54A-EEEE-4599-BD7B-74688C7FAE12}" srcOrd="0" destOrd="0" parTransId="{0BB235FF-6952-4413-8421-53853ED7D14A}" sibTransId="{014BF45E-A4B5-4E4D-AAF7-44563ACF8DF7}"/>
    <dgm:cxn modelId="{8BCE2C29-E87B-438B-BE00-49E6EFA4C8CE}" srcId="{D39C6FAD-2B10-49EA-89EB-3F0550B84B15}" destId="{1FCEF525-B616-431F-AD86-7FB77C0B839E}" srcOrd="1" destOrd="0" parTransId="{CF46AB8F-AE52-4552-8EFF-E8060C881C09}" sibTransId="{3152BE82-5468-48DF-8F53-592ADBD95C39}"/>
    <dgm:cxn modelId="{6160C806-D7E1-4F8E-885C-72740E6ECF93}" type="presOf" srcId="{8F7F2A89-37C5-492C-B84C-95EF36CCF122}" destId="{15DD7398-61E4-4DC9-9C60-360F9D800599}" srcOrd="0" destOrd="1" presId="urn:microsoft.com/office/officeart/2008/layout/IncreasingCircleProcess"/>
    <dgm:cxn modelId="{4A0E655D-4F11-4EB5-AB1A-A8EE56FB52A2}" type="presOf" srcId="{BCBC7290-0641-483C-94C5-106C6C060B24}" destId="{516A980C-7714-4A52-B536-1B93D9E7E63C}" srcOrd="0" destOrd="2" presId="urn:microsoft.com/office/officeart/2008/layout/IncreasingCircleProcess"/>
    <dgm:cxn modelId="{B2052E03-5F18-47B9-990A-3414820394DA}" srcId="{7556691F-27C1-4A78-BC23-DFA860A31E7C}" destId="{2AB34DFE-808E-4F5B-B390-7275065FC705}" srcOrd="1" destOrd="0" parTransId="{881AC2EC-4474-4CF3-AFF0-AEB45BE913F1}" sibTransId="{81877F41-0657-4DF7-8550-83EF26DFAE73}"/>
    <dgm:cxn modelId="{B6AE8BA5-CA43-4F30-9435-20482166D4DC}" srcId="{E779D997-1262-421E-A4A0-A0DCA027A49B}" destId="{D39C6FAD-2B10-49EA-89EB-3F0550B84B15}" srcOrd="1" destOrd="0" parTransId="{76E5FF2E-AFA4-4FEB-B103-0C714405DE7E}" sibTransId="{B0D829EF-1563-44BC-B46E-C1DB6A2B6266}"/>
    <dgm:cxn modelId="{505113EA-81A5-4E89-AD6F-1F4F586F130B}" type="presOf" srcId="{FE13775C-2D2D-4CF5-A152-7D4E9B476723}" destId="{15DD7398-61E4-4DC9-9C60-360F9D800599}" srcOrd="0" destOrd="0" presId="urn:microsoft.com/office/officeart/2008/layout/IncreasingCircleProcess"/>
    <dgm:cxn modelId="{B6CA9244-AA26-42EE-AB1A-AE5B16313688}" srcId="{C506B711-7361-42E0-8376-C6BF0FE826F0}" destId="{8F7F2A89-37C5-492C-B84C-95EF36CCF122}" srcOrd="1" destOrd="0" parTransId="{0F787126-10B2-437F-B20B-98669F5580E6}" sibTransId="{BEB94D93-C19E-47C2-AC8C-58654137A8D2}"/>
    <dgm:cxn modelId="{85DFF74F-3A15-44C7-B4A7-9850AC778516}" srcId="{7556691F-27C1-4A78-BC23-DFA860A31E7C}" destId="{BCBC7290-0641-483C-94C5-106C6C060B24}" srcOrd="2" destOrd="0" parTransId="{9F9FC693-E264-44A2-988C-1C5336C2C1F2}" sibTransId="{09B63DDA-1199-4105-BB79-2DFCC3BAE950}"/>
    <dgm:cxn modelId="{14AAD3AF-6A75-4802-8FA4-B1C0776A99FF}" type="presOf" srcId="{C506B711-7361-42E0-8376-C6BF0FE826F0}" destId="{53753ACD-48E3-4F98-89A4-2C4E71C94667}" srcOrd="0" destOrd="0" presId="urn:microsoft.com/office/officeart/2008/layout/IncreasingCircleProcess"/>
    <dgm:cxn modelId="{5F5692DE-DE37-49CA-A381-C623E3E18E16}" srcId="{E779D997-1262-421E-A4A0-A0DCA027A49B}" destId="{7556691F-27C1-4A78-BC23-DFA860A31E7C}" srcOrd="3" destOrd="0" parTransId="{63AF2895-1921-4A3A-B5E5-9C965B0D4D85}" sibTransId="{E0BBB4BB-1590-4D82-8A6D-B68549CB33D4}"/>
    <dgm:cxn modelId="{F7B7C6AA-56F6-44C9-AEDC-C0696299289E}" srcId="{C506B711-7361-42E0-8376-C6BF0FE826F0}" destId="{FE13775C-2D2D-4CF5-A152-7D4E9B476723}" srcOrd="0" destOrd="0" parTransId="{34436379-4D79-4D79-9D64-D2E5A2B18142}" sibTransId="{47A63467-3744-40AD-9740-0FE223A3BAB1}"/>
    <dgm:cxn modelId="{2E92646C-0044-4AC2-BB4B-8920643D6728}" srcId="{3EF5E77C-69FC-4596-BEA9-9ACF810F2F66}" destId="{B91F4CCB-93E0-418A-8BEB-4A944DD9632F}" srcOrd="1" destOrd="0" parTransId="{F519FF97-6546-46EE-9502-D7489342C83C}" sibTransId="{CA498E53-0143-43AF-B3CA-E62FDFAF987E}"/>
    <dgm:cxn modelId="{20A7B4BC-4E71-47BE-AA5A-54BCB4162156}" srcId="{7556691F-27C1-4A78-BC23-DFA860A31E7C}" destId="{B29116F4-E8AA-44A4-AD9B-D614BE4AFA93}" srcOrd="0" destOrd="0" parTransId="{F904B796-E35B-4C80-A1BC-6AA2ADA5EB7E}" sibTransId="{AD96ACA8-F57B-4E80-9163-8D8BD46FAF88}"/>
    <dgm:cxn modelId="{8DB3F317-54DB-4BCF-BA8B-7344C2DC7468}" type="presParOf" srcId="{CB2B7D1E-0A69-42A3-B00C-5DB017324C38}" destId="{39188622-7F56-4234-8317-AB0E8A8305D6}" srcOrd="0" destOrd="0" presId="urn:microsoft.com/office/officeart/2008/layout/IncreasingCircleProcess"/>
    <dgm:cxn modelId="{D55422B4-6510-47CB-B82F-46EE3CA9B175}" type="presParOf" srcId="{39188622-7F56-4234-8317-AB0E8A8305D6}" destId="{95C6CA29-A25B-4002-949F-CC47C9461099}" srcOrd="0" destOrd="0" presId="urn:microsoft.com/office/officeart/2008/layout/IncreasingCircleProcess"/>
    <dgm:cxn modelId="{A1AC36AD-F3C1-475D-8BF7-CE1E0DE8C36F}" type="presParOf" srcId="{39188622-7F56-4234-8317-AB0E8A8305D6}" destId="{7F5DEB4A-19D2-4EF2-B59F-7D811E85B75B}" srcOrd="1" destOrd="0" presId="urn:microsoft.com/office/officeart/2008/layout/IncreasingCircleProcess"/>
    <dgm:cxn modelId="{E0A03894-C40E-4782-9C29-E9710377E222}" type="presParOf" srcId="{39188622-7F56-4234-8317-AB0E8A8305D6}" destId="{406563D1-BE96-4650-A126-728173F4F045}" srcOrd="2" destOrd="0" presId="urn:microsoft.com/office/officeart/2008/layout/IncreasingCircleProcess"/>
    <dgm:cxn modelId="{303994B1-3272-46A2-A84F-AC1B3C92C039}" type="presParOf" srcId="{39188622-7F56-4234-8317-AB0E8A8305D6}" destId="{08883C8B-0B64-41B3-AF99-0966ABB6B5BA}" srcOrd="3" destOrd="0" presId="urn:microsoft.com/office/officeart/2008/layout/IncreasingCircleProcess"/>
    <dgm:cxn modelId="{D914EECE-531C-44D2-AEAA-8C6ED49CE74A}" type="presParOf" srcId="{CB2B7D1E-0A69-42A3-B00C-5DB017324C38}" destId="{B96221BD-4003-44E7-8932-C76C8D194838}" srcOrd="1" destOrd="0" presId="urn:microsoft.com/office/officeart/2008/layout/IncreasingCircleProcess"/>
    <dgm:cxn modelId="{5D39FB6A-1366-42DE-AF53-EF9E9BCFEED0}" type="presParOf" srcId="{CB2B7D1E-0A69-42A3-B00C-5DB017324C38}" destId="{F3600835-890E-473A-B516-A8318197EEF1}" srcOrd="2" destOrd="0" presId="urn:microsoft.com/office/officeart/2008/layout/IncreasingCircleProcess"/>
    <dgm:cxn modelId="{8B7C54DB-63D3-45AE-917B-931C28A3FBF1}" type="presParOf" srcId="{F3600835-890E-473A-B516-A8318197EEF1}" destId="{7679735D-17B3-4E7C-8D97-D4625074ABF7}" srcOrd="0" destOrd="0" presId="urn:microsoft.com/office/officeart/2008/layout/IncreasingCircleProcess"/>
    <dgm:cxn modelId="{F2C0F8E5-46DC-4481-A09B-8B8572466843}" type="presParOf" srcId="{F3600835-890E-473A-B516-A8318197EEF1}" destId="{AF713ADC-5267-4732-AB7E-30031AF04C36}" srcOrd="1" destOrd="0" presId="urn:microsoft.com/office/officeart/2008/layout/IncreasingCircleProcess"/>
    <dgm:cxn modelId="{835C8926-66E1-4CCB-B2BB-D9A2400320DB}" type="presParOf" srcId="{F3600835-890E-473A-B516-A8318197EEF1}" destId="{5471A9CA-EAC6-4024-A58C-28B94CCCE3E9}" srcOrd="2" destOrd="0" presId="urn:microsoft.com/office/officeart/2008/layout/IncreasingCircleProcess"/>
    <dgm:cxn modelId="{CA874A34-5731-4945-B718-6AE5DDAD44D5}" type="presParOf" srcId="{F3600835-890E-473A-B516-A8318197EEF1}" destId="{91349A3B-6086-4C47-B4B7-657ED4F715FE}" srcOrd="3" destOrd="0" presId="urn:microsoft.com/office/officeart/2008/layout/IncreasingCircleProcess"/>
    <dgm:cxn modelId="{1444C471-A58C-4A85-84F3-5CA55D22A958}" type="presParOf" srcId="{CB2B7D1E-0A69-42A3-B00C-5DB017324C38}" destId="{8A5F7423-E92E-4691-B368-B43FC08AC6ED}" srcOrd="3" destOrd="0" presId="urn:microsoft.com/office/officeart/2008/layout/IncreasingCircleProcess"/>
    <dgm:cxn modelId="{4FA187D6-5B63-4BF4-A87C-7180A7127D0F}" type="presParOf" srcId="{CB2B7D1E-0A69-42A3-B00C-5DB017324C38}" destId="{630BB362-2080-4FC4-B8B8-B7AEF55DD4E0}" srcOrd="4" destOrd="0" presId="urn:microsoft.com/office/officeart/2008/layout/IncreasingCircleProcess"/>
    <dgm:cxn modelId="{95506A0E-98E2-4DF2-B581-58CF098B4501}" type="presParOf" srcId="{630BB362-2080-4FC4-B8B8-B7AEF55DD4E0}" destId="{0D139B79-CACB-4852-A55E-56CECE8ECF73}" srcOrd="0" destOrd="0" presId="urn:microsoft.com/office/officeart/2008/layout/IncreasingCircleProcess"/>
    <dgm:cxn modelId="{717CCF6A-752C-46C1-A52F-021AEF199BE7}" type="presParOf" srcId="{630BB362-2080-4FC4-B8B8-B7AEF55DD4E0}" destId="{AAB4E89C-3AEB-4A35-BDA2-FB03FE7ADEC9}" srcOrd="1" destOrd="0" presId="urn:microsoft.com/office/officeart/2008/layout/IncreasingCircleProcess"/>
    <dgm:cxn modelId="{6A85B728-5DA0-4553-B210-EDEBB9F1D90C}" type="presParOf" srcId="{630BB362-2080-4FC4-B8B8-B7AEF55DD4E0}" destId="{15DD7398-61E4-4DC9-9C60-360F9D800599}" srcOrd="2" destOrd="0" presId="urn:microsoft.com/office/officeart/2008/layout/IncreasingCircleProcess"/>
    <dgm:cxn modelId="{3E7E9730-E5CB-4F51-A17F-39CC04D8074B}" type="presParOf" srcId="{630BB362-2080-4FC4-B8B8-B7AEF55DD4E0}" destId="{53753ACD-48E3-4F98-89A4-2C4E71C94667}" srcOrd="3" destOrd="0" presId="urn:microsoft.com/office/officeart/2008/layout/IncreasingCircleProcess"/>
    <dgm:cxn modelId="{89FAA828-7831-4F1D-86CD-CE23745BDCA8}" type="presParOf" srcId="{CB2B7D1E-0A69-42A3-B00C-5DB017324C38}" destId="{ACD36AF8-8450-4736-A5F4-567F7B50F187}" srcOrd="5" destOrd="0" presId="urn:microsoft.com/office/officeart/2008/layout/IncreasingCircleProcess"/>
    <dgm:cxn modelId="{099B9924-80EF-4889-92F0-79510622F8B5}" type="presParOf" srcId="{CB2B7D1E-0A69-42A3-B00C-5DB017324C38}" destId="{86E459E6-51E2-4019-A744-417AD531DC86}" srcOrd="6" destOrd="0" presId="urn:microsoft.com/office/officeart/2008/layout/IncreasingCircleProcess"/>
    <dgm:cxn modelId="{046A440B-3AD3-4928-8087-CF7F74EBC550}" type="presParOf" srcId="{86E459E6-51E2-4019-A744-417AD531DC86}" destId="{46B1BED1-2E54-49F3-9EA5-24ED41AE9FAD}" srcOrd="0" destOrd="0" presId="urn:microsoft.com/office/officeart/2008/layout/IncreasingCircleProcess"/>
    <dgm:cxn modelId="{B75EBDD5-FA82-475D-B296-60AF554ED044}" type="presParOf" srcId="{86E459E6-51E2-4019-A744-417AD531DC86}" destId="{69E7B50A-CEB8-4C95-BA15-57ED58518DCC}" srcOrd="1" destOrd="0" presId="urn:microsoft.com/office/officeart/2008/layout/IncreasingCircleProcess"/>
    <dgm:cxn modelId="{9AD4FCBB-AD78-42FB-849C-A457F528FD4A}" type="presParOf" srcId="{86E459E6-51E2-4019-A744-417AD531DC86}" destId="{516A980C-7714-4A52-B536-1B93D9E7E63C}" srcOrd="2" destOrd="0" presId="urn:microsoft.com/office/officeart/2008/layout/IncreasingCircleProcess"/>
    <dgm:cxn modelId="{AF6CC034-9C83-492C-92CB-57B15B121D75}" type="presParOf" srcId="{86E459E6-51E2-4019-A744-417AD531DC86}" destId="{D57DA781-A161-42E2-A0CC-35EB14E96A86}"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371DF-AB3C-4AE6-8D2A-02F69F7ECCF4}">
      <dsp:nvSpPr>
        <dsp:cNvPr id="0" name=""/>
        <dsp:cNvSpPr/>
      </dsp:nvSpPr>
      <dsp:spPr>
        <a:xfrm rot="5400000">
          <a:off x="5873220" y="-2415496"/>
          <a:ext cx="889611" cy="5946377"/>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fr-FR" sz="1600" kern="1200" baseline="0" smtClean="0"/>
            <a:t>tu chantais = tu chant-</a:t>
          </a:r>
          <a:r>
            <a:rPr lang="fr-FR" sz="1600" b="1" kern="1200" baseline="0" smtClean="0"/>
            <a:t>ai</a:t>
          </a:r>
          <a:r>
            <a:rPr lang="fr-FR" sz="1600" kern="1200" baseline="0" smtClean="0"/>
            <a:t>-</a:t>
          </a:r>
          <a:r>
            <a:rPr lang="fr-FR" sz="1600" b="1" kern="1200" baseline="0" smtClean="0"/>
            <a:t>s</a:t>
          </a:r>
          <a:endParaRPr lang="fr-FR" sz="1600" kern="1200"/>
        </a:p>
        <a:p>
          <a:pPr marL="171450" lvl="1" indent="-171450" algn="l" defTabSz="711200" rtl="0">
            <a:lnSpc>
              <a:spcPct val="90000"/>
            </a:lnSpc>
            <a:spcBef>
              <a:spcPct val="0"/>
            </a:spcBef>
            <a:spcAft>
              <a:spcPct val="15000"/>
            </a:spcAft>
            <a:buChar char="••"/>
          </a:pPr>
          <a:r>
            <a:rPr lang="fr-FR" sz="1600" kern="1200" baseline="0" dirty="0" smtClean="0"/>
            <a:t>nous finirons = nous fini-</a:t>
          </a:r>
          <a:r>
            <a:rPr lang="fr-FR" sz="1600" b="1" kern="1200" baseline="0" dirty="0" smtClean="0"/>
            <a:t>r</a:t>
          </a:r>
          <a:r>
            <a:rPr lang="fr-FR" sz="1600" kern="1200" baseline="0" dirty="0" smtClean="0"/>
            <a:t>-</a:t>
          </a:r>
          <a:r>
            <a:rPr lang="fr-FR" sz="1600" b="1" kern="1200" baseline="0" dirty="0" err="1" smtClean="0"/>
            <a:t>ons</a:t>
          </a:r>
          <a:endParaRPr lang="fr-FR" sz="1600" kern="1200" dirty="0"/>
        </a:p>
        <a:p>
          <a:pPr marL="171450" lvl="1" indent="-171450" algn="l" defTabSz="711200" rtl="0">
            <a:lnSpc>
              <a:spcPct val="90000"/>
            </a:lnSpc>
            <a:spcBef>
              <a:spcPct val="0"/>
            </a:spcBef>
            <a:spcAft>
              <a:spcPct val="15000"/>
            </a:spcAft>
            <a:buChar char="••"/>
          </a:pPr>
          <a:r>
            <a:rPr lang="fr-FR" sz="1600" kern="1200" baseline="0" dirty="0" smtClean="0"/>
            <a:t>nous finissons = nous fini-</a:t>
          </a:r>
          <a:r>
            <a:rPr lang="fr-FR" sz="1600" b="1" kern="1200" baseline="0" dirty="0" err="1" smtClean="0"/>
            <a:t>ss</a:t>
          </a:r>
          <a:r>
            <a:rPr lang="fr-FR" sz="1600" kern="1200" baseline="0" dirty="0" smtClean="0"/>
            <a:t>-</a:t>
          </a:r>
          <a:r>
            <a:rPr lang="fr-FR" sz="1600" b="1" kern="1200" baseline="0" dirty="0" err="1" smtClean="0"/>
            <a:t>ons</a:t>
          </a:r>
          <a:endParaRPr lang="fr-FR" sz="1600" kern="1200" dirty="0"/>
        </a:p>
      </dsp:txBody>
      <dsp:txXfrm rot="-5400000">
        <a:off x="3344838" y="156313"/>
        <a:ext cx="5902950" cy="802757"/>
      </dsp:txXfrm>
    </dsp:sp>
    <dsp:sp modelId="{F005C184-4AB2-4230-BBB3-5327DB184381}">
      <dsp:nvSpPr>
        <dsp:cNvPr id="0" name=""/>
        <dsp:cNvSpPr/>
      </dsp:nvSpPr>
      <dsp:spPr>
        <a:xfrm>
          <a:off x="0" y="1684"/>
          <a:ext cx="3344837" cy="111201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fr-FR" sz="1900" i="1" kern="1200" smtClean="0"/>
            <a:t>Distinction des marques de temps et de personne à l’intérieur de la désinence</a:t>
          </a:r>
          <a:endParaRPr lang="fr-FR" sz="1900" kern="1200"/>
        </a:p>
      </dsp:txBody>
      <dsp:txXfrm>
        <a:off x="54284" y="55968"/>
        <a:ext cx="3236269" cy="1003445"/>
      </dsp:txXfrm>
    </dsp:sp>
    <dsp:sp modelId="{F3CBB215-1046-489B-A92B-6E55CCAA4A4F}">
      <dsp:nvSpPr>
        <dsp:cNvPr id="0" name=""/>
        <dsp:cNvSpPr/>
      </dsp:nvSpPr>
      <dsp:spPr>
        <a:xfrm rot="5400000">
          <a:off x="4133013" y="492325"/>
          <a:ext cx="889611" cy="2465962"/>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t>nous </a:t>
          </a:r>
          <a:r>
            <a:rPr lang="fr-FR" sz="1600" kern="1200" dirty="0" err="1" smtClean="0"/>
            <a:t>chant-</a:t>
          </a:r>
          <a:r>
            <a:rPr lang="fr-FR" sz="1600" b="1" u="sng" kern="1200" dirty="0" err="1" smtClean="0"/>
            <a:t>ons</a:t>
          </a:r>
          <a:endParaRPr lang="fr-FR" sz="1600" u="sng" kern="1200" dirty="0"/>
        </a:p>
        <a:p>
          <a:pPr marL="171450" lvl="1" indent="-171450" algn="l" defTabSz="711200">
            <a:lnSpc>
              <a:spcPct val="90000"/>
            </a:lnSpc>
            <a:spcBef>
              <a:spcPct val="0"/>
            </a:spcBef>
            <a:spcAft>
              <a:spcPct val="15000"/>
            </a:spcAft>
            <a:buChar char="••"/>
          </a:pPr>
          <a:r>
            <a:rPr lang="fr-FR" sz="1600" kern="1200" dirty="0" smtClean="0"/>
            <a:t>nous chant-</a:t>
          </a:r>
          <a:r>
            <a:rPr lang="fr-FR" sz="1600" b="1" kern="1200" dirty="0" smtClean="0"/>
            <a:t>i</a:t>
          </a:r>
          <a:r>
            <a:rPr lang="fr-FR" sz="1600" b="0" kern="1200" dirty="0" smtClean="0"/>
            <a:t>-</a:t>
          </a:r>
          <a:r>
            <a:rPr lang="fr-FR" sz="1600" b="1" u="sng" kern="1200" dirty="0" err="1" smtClean="0"/>
            <a:t>ons</a:t>
          </a:r>
          <a:endParaRPr lang="fr-FR" sz="1600" u="sng" kern="1200" dirty="0"/>
        </a:p>
        <a:p>
          <a:pPr marL="171450" lvl="1" indent="-171450" algn="l" defTabSz="711200">
            <a:lnSpc>
              <a:spcPct val="90000"/>
            </a:lnSpc>
            <a:spcBef>
              <a:spcPct val="0"/>
            </a:spcBef>
            <a:spcAft>
              <a:spcPct val="15000"/>
            </a:spcAft>
            <a:buChar char="••"/>
          </a:pPr>
          <a:r>
            <a:rPr lang="fr-FR" sz="1600" kern="1200" dirty="0" smtClean="0"/>
            <a:t>nous chante</a:t>
          </a:r>
          <a:r>
            <a:rPr lang="fr-FR" sz="1600" b="1" kern="1200" dirty="0" smtClean="0"/>
            <a:t>-r</a:t>
          </a:r>
          <a:r>
            <a:rPr lang="fr-FR" sz="1600" b="0" kern="1200" dirty="0" smtClean="0"/>
            <a:t>-</a:t>
          </a:r>
          <a:r>
            <a:rPr lang="fr-FR" sz="1600" b="1" u="sng" kern="1200" dirty="0" err="1" smtClean="0"/>
            <a:t>ons</a:t>
          </a:r>
          <a:endParaRPr lang="fr-FR" sz="1600" b="1" u="sng" kern="1200" dirty="0"/>
        </a:p>
      </dsp:txBody>
      <dsp:txXfrm rot="-5400000">
        <a:off x="3344838" y="1323928"/>
        <a:ext cx="2422535" cy="802757"/>
      </dsp:txXfrm>
    </dsp:sp>
    <dsp:sp modelId="{A8FBCF8C-C07F-4228-92C6-C068ACD706CF}">
      <dsp:nvSpPr>
        <dsp:cNvPr id="0" name=""/>
        <dsp:cNvSpPr/>
      </dsp:nvSpPr>
      <dsp:spPr>
        <a:xfrm>
          <a:off x="0" y="1169299"/>
          <a:ext cx="3344837" cy="111201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rtl="0">
            <a:lnSpc>
              <a:spcPct val="90000"/>
            </a:lnSpc>
            <a:spcBef>
              <a:spcPct val="0"/>
            </a:spcBef>
            <a:spcAft>
              <a:spcPct val="35000"/>
            </a:spcAft>
          </a:pPr>
          <a:r>
            <a:rPr lang="fr-FR" sz="1900" i="1" kern="1200" dirty="0" smtClean="0"/>
            <a:t>Montrer la régularité dans la marque de la personne indépendamment du temps</a:t>
          </a:r>
          <a:endParaRPr lang="fr-FR" sz="1900" kern="1200" dirty="0"/>
        </a:p>
      </dsp:txBody>
      <dsp:txXfrm>
        <a:off x="54284" y="1223583"/>
        <a:ext cx="3236269" cy="1003445"/>
      </dsp:txXfrm>
    </dsp:sp>
    <dsp:sp modelId="{23DB5B4F-C161-4997-8315-A15BAAE6F5FB}">
      <dsp:nvSpPr>
        <dsp:cNvPr id="0" name=""/>
        <dsp:cNvSpPr/>
      </dsp:nvSpPr>
      <dsp:spPr>
        <a:xfrm rot="5400000">
          <a:off x="5873220" y="-80267"/>
          <a:ext cx="889611" cy="5946377"/>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t>tu mange</a:t>
          </a:r>
          <a:r>
            <a:rPr lang="fr-FR" sz="1600" b="1" kern="1200" dirty="0" smtClean="0"/>
            <a:t>s</a:t>
          </a:r>
          <a:r>
            <a:rPr lang="fr-FR" sz="1600" b="0" kern="1200" dirty="0" smtClean="0"/>
            <a:t>, tu prend</a:t>
          </a:r>
          <a:r>
            <a:rPr lang="fr-FR" sz="1600" b="1" kern="1200" dirty="0" smtClean="0"/>
            <a:t>s</a:t>
          </a:r>
          <a:r>
            <a:rPr lang="fr-FR" sz="1600" b="0" kern="1200" dirty="0" smtClean="0"/>
            <a:t>, tu fini</a:t>
          </a:r>
          <a:r>
            <a:rPr lang="fr-FR" sz="1600" b="1" kern="1200" dirty="0" smtClean="0"/>
            <a:t>s</a:t>
          </a:r>
          <a:r>
            <a:rPr lang="fr-FR" sz="1600" b="0" kern="1200" dirty="0" smtClean="0"/>
            <a:t>, tu croyai</a:t>
          </a:r>
          <a:r>
            <a:rPr lang="fr-FR" sz="1600" b="1" kern="1200" dirty="0" smtClean="0"/>
            <a:t>s</a:t>
          </a:r>
          <a:r>
            <a:rPr lang="fr-FR" sz="1600" b="0" kern="1200" dirty="0" smtClean="0"/>
            <a:t>, tu vin</a:t>
          </a:r>
          <a:r>
            <a:rPr lang="fr-FR" sz="1600" b="1" kern="1200" dirty="0" smtClean="0"/>
            <a:t>s</a:t>
          </a:r>
          <a:r>
            <a:rPr lang="fr-FR" sz="1600" b="0" kern="1200" dirty="0" smtClean="0"/>
            <a:t>… =&gt; </a:t>
          </a:r>
          <a:r>
            <a:rPr lang="fr-FR" sz="1600" b="1" kern="1200" dirty="0" smtClean="0">
              <a:solidFill>
                <a:srgbClr val="FF0000"/>
              </a:solidFill>
            </a:rPr>
            <a:t>tu = -S</a:t>
          </a:r>
          <a:endParaRPr lang="fr-FR" sz="1600" kern="1200" dirty="0">
            <a:solidFill>
              <a:srgbClr val="FF0000"/>
            </a:solidFill>
          </a:endParaRPr>
        </a:p>
        <a:p>
          <a:pPr marL="171450" lvl="1" indent="-171450" algn="l" defTabSz="711200">
            <a:lnSpc>
              <a:spcPct val="90000"/>
            </a:lnSpc>
            <a:spcBef>
              <a:spcPct val="0"/>
            </a:spcBef>
            <a:spcAft>
              <a:spcPct val="15000"/>
            </a:spcAft>
            <a:buChar char="••"/>
          </a:pPr>
          <a:r>
            <a:rPr lang="fr-FR" sz="1600" kern="1200" dirty="0" smtClean="0"/>
            <a:t>il mange, il prend, il finit, il croyait, il vint… =&gt; </a:t>
          </a:r>
          <a:r>
            <a:rPr lang="fr-FR" sz="1600" b="1" kern="1200" dirty="0" smtClean="0">
              <a:solidFill>
                <a:srgbClr val="FF0000"/>
              </a:solidFill>
            </a:rPr>
            <a:t>il = pas de -S</a:t>
          </a:r>
          <a:endParaRPr lang="fr-FR" sz="1600" kern="1200" dirty="0"/>
        </a:p>
      </dsp:txBody>
      <dsp:txXfrm rot="-5400000">
        <a:off x="3344838" y="2491542"/>
        <a:ext cx="5902950" cy="802757"/>
      </dsp:txXfrm>
    </dsp:sp>
    <dsp:sp modelId="{25E0EE24-0ECB-42A2-BDFB-C7CF86A7F33A}">
      <dsp:nvSpPr>
        <dsp:cNvPr id="0" name=""/>
        <dsp:cNvSpPr/>
      </dsp:nvSpPr>
      <dsp:spPr>
        <a:xfrm>
          <a:off x="0" y="2336914"/>
          <a:ext cx="3344837" cy="111201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fr-FR" sz="1900" i="1" kern="1200" dirty="0" smtClean="0"/>
            <a:t>Montrer la régularité indépendamment du groupe</a:t>
          </a:r>
          <a:endParaRPr lang="fr-FR" sz="1900" i="1" kern="1200" dirty="0"/>
        </a:p>
      </dsp:txBody>
      <dsp:txXfrm>
        <a:off x="54284" y="2391198"/>
        <a:ext cx="3236269" cy="10034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C6CA29-A25B-4002-949F-CC47C9461099}">
      <dsp:nvSpPr>
        <dsp:cNvPr id="0" name=""/>
        <dsp:cNvSpPr/>
      </dsp:nvSpPr>
      <dsp:spPr>
        <a:xfrm>
          <a:off x="3425" y="0"/>
          <a:ext cx="669853" cy="66985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5DEB4A-19D2-4EF2-B59F-7D811E85B75B}">
      <dsp:nvSpPr>
        <dsp:cNvPr id="0" name=""/>
        <dsp:cNvSpPr/>
      </dsp:nvSpPr>
      <dsp:spPr>
        <a:xfrm>
          <a:off x="70411" y="66985"/>
          <a:ext cx="535882" cy="535882"/>
        </a:xfrm>
        <a:prstGeom prst="chord">
          <a:avLst>
            <a:gd name="adj1" fmla="val 1800000"/>
            <a:gd name="adj2" fmla="val 90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6563D1-BE96-4650-A126-728173F4F045}">
      <dsp:nvSpPr>
        <dsp:cNvPr id="0" name=""/>
        <dsp:cNvSpPr/>
      </dsp:nvSpPr>
      <dsp:spPr>
        <a:xfrm>
          <a:off x="812831" y="669853"/>
          <a:ext cx="1981649" cy="2818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t" anchorCtr="0">
          <a:noAutofit/>
        </a:bodyPr>
        <a:lstStyle/>
        <a:p>
          <a:pPr lvl="0" algn="l" defTabSz="577850">
            <a:lnSpc>
              <a:spcPct val="90000"/>
            </a:lnSpc>
            <a:spcBef>
              <a:spcPct val="0"/>
            </a:spcBef>
            <a:spcAft>
              <a:spcPct val="35000"/>
            </a:spcAft>
          </a:pPr>
          <a:r>
            <a:rPr lang="fr-FR" sz="1300" kern="1200" dirty="0" smtClean="0"/>
            <a:t>Temps d’exposition et/ou de synthèse</a:t>
          </a:r>
          <a:endParaRPr lang="fr-FR" sz="1300" kern="1200" dirty="0"/>
        </a:p>
        <a:p>
          <a:pPr lvl="0" algn="l" defTabSz="577850">
            <a:lnSpc>
              <a:spcPct val="90000"/>
            </a:lnSpc>
            <a:spcBef>
              <a:spcPct val="0"/>
            </a:spcBef>
            <a:spcAft>
              <a:spcPct val="35000"/>
            </a:spcAft>
          </a:pPr>
          <a:r>
            <a:rPr lang="fr-FR" sz="1300" kern="1200" dirty="0" smtClean="0"/>
            <a:t>Utile après temps de manipulation. Doit être brève, peut faire l’objet d’une mémorisation</a:t>
          </a:r>
          <a:endParaRPr lang="fr-FR" sz="1300" kern="1200" dirty="0"/>
        </a:p>
      </dsp:txBody>
      <dsp:txXfrm>
        <a:off x="812831" y="669853"/>
        <a:ext cx="1981649" cy="2818966"/>
      </dsp:txXfrm>
    </dsp:sp>
    <dsp:sp modelId="{08883C8B-0B64-41B3-AF99-0966ABB6B5BA}">
      <dsp:nvSpPr>
        <dsp:cNvPr id="0" name=""/>
        <dsp:cNvSpPr/>
      </dsp:nvSpPr>
      <dsp:spPr>
        <a:xfrm>
          <a:off x="812831" y="0"/>
          <a:ext cx="1981649" cy="669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lvl="0" algn="l" defTabSz="622300">
            <a:lnSpc>
              <a:spcPct val="90000"/>
            </a:lnSpc>
            <a:spcBef>
              <a:spcPct val="0"/>
            </a:spcBef>
            <a:spcAft>
              <a:spcPct val="35000"/>
            </a:spcAft>
          </a:pPr>
          <a:r>
            <a:rPr lang="fr-FR" sz="1400" b="1" kern="1200" dirty="0" smtClean="0">
              <a:effectLst>
                <a:outerShdw blurRad="38100" dist="38100" dir="2700000" algn="tl">
                  <a:srgbClr val="000000">
                    <a:alpha val="43137"/>
                  </a:srgbClr>
                </a:outerShdw>
              </a:effectLst>
            </a:rPr>
            <a:t>1. La leçon de grammaire</a:t>
          </a:r>
          <a:endParaRPr lang="fr-FR" sz="1400" b="1" kern="1200" dirty="0">
            <a:effectLst>
              <a:outerShdw blurRad="38100" dist="38100" dir="2700000" algn="tl">
                <a:srgbClr val="000000">
                  <a:alpha val="43137"/>
                </a:srgbClr>
              </a:outerShdw>
            </a:effectLst>
          </a:endParaRPr>
        </a:p>
      </dsp:txBody>
      <dsp:txXfrm>
        <a:off x="812831" y="0"/>
        <a:ext cx="1981649" cy="669853"/>
      </dsp:txXfrm>
    </dsp:sp>
    <dsp:sp modelId="{7679735D-17B3-4E7C-8D97-D4625074ABF7}">
      <dsp:nvSpPr>
        <dsp:cNvPr id="0" name=""/>
        <dsp:cNvSpPr/>
      </dsp:nvSpPr>
      <dsp:spPr>
        <a:xfrm>
          <a:off x="2934034" y="0"/>
          <a:ext cx="669853" cy="66985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713ADC-5267-4732-AB7E-30031AF04C36}">
      <dsp:nvSpPr>
        <dsp:cNvPr id="0" name=""/>
        <dsp:cNvSpPr/>
      </dsp:nvSpPr>
      <dsp:spPr>
        <a:xfrm>
          <a:off x="3001019" y="66985"/>
          <a:ext cx="535882" cy="535882"/>
        </a:xfrm>
        <a:prstGeom prst="chord">
          <a:avLst>
            <a:gd name="adj1" fmla="val 0"/>
            <a:gd name="adj2" fmla="val 108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71A9CA-EAC6-4024-A58C-28B94CCCE3E9}">
      <dsp:nvSpPr>
        <dsp:cNvPr id="0" name=""/>
        <dsp:cNvSpPr/>
      </dsp:nvSpPr>
      <dsp:spPr>
        <a:xfrm>
          <a:off x="3743440" y="669853"/>
          <a:ext cx="1981649" cy="2818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t" anchorCtr="0">
          <a:noAutofit/>
        </a:bodyPr>
        <a:lstStyle/>
        <a:p>
          <a:pPr lvl="0" algn="l" defTabSz="577850">
            <a:lnSpc>
              <a:spcPct val="90000"/>
            </a:lnSpc>
            <a:spcBef>
              <a:spcPct val="0"/>
            </a:spcBef>
            <a:spcAft>
              <a:spcPct val="35000"/>
            </a:spcAft>
          </a:pPr>
          <a:r>
            <a:rPr lang="fr-FR" sz="1300" kern="1200" dirty="0" smtClean="0"/>
            <a:t>Temps très développé dans le nouveau programme 2016</a:t>
          </a:r>
          <a:endParaRPr lang="fr-FR" sz="1300" kern="1200" dirty="0"/>
        </a:p>
        <a:p>
          <a:pPr lvl="0" algn="l" defTabSz="577850">
            <a:lnSpc>
              <a:spcPct val="90000"/>
            </a:lnSpc>
            <a:spcBef>
              <a:spcPct val="0"/>
            </a:spcBef>
            <a:spcAft>
              <a:spcPct val="35000"/>
            </a:spcAft>
          </a:pPr>
          <a:r>
            <a:rPr lang="fr-FR" sz="1300" kern="1200" dirty="0" smtClean="0"/>
            <a:t>Faire surgir et installer progressivement les fondamentaux de la constitution de la phrase</a:t>
          </a:r>
          <a:endParaRPr lang="fr-FR" sz="1300" kern="1200" dirty="0"/>
        </a:p>
      </dsp:txBody>
      <dsp:txXfrm>
        <a:off x="3743440" y="669853"/>
        <a:ext cx="1981649" cy="2818966"/>
      </dsp:txXfrm>
    </dsp:sp>
    <dsp:sp modelId="{91349A3B-6086-4C47-B4B7-657ED4F715FE}">
      <dsp:nvSpPr>
        <dsp:cNvPr id="0" name=""/>
        <dsp:cNvSpPr/>
      </dsp:nvSpPr>
      <dsp:spPr>
        <a:xfrm>
          <a:off x="3743440" y="0"/>
          <a:ext cx="1981649" cy="669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lvl="0" algn="l" defTabSz="622300">
            <a:lnSpc>
              <a:spcPct val="90000"/>
            </a:lnSpc>
            <a:spcBef>
              <a:spcPct val="0"/>
            </a:spcBef>
            <a:spcAft>
              <a:spcPct val="35000"/>
            </a:spcAft>
          </a:pPr>
          <a:r>
            <a:rPr lang="fr-FR" sz="1400" b="1" kern="1200" dirty="0" smtClean="0">
              <a:effectLst>
                <a:outerShdw blurRad="38100" dist="38100" dir="2700000" algn="tl">
                  <a:srgbClr val="000000">
                    <a:alpha val="43137"/>
                  </a:srgbClr>
                </a:outerShdw>
              </a:effectLst>
            </a:rPr>
            <a:t>2. Le travail sur corpus</a:t>
          </a:r>
          <a:endParaRPr lang="fr-FR" sz="1400" b="1" kern="1200" dirty="0">
            <a:effectLst>
              <a:outerShdw blurRad="38100" dist="38100" dir="2700000" algn="tl">
                <a:srgbClr val="000000">
                  <a:alpha val="43137"/>
                </a:srgbClr>
              </a:outerShdw>
            </a:effectLst>
          </a:endParaRPr>
        </a:p>
      </dsp:txBody>
      <dsp:txXfrm>
        <a:off x="3743440" y="0"/>
        <a:ext cx="1981649" cy="669853"/>
      </dsp:txXfrm>
    </dsp:sp>
    <dsp:sp modelId="{0D139B79-CACB-4852-A55E-56CECE8ECF73}">
      <dsp:nvSpPr>
        <dsp:cNvPr id="0" name=""/>
        <dsp:cNvSpPr/>
      </dsp:nvSpPr>
      <dsp:spPr>
        <a:xfrm>
          <a:off x="5864642" y="0"/>
          <a:ext cx="669853" cy="66985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B4E89C-3AEB-4A35-BDA2-FB03FE7ADEC9}">
      <dsp:nvSpPr>
        <dsp:cNvPr id="0" name=""/>
        <dsp:cNvSpPr/>
      </dsp:nvSpPr>
      <dsp:spPr>
        <a:xfrm>
          <a:off x="5931627" y="66985"/>
          <a:ext cx="535882" cy="535882"/>
        </a:xfrm>
        <a:prstGeom prst="chord">
          <a:avLst>
            <a:gd name="adj1" fmla="val 19800000"/>
            <a:gd name="adj2" fmla="val 126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DD7398-61E4-4DC9-9C60-360F9D800599}">
      <dsp:nvSpPr>
        <dsp:cNvPr id="0" name=""/>
        <dsp:cNvSpPr/>
      </dsp:nvSpPr>
      <dsp:spPr>
        <a:xfrm>
          <a:off x="6674048" y="669853"/>
          <a:ext cx="1981649" cy="2818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t" anchorCtr="0">
          <a:noAutofit/>
        </a:bodyPr>
        <a:lstStyle/>
        <a:p>
          <a:pPr lvl="0" algn="l" defTabSz="577850">
            <a:lnSpc>
              <a:spcPct val="90000"/>
            </a:lnSpc>
            <a:spcBef>
              <a:spcPct val="0"/>
            </a:spcBef>
            <a:spcAft>
              <a:spcPct val="35000"/>
            </a:spcAft>
          </a:pPr>
          <a:r>
            <a:rPr lang="fr-FR" sz="1300" kern="1200" dirty="0" smtClean="0"/>
            <a:t>Découverte de processus textuels et linguistiques.</a:t>
          </a:r>
        </a:p>
        <a:p>
          <a:pPr lvl="0" algn="l" defTabSz="577850">
            <a:lnSpc>
              <a:spcPct val="90000"/>
            </a:lnSpc>
            <a:spcBef>
              <a:spcPct val="0"/>
            </a:spcBef>
            <a:spcAft>
              <a:spcPct val="35000"/>
            </a:spcAft>
          </a:pPr>
          <a:r>
            <a:rPr lang="fr-FR" sz="1300" kern="1200" dirty="0" smtClean="0"/>
            <a:t>Mise en œuvre dans des écritures à contrainte ou imitatives.</a:t>
          </a:r>
        </a:p>
        <a:p>
          <a:pPr lvl="0" algn="l" defTabSz="577850">
            <a:lnSpc>
              <a:spcPct val="90000"/>
            </a:lnSpc>
            <a:spcBef>
              <a:spcPct val="0"/>
            </a:spcBef>
            <a:spcAft>
              <a:spcPct val="35000"/>
            </a:spcAft>
          </a:pPr>
          <a:r>
            <a:rPr lang="fr-FR" sz="1300" kern="1200" dirty="0" smtClean="0"/>
            <a:t>Finalisation et transfert.</a:t>
          </a:r>
          <a:endParaRPr lang="fr-FR" sz="1300" kern="1200" dirty="0"/>
        </a:p>
        <a:p>
          <a:pPr lvl="0" algn="l" defTabSz="577850">
            <a:lnSpc>
              <a:spcPct val="90000"/>
            </a:lnSpc>
            <a:spcBef>
              <a:spcPct val="0"/>
            </a:spcBef>
            <a:spcAft>
              <a:spcPct val="35000"/>
            </a:spcAft>
          </a:pPr>
          <a:r>
            <a:rPr lang="fr-FR" sz="1300" kern="1200" dirty="0" smtClean="0"/>
            <a:t>N’est pas applicable à toutes les entrées du programme, en particulier l’orthographe grammaticale</a:t>
          </a:r>
          <a:endParaRPr lang="fr-FR" sz="1300" kern="1200" dirty="0"/>
        </a:p>
      </dsp:txBody>
      <dsp:txXfrm>
        <a:off x="6674048" y="669853"/>
        <a:ext cx="1981649" cy="2818966"/>
      </dsp:txXfrm>
    </dsp:sp>
    <dsp:sp modelId="{53753ACD-48E3-4F98-89A4-2C4E71C94667}">
      <dsp:nvSpPr>
        <dsp:cNvPr id="0" name=""/>
        <dsp:cNvSpPr/>
      </dsp:nvSpPr>
      <dsp:spPr>
        <a:xfrm>
          <a:off x="6674048" y="0"/>
          <a:ext cx="1981649" cy="669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lvl="0" algn="l" defTabSz="622300">
            <a:lnSpc>
              <a:spcPct val="90000"/>
            </a:lnSpc>
            <a:spcBef>
              <a:spcPct val="0"/>
            </a:spcBef>
            <a:spcAft>
              <a:spcPct val="35000"/>
            </a:spcAft>
          </a:pPr>
          <a:r>
            <a:rPr lang="fr-FR" sz="1400" b="1" kern="1200" dirty="0" smtClean="0">
              <a:effectLst>
                <a:outerShdw blurRad="38100" dist="38100" dir="2700000" algn="tl">
                  <a:srgbClr val="000000">
                    <a:alpha val="43137"/>
                  </a:srgbClr>
                </a:outerShdw>
              </a:effectLst>
            </a:rPr>
            <a:t>3. Le travail en lien avec la lecture, l’écriture et l’oral</a:t>
          </a:r>
          <a:endParaRPr lang="fr-FR" sz="1400" b="1" kern="1200" dirty="0">
            <a:effectLst>
              <a:outerShdw blurRad="38100" dist="38100" dir="2700000" algn="tl">
                <a:srgbClr val="000000">
                  <a:alpha val="43137"/>
                </a:srgbClr>
              </a:outerShdw>
            </a:effectLst>
          </a:endParaRPr>
        </a:p>
      </dsp:txBody>
      <dsp:txXfrm>
        <a:off x="6674048" y="0"/>
        <a:ext cx="1981649" cy="669853"/>
      </dsp:txXfrm>
    </dsp:sp>
    <dsp:sp modelId="{46B1BED1-2E54-49F3-9EA5-24ED41AE9FAD}">
      <dsp:nvSpPr>
        <dsp:cNvPr id="0" name=""/>
        <dsp:cNvSpPr/>
      </dsp:nvSpPr>
      <dsp:spPr>
        <a:xfrm>
          <a:off x="8795250" y="0"/>
          <a:ext cx="669853" cy="66985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E7B50A-CEB8-4C95-BA15-57ED58518DCC}">
      <dsp:nvSpPr>
        <dsp:cNvPr id="0" name=""/>
        <dsp:cNvSpPr/>
      </dsp:nvSpPr>
      <dsp:spPr>
        <a:xfrm>
          <a:off x="8862235" y="66985"/>
          <a:ext cx="535882" cy="535882"/>
        </a:xfrm>
        <a:prstGeom prst="chord">
          <a:avLst>
            <a:gd name="adj1" fmla="val 16200000"/>
            <a:gd name="adj2" fmla="val 162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6A980C-7714-4A52-B536-1B93D9E7E63C}">
      <dsp:nvSpPr>
        <dsp:cNvPr id="0" name=""/>
        <dsp:cNvSpPr/>
      </dsp:nvSpPr>
      <dsp:spPr>
        <a:xfrm>
          <a:off x="9604656" y="669853"/>
          <a:ext cx="1981649" cy="2818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t" anchorCtr="0">
          <a:noAutofit/>
        </a:bodyPr>
        <a:lstStyle/>
        <a:p>
          <a:pPr lvl="0" algn="l" defTabSz="577850">
            <a:lnSpc>
              <a:spcPct val="90000"/>
            </a:lnSpc>
            <a:spcBef>
              <a:spcPct val="0"/>
            </a:spcBef>
            <a:spcAft>
              <a:spcPct val="35000"/>
            </a:spcAft>
          </a:pPr>
          <a:r>
            <a:rPr lang="fr-FR" sz="1300" kern="1200" dirty="0" smtClean="0"/>
            <a:t> C’est celui de la répétition, de la mémorisation et de la restitution.</a:t>
          </a:r>
          <a:endParaRPr lang="fr-FR" sz="1300" kern="1200" dirty="0"/>
        </a:p>
        <a:p>
          <a:pPr lvl="0" algn="l" defTabSz="577850">
            <a:lnSpc>
              <a:spcPct val="90000"/>
            </a:lnSpc>
            <a:spcBef>
              <a:spcPct val="0"/>
            </a:spcBef>
            <a:spcAft>
              <a:spcPct val="35000"/>
            </a:spcAft>
          </a:pPr>
          <a:r>
            <a:rPr lang="fr-FR" sz="1300" kern="1200" dirty="0" smtClean="0"/>
            <a:t>Très courant dans le 1</a:t>
          </a:r>
          <a:r>
            <a:rPr lang="fr-FR" sz="1300" kern="1200" baseline="30000" dirty="0" smtClean="0"/>
            <a:t>er</a:t>
          </a:r>
          <a:r>
            <a:rPr lang="fr-FR" sz="1300" kern="1200" dirty="0" smtClean="0"/>
            <a:t> degré, il doit trouver sa place au collège.</a:t>
          </a:r>
          <a:endParaRPr lang="fr-FR" sz="1300" kern="1200" dirty="0"/>
        </a:p>
        <a:p>
          <a:pPr lvl="0" algn="l" defTabSz="577850">
            <a:lnSpc>
              <a:spcPct val="90000"/>
            </a:lnSpc>
            <a:spcBef>
              <a:spcPct val="0"/>
            </a:spcBef>
            <a:spcAft>
              <a:spcPct val="35000"/>
            </a:spcAft>
          </a:pPr>
          <a:r>
            <a:rPr lang="fr-FR" sz="1300" kern="1200" dirty="0" smtClean="0"/>
            <a:t>Ce sera par exemple : la phrase dictée de la semaine, le verbe du mois, la mémorisation et la dictée de mots…</a:t>
          </a:r>
          <a:endParaRPr lang="fr-FR" sz="1300" kern="1200" dirty="0"/>
        </a:p>
        <a:p>
          <a:pPr lvl="0" algn="l" defTabSz="577850">
            <a:lnSpc>
              <a:spcPct val="90000"/>
            </a:lnSpc>
            <a:spcBef>
              <a:spcPct val="0"/>
            </a:spcBef>
            <a:spcAft>
              <a:spcPct val="35000"/>
            </a:spcAft>
          </a:pPr>
          <a:r>
            <a:rPr lang="fr-FR" sz="1300" kern="1200" dirty="0" smtClean="0"/>
            <a:t>Evaluation réfléchie et différenciation accrue</a:t>
          </a:r>
          <a:endParaRPr lang="fr-FR" sz="1300" kern="1200" dirty="0"/>
        </a:p>
      </dsp:txBody>
      <dsp:txXfrm>
        <a:off x="9604656" y="669853"/>
        <a:ext cx="1981649" cy="2818966"/>
      </dsp:txXfrm>
    </dsp:sp>
    <dsp:sp modelId="{D57DA781-A161-42E2-A0CC-35EB14E96A86}">
      <dsp:nvSpPr>
        <dsp:cNvPr id="0" name=""/>
        <dsp:cNvSpPr/>
      </dsp:nvSpPr>
      <dsp:spPr>
        <a:xfrm>
          <a:off x="9604656" y="0"/>
          <a:ext cx="1981649" cy="669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b" anchorCtr="0">
          <a:noAutofit/>
        </a:bodyPr>
        <a:lstStyle/>
        <a:p>
          <a:pPr lvl="0" algn="l" defTabSz="622300">
            <a:lnSpc>
              <a:spcPct val="90000"/>
            </a:lnSpc>
            <a:spcBef>
              <a:spcPct val="0"/>
            </a:spcBef>
            <a:spcAft>
              <a:spcPct val="35000"/>
            </a:spcAft>
          </a:pPr>
          <a:r>
            <a:rPr lang="fr-FR" sz="1400" b="1" kern="1200" dirty="0" smtClean="0">
              <a:effectLst>
                <a:outerShdw blurRad="38100" dist="38100" dir="2700000" algn="tl">
                  <a:srgbClr val="000000">
                    <a:alpha val="43137"/>
                  </a:srgbClr>
                </a:outerShdw>
              </a:effectLst>
            </a:rPr>
            <a:t>4. Le modèle de la récurrence </a:t>
          </a:r>
          <a:endParaRPr lang="fr-FR" sz="1400" b="1" kern="1200" dirty="0">
            <a:effectLst>
              <a:outerShdw blurRad="38100" dist="38100" dir="2700000" algn="tl">
                <a:srgbClr val="000000">
                  <a:alpha val="43137"/>
                </a:srgbClr>
              </a:outerShdw>
            </a:effectLst>
          </a:endParaRPr>
        </a:p>
      </dsp:txBody>
      <dsp:txXfrm>
        <a:off x="9604656" y="0"/>
        <a:ext cx="1981649" cy="66985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fr-FR" smtClean="0"/>
              <a:t>Modifiez le style du titre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1/30/2016</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447191" y="2824269"/>
            <a:ext cx="4488794" cy="26444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56025" y="2821491"/>
            <a:ext cx="4488794" cy="263737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fr-FR" smtClean="0"/>
              <a:t>Modifiez le style du titre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fr-FR" smtClean="0"/>
              <a:t>Cliquez sur l'icône pour ajouter une image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1/30/2016</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1/30/2016</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Enseigner la langue au collège</a:t>
            </a:r>
            <a:endParaRPr lang="fr-FR" dirty="0"/>
          </a:p>
        </p:txBody>
      </p:sp>
      <p:sp>
        <p:nvSpPr>
          <p:cNvPr id="3" name="Sous-titre 2"/>
          <p:cNvSpPr>
            <a:spLocks noGrp="1"/>
          </p:cNvSpPr>
          <p:nvPr>
            <p:ph type="subTitle" idx="1"/>
          </p:nvPr>
        </p:nvSpPr>
        <p:spPr/>
        <p:txBody>
          <a:bodyPr/>
          <a:lstStyle/>
          <a:p>
            <a:r>
              <a:rPr lang="fr-FR" dirty="0" smtClean="0"/>
              <a:t>Dans le cadre du nouveau programme 2016</a:t>
            </a:r>
            <a:endParaRPr lang="fr-FR" dirty="0"/>
          </a:p>
        </p:txBody>
      </p:sp>
    </p:spTree>
    <p:extLst>
      <p:ext uri="{BB962C8B-B14F-4D97-AF65-F5344CB8AC3E}">
        <p14:creationId xmlns:p14="http://schemas.microsoft.com/office/powerpoint/2010/main" val="35491706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notions principales</a:t>
            </a:r>
            <a:endParaRPr lang="fr-FR" dirty="0"/>
          </a:p>
        </p:txBody>
      </p:sp>
      <p:sp>
        <p:nvSpPr>
          <p:cNvPr id="3" name="Espace réservé du texte 2"/>
          <p:cNvSpPr>
            <a:spLocks noGrp="1"/>
          </p:cNvSpPr>
          <p:nvPr>
            <p:ph type="body" idx="1"/>
          </p:nvPr>
        </p:nvSpPr>
        <p:spPr/>
        <p:txBody>
          <a:bodyPr/>
          <a:lstStyle/>
          <a:p>
            <a:r>
              <a:rPr lang="fr-FR" dirty="0" smtClean="0"/>
              <a:t>Quels sont les grands axes de l’étude de la langue ?</a:t>
            </a:r>
            <a:endParaRPr lang="fr-FR" dirty="0"/>
          </a:p>
        </p:txBody>
      </p:sp>
    </p:spTree>
    <p:extLst>
      <p:ext uri="{BB962C8B-B14F-4D97-AF65-F5344CB8AC3E}">
        <p14:creationId xmlns:p14="http://schemas.microsoft.com/office/powerpoint/2010/main" val="967561971"/>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Modèle canonique de la phrase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Toute phrase peut être réduite à une structure minimale : Groupe Sujet + Groupe Verbal.</a:t>
            </a:r>
          </a:p>
          <a:p>
            <a:r>
              <a:rPr lang="fr-FR" dirty="0" smtClean="0"/>
              <a:t>Cette approche par structure minimale doit permettre</a:t>
            </a:r>
          </a:p>
          <a:p>
            <a:pPr lvl="2">
              <a:buFont typeface="Wingdings" panose="05000000000000000000" pitchFamily="2" charset="2"/>
              <a:buChar char="Ø"/>
            </a:pPr>
            <a:r>
              <a:rPr lang="fr-FR" dirty="0" smtClean="0"/>
              <a:t>les manipulations syntaxiques</a:t>
            </a:r>
          </a:p>
          <a:p>
            <a:pPr lvl="2">
              <a:buFont typeface="Wingdings" panose="05000000000000000000" pitchFamily="2" charset="2"/>
              <a:buChar char="Ø"/>
            </a:pPr>
            <a:r>
              <a:rPr lang="fr-FR" dirty="0" smtClean="0"/>
              <a:t>de rendre compte des phénomènes d’expansion (développer la phrase simple)</a:t>
            </a:r>
          </a:p>
          <a:p>
            <a:pPr lvl="2">
              <a:buFont typeface="Wingdings" panose="05000000000000000000" pitchFamily="2" charset="2"/>
              <a:buChar char="Ø"/>
            </a:pPr>
            <a:r>
              <a:rPr lang="fr-FR" dirty="0" smtClean="0"/>
              <a:t>de rendre compte des phénomènes analogiques (construire la phrase complexe à partir des constituants de la phrase simple)</a:t>
            </a:r>
            <a:r>
              <a:rPr lang="fr-FR" dirty="0"/>
              <a:t> </a:t>
            </a:r>
            <a:endParaRPr lang="fr-FR" dirty="0" smtClean="0"/>
          </a:p>
          <a:p>
            <a:r>
              <a:rPr lang="fr-FR" dirty="0" smtClean="0"/>
              <a:t>On </a:t>
            </a:r>
            <a:r>
              <a:rPr lang="fr-FR" dirty="0"/>
              <a:t>appelle prédicat de la phrase « ce qu’on dit du sujet (très souvent groupe verbal formé du verbe et des compléments de verbe s’il en a) ». [Programme cycle 3]</a:t>
            </a:r>
          </a:p>
          <a:p>
            <a:pPr lvl="2">
              <a:buFont typeface="Wingdings" panose="05000000000000000000" pitchFamily="2" charset="2"/>
              <a:buChar char="Ø"/>
            </a:pPr>
            <a:endParaRPr lang="fr-FR" dirty="0" smtClean="0"/>
          </a:p>
        </p:txBody>
      </p:sp>
    </p:spTree>
    <p:extLst>
      <p:ext uri="{BB962C8B-B14F-4D97-AF65-F5344CB8AC3E}">
        <p14:creationId xmlns:p14="http://schemas.microsoft.com/office/powerpoint/2010/main" val="3606679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Complément de verbe, complément de phrase</a:t>
            </a:r>
            <a:endParaRPr lang="fr-FR" dirty="0"/>
          </a:p>
        </p:txBody>
      </p:sp>
      <p:sp>
        <p:nvSpPr>
          <p:cNvPr id="3" name="Espace réservé du contenu 2"/>
          <p:cNvSpPr>
            <a:spLocks noGrp="1"/>
          </p:cNvSpPr>
          <p:nvPr>
            <p:ph idx="1"/>
          </p:nvPr>
        </p:nvSpPr>
        <p:spPr/>
        <p:txBody>
          <a:bodyPr>
            <a:normAutofit/>
          </a:bodyPr>
          <a:lstStyle/>
          <a:p>
            <a:r>
              <a:rPr lang="fr-FR" dirty="0" smtClean="0"/>
              <a:t>Le complément de phrase (= non essentiel) est déplaçable, contrairement au complément de verbe.</a:t>
            </a:r>
          </a:p>
          <a:p>
            <a:pPr marL="0" indent="0">
              <a:buNone/>
            </a:pPr>
            <a:endParaRPr lang="fr-FR" sz="1000" dirty="0" smtClean="0"/>
          </a:p>
          <a:p>
            <a:pPr lvl="2">
              <a:buFont typeface="Wingdings" panose="05000000000000000000" pitchFamily="2" charset="2"/>
              <a:buChar char="Ø"/>
            </a:pPr>
            <a:r>
              <a:rPr lang="fr-FR" i="1" dirty="0" smtClean="0"/>
              <a:t>Le loup [guettait (le chasseur)], [derrière le buisson].</a:t>
            </a:r>
          </a:p>
          <a:p>
            <a:pPr lvl="3">
              <a:buFont typeface="Courier New" panose="02070309020205020404" pitchFamily="49" charset="0"/>
              <a:buChar char="o"/>
            </a:pPr>
            <a:r>
              <a:rPr lang="fr-FR" i="1" dirty="0" smtClean="0"/>
              <a:t>le loup = SUJET ; guettait le chasseur = PREDICAT</a:t>
            </a:r>
          </a:p>
          <a:p>
            <a:pPr lvl="3">
              <a:buFont typeface="Courier New" panose="02070309020205020404" pitchFamily="49" charset="0"/>
              <a:buChar char="o"/>
            </a:pPr>
            <a:r>
              <a:rPr lang="fr-FR" i="1" dirty="0" smtClean="0"/>
              <a:t>derrière le buisson = COMPLEMENT DE PHRASE =&gt; Je peux le déplacer &gt; </a:t>
            </a:r>
            <a:r>
              <a:rPr lang="fr-FR" i="1" u="sng" dirty="0" smtClean="0"/>
              <a:t>Derrière le buisson,</a:t>
            </a:r>
            <a:r>
              <a:rPr lang="fr-FR" i="1" dirty="0" smtClean="0"/>
              <a:t> le loup guettait le chasseur.</a:t>
            </a:r>
          </a:p>
          <a:p>
            <a:pPr lvl="3">
              <a:buFont typeface="Courier New" panose="02070309020205020404" pitchFamily="49" charset="0"/>
              <a:buChar char="o"/>
            </a:pPr>
            <a:r>
              <a:rPr lang="fr-FR" i="1" dirty="0" smtClean="0"/>
              <a:t>le chasseur = COMPLEMENT DE VERBE =&gt; Je ne peux pas le déplacer naturellement. &gt; </a:t>
            </a:r>
            <a:r>
              <a:rPr lang="fr-FR" i="1" strike="sngStrike" dirty="0" smtClean="0"/>
              <a:t>Le chasseur</a:t>
            </a:r>
            <a:r>
              <a:rPr lang="fr-FR" i="1" dirty="0" smtClean="0"/>
              <a:t> le loup guettait, derrière le buisson.</a:t>
            </a:r>
          </a:p>
        </p:txBody>
      </p:sp>
    </p:spTree>
    <p:extLst>
      <p:ext uri="{BB962C8B-B14F-4D97-AF65-F5344CB8AC3E}">
        <p14:creationId xmlns:p14="http://schemas.microsoft.com/office/powerpoint/2010/main" val="1872986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Complément de verbe, complément de phrase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Le critère de déplacement est plus efficace que le critère de suppression.</a:t>
            </a:r>
          </a:p>
          <a:p>
            <a:pPr lvl="2">
              <a:buFont typeface="Wingdings" panose="05000000000000000000" pitchFamily="2" charset="2"/>
              <a:buChar char="Ø"/>
            </a:pPr>
            <a:r>
              <a:rPr lang="fr-FR" i="1" dirty="0" smtClean="0"/>
              <a:t>Le loup guettait, derrière le buisson.</a:t>
            </a:r>
          </a:p>
          <a:p>
            <a:r>
              <a:rPr lang="fr-FR" dirty="0" smtClean="0"/>
              <a:t>La notion de complément de verbe recouvre donc non seulement celle de complément d’objet mais aussi tous les compléments essentiels du verbe.</a:t>
            </a:r>
          </a:p>
          <a:p>
            <a:pPr lvl="2">
              <a:buFont typeface="Wingdings" panose="05000000000000000000" pitchFamily="2" charset="2"/>
              <a:buChar char="Ø"/>
            </a:pPr>
            <a:r>
              <a:rPr lang="fr-FR" i="1" dirty="0" smtClean="0"/>
              <a:t>Je vais à Toulouse.</a:t>
            </a:r>
          </a:p>
          <a:p>
            <a:pPr lvl="2">
              <a:buFont typeface="Wingdings" panose="05000000000000000000" pitchFamily="2" charset="2"/>
              <a:buChar char="Ø"/>
            </a:pPr>
            <a:r>
              <a:rPr lang="fr-FR" i="1" dirty="0" smtClean="0"/>
              <a:t>Ce pull coûte quarante euros.</a:t>
            </a:r>
          </a:p>
          <a:p>
            <a:r>
              <a:rPr lang="fr-FR" dirty="0" smtClean="0"/>
              <a:t>Il faut être prudent dans le choix de ses exemples.</a:t>
            </a:r>
          </a:p>
          <a:p>
            <a:pPr lvl="2">
              <a:buFont typeface="Wingdings" panose="05000000000000000000" pitchFamily="2" charset="2"/>
              <a:buChar char="Ø"/>
            </a:pPr>
            <a:r>
              <a:rPr lang="fr-FR" dirty="0" smtClean="0"/>
              <a:t>Parfois, un complément de verbe peut être déplaçable (notamment avec reprise nominale). =&gt; </a:t>
            </a:r>
            <a:r>
              <a:rPr lang="fr-FR" i="1" dirty="0" smtClean="0"/>
              <a:t>Elle aime la musique classique. La musique classique, elle (l’)aime !</a:t>
            </a:r>
          </a:p>
          <a:p>
            <a:pPr lvl="2">
              <a:buFont typeface="Wingdings" panose="05000000000000000000" pitchFamily="2" charset="2"/>
              <a:buChar char="Ø"/>
            </a:pPr>
            <a:r>
              <a:rPr lang="fr-FR" dirty="0" smtClean="0"/>
              <a:t>Parfois, un complément de phrase se déplace difficilement (souvent pour des critères prosodiques). =&gt; </a:t>
            </a:r>
            <a:r>
              <a:rPr lang="fr-FR" i="1" dirty="0" smtClean="0"/>
              <a:t>Il galope tout autour des murailles. Tout autour des murailles, il galope.</a:t>
            </a:r>
            <a:endParaRPr lang="fr-FR" dirty="0" smtClean="0"/>
          </a:p>
        </p:txBody>
      </p:sp>
    </p:spTree>
    <p:extLst>
      <p:ext uri="{BB962C8B-B14F-4D97-AF65-F5344CB8AC3E}">
        <p14:creationId xmlns:p14="http://schemas.microsoft.com/office/powerpoint/2010/main" val="3090096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Progressivité des apprentissages</a:t>
            </a:r>
            <a:endParaRPr lang="fr-FR" dirty="0"/>
          </a:p>
        </p:txBody>
      </p:sp>
      <p:sp>
        <p:nvSpPr>
          <p:cNvPr id="3" name="Espace réservé du contenu 2"/>
          <p:cNvSpPr>
            <a:spLocks noGrp="1"/>
          </p:cNvSpPr>
          <p:nvPr>
            <p:ph idx="1"/>
          </p:nvPr>
        </p:nvSpPr>
        <p:spPr/>
        <p:txBody>
          <a:bodyPr>
            <a:normAutofit/>
          </a:bodyPr>
          <a:lstStyle/>
          <a:p>
            <a:r>
              <a:rPr lang="fr-FR" dirty="0" smtClean="0"/>
              <a:t>La phrase canonique est l’objet du cycle 3 dans le cadre de l’apprentissage syntaxique. Elle repose sur des corpus bien construits qui ne doivent pas mettre les élèves en difficulté.</a:t>
            </a:r>
          </a:p>
          <a:p>
            <a:r>
              <a:rPr lang="fr-FR" dirty="0" smtClean="0"/>
              <a:t>Le cycle 4 permettra de complexifier ces différentes approches, en particulier en ayant recours au critère d’acceptabilité qui, en contexte, permet beaucoup de choses </a:t>
            </a:r>
            <a:r>
              <a:rPr lang="fr-FR" i="1" dirty="0" smtClean="0"/>
              <a:t>a priori</a:t>
            </a:r>
            <a:r>
              <a:rPr lang="fr-FR" dirty="0" smtClean="0"/>
              <a:t> non autorisées par la grammaire.</a:t>
            </a:r>
          </a:p>
          <a:p>
            <a:r>
              <a:rPr lang="fr-FR" dirty="0" smtClean="0"/>
              <a:t>Parallèlement à ces structurations, toujours travailler la construction des verbes au fur et à mesure de leur découverte dans le lexique.</a:t>
            </a:r>
          </a:p>
        </p:txBody>
      </p:sp>
    </p:spTree>
    <p:extLst>
      <p:ext uri="{BB962C8B-B14F-4D97-AF65-F5344CB8AC3E}">
        <p14:creationId xmlns:p14="http://schemas.microsoft.com/office/powerpoint/2010/main" val="311096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Progressivité des apprentissages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Ne pas réduire l’étude de la langue à un étiquetage (savoir nommer), avec le risque de faire primer la stylistique ou la linguistique sur la grammaire proprement dite </a:t>
            </a:r>
          </a:p>
          <a:p>
            <a:pPr lvl="1">
              <a:buFont typeface="Symbol" panose="05050102010706020507" pitchFamily="18" charset="2"/>
              <a:buChar char="Þ"/>
            </a:pPr>
            <a:r>
              <a:rPr lang="fr-FR" dirty="0" smtClean="0"/>
              <a:t>viser </a:t>
            </a:r>
            <a:r>
              <a:rPr lang="fr-FR" b="1" dirty="0" smtClean="0"/>
              <a:t>l’appropriation</a:t>
            </a:r>
            <a:r>
              <a:rPr lang="fr-FR" dirty="0" smtClean="0"/>
              <a:t> de la langue par les élèves (savoir manier &amp; savoir penser sa langue), leur faire voir qu’elle permet de mieux communiquer et de mieux comprendre</a:t>
            </a:r>
          </a:p>
          <a:p>
            <a:r>
              <a:rPr lang="fr-FR" dirty="0" smtClean="0"/>
              <a:t>Faire percevoir la langue à travers un processus de complexification des notions, à travers une approche ritualisée par imprégnation, qui permet de la rendre concrète</a:t>
            </a:r>
          </a:p>
          <a:p>
            <a:pPr lvl="1">
              <a:buFont typeface="Symbol" panose="05050102010706020507" pitchFamily="18" charset="2"/>
              <a:buChar char="Þ"/>
            </a:pPr>
            <a:r>
              <a:rPr lang="fr-FR" dirty="0" smtClean="0"/>
              <a:t>le savoir grammatical se construit par rapprochement ou par écart avec les notions déjà acquises ; emboîter les apprentissages, au lieu de les empiler</a:t>
            </a:r>
          </a:p>
          <a:p>
            <a:pPr marL="457200" lvl="1" indent="0">
              <a:buNone/>
            </a:pPr>
            <a:endParaRPr lang="fr-FR" dirty="0" smtClean="0"/>
          </a:p>
          <a:p>
            <a:endParaRPr lang="fr-FR" dirty="0" smtClean="0"/>
          </a:p>
        </p:txBody>
      </p:sp>
    </p:spTree>
    <p:extLst>
      <p:ext uri="{BB962C8B-B14F-4D97-AF65-F5344CB8AC3E}">
        <p14:creationId xmlns:p14="http://schemas.microsoft.com/office/powerpoint/2010/main" val="275836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Quels changements 2008/2016 ?</a:t>
            </a:r>
            <a:endParaRPr lang="fr-FR" dirty="0"/>
          </a:p>
        </p:txBody>
      </p:sp>
      <p:sp>
        <p:nvSpPr>
          <p:cNvPr id="3" name="Espace réservé du contenu 2"/>
          <p:cNvSpPr>
            <a:spLocks noGrp="1"/>
          </p:cNvSpPr>
          <p:nvPr>
            <p:ph idx="1"/>
          </p:nvPr>
        </p:nvSpPr>
        <p:spPr/>
        <p:txBody>
          <a:bodyPr>
            <a:normAutofit/>
          </a:bodyPr>
          <a:lstStyle/>
          <a:p>
            <a:r>
              <a:rPr lang="fr-FR" dirty="0" smtClean="0"/>
              <a:t>Classe de 6</a:t>
            </a:r>
            <a:r>
              <a:rPr lang="fr-FR" baseline="30000" dirty="0" smtClean="0"/>
              <a:t>e</a:t>
            </a:r>
            <a:r>
              <a:rPr lang="fr-FR" dirty="0" smtClean="0"/>
              <a:t> plus centrée sur </a:t>
            </a:r>
            <a:r>
              <a:rPr lang="fr-FR" b="1" dirty="0" smtClean="0"/>
              <a:t>l’orthographe grammaticale </a:t>
            </a:r>
            <a:r>
              <a:rPr lang="fr-FR" dirty="0" smtClean="0"/>
              <a:t>; mise en avant de la </a:t>
            </a:r>
            <a:r>
              <a:rPr lang="fr-FR" i="1" dirty="0" smtClean="0"/>
              <a:t>régularité</a:t>
            </a:r>
            <a:r>
              <a:rPr lang="fr-FR" dirty="0" smtClean="0"/>
              <a:t> dans la </a:t>
            </a:r>
            <a:r>
              <a:rPr lang="fr-FR" b="1" dirty="0" smtClean="0"/>
              <a:t>morphologie verbale</a:t>
            </a:r>
          </a:p>
          <a:p>
            <a:r>
              <a:rPr lang="fr-FR" dirty="0" smtClean="0"/>
              <a:t>Cycle 4 </a:t>
            </a:r>
            <a:r>
              <a:rPr lang="fr-FR" i="1" dirty="0" smtClean="0"/>
              <a:t>plus équilibré </a:t>
            </a:r>
            <a:r>
              <a:rPr lang="fr-FR" dirty="0" smtClean="0"/>
              <a:t>(en 2008, classe de 5</a:t>
            </a:r>
            <a:r>
              <a:rPr lang="fr-FR" baseline="30000" dirty="0" smtClean="0"/>
              <a:t>e</a:t>
            </a:r>
            <a:r>
              <a:rPr lang="fr-FR" dirty="0" smtClean="0"/>
              <a:t> très chargée en notions), notamment dans la </a:t>
            </a:r>
            <a:r>
              <a:rPr lang="fr-FR" b="1" dirty="0" smtClean="0"/>
              <a:t>progression syntaxique</a:t>
            </a:r>
          </a:p>
          <a:p>
            <a:r>
              <a:rPr lang="fr-FR" dirty="0" smtClean="0"/>
              <a:t>Possibilité d’une </a:t>
            </a:r>
            <a:r>
              <a:rPr lang="fr-FR" b="1" dirty="0" smtClean="0"/>
              <a:t>progression spiralaire </a:t>
            </a:r>
            <a:r>
              <a:rPr lang="fr-FR" dirty="0" smtClean="0"/>
              <a:t>par l’analyse de la phrase en </a:t>
            </a:r>
            <a:r>
              <a:rPr lang="fr-FR" i="1" dirty="0" smtClean="0"/>
              <a:t>constituants immédiats </a:t>
            </a:r>
            <a:r>
              <a:rPr lang="fr-FR" dirty="0" smtClean="0"/>
              <a:t>et l’</a:t>
            </a:r>
            <a:r>
              <a:rPr lang="fr-FR" i="1" dirty="0" smtClean="0"/>
              <a:t>analogie</a:t>
            </a:r>
            <a:r>
              <a:rPr lang="fr-FR" dirty="0" smtClean="0"/>
              <a:t> phrase simple / phrase complexe</a:t>
            </a:r>
          </a:p>
          <a:p>
            <a:r>
              <a:rPr lang="fr-FR" b="1" dirty="0" smtClean="0"/>
              <a:t>Progression orthographique </a:t>
            </a:r>
            <a:r>
              <a:rPr lang="fr-FR" dirty="0" smtClean="0"/>
              <a:t>similaire, mais progression repensée sur le </a:t>
            </a:r>
            <a:r>
              <a:rPr lang="fr-FR" b="1" dirty="0" smtClean="0"/>
              <a:t>verbe</a:t>
            </a:r>
          </a:p>
        </p:txBody>
      </p:sp>
    </p:spTree>
    <p:extLst>
      <p:ext uri="{BB962C8B-B14F-4D97-AF65-F5344CB8AC3E}">
        <p14:creationId xmlns:p14="http://schemas.microsoft.com/office/powerpoint/2010/main" val="1909963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Morphologie verbale</a:t>
            </a:r>
            <a:endParaRPr lang="fr-FR" dirty="0"/>
          </a:p>
        </p:txBody>
      </p:sp>
      <p:sp>
        <p:nvSpPr>
          <p:cNvPr id="3" name="Espace réservé du contenu 2"/>
          <p:cNvSpPr>
            <a:spLocks noGrp="1"/>
          </p:cNvSpPr>
          <p:nvPr>
            <p:ph idx="1"/>
          </p:nvPr>
        </p:nvSpPr>
        <p:spPr/>
        <p:txBody>
          <a:bodyPr>
            <a:normAutofit/>
          </a:bodyPr>
          <a:lstStyle/>
          <a:p>
            <a:r>
              <a:rPr lang="fr-FR" dirty="0" smtClean="0"/>
              <a:t>Plutôt que l’apprentissage par cœur des tableaux de conjugaison, ou l’explication d’une règle de formation par mode, par temps et par groupe, insister sur les régularités et la décomposition du verbe en :</a:t>
            </a:r>
          </a:p>
          <a:p>
            <a:pPr lvl="1">
              <a:buFont typeface="Wingdings" panose="05000000000000000000" pitchFamily="2" charset="2"/>
              <a:buChar char="Ø"/>
            </a:pPr>
            <a:r>
              <a:rPr lang="fr-FR" dirty="0" smtClean="0"/>
              <a:t>radical</a:t>
            </a:r>
          </a:p>
          <a:p>
            <a:pPr lvl="1">
              <a:buFont typeface="Wingdings" panose="05000000000000000000" pitchFamily="2" charset="2"/>
              <a:buChar char="Ø"/>
            </a:pPr>
            <a:r>
              <a:rPr lang="fr-FR" dirty="0" smtClean="0"/>
              <a:t>marque de temps ou de mode</a:t>
            </a:r>
          </a:p>
          <a:p>
            <a:pPr lvl="1">
              <a:buFont typeface="Wingdings" panose="05000000000000000000" pitchFamily="2" charset="2"/>
              <a:buChar char="Ø"/>
            </a:pPr>
            <a:r>
              <a:rPr lang="fr-FR" dirty="0" smtClean="0"/>
              <a:t>marque de personne</a:t>
            </a:r>
          </a:p>
          <a:p>
            <a:r>
              <a:rPr lang="fr-FR" dirty="0" smtClean="0"/>
              <a:t>S’inspirer de l’apprentissage de la conjugaison dans les langues anciennes (où les verbes irréguliers sont très rares)</a:t>
            </a:r>
          </a:p>
        </p:txBody>
      </p:sp>
    </p:spTree>
    <p:extLst>
      <p:ext uri="{BB962C8B-B14F-4D97-AF65-F5344CB8AC3E}">
        <p14:creationId xmlns:p14="http://schemas.microsoft.com/office/powerpoint/2010/main" val="4274648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Morphologie verbale</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75731320"/>
              </p:ext>
            </p:extLst>
          </p:nvPr>
        </p:nvGraphicFramePr>
        <p:xfrm>
          <a:off x="1451579" y="2015732"/>
          <a:ext cx="9291215"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à coins arrondis 4"/>
          <p:cNvSpPr/>
          <p:nvPr/>
        </p:nvSpPr>
        <p:spPr>
          <a:xfrm>
            <a:off x="7400042" y="3283838"/>
            <a:ext cx="3342752" cy="9144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ln w="0"/>
                <a:solidFill>
                  <a:srgbClr val="FF0000"/>
                </a:solidFill>
                <a:effectLst>
                  <a:outerShdw blurRad="38100" dist="25400" dir="5400000" algn="ctr" rotWithShape="0">
                    <a:srgbClr val="6E747A">
                      <a:alpha val="43000"/>
                    </a:srgbClr>
                  </a:outerShdw>
                </a:effectLst>
              </a:rPr>
              <a:t>Avantage : une seule marque de personne pour « nous » à tous les temps et tous les modes</a:t>
            </a:r>
            <a:endParaRPr lang="fr-FR" sz="1600" dirty="0">
              <a:ln w="0"/>
              <a:solidFill>
                <a:srgbClr val="FF000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929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Morphologie verbale</a:t>
            </a:r>
            <a:endParaRPr lang="fr-FR" dirty="0"/>
          </a:p>
        </p:txBody>
      </p:sp>
      <p:sp>
        <p:nvSpPr>
          <p:cNvPr id="3" name="Espace réservé du contenu 2"/>
          <p:cNvSpPr>
            <a:spLocks noGrp="1"/>
          </p:cNvSpPr>
          <p:nvPr>
            <p:ph idx="1"/>
          </p:nvPr>
        </p:nvSpPr>
        <p:spPr>
          <a:xfrm>
            <a:off x="1451579" y="2015732"/>
            <a:ext cx="5703365" cy="3450613"/>
          </a:xfrm>
        </p:spPr>
        <p:txBody>
          <a:bodyPr>
            <a:normAutofit fontScale="92500" lnSpcReduction="20000"/>
          </a:bodyPr>
          <a:lstStyle/>
          <a:p>
            <a:r>
              <a:rPr lang="fr-FR" dirty="0" smtClean="0"/>
              <a:t>Repérer les régularités, c’est :</a:t>
            </a:r>
          </a:p>
          <a:p>
            <a:pPr lvl="1">
              <a:buFont typeface="Wingdings" panose="05000000000000000000" pitchFamily="2" charset="2"/>
              <a:buChar char="Ø"/>
            </a:pPr>
            <a:r>
              <a:rPr lang="fr-FR" dirty="0" smtClean="0"/>
              <a:t>interroger la mémorisation précoce de paradigmes complets</a:t>
            </a:r>
          </a:p>
          <a:p>
            <a:pPr lvl="1">
              <a:buFont typeface="Wingdings" panose="05000000000000000000" pitchFamily="2" charset="2"/>
              <a:buChar char="Ø"/>
            </a:pPr>
            <a:r>
              <a:rPr lang="fr-FR" dirty="0" smtClean="0"/>
              <a:t>observer, manipuler, classer, fixer</a:t>
            </a:r>
          </a:p>
          <a:p>
            <a:pPr lvl="1">
              <a:buFont typeface="Wingdings" panose="05000000000000000000" pitchFamily="2" charset="2"/>
              <a:buChar char="Ø"/>
            </a:pPr>
            <a:r>
              <a:rPr lang="fr-FR" dirty="0" smtClean="0"/>
              <a:t>introduire progressivement les éléments nouveaux dans l’enseignement et l’évaluation, pas dans l’usage</a:t>
            </a:r>
          </a:p>
          <a:p>
            <a:r>
              <a:rPr lang="fr-FR" dirty="0" smtClean="0"/>
              <a:t>Mais il n’y a pas que des régularités, d’où :</a:t>
            </a:r>
          </a:p>
          <a:p>
            <a:pPr lvl="1">
              <a:buFont typeface="Wingdings" panose="05000000000000000000" pitchFamily="2" charset="2"/>
              <a:buChar char="Ø"/>
            </a:pPr>
            <a:r>
              <a:rPr lang="fr-FR" dirty="0" smtClean="0"/>
              <a:t>importance de la notion de fréquence</a:t>
            </a:r>
          </a:p>
          <a:p>
            <a:pPr lvl="1">
              <a:buFont typeface="Wingdings" panose="05000000000000000000" pitchFamily="2" charset="2"/>
              <a:buChar char="Ø"/>
            </a:pPr>
            <a:r>
              <a:rPr lang="fr-FR" dirty="0" smtClean="0"/>
              <a:t>mémorisation obligatoire et précoce des exceptions les plus récurrentes</a:t>
            </a:r>
          </a:p>
        </p:txBody>
      </p:sp>
      <p:sp>
        <p:nvSpPr>
          <p:cNvPr id="5" name="Carré corné 4"/>
          <p:cNvSpPr/>
          <p:nvPr/>
        </p:nvSpPr>
        <p:spPr>
          <a:xfrm>
            <a:off x="7154944" y="2196446"/>
            <a:ext cx="4760536" cy="3582185"/>
          </a:xfrm>
          <a:prstGeom prst="foldedCorne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fr-FR" b="1" dirty="0" smtClean="0">
                <a:solidFill>
                  <a:srgbClr val="FF0000"/>
                </a:solidFill>
              </a:rPr>
              <a:t>Les 30 verbes les plus fréquents</a:t>
            </a:r>
          </a:p>
          <a:p>
            <a:pPr algn="ctr"/>
            <a:endParaRPr lang="fr-FR" dirty="0">
              <a:solidFill>
                <a:srgbClr val="FF0000"/>
              </a:solidFill>
            </a:endParaRPr>
          </a:p>
          <a:p>
            <a:pPr algn="ctr"/>
            <a:r>
              <a:rPr lang="fr-FR" sz="1600" dirty="0" smtClean="0">
                <a:solidFill>
                  <a:srgbClr val="FF0000"/>
                </a:solidFill>
              </a:rPr>
              <a:t>1. Être   2. Avoir   3. Faire   4. Dire   5. Pouvoir        6. Aller   7. Voir   8. Savoir   9. Vouloir   10. Venir   11. Falloir   12. Devoir   13. Croire   14. Trouver   15. Donner   16. Prendre   17. Parler   18. Aimer   19. Passer   20. Mettre   21. Demander   22. Tenir   23. Sembler   24. Laisser   25. Rester   26. Penser   27. Entendre   28. Regarder   29. Répondre         30. Rendre</a:t>
            </a:r>
            <a:endParaRPr lang="fr-FR" sz="1600" dirty="0">
              <a:solidFill>
                <a:srgbClr val="FF0000"/>
              </a:solidFill>
            </a:endParaRPr>
          </a:p>
        </p:txBody>
      </p:sp>
    </p:spTree>
    <p:extLst>
      <p:ext uri="{BB962C8B-B14F-4D97-AF65-F5344CB8AC3E}">
        <p14:creationId xmlns:p14="http://schemas.microsoft.com/office/powerpoint/2010/main" val="2310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anim calcmode="lin" valueType="num">
                                      <p:cBhvr>
                                        <p:cTn id="37" dur="1000" fill="hold"/>
                                        <p:tgtEl>
                                          <p:spTgt spid="5"/>
                                        </p:tgtEl>
                                        <p:attrNameLst>
                                          <p:attrName>ppt_x</p:attrName>
                                        </p:attrNameLst>
                                      </p:cBhvr>
                                      <p:tavLst>
                                        <p:tav tm="0">
                                          <p:val>
                                            <p:strVal val="#ppt_x"/>
                                          </p:val>
                                        </p:tav>
                                        <p:tav tm="100000">
                                          <p:val>
                                            <p:strVal val="#ppt_x"/>
                                          </p:val>
                                        </p:tav>
                                      </p:tavLst>
                                    </p:anim>
                                    <p:anim calcmode="lin" valueType="num">
                                      <p:cBhvr>
                                        <p:cTn id="3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Préambule</a:t>
            </a:r>
            <a:endParaRPr lang="fr-FR" dirty="0"/>
          </a:p>
        </p:txBody>
      </p:sp>
      <p:sp>
        <p:nvSpPr>
          <p:cNvPr id="3" name="Espace réservé du texte 2"/>
          <p:cNvSpPr>
            <a:spLocks noGrp="1"/>
          </p:cNvSpPr>
          <p:nvPr>
            <p:ph type="body" idx="1"/>
          </p:nvPr>
        </p:nvSpPr>
        <p:spPr/>
        <p:txBody>
          <a:bodyPr/>
          <a:lstStyle/>
          <a:p>
            <a:r>
              <a:rPr lang="fr-FR" dirty="0" smtClean="0"/>
              <a:t>Comment apprend-on sa langue ?</a:t>
            </a:r>
            <a:endParaRPr lang="fr-FR" dirty="0"/>
          </a:p>
        </p:txBody>
      </p:sp>
    </p:spTree>
    <p:extLst>
      <p:ext uri="{BB962C8B-B14F-4D97-AF65-F5344CB8AC3E}">
        <p14:creationId xmlns:p14="http://schemas.microsoft.com/office/powerpoint/2010/main" val="3402772904"/>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Bâtir une progression</a:t>
            </a:r>
            <a:endParaRPr lang="fr-FR" dirty="0"/>
          </a:p>
        </p:txBody>
      </p:sp>
      <p:sp>
        <p:nvSpPr>
          <p:cNvPr id="3" name="Espace réservé du texte 2"/>
          <p:cNvSpPr>
            <a:spLocks noGrp="1"/>
          </p:cNvSpPr>
          <p:nvPr>
            <p:ph type="body" idx="1"/>
          </p:nvPr>
        </p:nvSpPr>
        <p:spPr/>
        <p:txBody>
          <a:bodyPr/>
          <a:lstStyle/>
          <a:p>
            <a:r>
              <a:rPr lang="fr-FR" dirty="0" smtClean="0"/>
              <a:t>Comment mettre en place une progression syntaxique ?</a:t>
            </a:r>
            <a:endParaRPr lang="fr-FR" dirty="0"/>
          </a:p>
        </p:txBody>
      </p:sp>
    </p:spTree>
    <p:extLst>
      <p:ext uri="{BB962C8B-B14F-4D97-AF65-F5344CB8AC3E}">
        <p14:creationId xmlns:p14="http://schemas.microsoft.com/office/powerpoint/2010/main" val="1275479885"/>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mtClean="0"/>
              <a:t>Considérations générales</a:t>
            </a:r>
            <a:endParaRPr lang="fr-FR" dirty="0"/>
          </a:p>
        </p:txBody>
      </p:sp>
      <p:sp>
        <p:nvSpPr>
          <p:cNvPr id="3" name="Espace réservé du contenu 2"/>
          <p:cNvSpPr>
            <a:spLocks noGrp="1"/>
          </p:cNvSpPr>
          <p:nvPr>
            <p:ph idx="1"/>
          </p:nvPr>
        </p:nvSpPr>
        <p:spPr>
          <a:xfrm>
            <a:off x="1451579" y="2015733"/>
            <a:ext cx="9291215" cy="1387344"/>
          </a:xfrm>
        </p:spPr>
        <p:txBody>
          <a:bodyPr>
            <a:normAutofit/>
          </a:bodyPr>
          <a:lstStyle/>
          <a:p>
            <a:r>
              <a:rPr lang="fr-FR" dirty="0" smtClean="0"/>
              <a:t>Adopter le modèle de la poupée russe : poser un cadre général, à partir des notions les plus simples, et complexifier année après année à l’intérieur de ce cadre général consolidé et affiné</a:t>
            </a:r>
          </a:p>
        </p:txBody>
      </p:sp>
      <p:pic>
        <p:nvPicPr>
          <p:cNvPr id="5" name="Image 4"/>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24990" y="103696"/>
            <a:ext cx="3014933" cy="5967168"/>
          </a:xfrm>
          <a:prstGeom prst="rect">
            <a:avLst/>
          </a:prstGeom>
        </p:spPr>
      </p:pic>
      <p:sp>
        <p:nvSpPr>
          <p:cNvPr id="4" name="Espace réservé du contenu 2"/>
          <p:cNvSpPr txBox="1">
            <a:spLocks/>
          </p:cNvSpPr>
          <p:nvPr/>
        </p:nvSpPr>
        <p:spPr>
          <a:xfrm>
            <a:off x="3761295" y="1677971"/>
            <a:ext cx="7993930" cy="4176073"/>
          </a:xfrm>
          <a:prstGeom prst="rect">
            <a:avLst/>
          </a:prstGeom>
        </p:spPr>
        <p:style>
          <a:lnRef idx="1">
            <a:schemeClr val="dk1"/>
          </a:lnRef>
          <a:fillRef idx="3">
            <a:schemeClr val="dk1"/>
          </a:fillRef>
          <a:effectRef idx="2">
            <a:schemeClr val="dk1"/>
          </a:effectRef>
          <a:fontRef idx="minor">
            <a:schemeClr val="lt1"/>
          </a:fontRef>
        </p:style>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fr-FR" i="1" dirty="0" smtClean="0"/>
              <a:t>Quelle approche possible pour bâtir une progression ?</a:t>
            </a:r>
          </a:p>
          <a:p>
            <a:pPr marL="0" indent="0">
              <a:buNone/>
            </a:pPr>
            <a:r>
              <a:rPr lang="fr-FR" sz="1800" u="sng" dirty="0" smtClean="0"/>
              <a:t>1</a:t>
            </a:r>
            <a:r>
              <a:rPr lang="fr-FR" sz="1800" u="sng" dirty="0" smtClean="0"/>
              <a:t>) La tentation de la liste des notions</a:t>
            </a:r>
          </a:p>
          <a:p>
            <a:pPr marL="0" indent="0">
              <a:lnSpc>
                <a:spcPct val="100000"/>
              </a:lnSpc>
              <a:buNone/>
            </a:pPr>
            <a:r>
              <a:rPr lang="fr-FR" sz="1600" dirty="0" smtClean="0"/>
              <a:t>Toujours possible avec le nouveau programme, même si l’ordre de proposition ne peut être un ordre d’accomplissement.</a:t>
            </a:r>
          </a:p>
          <a:p>
            <a:pPr marL="0" indent="0">
              <a:lnSpc>
                <a:spcPct val="100000"/>
              </a:lnSpc>
              <a:buNone/>
            </a:pPr>
            <a:r>
              <a:rPr lang="fr-FR" sz="1600" dirty="0" smtClean="0"/>
              <a:t>Si on s’intéresse en priorité à la syntaxe, possibilité d’établir 8 entrées, de la plus simple à la plus complexe.</a:t>
            </a:r>
          </a:p>
          <a:p>
            <a:pPr marL="0" indent="0">
              <a:buNone/>
            </a:pPr>
            <a:r>
              <a:rPr lang="fr-FR" sz="1800" u="sng" dirty="0" smtClean="0"/>
              <a:t>2) Une approche par complexification</a:t>
            </a:r>
            <a:endParaRPr lang="fr-FR" sz="1800" u="sng" dirty="0"/>
          </a:p>
          <a:p>
            <a:pPr marL="0" indent="0">
              <a:lnSpc>
                <a:spcPct val="100000"/>
              </a:lnSpc>
              <a:buNone/>
            </a:pPr>
            <a:r>
              <a:rPr lang="fr-FR" sz="1600" dirty="0" smtClean="0"/>
              <a:t>Déjà induite par le </a:t>
            </a:r>
            <a:r>
              <a:rPr lang="fr-FR" sz="1600" dirty="0"/>
              <a:t>nouveau </a:t>
            </a:r>
            <a:r>
              <a:rPr lang="fr-FR" sz="1600" dirty="0" smtClean="0"/>
              <a:t>programme : notions reprises et approfondies de cycle en cycle</a:t>
            </a:r>
          </a:p>
          <a:p>
            <a:pPr marL="0" indent="0">
              <a:lnSpc>
                <a:spcPct val="100000"/>
              </a:lnSpc>
              <a:buNone/>
            </a:pPr>
            <a:r>
              <a:rPr lang="fr-FR" sz="1600" dirty="0" smtClean="0"/>
              <a:t>Possibilité de se fixer comme objectif d’aborder chaque année les 8 entrées syntaxiques, en posant d’abord un cadre précis qui sera ensuite repris, complexifié et étoffé</a:t>
            </a:r>
            <a:endParaRPr lang="fr-FR" sz="1600" dirty="0"/>
          </a:p>
          <a:p>
            <a:pPr marL="0" indent="0">
              <a:lnSpc>
                <a:spcPct val="100000"/>
              </a:lnSpc>
              <a:buNone/>
            </a:pPr>
            <a:endParaRPr lang="fr-FR" sz="1600" dirty="0" smtClean="0"/>
          </a:p>
          <a:p>
            <a:pPr marL="0" indent="0">
              <a:lnSpc>
                <a:spcPct val="100000"/>
              </a:lnSpc>
              <a:buNone/>
            </a:pPr>
            <a:endParaRPr lang="fr-FR" sz="1600" dirty="0" smtClean="0"/>
          </a:p>
        </p:txBody>
      </p:sp>
      <p:sp>
        <p:nvSpPr>
          <p:cNvPr id="6" name="Espace réservé du contenu 2"/>
          <p:cNvSpPr txBox="1">
            <a:spLocks/>
          </p:cNvSpPr>
          <p:nvPr/>
        </p:nvSpPr>
        <p:spPr>
          <a:xfrm>
            <a:off x="3761295" y="1677970"/>
            <a:ext cx="7993930" cy="4176073"/>
          </a:xfrm>
          <a:prstGeom prst="rect">
            <a:avLst/>
          </a:prstGeom>
        </p:spPr>
        <p:style>
          <a:lnRef idx="1">
            <a:schemeClr val="dk1"/>
          </a:lnRef>
          <a:fillRef idx="3">
            <a:schemeClr val="dk1"/>
          </a:fillRef>
          <a:effectRef idx="2">
            <a:schemeClr val="dk1"/>
          </a:effectRef>
          <a:fontRef idx="minor">
            <a:schemeClr val="lt1"/>
          </a:fontRef>
        </p:style>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fr-FR" i="1" dirty="0"/>
              <a:t>Quelle approche possible pour bâtir une progression ?</a:t>
            </a:r>
          </a:p>
          <a:p>
            <a:pPr marL="0" indent="0">
              <a:buNone/>
            </a:pPr>
            <a:r>
              <a:rPr lang="fr-FR" sz="1800" u="sng" dirty="0" smtClean="0"/>
              <a:t>3</a:t>
            </a:r>
            <a:r>
              <a:rPr lang="fr-FR" sz="1800" u="sng" dirty="0" smtClean="0"/>
              <a:t>) Unifier les compétences linguistiques</a:t>
            </a:r>
          </a:p>
          <a:p>
            <a:pPr marL="0" indent="0">
              <a:buNone/>
            </a:pPr>
            <a:r>
              <a:rPr lang="fr-FR" sz="1600" dirty="0" smtClean="0"/>
              <a:t>Pour créer de la cohérence dans les savoirs, s’efforcer d’aborder en même temps des notions qui font sens entre elles</a:t>
            </a:r>
          </a:p>
          <a:p>
            <a:pPr marL="0" indent="0">
              <a:buNone/>
            </a:pPr>
            <a:endParaRPr lang="fr-FR" sz="1800" u="sng" dirty="0"/>
          </a:p>
          <a:p>
            <a:pPr marL="0" indent="0">
              <a:buNone/>
            </a:pPr>
            <a:endParaRPr lang="fr-FR" sz="1600" dirty="0"/>
          </a:p>
          <a:p>
            <a:pPr marL="0" indent="0">
              <a:lnSpc>
                <a:spcPct val="100000"/>
              </a:lnSpc>
              <a:buNone/>
            </a:pPr>
            <a:endParaRPr lang="fr-FR" sz="1600" dirty="0" smtClean="0"/>
          </a:p>
          <a:p>
            <a:pPr marL="0" indent="0">
              <a:lnSpc>
                <a:spcPct val="100000"/>
              </a:lnSpc>
              <a:buNone/>
            </a:pPr>
            <a:endParaRPr lang="fr-FR" sz="1600" dirty="0" smtClean="0"/>
          </a:p>
        </p:txBody>
      </p:sp>
      <p:pic>
        <p:nvPicPr>
          <p:cNvPr id="7" name="Image 6"/>
          <p:cNvPicPr>
            <a:picLocks noChangeAspect="1"/>
          </p:cNvPicPr>
          <p:nvPr/>
        </p:nvPicPr>
        <p:blipFill rotWithShape="1">
          <a:blip r:embed="rId3"/>
          <a:srcRect l="10720" t="21850" r="29626" b="8103"/>
          <a:stretch/>
        </p:blipFill>
        <p:spPr>
          <a:xfrm>
            <a:off x="24990" y="103694"/>
            <a:ext cx="9053022" cy="5979465"/>
          </a:xfrm>
          <a:prstGeom prst="rect">
            <a:avLst/>
          </a:prstGeom>
        </p:spPr>
      </p:pic>
      <p:sp>
        <p:nvSpPr>
          <p:cNvPr id="9" name="Espace réservé du contenu 2"/>
          <p:cNvSpPr txBox="1">
            <a:spLocks/>
          </p:cNvSpPr>
          <p:nvPr/>
        </p:nvSpPr>
        <p:spPr>
          <a:xfrm>
            <a:off x="3761295" y="1679478"/>
            <a:ext cx="7993930" cy="4176073"/>
          </a:xfrm>
          <a:prstGeom prst="rect">
            <a:avLst/>
          </a:prstGeom>
        </p:spPr>
        <p:style>
          <a:lnRef idx="1">
            <a:schemeClr val="dk1"/>
          </a:lnRef>
          <a:fillRef idx="3">
            <a:schemeClr val="dk1"/>
          </a:fillRef>
          <a:effectRef idx="2">
            <a:schemeClr val="dk1"/>
          </a:effectRef>
          <a:fontRef idx="minor">
            <a:schemeClr val="lt1"/>
          </a:fontRef>
        </p:style>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fr-FR" i="1" dirty="0"/>
              <a:t>Quelle approche possible pour bâtir une progression ?</a:t>
            </a:r>
          </a:p>
          <a:p>
            <a:pPr marL="0" indent="0">
              <a:buNone/>
            </a:pPr>
            <a:r>
              <a:rPr lang="fr-FR" sz="1800" u="sng" dirty="0" smtClean="0"/>
              <a:t>3</a:t>
            </a:r>
            <a:r>
              <a:rPr lang="fr-FR" sz="1800" u="sng" dirty="0" smtClean="0"/>
              <a:t>) Unifier les compétences linguistiques</a:t>
            </a:r>
          </a:p>
          <a:p>
            <a:pPr marL="0" indent="0">
              <a:buNone/>
            </a:pPr>
            <a:r>
              <a:rPr lang="fr-FR" sz="1600" dirty="0" smtClean="0"/>
              <a:t>Pour créer de la cohérence dans les savoirs, s’efforcer d’aborder en même temps des notions qui font sens entre elles</a:t>
            </a:r>
          </a:p>
          <a:p>
            <a:pPr marL="0" indent="0">
              <a:buNone/>
            </a:pPr>
            <a:r>
              <a:rPr lang="fr-FR" sz="1800" u="sng" dirty="0" smtClean="0"/>
              <a:t>4) </a:t>
            </a:r>
            <a:r>
              <a:rPr lang="fr-FR" sz="1800" u="sng" dirty="0"/>
              <a:t>Unifier les compétences </a:t>
            </a:r>
            <a:r>
              <a:rPr lang="fr-FR" sz="1800" u="sng" dirty="0" smtClean="0"/>
              <a:t>linguistiques et les compétences langagières ?</a:t>
            </a:r>
            <a:endParaRPr lang="fr-FR" sz="1800" u="sng" dirty="0"/>
          </a:p>
          <a:p>
            <a:pPr marL="0" indent="0">
              <a:buNone/>
            </a:pPr>
            <a:endParaRPr lang="fr-FR" sz="1600" dirty="0" smtClean="0"/>
          </a:p>
          <a:p>
            <a:pPr marL="0" indent="0">
              <a:buNone/>
            </a:pPr>
            <a:endParaRPr lang="fr-FR" sz="1800" u="sng" dirty="0"/>
          </a:p>
          <a:p>
            <a:pPr marL="0" indent="0">
              <a:buNone/>
            </a:pPr>
            <a:endParaRPr lang="fr-FR" sz="1600" dirty="0"/>
          </a:p>
          <a:p>
            <a:pPr marL="0" indent="0">
              <a:lnSpc>
                <a:spcPct val="100000"/>
              </a:lnSpc>
              <a:buNone/>
            </a:pPr>
            <a:endParaRPr lang="fr-FR" sz="1600" dirty="0" smtClean="0"/>
          </a:p>
          <a:p>
            <a:pPr marL="0" indent="0">
              <a:lnSpc>
                <a:spcPct val="100000"/>
              </a:lnSpc>
              <a:buNone/>
            </a:pPr>
            <a:endParaRPr lang="fr-FR" sz="1600" dirty="0" smtClean="0"/>
          </a:p>
        </p:txBody>
      </p:sp>
      <p:pic>
        <p:nvPicPr>
          <p:cNvPr id="8" name="Image 7"/>
          <p:cNvPicPr>
            <a:picLocks noChangeAspect="1"/>
          </p:cNvPicPr>
          <p:nvPr/>
        </p:nvPicPr>
        <p:blipFill rotWithShape="1">
          <a:blip r:embed="rId4" cstate="print">
            <a:extLst>
              <a:ext uri="{28A0092B-C50C-407E-A947-70E740481C1C}">
                <a14:useLocalDpi xmlns:a14="http://schemas.microsoft.com/office/drawing/2010/main"/>
              </a:ext>
            </a:extLst>
          </a:blip>
          <a:srcRect l="10615" t="30970" r="35196" b="13129"/>
          <a:stretch/>
        </p:blipFill>
        <p:spPr>
          <a:xfrm>
            <a:off x="24990" y="121658"/>
            <a:ext cx="10252272" cy="5949206"/>
          </a:xfrm>
          <a:prstGeom prst="rect">
            <a:avLst/>
          </a:prstGeom>
        </p:spPr>
      </p:pic>
      <p:sp>
        <p:nvSpPr>
          <p:cNvPr id="10" name="Espace réservé du contenu 2"/>
          <p:cNvSpPr txBox="1">
            <a:spLocks/>
          </p:cNvSpPr>
          <p:nvPr/>
        </p:nvSpPr>
        <p:spPr>
          <a:xfrm>
            <a:off x="3761295" y="1676463"/>
            <a:ext cx="7993930" cy="4176073"/>
          </a:xfrm>
          <a:prstGeom prst="rect">
            <a:avLst/>
          </a:prstGeom>
        </p:spPr>
        <p:style>
          <a:lnRef idx="1">
            <a:schemeClr val="dk1"/>
          </a:lnRef>
          <a:fillRef idx="3">
            <a:schemeClr val="dk1"/>
          </a:fillRef>
          <a:effectRef idx="2">
            <a:schemeClr val="dk1"/>
          </a:effectRef>
          <a:fontRef idx="minor">
            <a:schemeClr val="lt1"/>
          </a:fontRef>
        </p:style>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fr-FR" i="1" dirty="0"/>
              <a:t>Quelle approche possible pour bâtir une progression ?</a:t>
            </a:r>
          </a:p>
          <a:p>
            <a:pPr marL="0" indent="0">
              <a:buNone/>
            </a:pPr>
            <a:r>
              <a:rPr lang="fr-FR" sz="1800" u="sng" dirty="0" smtClean="0"/>
              <a:t>3</a:t>
            </a:r>
            <a:r>
              <a:rPr lang="fr-FR" sz="1800" u="sng" dirty="0" smtClean="0"/>
              <a:t>) Unifier les compétences linguistiques</a:t>
            </a:r>
          </a:p>
          <a:p>
            <a:pPr marL="0" indent="0">
              <a:buNone/>
            </a:pPr>
            <a:r>
              <a:rPr lang="fr-FR" sz="1600" dirty="0" smtClean="0"/>
              <a:t>Pour créer de la cohérence dans les savoirs, s’efforcer d’aborder en même temps des notions qui font sens entre elles</a:t>
            </a:r>
          </a:p>
          <a:p>
            <a:pPr marL="0" indent="0">
              <a:buNone/>
            </a:pPr>
            <a:r>
              <a:rPr lang="fr-FR" sz="1800" u="sng" dirty="0" smtClean="0"/>
              <a:t>4) </a:t>
            </a:r>
            <a:r>
              <a:rPr lang="fr-FR" sz="1800" u="sng" dirty="0"/>
              <a:t>Unifier les compétences </a:t>
            </a:r>
            <a:r>
              <a:rPr lang="fr-FR" sz="1800" u="sng" dirty="0" smtClean="0"/>
              <a:t>linguistiques et les compétences langagières ?</a:t>
            </a:r>
          </a:p>
          <a:p>
            <a:pPr marL="0" indent="0">
              <a:buNone/>
            </a:pPr>
            <a:r>
              <a:rPr lang="fr-FR" sz="1800" u="sng" dirty="0" smtClean="0"/>
              <a:t>5) Unifier l’ensemble du programme ?</a:t>
            </a:r>
            <a:endParaRPr lang="fr-FR" sz="1800" u="sng" dirty="0"/>
          </a:p>
          <a:p>
            <a:pPr marL="0" indent="0">
              <a:buNone/>
            </a:pPr>
            <a:endParaRPr lang="fr-FR" sz="1600" dirty="0" smtClean="0"/>
          </a:p>
          <a:p>
            <a:pPr marL="0" indent="0">
              <a:buNone/>
            </a:pPr>
            <a:endParaRPr lang="fr-FR" sz="1800" u="sng" dirty="0"/>
          </a:p>
          <a:p>
            <a:pPr marL="0" indent="0">
              <a:buNone/>
            </a:pPr>
            <a:endParaRPr lang="fr-FR" sz="1600" dirty="0"/>
          </a:p>
          <a:p>
            <a:pPr marL="0" indent="0">
              <a:lnSpc>
                <a:spcPct val="100000"/>
              </a:lnSpc>
              <a:buNone/>
            </a:pPr>
            <a:endParaRPr lang="fr-FR" sz="1600" dirty="0" smtClean="0"/>
          </a:p>
          <a:p>
            <a:pPr marL="0" indent="0">
              <a:lnSpc>
                <a:spcPct val="100000"/>
              </a:lnSpc>
              <a:buNone/>
            </a:pPr>
            <a:endParaRPr lang="fr-FR" sz="1600" dirty="0" smtClean="0"/>
          </a:p>
        </p:txBody>
      </p:sp>
      <p:pic>
        <p:nvPicPr>
          <p:cNvPr id="11" name="Image 10"/>
          <p:cNvPicPr>
            <a:picLocks noChangeAspect="1"/>
          </p:cNvPicPr>
          <p:nvPr/>
        </p:nvPicPr>
        <p:blipFill rotWithShape="1">
          <a:blip r:embed="rId5"/>
          <a:srcRect l="10471" t="25835" r="27708" b="22062"/>
          <a:stretch/>
        </p:blipFill>
        <p:spPr>
          <a:xfrm>
            <a:off x="24990" y="91401"/>
            <a:ext cx="12152395" cy="5761135"/>
          </a:xfrm>
          <a:prstGeom prst="rect">
            <a:avLst/>
          </a:prstGeom>
        </p:spPr>
      </p:pic>
      <p:sp>
        <p:nvSpPr>
          <p:cNvPr id="12" name="Espace réservé du contenu 2"/>
          <p:cNvSpPr txBox="1">
            <a:spLocks/>
          </p:cNvSpPr>
          <p:nvPr/>
        </p:nvSpPr>
        <p:spPr>
          <a:xfrm>
            <a:off x="3761295" y="1664168"/>
            <a:ext cx="7993930" cy="4176073"/>
          </a:xfrm>
          <a:prstGeom prst="rect">
            <a:avLst/>
          </a:prstGeom>
        </p:spPr>
        <p:style>
          <a:lnRef idx="1">
            <a:schemeClr val="dk1"/>
          </a:lnRef>
          <a:fillRef idx="3">
            <a:schemeClr val="dk1"/>
          </a:fillRef>
          <a:effectRef idx="2">
            <a:schemeClr val="dk1"/>
          </a:effectRef>
          <a:fontRef idx="minor">
            <a:schemeClr val="lt1"/>
          </a:fontRef>
        </p:style>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fr-FR" i="1"/>
              <a:t>Quelle approche possible pour bâtir une progression ?</a:t>
            </a:r>
          </a:p>
          <a:p>
            <a:pPr marL="0" indent="0">
              <a:buNone/>
            </a:pPr>
            <a:r>
              <a:rPr lang="fr-FR" sz="1800" u="sng" smtClean="0"/>
              <a:t>3</a:t>
            </a:r>
            <a:r>
              <a:rPr lang="fr-FR" sz="1800" u="sng" dirty="0" smtClean="0"/>
              <a:t>) Unifier les compétences linguistiques</a:t>
            </a:r>
          </a:p>
          <a:p>
            <a:pPr marL="0" indent="0">
              <a:buNone/>
            </a:pPr>
            <a:r>
              <a:rPr lang="fr-FR" sz="1600" dirty="0" smtClean="0"/>
              <a:t>Pour créer de la cohérence dans les savoirs, s’efforcer d’aborder en même temps des notions qui font sens entre elles</a:t>
            </a:r>
          </a:p>
          <a:p>
            <a:pPr marL="0" indent="0">
              <a:buNone/>
            </a:pPr>
            <a:r>
              <a:rPr lang="fr-FR" sz="1800" u="sng" dirty="0" smtClean="0"/>
              <a:t>4) </a:t>
            </a:r>
            <a:r>
              <a:rPr lang="fr-FR" sz="1800" u="sng" dirty="0"/>
              <a:t>Unifier les compétences </a:t>
            </a:r>
            <a:r>
              <a:rPr lang="fr-FR" sz="1800" u="sng" dirty="0" smtClean="0"/>
              <a:t>linguistiques et les compétences langagières ?</a:t>
            </a:r>
          </a:p>
          <a:p>
            <a:pPr marL="0" indent="0">
              <a:buNone/>
            </a:pPr>
            <a:r>
              <a:rPr lang="fr-FR" sz="1800" u="sng" dirty="0" smtClean="0"/>
              <a:t>5) Unifier l’ensemble du programme ?</a:t>
            </a:r>
          </a:p>
          <a:p>
            <a:pPr marL="0" indent="0">
              <a:buNone/>
            </a:pPr>
            <a:endParaRPr lang="fr-FR" sz="1800" u="sng" dirty="0"/>
          </a:p>
          <a:p>
            <a:pPr marL="0" indent="0" algn="ctr">
              <a:buNone/>
            </a:pPr>
            <a:r>
              <a:rPr lang="fr-FR" sz="1800" b="1" dirty="0" smtClean="0">
                <a:latin typeface="Arial Narrow" panose="020B0606020202030204" pitchFamily="34" charset="0"/>
              </a:rPr>
              <a:t>A L’IMPOSSIBLE NUL N’EST TENU !</a:t>
            </a:r>
            <a:endParaRPr lang="fr-FR" sz="1800" b="1" dirty="0">
              <a:latin typeface="Arial Narrow" panose="020B0606020202030204" pitchFamily="34" charset="0"/>
            </a:endParaRPr>
          </a:p>
          <a:p>
            <a:pPr marL="0" indent="0">
              <a:buNone/>
            </a:pPr>
            <a:endParaRPr lang="fr-FR" sz="1600" dirty="0" smtClean="0"/>
          </a:p>
          <a:p>
            <a:pPr marL="0" indent="0">
              <a:buNone/>
            </a:pPr>
            <a:endParaRPr lang="fr-FR" sz="1800" u="sng" dirty="0"/>
          </a:p>
          <a:p>
            <a:pPr marL="0" indent="0">
              <a:buNone/>
            </a:pPr>
            <a:endParaRPr lang="fr-FR" sz="1600" dirty="0"/>
          </a:p>
          <a:p>
            <a:pPr marL="0" indent="0">
              <a:lnSpc>
                <a:spcPct val="100000"/>
              </a:lnSpc>
              <a:buNone/>
            </a:pPr>
            <a:endParaRPr lang="fr-FR" sz="1600" dirty="0" smtClean="0"/>
          </a:p>
          <a:p>
            <a:pPr marL="0" indent="0">
              <a:lnSpc>
                <a:spcPct val="100000"/>
              </a:lnSpc>
              <a:buNone/>
            </a:pPr>
            <a:endParaRPr lang="fr-FR" sz="1600" dirty="0" smtClean="0"/>
          </a:p>
        </p:txBody>
      </p:sp>
    </p:spTree>
    <p:extLst>
      <p:ext uri="{BB962C8B-B14F-4D97-AF65-F5344CB8AC3E}">
        <p14:creationId xmlns:p14="http://schemas.microsoft.com/office/powerpoint/2010/main" val="2966019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3">
                                            <p:txEl>
                                              <p:pRg st="0" end="0"/>
                                            </p:txEl>
                                          </p:spTgt>
                                        </p:tgtEl>
                                      </p:cBhvr>
                                    </p:animEffect>
                                    <p:set>
                                      <p:cBhvr>
                                        <p:cTn id="12" dur="1" fill="hold">
                                          <p:stCondLst>
                                            <p:cond delay="499"/>
                                          </p:stCondLst>
                                        </p:cTn>
                                        <p:tgtEl>
                                          <p:spTgt spid="3">
                                            <p:txEl>
                                              <p:pRg st="0" end="0"/>
                                            </p:txEl>
                                          </p:spTgt>
                                        </p:tgtEl>
                                        <p:attrNameLst>
                                          <p:attrName>style.visibility</p:attrName>
                                        </p:attrNameLst>
                                      </p:cBhvr>
                                      <p:to>
                                        <p:strVal val="hidden"/>
                                      </p:to>
                                    </p:se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2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up)">
                                      <p:cBhvr>
                                        <p:cTn id="21" dur="20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xit" presetSubtype="1" fill="hold" grpId="1" nodeType="clickEffect">
                                  <p:stCondLst>
                                    <p:cond delay="0"/>
                                  </p:stCondLst>
                                  <p:childTnLst>
                                    <p:animEffect transition="out" filter="wipe(up)">
                                      <p:cBhvr>
                                        <p:cTn id="25" dur="2000"/>
                                        <p:tgtEl>
                                          <p:spTgt spid="4"/>
                                        </p:tgtEl>
                                      </p:cBhvr>
                                    </p:animEffect>
                                    <p:set>
                                      <p:cBhvr>
                                        <p:cTn id="26" dur="1" fill="hold">
                                          <p:stCondLst>
                                            <p:cond delay="1999"/>
                                          </p:stCondLst>
                                        </p:cTn>
                                        <p:tgtEl>
                                          <p:spTgt spid="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up)">
                                      <p:cBhvr>
                                        <p:cTn id="31" dur="20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left)">
                                      <p:cBhvr>
                                        <p:cTn id="36" dur="20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xit" presetSubtype="2" fill="hold" nodeType="clickEffect">
                                  <p:stCondLst>
                                    <p:cond delay="0"/>
                                  </p:stCondLst>
                                  <p:childTnLst>
                                    <p:animEffect transition="out" filter="wipe(right)">
                                      <p:cBhvr>
                                        <p:cTn id="40" dur="2000"/>
                                        <p:tgtEl>
                                          <p:spTgt spid="7"/>
                                        </p:tgtEl>
                                      </p:cBhvr>
                                    </p:animEffect>
                                    <p:set>
                                      <p:cBhvr>
                                        <p:cTn id="41" dur="1" fill="hold">
                                          <p:stCondLst>
                                            <p:cond delay="1999"/>
                                          </p:stCondLst>
                                        </p:cTn>
                                        <p:tgtEl>
                                          <p:spTgt spid="7"/>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up)">
                                      <p:cBhvr>
                                        <p:cTn id="46" dur="20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left)">
                                      <p:cBhvr>
                                        <p:cTn id="51" dur="20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xit" presetSubtype="2" fill="hold" nodeType="clickEffect">
                                  <p:stCondLst>
                                    <p:cond delay="0"/>
                                  </p:stCondLst>
                                  <p:childTnLst>
                                    <p:animEffect transition="out" filter="wipe(right)">
                                      <p:cBhvr>
                                        <p:cTn id="55" dur="2000"/>
                                        <p:tgtEl>
                                          <p:spTgt spid="8"/>
                                        </p:tgtEl>
                                      </p:cBhvr>
                                    </p:animEffect>
                                    <p:set>
                                      <p:cBhvr>
                                        <p:cTn id="56" dur="1" fill="hold">
                                          <p:stCondLst>
                                            <p:cond delay="1999"/>
                                          </p:stCondLst>
                                        </p:cTn>
                                        <p:tgtEl>
                                          <p:spTgt spid="8"/>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up)">
                                      <p:cBhvr>
                                        <p:cTn id="61" dur="2000"/>
                                        <p:tgtEl>
                                          <p:spTgt spid="10"/>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2000"/>
                                        <p:tgtEl>
                                          <p:spTgt spid="11"/>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xit" presetSubtype="2" fill="hold" nodeType="clickEffect">
                                  <p:stCondLst>
                                    <p:cond delay="0"/>
                                  </p:stCondLst>
                                  <p:childTnLst>
                                    <p:animEffect transition="out" filter="wipe(right)">
                                      <p:cBhvr>
                                        <p:cTn id="70" dur="2000"/>
                                        <p:tgtEl>
                                          <p:spTgt spid="11"/>
                                        </p:tgtEl>
                                      </p:cBhvr>
                                    </p:animEffect>
                                    <p:set>
                                      <p:cBhvr>
                                        <p:cTn id="71" dur="1" fill="hold">
                                          <p:stCondLst>
                                            <p:cond delay="1999"/>
                                          </p:stCondLst>
                                        </p:cTn>
                                        <p:tgtEl>
                                          <p:spTgt spid="11"/>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12"/>
                                        </p:tgtEl>
                                        <p:attrNameLst>
                                          <p:attrName>style.visibility</p:attrName>
                                        </p:attrNameLst>
                                      </p:cBhvr>
                                      <p:to>
                                        <p:strVal val="visible"/>
                                      </p:to>
                                    </p:set>
                                    <p:animEffect transition="in" filter="wipe(up)">
                                      <p:cBhvr>
                                        <p:cTn id="7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4" grpId="0" animBg="1"/>
      <p:bldP spid="4" grpId="1" animBg="1"/>
      <p:bldP spid="6" grpId="0" animBg="1"/>
      <p:bldP spid="9" grpId="0" animBg="1"/>
      <p:bldP spid="10"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notion de proposition</a:t>
            </a:r>
            <a:br>
              <a:rPr lang="fr-FR" dirty="0" smtClean="0"/>
            </a:br>
            <a:r>
              <a:rPr lang="fr-FR" u="sng" dirty="0" smtClean="0"/>
              <a:t>cycle 3</a:t>
            </a:r>
            <a:endParaRPr lang="fr-FR" dirty="0"/>
          </a:p>
        </p:txBody>
      </p:sp>
      <p:sp>
        <p:nvSpPr>
          <p:cNvPr id="3" name="Espace réservé du contenu 2"/>
          <p:cNvSpPr>
            <a:spLocks noGrp="1"/>
          </p:cNvSpPr>
          <p:nvPr>
            <p:ph idx="1"/>
          </p:nvPr>
        </p:nvSpPr>
        <p:spPr/>
        <p:txBody>
          <a:bodyPr>
            <a:normAutofit/>
          </a:bodyPr>
          <a:lstStyle/>
          <a:p>
            <a:r>
              <a:rPr lang="fr-FR" b="1" dirty="0" smtClean="0"/>
              <a:t>Stabiliser</a:t>
            </a:r>
            <a:r>
              <a:rPr lang="fr-FR" dirty="0" smtClean="0"/>
              <a:t> la phrase canonique : Groupe Sujet + prédicat (Groupe Verbal)</a:t>
            </a:r>
          </a:p>
          <a:p>
            <a:r>
              <a:rPr lang="fr-FR" dirty="0" smtClean="0"/>
              <a:t>Le complément de verbe (avec distinction objet direct / indirect)</a:t>
            </a:r>
          </a:p>
          <a:p>
            <a:r>
              <a:rPr lang="fr-FR" dirty="0" smtClean="0"/>
              <a:t>Le complément de phrase (inutile d’être plus précis), par </a:t>
            </a:r>
            <a:r>
              <a:rPr lang="fr-FR" b="1" dirty="0" smtClean="0"/>
              <a:t>manipulation</a:t>
            </a:r>
            <a:r>
              <a:rPr lang="fr-FR" dirty="0" smtClean="0"/>
              <a:t>, sans distinguer GN et subordonnées</a:t>
            </a:r>
          </a:p>
          <a:p>
            <a:r>
              <a:rPr lang="fr-FR" dirty="0" smtClean="0"/>
              <a:t>Le groupe nominal : nom, pronoms, déterminants, adjectifs, compléments du nom (la PSR, sans être nommée, en fait partie)</a:t>
            </a:r>
          </a:p>
          <a:p>
            <a:r>
              <a:rPr lang="fr-FR" dirty="0" smtClean="0"/>
              <a:t>La phrase complexe : </a:t>
            </a:r>
            <a:r>
              <a:rPr lang="fr-FR" b="1" dirty="0" smtClean="0"/>
              <a:t>repérage</a:t>
            </a:r>
            <a:r>
              <a:rPr lang="fr-FR" dirty="0" smtClean="0"/>
              <a:t> par ses verbes conjugués</a:t>
            </a:r>
          </a:p>
        </p:txBody>
      </p:sp>
    </p:spTree>
    <p:extLst>
      <p:ext uri="{BB962C8B-B14F-4D97-AF65-F5344CB8AC3E}">
        <p14:creationId xmlns:p14="http://schemas.microsoft.com/office/powerpoint/2010/main" val="4023429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La notion de proposition</a:t>
            </a:r>
            <a:r>
              <a:rPr lang="fr-FR" dirty="0" smtClean="0"/>
              <a:t/>
            </a:r>
            <a:br>
              <a:rPr lang="fr-FR" dirty="0" smtClean="0"/>
            </a:br>
            <a:r>
              <a:rPr lang="fr-FR" u="sng" dirty="0" smtClean="0"/>
              <a:t>classe de 5</a:t>
            </a:r>
            <a:r>
              <a:rPr lang="fr-FR" u="sng" baseline="30000" dirty="0" smtClean="0"/>
              <a:t>e</a:t>
            </a:r>
            <a:r>
              <a:rPr lang="fr-FR" u="sng" dirty="0" smtClean="0"/>
              <a:t> </a:t>
            </a: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smtClean="0"/>
              <a:t>Reprise</a:t>
            </a:r>
            <a:r>
              <a:rPr lang="fr-FR" dirty="0" smtClean="0"/>
              <a:t> de la phrase simple canonique</a:t>
            </a:r>
          </a:p>
          <a:p>
            <a:r>
              <a:rPr lang="fr-FR" b="1" dirty="0" smtClean="0"/>
              <a:t>Repérage</a:t>
            </a:r>
            <a:r>
              <a:rPr lang="fr-FR" dirty="0" smtClean="0"/>
              <a:t> de la phrase complexe par les verbes</a:t>
            </a:r>
          </a:p>
          <a:p>
            <a:r>
              <a:rPr lang="fr-FR" dirty="0" smtClean="0"/>
              <a:t>GN : </a:t>
            </a:r>
            <a:r>
              <a:rPr lang="fr-FR" b="1" dirty="0" smtClean="0"/>
              <a:t>approfondissement</a:t>
            </a:r>
            <a:r>
              <a:rPr lang="fr-FR" dirty="0" smtClean="0"/>
              <a:t> de la notion de proposition subordonnée relative (y passer du temps) ; retrouver dans la PSR le fonctionnement de la phrase simple canonique</a:t>
            </a:r>
          </a:p>
          <a:p>
            <a:r>
              <a:rPr lang="fr-FR" b="1" dirty="0" smtClean="0"/>
              <a:t>Introduction</a:t>
            </a:r>
            <a:r>
              <a:rPr lang="fr-FR" dirty="0" smtClean="0"/>
              <a:t> de la proposition subordonnée complétive par la notion de complément du verbe</a:t>
            </a:r>
          </a:p>
          <a:p>
            <a:r>
              <a:rPr lang="fr-FR" dirty="0" smtClean="0"/>
              <a:t>Par le même chemin, </a:t>
            </a:r>
            <a:r>
              <a:rPr lang="fr-FR" b="1" dirty="0" smtClean="0"/>
              <a:t>introduction</a:t>
            </a:r>
            <a:r>
              <a:rPr lang="fr-FR" dirty="0" smtClean="0"/>
              <a:t> de la proposition subordonnée interrogative et de la proposition infinitive.</a:t>
            </a:r>
          </a:p>
        </p:txBody>
      </p:sp>
    </p:spTree>
    <p:extLst>
      <p:ext uri="{BB962C8B-B14F-4D97-AF65-F5344CB8AC3E}">
        <p14:creationId xmlns:p14="http://schemas.microsoft.com/office/powerpoint/2010/main" val="1431893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La notion de proposition</a:t>
            </a:r>
            <a:r>
              <a:rPr lang="fr-FR" dirty="0" smtClean="0"/>
              <a:t/>
            </a:r>
            <a:br>
              <a:rPr lang="fr-FR" dirty="0" smtClean="0"/>
            </a:br>
            <a:r>
              <a:rPr lang="fr-FR" u="sng" dirty="0" smtClean="0"/>
              <a:t>classe de 4</a:t>
            </a:r>
            <a:r>
              <a:rPr lang="fr-FR" u="sng" baseline="30000" dirty="0" smtClean="0"/>
              <a:t>e</a:t>
            </a:r>
            <a:r>
              <a:rPr lang="fr-FR" u="sng" dirty="0" smtClean="0"/>
              <a:t> </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On </a:t>
            </a:r>
            <a:r>
              <a:rPr lang="fr-FR" b="1" dirty="0" smtClean="0"/>
              <a:t>reprend</a:t>
            </a:r>
            <a:r>
              <a:rPr lang="fr-FR" dirty="0" smtClean="0"/>
              <a:t> : phrase simple canonique / phrase simple avec de nombreux constituants (GN étendus) / phrase complexe avec relatives et interrogatives =&gt; </a:t>
            </a:r>
            <a:r>
              <a:rPr lang="fr-FR" i="1" dirty="0" smtClean="0"/>
              <a:t>cette reprise doit occuper un certain temps </a:t>
            </a:r>
            <a:r>
              <a:rPr lang="fr-FR" dirty="0" smtClean="0"/>
              <a:t>+ repérage des compléments de phrase par </a:t>
            </a:r>
            <a:r>
              <a:rPr lang="fr-FR" b="1" dirty="0" smtClean="0"/>
              <a:t>manipulation</a:t>
            </a:r>
            <a:r>
              <a:rPr lang="fr-FR" dirty="0" smtClean="0"/>
              <a:t>.</a:t>
            </a:r>
          </a:p>
          <a:p>
            <a:r>
              <a:rPr lang="fr-FR" dirty="0" smtClean="0"/>
              <a:t>Par le complément de phrase, on </a:t>
            </a:r>
            <a:r>
              <a:rPr lang="fr-FR" b="1" dirty="0" smtClean="0"/>
              <a:t>aborde</a:t>
            </a:r>
            <a:r>
              <a:rPr lang="fr-FR" dirty="0" smtClean="0"/>
              <a:t> les propositions subordonnées circonstancielles.</a:t>
            </a:r>
          </a:p>
          <a:p>
            <a:r>
              <a:rPr lang="fr-FR" dirty="0" smtClean="0"/>
              <a:t>On </a:t>
            </a:r>
            <a:r>
              <a:rPr lang="fr-FR" b="1" dirty="0" smtClean="0"/>
              <a:t>manipule</a:t>
            </a:r>
            <a:r>
              <a:rPr lang="fr-FR" dirty="0" smtClean="0"/>
              <a:t> subordonnées et GN circonstanciels de sorte à </a:t>
            </a:r>
            <a:r>
              <a:rPr lang="fr-FR" b="1" dirty="0" smtClean="0"/>
              <a:t>faire maîtriser </a:t>
            </a:r>
            <a:r>
              <a:rPr lang="fr-FR" dirty="0" smtClean="0"/>
              <a:t>leurs points communs, leur fonctionnement, leurs différences, leur complexité.</a:t>
            </a:r>
          </a:p>
        </p:txBody>
      </p:sp>
    </p:spTree>
    <p:extLst>
      <p:ext uri="{BB962C8B-B14F-4D97-AF65-F5344CB8AC3E}">
        <p14:creationId xmlns:p14="http://schemas.microsoft.com/office/powerpoint/2010/main" val="146440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La notion de proposition</a:t>
            </a:r>
            <a:r>
              <a:rPr lang="fr-FR" dirty="0" smtClean="0"/>
              <a:t/>
            </a:r>
            <a:br>
              <a:rPr lang="fr-FR" dirty="0" smtClean="0"/>
            </a:br>
            <a:r>
              <a:rPr lang="fr-FR" u="sng" dirty="0" smtClean="0"/>
              <a:t>classe de 3</a:t>
            </a:r>
            <a:r>
              <a:rPr lang="fr-FR" u="sng" baseline="30000" dirty="0" smtClean="0"/>
              <a:t>e</a:t>
            </a:r>
            <a:r>
              <a:rPr lang="fr-FR" u="sng" dirty="0" smtClean="0"/>
              <a:t> </a:t>
            </a:r>
            <a:endParaRPr lang="fr-FR" dirty="0"/>
          </a:p>
        </p:txBody>
      </p:sp>
      <p:sp>
        <p:nvSpPr>
          <p:cNvPr id="3" name="Espace réservé du contenu 2"/>
          <p:cNvSpPr>
            <a:spLocks noGrp="1"/>
          </p:cNvSpPr>
          <p:nvPr>
            <p:ph idx="1"/>
          </p:nvPr>
        </p:nvSpPr>
        <p:spPr/>
        <p:txBody>
          <a:bodyPr>
            <a:normAutofit/>
          </a:bodyPr>
          <a:lstStyle/>
          <a:p>
            <a:r>
              <a:rPr lang="fr-FR" dirty="0" smtClean="0"/>
              <a:t>On </a:t>
            </a:r>
            <a:r>
              <a:rPr lang="fr-FR" b="1" dirty="0" smtClean="0"/>
              <a:t>reprend</a:t>
            </a:r>
            <a:r>
              <a:rPr lang="fr-FR" dirty="0" smtClean="0"/>
              <a:t> : phrase simple canonique / phrase simple avec de nombreux constituants / phrase complexe / identification des différentes subordonnées =&gt; </a:t>
            </a:r>
            <a:r>
              <a:rPr lang="fr-FR" i="1" dirty="0" smtClean="0"/>
              <a:t>tout cela nécessite d’y rester longtemps !</a:t>
            </a:r>
            <a:endParaRPr lang="fr-FR" dirty="0" smtClean="0"/>
          </a:p>
          <a:p>
            <a:r>
              <a:rPr lang="fr-FR" dirty="0" smtClean="0"/>
              <a:t>On </a:t>
            </a:r>
            <a:r>
              <a:rPr lang="fr-FR" b="1" dirty="0" smtClean="0"/>
              <a:t>travaille</a:t>
            </a:r>
            <a:r>
              <a:rPr lang="fr-FR" dirty="0" smtClean="0"/>
              <a:t> l’expression de la condition / opposition / concession par le biais de l’étude des textes (« </a:t>
            </a:r>
            <a:r>
              <a:rPr lang="fr-FR" i="1" dirty="0" smtClean="0"/>
              <a:t>Construire les notions permettant l’analyse et la production des textes et des discours</a:t>
            </a:r>
            <a:r>
              <a:rPr lang="fr-FR" dirty="0" smtClean="0"/>
              <a:t> »).</a:t>
            </a:r>
          </a:p>
          <a:p>
            <a:r>
              <a:rPr lang="fr-FR" dirty="0" smtClean="0"/>
              <a:t>Même chose pour le discours rapporté, abordé plus tôt dans les activités de </a:t>
            </a:r>
            <a:r>
              <a:rPr lang="fr-FR" i="1" dirty="0" smtClean="0"/>
              <a:t>lecture-écriture</a:t>
            </a:r>
            <a:r>
              <a:rPr lang="fr-FR" dirty="0" smtClean="0"/>
              <a:t>, </a:t>
            </a:r>
            <a:r>
              <a:rPr lang="fr-FR" b="1" dirty="0" smtClean="0"/>
              <a:t>repris</a:t>
            </a:r>
            <a:r>
              <a:rPr lang="fr-FR" dirty="0" smtClean="0"/>
              <a:t> et </a:t>
            </a:r>
            <a:r>
              <a:rPr lang="fr-FR" b="1" dirty="0" smtClean="0"/>
              <a:t>approfondi</a:t>
            </a:r>
            <a:r>
              <a:rPr lang="fr-FR" dirty="0" smtClean="0"/>
              <a:t> ici.</a:t>
            </a:r>
          </a:p>
        </p:txBody>
      </p:sp>
    </p:spTree>
    <p:extLst>
      <p:ext uri="{BB962C8B-B14F-4D97-AF65-F5344CB8AC3E}">
        <p14:creationId xmlns:p14="http://schemas.microsoft.com/office/powerpoint/2010/main" val="3843193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Quatre modèles d’étude de la langue</a:t>
            </a:r>
            <a:endParaRPr lang="fr-FR" dirty="0"/>
          </a:p>
        </p:txBody>
      </p:sp>
      <p:graphicFrame>
        <p:nvGraphicFramePr>
          <p:cNvPr id="7" name="Diagramme 6"/>
          <p:cNvGraphicFramePr/>
          <p:nvPr>
            <p:extLst>
              <p:ext uri="{D42A27DB-BD31-4B8C-83A1-F6EECF244321}">
                <p14:modId xmlns:p14="http://schemas.microsoft.com/office/powerpoint/2010/main" val="585252411"/>
              </p:ext>
            </p:extLst>
          </p:nvPr>
        </p:nvGraphicFramePr>
        <p:xfrm>
          <a:off x="165493" y="1951348"/>
          <a:ext cx="11589732" cy="4694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8254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7">
                                            <p:graphicEl>
                                              <a:dgm id="{7F5DEB4A-19D2-4EF2-B59F-7D811E85B75B}"/>
                                            </p:graphicEl>
                                          </p:spTgt>
                                        </p:tgtEl>
                                        <p:attrNameLst>
                                          <p:attrName>style.visibility</p:attrName>
                                        </p:attrNameLst>
                                      </p:cBhvr>
                                      <p:to>
                                        <p:strVal val="visible"/>
                                      </p:to>
                                    </p:set>
                                    <p:animEffect transition="in" filter="fade">
                                      <p:cBhvr>
                                        <p:cTn id="7" dur="2000"/>
                                        <p:tgtEl>
                                          <p:spTgt spid="7">
                                            <p:graphicEl>
                                              <a:dgm id="{7F5DEB4A-19D2-4EF2-B59F-7D811E85B75B}"/>
                                            </p:graphicEl>
                                          </p:spTgt>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7">
                                            <p:graphicEl>
                                              <a:dgm id="{95C6CA29-A25B-4002-949F-CC47C9461099}"/>
                                            </p:graphicEl>
                                          </p:spTgt>
                                        </p:tgtEl>
                                        <p:attrNameLst>
                                          <p:attrName>style.visibility</p:attrName>
                                        </p:attrNameLst>
                                      </p:cBhvr>
                                      <p:to>
                                        <p:strVal val="visible"/>
                                      </p:to>
                                    </p:set>
                                    <p:animEffect transition="in" filter="fade">
                                      <p:cBhvr>
                                        <p:cTn id="10" dur="2000"/>
                                        <p:tgtEl>
                                          <p:spTgt spid="7">
                                            <p:graphicEl>
                                              <a:dgm id="{95C6CA29-A25B-4002-949F-CC47C9461099}"/>
                                            </p:graphicEl>
                                          </p:spTgt>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7">
                                            <p:graphicEl>
                                              <a:dgm id="{08883C8B-0B64-41B3-AF99-0966ABB6B5BA}"/>
                                            </p:graphicEl>
                                          </p:spTgt>
                                        </p:tgtEl>
                                        <p:attrNameLst>
                                          <p:attrName>style.visibility</p:attrName>
                                        </p:attrNameLst>
                                      </p:cBhvr>
                                      <p:to>
                                        <p:strVal val="visible"/>
                                      </p:to>
                                    </p:set>
                                    <p:animEffect transition="in" filter="fade">
                                      <p:cBhvr>
                                        <p:cTn id="13" dur="2000"/>
                                        <p:tgtEl>
                                          <p:spTgt spid="7">
                                            <p:graphicEl>
                                              <a:dgm id="{08883C8B-0B64-41B3-AF99-0966ABB6B5BA}"/>
                                            </p:graphicEl>
                                          </p:spTgt>
                                        </p:tgtEl>
                                      </p:cBhvr>
                                    </p:animEffect>
                                  </p:childTnLst>
                                </p:cTn>
                              </p:par>
                              <p:par>
                                <p:cTn id="14" presetID="10" presetClass="entr" presetSubtype="0" fill="hold" grpId="0" nodeType="withEffect">
                                  <p:stCondLst>
                                    <p:cond delay="500"/>
                                  </p:stCondLst>
                                  <p:childTnLst>
                                    <p:set>
                                      <p:cBhvr>
                                        <p:cTn id="15" dur="1" fill="hold">
                                          <p:stCondLst>
                                            <p:cond delay="0"/>
                                          </p:stCondLst>
                                        </p:cTn>
                                        <p:tgtEl>
                                          <p:spTgt spid="7">
                                            <p:graphicEl>
                                              <a:dgm id="{406563D1-BE96-4650-A126-728173F4F045}"/>
                                            </p:graphicEl>
                                          </p:spTgt>
                                        </p:tgtEl>
                                        <p:attrNameLst>
                                          <p:attrName>style.visibility</p:attrName>
                                        </p:attrNameLst>
                                      </p:cBhvr>
                                      <p:to>
                                        <p:strVal val="visible"/>
                                      </p:to>
                                    </p:set>
                                    <p:animEffect transition="in" filter="fade">
                                      <p:cBhvr>
                                        <p:cTn id="16" dur="2000"/>
                                        <p:tgtEl>
                                          <p:spTgt spid="7">
                                            <p:graphicEl>
                                              <a:dgm id="{406563D1-BE96-4650-A126-728173F4F045}"/>
                                            </p:graphicEl>
                                          </p:spTgt>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7">
                                            <p:graphicEl>
                                              <a:dgm id="{AF713ADC-5267-4732-AB7E-30031AF04C36}"/>
                                            </p:graphicEl>
                                          </p:spTgt>
                                        </p:tgtEl>
                                        <p:attrNameLst>
                                          <p:attrName>style.visibility</p:attrName>
                                        </p:attrNameLst>
                                      </p:cBhvr>
                                      <p:to>
                                        <p:strVal val="visible"/>
                                      </p:to>
                                    </p:set>
                                    <p:animEffect transition="in" filter="fade">
                                      <p:cBhvr>
                                        <p:cTn id="19" dur="2000"/>
                                        <p:tgtEl>
                                          <p:spTgt spid="7">
                                            <p:graphicEl>
                                              <a:dgm id="{AF713ADC-5267-4732-AB7E-30031AF04C36}"/>
                                            </p:graphicEl>
                                          </p:spTgt>
                                        </p:tgtEl>
                                      </p:cBhvr>
                                    </p:animEffect>
                                  </p:childTnLst>
                                </p:cTn>
                              </p:par>
                              <p:par>
                                <p:cTn id="20" presetID="10" presetClass="entr" presetSubtype="0" fill="hold" grpId="0" nodeType="withEffect">
                                  <p:stCondLst>
                                    <p:cond delay="500"/>
                                  </p:stCondLst>
                                  <p:childTnLst>
                                    <p:set>
                                      <p:cBhvr>
                                        <p:cTn id="21" dur="1" fill="hold">
                                          <p:stCondLst>
                                            <p:cond delay="0"/>
                                          </p:stCondLst>
                                        </p:cTn>
                                        <p:tgtEl>
                                          <p:spTgt spid="7">
                                            <p:graphicEl>
                                              <a:dgm id="{7679735D-17B3-4E7C-8D97-D4625074ABF7}"/>
                                            </p:graphicEl>
                                          </p:spTgt>
                                        </p:tgtEl>
                                        <p:attrNameLst>
                                          <p:attrName>style.visibility</p:attrName>
                                        </p:attrNameLst>
                                      </p:cBhvr>
                                      <p:to>
                                        <p:strVal val="visible"/>
                                      </p:to>
                                    </p:set>
                                    <p:animEffect transition="in" filter="fade">
                                      <p:cBhvr>
                                        <p:cTn id="22" dur="2000"/>
                                        <p:tgtEl>
                                          <p:spTgt spid="7">
                                            <p:graphicEl>
                                              <a:dgm id="{7679735D-17B3-4E7C-8D97-D4625074ABF7}"/>
                                            </p:graphicEl>
                                          </p:spTgt>
                                        </p:tgtEl>
                                      </p:cBhvr>
                                    </p:animEffect>
                                  </p:childTnLst>
                                </p:cTn>
                              </p:par>
                              <p:par>
                                <p:cTn id="23" presetID="10" presetClass="entr" presetSubtype="0" fill="hold" grpId="0" nodeType="withEffect">
                                  <p:stCondLst>
                                    <p:cond delay="500"/>
                                  </p:stCondLst>
                                  <p:childTnLst>
                                    <p:set>
                                      <p:cBhvr>
                                        <p:cTn id="24" dur="1" fill="hold">
                                          <p:stCondLst>
                                            <p:cond delay="0"/>
                                          </p:stCondLst>
                                        </p:cTn>
                                        <p:tgtEl>
                                          <p:spTgt spid="7">
                                            <p:graphicEl>
                                              <a:dgm id="{91349A3B-6086-4C47-B4B7-657ED4F715FE}"/>
                                            </p:graphicEl>
                                          </p:spTgt>
                                        </p:tgtEl>
                                        <p:attrNameLst>
                                          <p:attrName>style.visibility</p:attrName>
                                        </p:attrNameLst>
                                      </p:cBhvr>
                                      <p:to>
                                        <p:strVal val="visible"/>
                                      </p:to>
                                    </p:set>
                                    <p:animEffect transition="in" filter="fade">
                                      <p:cBhvr>
                                        <p:cTn id="25" dur="2000"/>
                                        <p:tgtEl>
                                          <p:spTgt spid="7">
                                            <p:graphicEl>
                                              <a:dgm id="{91349A3B-6086-4C47-B4B7-657ED4F715FE}"/>
                                            </p:graphicEl>
                                          </p:spTgt>
                                        </p:tgtEl>
                                      </p:cBhvr>
                                    </p:animEffect>
                                  </p:childTnLst>
                                </p:cTn>
                              </p:par>
                              <p:par>
                                <p:cTn id="26" presetID="10" presetClass="entr" presetSubtype="0" fill="hold" grpId="0" nodeType="withEffect">
                                  <p:stCondLst>
                                    <p:cond delay="500"/>
                                  </p:stCondLst>
                                  <p:childTnLst>
                                    <p:set>
                                      <p:cBhvr>
                                        <p:cTn id="27" dur="1" fill="hold">
                                          <p:stCondLst>
                                            <p:cond delay="0"/>
                                          </p:stCondLst>
                                        </p:cTn>
                                        <p:tgtEl>
                                          <p:spTgt spid="7">
                                            <p:graphicEl>
                                              <a:dgm id="{5471A9CA-EAC6-4024-A58C-28B94CCCE3E9}"/>
                                            </p:graphicEl>
                                          </p:spTgt>
                                        </p:tgtEl>
                                        <p:attrNameLst>
                                          <p:attrName>style.visibility</p:attrName>
                                        </p:attrNameLst>
                                      </p:cBhvr>
                                      <p:to>
                                        <p:strVal val="visible"/>
                                      </p:to>
                                    </p:set>
                                    <p:animEffect transition="in" filter="fade">
                                      <p:cBhvr>
                                        <p:cTn id="28" dur="2000"/>
                                        <p:tgtEl>
                                          <p:spTgt spid="7">
                                            <p:graphicEl>
                                              <a:dgm id="{5471A9CA-EAC6-4024-A58C-28B94CCCE3E9}"/>
                                            </p:graphicEl>
                                          </p:spTgt>
                                        </p:tgtEl>
                                      </p:cBhvr>
                                    </p:animEffect>
                                  </p:childTnLst>
                                </p:cTn>
                              </p:par>
                              <p:par>
                                <p:cTn id="29" presetID="10" presetClass="entr" presetSubtype="0" fill="hold" grpId="0" nodeType="withEffect">
                                  <p:stCondLst>
                                    <p:cond delay="500"/>
                                  </p:stCondLst>
                                  <p:childTnLst>
                                    <p:set>
                                      <p:cBhvr>
                                        <p:cTn id="30" dur="1" fill="hold">
                                          <p:stCondLst>
                                            <p:cond delay="0"/>
                                          </p:stCondLst>
                                        </p:cTn>
                                        <p:tgtEl>
                                          <p:spTgt spid="7">
                                            <p:graphicEl>
                                              <a:dgm id="{AAB4E89C-3AEB-4A35-BDA2-FB03FE7ADEC9}"/>
                                            </p:graphicEl>
                                          </p:spTgt>
                                        </p:tgtEl>
                                        <p:attrNameLst>
                                          <p:attrName>style.visibility</p:attrName>
                                        </p:attrNameLst>
                                      </p:cBhvr>
                                      <p:to>
                                        <p:strVal val="visible"/>
                                      </p:to>
                                    </p:set>
                                    <p:animEffect transition="in" filter="fade">
                                      <p:cBhvr>
                                        <p:cTn id="31" dur="2000"/>
                                        <p:tgtEl>
                                          <p:spTgt spid="7">
                                            <p:graphicEl>
                                              <a:dgm id="{AAB4E89C-3AEB-4A35-BDA2-FB03FE7ADEC9}"/>
                                            </p:graphicEl>
                                          </p:spTgt>
                                        </p:tgtEl>
                                      </p:cBhvr>
                                    </p:animEffect>
                                  </p:childTnLst>
                                </p:cTn>
                              </p:par>
                              <p:par>
                                <p:cTn id="32" presetID="10" presetClass="entr" presetSubtype="0" fill="hold" grpId="0" nodeType="withEffect">
                                  <p:stCondLst>
                                    <p:cond delay="500"/>
                                  </p:stCondLst>
                                  <p:childTnLst>
                                    <p:set>
                                      <p:cBhvr>
                                        <p:cTn id="33" dur="1" fill="hold">
                                          <p:stCondLst>
                                            <p:cond delay="0"/>
                                          </p:stCondLst>
                                        </p:cTn>
                                        <p:tgtEl>
                                          <p:spTgt spid="7">
                                            <p:graphicEl>
                                              <a:dgm id="{0D139B79-CACB-4852-A55E-56CECE8ECF73}"/>
                                            </p:graphicEl>
                                          </p:spTgt>
                                        </p:tgtEl>
                                        <p:attrNameLst>
                                          <p:attrName>style.visibility</p:attrName>
                                        </p:attrNameLst>
                                      </p:cBhvr>
                                      <p:to>
                                        <p:strVal val="visible"/>
                                      </p:to>
                                    </p:set>
                                    <p:animEffect transition="in" filter="fade">
                                      <p:cBhvr>
                                        <p:cTn id="34" dur="2000"/>
                                        <p:tgtEl>
                                          <p:spTgt spid="7">
                                            <p:graphicEl>
                                              <a:dgm id="{0D139B79-CACB-4852-A55E-56CECE8ECF73}"/>
                                            </p:graphicEl>
                                          </p:spTgt>
                                        </p:tgtEl>
                                      </p:cBhvr>
                                    </p:animEffect>
                                  </p:childTnLst>
                                </p:cTn>
                              </p:par>
                              <p:par>
                                <p:cTn id="35" presetID="10" presetClass="entr" presetSubtype="0" fill="hold" grpId="0" nodeType="withEffect">
                                  <p:stCondLst>
                                    <p:cond delay="500"/>
                                  </p:stCondLst>
                                  <p:childTnLst>
                                    <p:set>
                                      <p:cBhvr>
                                        <p:cTn id="36" dur="1" fill="hold">
                                          <p:stCondLst>
                                            <p:cond delay="0"/>
                                          </p:stCondLst>
                                        </p:cTn>
                                        <p:tgtEl>
                                          <p:spTgt spid="7">
                                            <p:graphicEl>
                                              <a:dgm id="{53753ACD-48E3-4F98-89A4-2C4E71C94667}"/>
                                            </p:graphicEl>
                                          </p:spTgt>
                                        </p:tgtEl>
                                        <p:attrNameLst>
                                          <p:attrName>style.visibility</p:attrName>
                                        </p:attrNameLst>
                                      </p:cBhvr>
                                      <p:to>
                                        <p:strVal val="visible"/>
                                      </p:to>
                                    </p:set>
                                    <p:animEffect transition="in" filter="fade">
                                      <p:cBhvr>
                                        <p:cTn id="37" dur="2000"/>
                                        <p:tgtEl>
                                          <p:spTgt spid="7">
                                            <p:graphicEl>
                                              <a:dgm id="{53753ACD-48E3-4F98-89A4-2C4E71C94667}"/>
                                            </p:graphicEl>
                                          </p:spTgt>
                                        </p:tgtEl>
                                      </p:cBhvr>
                                    </p:animEffect>
                                  </p:childTnLst>
                                </p:cTn>
                              </p:par>
                              <p:par>
                                <p:cTn id="38" presetID="10" presetClass="entr" presetSubtype="0" fill="hold" grpId="0" nodeType="withEffect">
                                  <p:stCondLst>
                                    <p:cond delay="500"/>
                                  </p:stCondLst>
                                  <p:childTnLst>
                                    <p:set>
                                      <p:cBhvr>
                                        <p:cTn id="39" dur="1" fill="hold">
                                          <p:stCondLst>
                                            <p:cond delay="0"/>
                                          </p:stCondLst>
                                        </p:cTn>
                                        <p:tgtEl>
                                          <p:spTgt spid="7">
                                            <p:graphicEl>
                                              <a:dgm id="{15DD7398-61E4-4DC9-9C60-360F9D800599}"/>
                                            </p:graphicEl>
                                          </p:spTgt>
                                        </p:tgtEl>
                                        <p:attrNameLst>
                                          <p:attrName>style.visibility</p:attrName>
                                        </p:attrNameLst>
                                      </p:cBhvr>
                                      <p:to>
                                        <p:strVal val="visible"/>
                                      </p:to>
                                    </p:set>
                                    <p:animEffect transition="in" filter="fade">
                                      <p:cBhvr>
                                        <p:cTn id="40" dur="2000"/>
                                        <p:tgtEl>
                                          <p:spTgt spid="7">
                                            <p:graphicEl>
                                              <a:dgm id="{15DD7398-61E4-4DC9-9C60-360F9D800599}"/>
                                            </p:graphicEl>
                                          </p:spTgt>
                                        </p:tgtEl>
                                      </p:cBhvr>
                                    </p:animEffect>
                                  </p:childTnLst>
                                </p:cTn>
                              </p:par>
                              <p:par>
                                <p:cTn id="41" presetID="10" presetClass="entr" presetSubtype="0" fill="hold" grpId="0" nodeType="withEffect">
                                  <p:stCondLst>
                                    <p:cond delay="500"/>
                                  </p:stCondLst>
                                  <p:childTnLst>
                                    <p:set>
                                      <p:cBhvr>
                                        <p:cTn id="42" dur="1" fill="hold">
                                          <p:stCondLst>
                                            <p:cond delay="0"/>
                                          </p:stCondLst>
                                        </p:cTn>
                                        <p:tgtEl>
                                          <p:spTgt spid="7">
                                            <p:graphicEl>
                                              <a:dgm id="{46B1BED1-2E54-49F3-9EA5-24ED41AE9FAD}"/>
                                            </p:graphicEl>
                                          </p:spTgt>
                                        </p:tgtEl>
                                        <p:attrNameLst>
                                          <p:attrName>style.visibility</p:attrName>
                                        </p:attrNameLst>
                                      </p:cBhvr>
                                      <p:to>
                                        <p:strVal val="visible"/>
                                      </p:to>
                                    </p:set>
                                    <p:animEffect transition="in" filter="fade">
                                      <p:cBhvr>
                                        <p:cTn id="43" dur="2000"/>
                                        <p:tgtEl>
                                          <p:spTgt spid="7">
                                            <p:graphicEl>
                                              <a:dgm id="{46B1BED1-2E54-49F3-9EA5-24ED41AE9FAD}"/>
                                            </p:graphicEl>
                                          </p:spTgt>
                                        </p:tgtEl>
                                      </p:cBhvr>
                                    </p:animEffect>
                                  </p:childTnLst>
                                </p:cTn>
                              </p:par>
                              <p:par>
                                <p:cTn id="44" presetID="10" presetClass="entr" presetSubtype="0" fill="hold" grpId="0" nodeType="withEffect">
                                  <p:stCondLst>
                                    <p:cond delay="500"/>
                                  </p:stCondLst>
                                  <p:childTnLst>
                                    <p:set>
                                      <p:cBhvr>
                                        <p:cTn id="45" dur="1" fill="hold">
                                          <p:stCondLst>
                                            <p:cond delay="0"/>
                                          </p:stCondLst>
                                        </p:cTn>
                                        <p:tgtEl>
                                          <p:spTgt spid="7">
                                            <p:graphicEl>
                                              <a:dgm id="{69E7B50A-CEB8-4C95-BA15-57ED58518DCC}"/>
                                            </p:graphicEl>
                                          </p:spTgt>
                                        </p:tgtEl>
                                        <p:attrNameLst>
                                          <p:attrName>style.visibility</p:attrName>
                                        </p:attrNameLst>
                                      </p:cBhvr>
                                      <p:to>
                                        <p:strVal val="visible"/>
                                      </p:to>
                                    </p:set>
                                    <p:animEffect transition="in" filter="fade">
                                      <p:cBhvr>
                                        <p:cTn id="46" dur="2000"/>
                                        <p:tgtEl>
                                          <p:spTgt spid="7">
                                            <p:graphicEl>
                                              <a:dgm id="{69E7B50A-CEB8-4C95-BA15-57ED58518DCC}"/>
                                            </p:graphicEl>
                                          </p:spTgt>
                                        </p:tgtEl>
                                      </p:cBhvr>
                                    </p:animEffect>
                                  </p:childTnLst>
                                </p:cTn>
                              </p:par>
                              <p:par>
                                <p:cTn id="47" presetID="10" presetClass="entr" presetSubtype="0" fill="hold" grpId="0" nodeType="withEffect">
                                  <p:stCondLst>
                                    <p:cond delay="500"/>
                                  </p:stCondLst>
                                  <p:childTnLst>
                                    <p:set>
                                      <p:cBhvr>
                                        <p:cTn id="48" dur="1" fill="hold">
                                          <p:stCondLst>
                                            <p:cond delay="0"/>
                                          </p:stCondLst>
                                        </p:cTn>
                                        <p:tgtEl>
                                          <p:spTgt spid="7">
                                            <p:graphicEl>
                                              <a:dgm id="{D57DA781-A161-42E2-A0CC-35EB14E96A86}"/>
                                            </p:graphicEl>
                                          </p:spTgt>
                                        </p:tgtEl>
                                        <p:attrNameLst>
                                          <p:attrName>style.visibility</p:attrName>
                                        </p:attrNameLst>
                                      </p:cBhvr>
                                      <p:to>
                                        <p:strVal val="visible"/>
                                      </p:to>
                                    </p:set>
                                    <p:animEffect transition="in" filter="fade">
                                      <p:cBhvr>
                                        <p:cTn id="49" dur="2000"/>
                                        <p:tgtEl>
                                          <p:spTgt spid="7">
                                            <p:graphicEl>
                                              <a:dgm id="{D57DA781-A161-42E2-A0CC-35EB14E96A86}"/>
                                            </p:graphicEl>
                                          </p:spTgt>
                                        </p:tgtEl>
                                      </p:cBhvr>
                                    </p:animEffect>
                                  </p:childTnLst>
                                </p:cTn>
                              </p:par>
                              <p:par>
                                <p:cTn id="50" presetID="10" presetClass="entr" presetSubtype="0" fill="hold" grpId="0" nodeType="withEffect">
                                  <p:stCondLst>
                                    <p:cond delay="500"/>
                                  </p:stCondLst>
                                  <p:childTnLst>
                                    <p:set>
                                      <p:cBhvr>
                                        <p:cTn id="51" dur="1" fill="hold">
                                          <p:stCondLst>
                                            <p:cond delay="0"/>
                                          </p:stCondLst>
                                        </p:cTn>
                                        <p:tgtEl>
                                          <p:spTgt spid="7">
                                            <p:graphicEl>
                                              <a:dgm id="{516A980C-7714-4A52-B536-1B93D9E7E63C}"/>
                                            </p:graphicEl>
                                          </p:spTgt>
                                        </p:tgtEl>
                                        <p:attrNameLst>
                                          <p:attrName>style.visibility</p:attrName>
                                        </p:attrNameLst>
                                      </p:cBhvr>
                                      <p:to>
                                        <p:strVal val="visible"/>
                                      </p:to>
                                    </p:set>
                                    <p:animEffect transition="in" filter="fade">
                                      <p:cBhvr>
                                        <p:cTn id="52" dur="2000"/>
                                        <p:tgtEl>
                                          <p:spTgt spid="7">
                                            <p:graphicEl>
                                              <a:dgm id="{516A980C-7714-4A52-B536-1B93D9E7E63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Oral / écrit</a:t>
            </a:r>
            <a:endParaRPr lang="fr-FR" dirty="0"/>
          </a:p>
        </p:txBody>
      </p:sp>
      <p:sp>
        <p:nvSpPr>
          <p:cNvPr id="3" name="Espace réservé du contenu 2"/>
          <p:cNvSpPr>
            <a:spLocks noGrp="1"/>
          </p:cNvSpPr>
          <p:nvPr>
            <p:ph idx="1"/>
          </p:nvPr>
        </p:nvSpPr>
        <p:spPr>
          <a:xfrm>
            <a:off x="1451579" y="1638660"/>
            <a:ext cx="9291215" cy="3450613"/>
          </a:xfrm>
        </p:spPr>
        <p:txBody>
          <a:bodyPr>
            <a:normAutofit/>
          </a:bodyPr>
          <a:lstStyle/>
          <a:p>
            <a:r>
              <a:rPr lang="fr-FR" dirty="0" smtClean="0"/>
              <a:t>Travail sur l’oral par confrontation avec l’écrit, et réciproquement</a:t>
            </a:r>
          </a:p>
          <a:p>
            <a:r>
              <a:rPr lang="fr-FR" dirty="0" smtClean="0"/>
              <a:t>Cette question, plus affirmée en termes d’enseignement explicite qu’en 2008, est l’objet d’une progression forte, claire, déterminée :</a:t>
            </a:r>
          </a:p>
          <a:p>
            <a:pPr lvl="1">
              <a:buFont typeface="Wingdings" panose="05000000000000000000" pitchFamily="2" charset="2"/>
              <a:buChar char="Ø"/>
            </a:pPr>
            <a:r>
              <a:rPr lang="fr-FR" dirty="0" smtClean="0"/>
              <a:t>encodage / décodage au cycle 3 (</a:t>
            </a:r>
            <a:r>
              <a:rPr lang="fr-FR" i="1" dirty="0" smtClean="0"/>
              <a:t>graphème, phonème</a:t>
            </a:r>
            <a:r>
              <a:rPr lang="fr-FR" dirty="0" smtClean="0"/>
              <a:t>)</a:t>
            </a:r>
          </a:p>
          <a:p>
            <a:pPr lvl="1">
              <a:spcBef>
                <a:spcPts val="0"/>
              </a:spcBef>
              <a:buFont typeface="Wingdings" panose="05000000000000000000" pitchFamily="2" charset="2"/>
              <a:buChar char="Ø"/>
            </a:pPr>
            <a:r>
              <a:rPr lang="fr-FR" dirty="0" smtClean="0"/>
              <a:t>marques morphologiques lues / entendues au cycle 3 (</a:t>
            </a:r>
            <a:r>
              <a:rPr lang="fr-FR" i="1" dirty="0" smtClean="0"/>
              <a:t>homophonie</a:t>
            </a:r>
            <a:r>
              <a:rPr lang="fr-FR" dirty="0" smtClean="0"/>
              <a:t>)</a:t>
            </a:r>
          </a:p>
          <a:p>
            <a:pPr lvl="1">
              <a:spcBef>
                <a:spcPts val="0"/>
              </a:spcBef>
              <a:buFont typeface="Wingdings" panose="05000000000000000000" pitchFamily="2" charset="2"/>
              <a:buChar char="Ø"/>
            </a:pPr>
            <a:r>
              <a:rPr lang="fr-FR" dirty="0" smtClean="0"/>
              <a:t>syntaxe au cycle 4</a:t>
            </a:r>
          </a:p>
          <a:p>
            <a:pPr lvl="1">
              <a:spcBef>
                <a:spcPts val="0"/>
              </a:spcBef>
              <a:buFont typeface="Wingdings" panose="05000000000000000000" pitchFamily="2" charset="2"/>
              <a:buChar char="Ø"/>
            </a:pPr>
            <a:r>
              <a:rPr lang="fr-FR" dirty="0" smtClean="0"/>
              <a:t>prosodie et effets de sens au cycle 4</a:t>
            </a:r>
          </a:p>
        </p:txBody>
      </p:sp>
      <p:graphicFrame>
        <p:nvGraphicFramePr>
          <p:cNvPr id="4" name="Tableau 3"/>
          <p:cNvGraphicFramePr>
            <a:graphicFrameLocks noGrp="1"/>
          </p:cNvGraphicFramePr>
          <p:nvPr>
            <p:extLst>
              <p:ext uri="{D42A27DB-BD31-4B8C-83A1-F6EECF244321}">
                <p14:modId xmlns:p14="http://schemas.microsoft.com/office/powerpoint/2010/main" val="4157322518"/>
              </p:ext>
            </p:extLst>
          </p:nvPr>
        </p:nvGraphicFramePr>
        <p:xfrm>
          <a:off x="1451579" y="4452680"/>
          <a:ext cx="9648000" cy="1595120"/>
        </p:xfrm>
        <a:graphic>
          <a:graphicData uri="http://schemas.openxmlformats.org/drawingml/2006/table">
            <a:tbl>
              <a:tblPr firstRow="1" bandRow="1">
                <a:tableStyleId>{5C22544A-7EE6-4342-B048-85BDC9FD1C3A}</a:tableStyleId>
              </a:tblPr>
              <a:tblGrid>
                <a:gridCol w="5220000">
                  <a:extLst>
                    <a:ext uri="{9D8B030D-6E8A-4147-A177-3AD203B41FA5}">
                      <a16:colId xmlns:a16="http://schemas.microsoft.com/office/drawing/2014/main" val="4069868511"/>
                    </a:ext>
                  </a:extLst>
                </a:gridCol>
                <a:gridCol w="4428000">
                  <a:extLst>
                    <a:ext uri="{9D8B030D-6E8A-4147-A177-3AD203B41FA5}">
                      <a16:colId xmlns:a16="http://schemas.microsoft.com/office/drawing/2014/main" val="2037764435"/>
                    </a:ext>
                  </a:extLst>
                </a:gridCol>
              </a:tblGrid>
              <a:tr h="270149">
                <a:tc>
                  <a:txBody>
                    <a:bodyPr/>
                    <a:lstStyle/>
                    <a:p>
                      <a:pPr algn="ctr"/>
                      <a:r>
                        <a:rPr lang="fr-FR" sz="1600" dirty="0" smtClean="0"/>
                        <a:t>A l’oral</a:t>
                      </a:r>
                      <a:endParaRPr lang="fr-FR" sz="1600" dirty="0"/>
                    </a:p>
                  </a:txBody>
                  <a:tcPr/>
                </a:tc>
                <a:tc>
                  <a:txBody>
                    <a:bodyPr/>
                    <a:lstStyle/>
                    <a:p>
                      <a:pPr algn="ctr"/>
                      <a:r>
                        <a:rPr lang="fr-FR" sz="1600" dirty="0" smtClean="0"/>
                        <a:t>A l’écrit</a:t>
                      </a:r>
                      <a:endParaRPr lang="fr-FR" sz="1600" dirty="0"/>
                    </a:p>
                  </a:txBody>
                  <a:tcPr/>
                </a:tc>
                <a:extLst>
                  <a:ext uri="{0D108BD9-81ED-4DB2-BD59-A6C34878D82A}">
                    <a16:rowId xmlns:a16="http://schemas.microsoft.com/office/drawing/2014/main" val="4125201109"/>
                  </a:ext>
                </a:extLst>
              </a:tr>
              <a:tr h="163259">
                <a:tc>
                  <a:txBody>
                    <a:bodyPr/>
                    <a:lstStyle/>
                    <a:p>
                      <a:r>
                        <a:rPr lang="fr-FR" sz="1400" dirty="0" smtClean="0"/>
                        <a:t>Ben oui / enfin </a:t>
                      </a:r>
                      <a:r>
                        <a:rPr lang="fr-FR" sz="1400" dirty="0" err="1" smtClean="0"/>
                        <a:t>i’msemble</a:t>
                      </a:r>
                      <a:r>
                        <a:rPr lang="fr-FR" sz="1400" dirty="0" smtClean="0"/>
                        <a:t> / cette entrée / ça s’travaille dans </a:t>
                      </a:r>
                      <a:r>
                        <a:rPr lang="fr-FR" sz="1400" dirty="0" err="1" smtClean="0"/>
                        <a:t>tou’lcycle</a:t>
                      </a:r>
                      <a:r>
                        <a:rPr lang="fr-FR" sz="1400" dirty="0" smtClean="0"/>
                        <a:t> / et puis tout l’monde / même les profs d’</a:t>
                      </a:r>
                      <a:r>
                        <a:rPr lang="fr-FR" sz="1400" dirty="0" err="1" smtClean="0"/>
                        <a:t>aut’chose</a:t>
                      </a:r>
                      <a:r>
                        <a:rPr lang="fr-FR" sz="1400" dirty="0" smtClean="0"/>
                        <a:t>.</a:t>
                      </a:r>
                      <a:endParaRPr lang="fr-FR" sz="1400" dirty="0"/>
                    </a:p>
                  </a:txBody>
                  <a:tcPr/>
                </a:tc>
                <a:tc>
                  <a:txBody>
                    <a:bodyPr/>
                    <a:lstStyle/>
                    <a:p>
                      <a:r>
                        <a:rPr lang="fr-FR" sz="1400" dirty="0" smtClean="0"/>
                        <a:t>Cette entrée doit (absolument)</a:t>
                      </a:r>
                      <a:r>
                        <a:rPr lang="fr-FR" sz="1400" baseline="0" dirty="0" smtClean="0"/>
                        <a:t> être travaillée dans tout le cycle et par tous les professeurs.</a:t>
                      </a:r>
                      <a:endParaRPr lang="fr-FR" sz="1400" dirty="0"/>
                    </a:p>
                  </a:txBody>
                  <a:tcPr/>
                </a:tc>
                <a:extLst>
                  <a:ext uri="{0D108BD9-81ED-4DB2-BD59-A6C34878D82A}">
                    <a16:rowId xmlns:a16="http://schemas.microsoft.com/office/drawing/2014/main" val="1715437479"/>
                  </a:ext>
                </a:extLst>
              </a:tr>
              <a:tr h="370840">
                <a:tc>
                  <a:txBody>
                    <a:bodyPr/>
                    <a:lstStyle/>
                    <a:p>
                      <a:r>
                        <a:rPr lang="fr-FR" sz="1400" dirty="0" smtClean="0"/>
                        <a:t>Moi, mon frère,</a:t>
                      </a:r>
                      <a:r>
                        <a:rPr lang="fr-FR" sz="1400" baseline="0" dirty="0" smtClean="0"/>
                        <a:t> les mobylettes, il les répare.</a:t>
                      </a:r>
                      <a:endParaRPr lang="fr-FR" sz="1400" dirty="0"/>
                    </a:p>
                  </a:txBody>
                  <a:tcPr/>
                </a:tc>
                <a:tc>
                  <a:txBody>
                    <a:bodyPr/>
                    <a:lstStyle/>
                    <a:p>
                      <a:r>
                        <a:rPr lang="fr-FR" sz="1400" dirty="0" smtClean="0"/>
                        <a:t>Mon frère répare</a:t>
                      </a:r>
                      <a:r>
                        <a:rPr lang="fr-FR" sz="1400" baseline="0" dirty="0" smtClean="0"/>
                        <a:t> les mobylettes.</a:t>
                      </a:r>
                      <a:endParaRPr lang="fr-FR" sz="1400" dirty="0"/>
                    </a:p>
                  </a:txBody>
                  <a:tcPr/>
                </a:tc>
                <a:extLst>
                  <a:ext uri="{0D108BD9-81ED-4DB2-BD59-A6C34878D82A}">
                    <a16:rowId xmlns:a16="http://schemas.microsoft.com/office/drawing/2014/main" val="384737595"/>
                  </a:ext>
                </a:extLst>
              </a:tr>
              <a:tr h="370840">
                <a:tc>
                  <a:txBody>
                    <a:bodyPr/>
                    <a:lstStyle/>
                    <a:p>
                      <a:r>
                        <a:rPr lang="fr-FR" sz="1400" dirty="0" smtClean="0"/>
                        <a:t>Ton linge, tu</a:t>
                      </a:r>
                      <a:r>
                        <a:rPr lang="fr-FR" sz="1400" baseline="0" dirty="0" smtClean="0"/>
                        <a:t> l’avais mis au sale ?</a:t>
                      </a:r>
                      <a:endParaRPr lang="fr-FR" sz="1400" dirty="0"/>
                    </a:p>
                  </a:txBody>
                  <a:tcPr/>
                </a:tc>
                <a:tc>
                  <a:txBody>
                    <a:bodyPr/>
                    <a:lstStyle/>
                    <a:p>
                      <a:r>
                        <a:rPr lang="fr-FR" sz="1400" dirty="0" smtClean="0"/>
                        <a:t>Avais-tu mis ton ligne au sale ?</a:t>
                      </a:r>
                      <a:endParaRPr lang="fr-FR" sz="1400" dirty="0"/>
                    </a:p>
                  </a:txBody>
                  <a:tcPr/>
                </a:tc>
                <a:extLst>
                  <a:ext uri="{0D108BD9-81ED-4DB2-BD59-A6C34878D82A}">
                    <a16:rowId xmlns:a16="http://schemas.microsoft.com/office/drawing/2014/main" val="4169866752"/>
                  </a:ext>
                </a:extLst>
              </a:tr>
            </a:tbl>
          </a:graphicData>
        </a:graphic>
      </p:graphicFrame>
    </p:spTree>
    <p:extLst>
      <p:ext uri="{BB962C8B-B14F-4D97-AF65-F5344CB8AC3E}">
        <p14:creationId xmlns:p14="http://schemas.microsoft.com/office/powerpoint/2010/main" val="3874385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2000"/>
                                        <p:tgtEl>
                                          <p:spTgt spid="4"/>
                                        </p:tgtEl>
                                      </p:cBhvr>
                                    </p:animEffect>
                                    <p:anim calcmode="lin" valueType="num">
                                      <p:cBhvr>
                                        <p:cTn id="33" dur="2000" fill="hold"/>
                                        <p:tgtEl>
                                          <p:spTgt spid="4"/>
                                        </p:tgtEl>
                                        <p:attrNameLst>
                                          <p:attrName>ppt_x</p:attrName>
                                        </p:attrNameLst>
                                      </p:cBhvr>
                                      <p:tavLst>
                                        <p:tav tm="0">
                                          <p:val>
                                            <p:strVal val="#ppt_x"/>
                                          </p:val>
                                        </p:tav>
                                        <p:tav tm="100000">
                                          <p:val>
                                            <p:strVal val="#ppt_x"/>
                                          </p:val>
                                        </p:tav>
                                      </p:tavLst>
                                    </p:anim>
                                    <p:anim calcmode="lin" valueType="num">
                                      <p:cBhvr>
                                        <p:cTn id="34" dur="2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notion d’acceptabilité</a:t>
            </a:r>
            <a:endParaRPr lang="fr-FR" dirty="0"/>
          </a:p>
        </p:txBody>
      </p:sp>
      <p:sp>
        <p:nvSpPr>
          <p:cNvPr id="3" name="Espace réservé du contenu 2"/>
          <p:cNvSpPr>
            <a:spLocks noGrp="1"/>
          </p:cNvSpPr>
          <p:nvPr>
            <p:ph idx="1"/>
          </p:nvPr>
        </p:nvSpPr>
        <p:spPr/>
        <p:txBody>
          <a:bodyPr>
            <a:normAutofit fontScale="92500" lnSpcReduction="20000"/>
          </a:bodyPr>
          <a:lstStyle/>
          <a:p>
            <a:r>
              <a:rPr lang="fr-FR" i="1" dirty="0" smtClean="0"/>
              <a:t>« Une phrase acceptable serait […] une phrase pour laquelle il n’y aurait aucune difficulté à imaginer un ou des contextes où son interprétation ne poserait pas de problème. »</a:t>
            </a:r>
            <a:r>
              <a:rPr lang="fr-FR" dirty="0" smtClean="0"/>
              <a:t> (Grammaire méthodique du français, RPR)</a:t>
            </a:r>
          </a:p>
          <a:p>
            <a:r>
              <a:rPr lang="fr-FR" dirty="0" smtClean="0"/>
              <a:t>Apprendre aux élèves à évaluer l’acceptabilité selon ses différents critères (syntaxique, sémantique, communicationnel) par la lecture, la réflexion, les sonorités, le rythme, l’analyse…</a:t>
            </a:r>
          </a:p>
          <a:p>
            <a:r>
              <a:rPr lang="fr-FR" dirty="0" smtClean="0"/>
              <a:t>Faire acquérir aux élèves les ressources pour faire face aux normes et à leurs variations, pour devenir capables de circuler dans les usages et leurs contraintes</a:t>
            </a:r>
          </a:p>
          <a:p>
            <a:r>
              <a:rPr lang="fr-FR" dirty="0" smtClean="0"/>
              <a:t>S’inspirer de l’enseignement des langues vivantes</a:t>
            </a:r>
          </a:p>
        </p:txBody>
      </p:sp>
    </p:spTree>
    <p:extLst>
      <p:ext uri="{BB962C8B-B14F-4D97-AF65-F5344CB8AC3E}">
        <p14:creationId xmlns:p14="http://schemas.microsoft.com/office/powerpoint/2010/main" val="4019778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texte 2"/>
          <p:cNvSpPr>
            <a:spLocks noGrp="1"/>
          </p:cNvSpPr>
          <p:nvPr>
            <p:ph type="body" idx="1"/>
          </p:nvPr>
        </p:nvSpPr>
        <p:spPr/>
        <p:txBody>
          <a:bodyPr>
            <a:noAutofit/>
          </a:bodyPr>
          <a:lstStyle/>
          <a:p>
            <a:r>
              <a:rPr lang="fr-FR" sz="1400" dirty="0" smtClean="0"/>
              <a:t>Diaporama élaboré par Jean-Christophe Benzal, professeur membre du groupe de travail pour la Rénovation Pédagogique du Collège de l’Académie de Besançon, à partir d’un travail effectué par l’Académie de Bordeaux et d’une présentation d’Anne </a:t>
            </a:r>
            <a:r>
              <a:rPr lang="fr-FR" sz="1400" dirty="0" err="1" smtClean="0"/>
              <a:t>Vibert</a:t>
            </a:r>
            <a:r>
              <a:rPr lang="fr-FR" sz="1400" dirty="0" smtClean="0"/>
              <a:t> (Inspectrice Générale) et Anne </a:t>
            </a:r>
            <a:r>
              <a:rPr lang="fr-FR" sz="1400" dirty="0" err="1" smtClean="0"/>
              <a:t>Guerpillon</a:t>
            </a:r>
            <a:r>
              <a:rPr lang="fr-FR" sz="1400" dirty="0" smtClean="0"/>
              <a:t> (IA-IPR de Lettres faisant fonction, Académie d’Aix-Marseille)</a:t>
            </a:r>
            <a:endParaRPr lang="fr-FR" sz="1400" dirty="0"/>
          </a:p>
        </p:txBody>
      </p:sp>
    </p:spTree>
    <p:extLst>
      <p:ext uri="{BB962C8B-B14F-4D97-AF65-F5344CB8AC3E}">
        <p14:creationId xmlns:p14="http://schemas.microsoft.com/office/powerpoint/2010/main" val="2264685003"/>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smtClean="0"/>
              <a:t>Le langage oral est inné, génétiquement programmé à la condition d’être sollicité dans l’interaction.</a:t>
            </a:r>
          </a:p>
          <a:p>
            <a:pPr lvl="1">
              <a:buFont typeface="Wingdings" panose="05000000000000000000" pitchFamily="2" charset="2"/>
              <a:buChar char="Ø"/>
            </a:pPr>
            <a:r>
              <a:rPr lang="fr-FR" sz="1600" dirty="0" smtClean="0"/>
              <a:t>Vers l’âge de 3 ans commence à apparaître la syntaxe, avec des marqueurs grammaticaux (« bébé bobo » / « bébé a bobo »).</a:t>
            </a:r>
          </a:p>
          <a:p>
            <a:pPr lvl="1">
              <a:buFont typeface="Wingdings" panose="05000000000000000000" pitchFamily="2" charset="2"/>
              <a:buChar char="Ø"/>
            </a:pPr>
            <a:r>
              <a:rPr lang="fr-FR" sz="1600" dirty="0" smtClean="0"/>
              <a:t>Vers l’âge de 5/6 ans, le langage se construit par imitation du phrasé adulte, même s’il y a généralisation abusive des règles (« je </a:t>
            </a:r>
            <a:r>
              <a:rPr lang="fr-FR" sz="1600" dirty="0" err="1" smtClean="0"/>
              <a:t>courrirai</a:t>
            </a:r>
            <a:r>
              <a:rPr lang="fr-FR" sz="1600" dirty="0" smtClean="0"/>
              <a:t> » au lieu de « je courrai »).</a:t>
            </a:r>
          </a:p>
          <a:p>
            <a:r>
              <a:rPr lang="fr-FR" dirty="0" smtClean="0"/>
              <a:t>Importance du bain de langage et des interactions précoces</a:t>
            </a:r>
            <a:endParaRPr lang="fr-FR" dirty="0"/>
          </a:p>
        </p:txBody>
      </p:sp>
    </p:spTree>
    <p:extLst>
      <p:ext uri="{BB962C8B-B14F-4D97-AF65-F5344CB8AC3E}">
        <p14:creationId xmlns:p14="http://schemas.microsoft.com/office/powerpoint/2010/main" val="171075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i="1" dirty="0" smtClean="0"/>
              <a:t>« A sept ans, n’importe quel élève peut engendrer à l’oral en discours la très grande majorité des formes nominales, adjectivales et verbales soumises à variation. […] Il a bien une grammaire implicite efficace de la variation orale. A l’inverse de ce que font les pratiques dominantes qui le mettent trop souvent en position d’insécurité, on doit lui rendre manifeste cette compétence. »</a:t>
            </a:r>
          </a:p>
          <a:p>
            <a:pPr marL="0" indent="0" algn="r">
              <a:buNone/>
            </a:pPr>
            <a:r>
              <a:rPr lang="fr-FR" sz="1800" dirty="0" smtClean="0"/>
              <a:t>Marceline </a:t>
            </a:r>
            <a:r>
              <a:rPr lang="fr-FR" sz="1800" dirty="0" err="1" smtClean="0"/>
              <a:t>Laparra</a:t>
            </a:r>
            <a:r>
              <a:rPr lang="fr-FR" sz="1800" dirty="0" smtClean="0"/>
              <a:t>, « Pour un enseignement progressif de l’orthographe dite grammaticale du français », Repères 41/2010</a:t>
            </a:r>
            <a:endParaRPr lang="fr-FR" sz="1800" dirty="0"/>
          </a:p>
        </p:txBody>
      </p:sp>
    </p:spTree>
    <p:extLst>
      <p:ext uri="{BB962C8B-B14F-4D97-AF65-F5344CB8AC3E}">
        <p14:creationId xmlns:p14="http://schemas.microsoft.com/office/powerpoint/2010/main" val="2943750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500"/>
                            </p:stCondLst>
                            <p:childTnLst>
                              <p:par>
                                <p:cTn id="9" presetID="10" presetClass="entr" presetSubtype="0" fill="hold" grpId="0" nodeType="afterEffect">
                                  <p:stCondLst>
                                    <p:cond delay="4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sz="1800" dirty="0" smtClean="0"/>
              <a:t>Le travail de l’école est donc de faire passer l’élève de cette grammaire inconsciente orale à une grammaire consciente explicite de l’écrit. Bien souvent, on oublie ce premier aspect.</a:t>
            </a:r>
          </a:p>
          <a:p>
            <a:pPr marL="0" indent="0">
              <a:buNone/>
            </a:pPr>
            <a:endParaRPr lang="fr-FR" sz="1800" dirty="0" smtClean="0"/>
          </a:p>
          <a:p>
            <a:pPr marL="811213">
              <a:buFont typeface="Wingdings" panose="05000000000000000000" pitchFamily="2" charset="2"/>
              <a:buChar char="Ü"/>
            </a:pPr>
            <a:r>
              <a:rPr lang="fr-FR" sz="1800" dirty="0"/>
              <a:t> </a:t>
            </a:r>
            <a:r>
              <a:rPr lang="fr-FR" sz="1800" dirty="0" smtClean="0"/>
              <a:t>PRENDRE APPUI SUR CETTE GRAMMAIRE INCONSCIENTE</a:t>
            </a:r>
          </a:p>
          <a:p>
            <a:pPr marL="811213">
              <a:buFont typeface="Wingdings" panose="05000000000000000000" pitchFamily="2" charset="2"/>
              <a:buChar char="Ü"/>
            </a:pPr>
            <a:r>
              <a:rPr lang="fr-FR" sz="1800" dirty="0" smtClean="0"/>
              <a:t> PRENDRE APPUI SUR LA DISTANCE ENTRE L’ORAL ET L’ECRIT</a:t>
            </a:r>
            <a:endParaRPr lang="fr-FR" sz="1800" dirty="0"/>
          </a:p>
        </p:txBody>
      </p:sp>
    </p:spTree>
    <p:extLst>
      <p:ext uri="{BB962C8B-B14F-4D97-AF65-F5344CB8AC3E}">
        <p14:creationId xmlns:p14="http://schemas.microsoft.com/office/powerpoint/2010/main" val="1084137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1750"/>
                            </p:stCondLst>
                            <p:childTnLst>
                              <p:par>
                                <p:cTn id="9" presetID="10" presetClass="entr" presetSubtype="0" fill="hold" grpId="0" nodeType="afterEffect">
                                  <p:stCondLst>
                                    <p:cond delay="12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3500"/>
                            </p:stCondLst>
                            <p:childTnLst>
                              <p:par>
                                <p:cTn id="13" presetID="10" presetClass="entr" presetSubtype="0" fill="hold" grpId="0" nodeType="afterEffect">
                                  <p:stCondLst>
                                    <p:cond delay="125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L’étude de la langue</a:t>
            </a:r>
            <a:endParaRPr lang="fr-FR" dirty="0"/>
          </a:p>
        </p:txBody>
      </p:sp>
      <p:sp>
        <p:nvSpPr>
          <p:cNvPr id="3" name="Espace réservé du texte 2"/>
          <p:cNvSpPr>
            <a:spLocks noGrp="1"/>
          </p:cNvSpPr>
          <p:nvPr>
            <p:ph type="body" idx="1"/>
          </p:nvPr>
        </p:nvSpPr>
        <p:spPr/>
        <p:txBody>
          <a:bodyPr/>
          <a:lstStyle/>
          <a:p>
            <a:r>
              <a:rPr lang="fr-FR" dirty="0" smtClean="0"/>
              <a:t>Quelle place dans le nouveau programme ?</a:t>
            </a:r>
            <a:endParaRPr lang="fr-FR" dirty="0"/>
          </a:p>
        </p:txBody>
      </p:sp>
    </p:spTree>
    <p:extLst>
      <p:ext uri="{BB962C8B-B14F-4D97-AF65-F5344CB8AC3E}">
        <p14:creationId xmlns:p14="http://schemas.microsoft.com/office/powerpoint/2010/main" val="2092388140"/>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Remarques préliminaires</a:t>
            </a:r>
            <a:endParaRPr lang="fr-FR" dirty="0"/>
          </a:p>
        </p:txBody>
      </p:sp>
      <p:sp>
        <p:nvSpPr>
          <p:cNvPr id="3" name="Espace réservé du contenu 2"/>
          <p:cNvSpPr>
            <a:spLocks noGrp="1"/>
          </p:cNvSpPr>
          <p:nvPr>
            <p:ph idx="1"/>
          </p:nvPr>
        </p:nvSpPr>
        <p:spPr/>
        <p:txBody>
          <a:bodyPr>
            <a:normAutofit/>
          </a:bodyPr>
          <a:lstStyle/>
          <a:p>
            <a:r>
              <a:rPr lang="fr-FR" dirty="0" smtClean="0"/>
              <a:t>Une place très importante (4 pages au cycle 3, 5 pages au cycle 4)</a:t>
            </a:r>
          </a:p>
          <a:p>
            <a:r>
              <a:rPr lang="fr-FR" dirty="0" smtClean="0"/>
              <a:t>Une terminologie stable et claire, précisée pour chaque cycle</a:t>
            </a:r>
          </a:p>
          <a:p>
            <a:r>
              <a:rPr lang="fr-FR" dirty="0" smtClean="0"/>
              <a:t>Des activités nombreuses et identifiées</a:t>
            </a:r>
          </a:p>
          <a:p>
            <a:pPr lvl="2">
              <a:lnSpc>
                <a:spcPct val="110000"/>
              </a:lnSpc>
              <a:spcBef>
                <a:spcPts val="0"/>
              </a:spcBef>
              <a:buFont typeface="Wingdings" panose="05000000000000000000" pitchFamily="2" charset="2"/>
              <a:buChar char="Ø"/>
            </a:pPr>
            <a:r>
              <a:rPr lang="fr-FR" i="1" dirty="0" smtClean="0"/>
              <a:t>Observation / identification / repérage / classification / recueil </a:t>
            </a:r>
          </a:p>
          <a:p>
            <a:pPr lvl="2">
              <a:lnSpc>
                <a:spcPct val="110000"/>
              </a:lnSpc>
              <a:spcBef>
                <a:spcPts val="0"/>
              </a:spcBef>
              <a:buFont typeface="Wingdings" panose="05000000000000000000" pitchFamily="2" charset="2"/>
              <a:buChar char="Ø"/>
            </a:pPr>
            <a:r>
              <a:rPr lang="fr-FR" i="1" dirty="0" smtClean="0"/>
              <a:t>Classement / tri / comparaison </a:t>
            </a:r>
          </a:p>
          <a:p>
            <a:pPr lvl="2">
              <a:lnSpc>
                <a:spcPct val="110000"/>
              </a:lnSpc>
              <a:spcBef>
                <a:spcPts val="0"/>
              </a:spcBef>
              <a:buFont typeface="Wingdings" panose="05000000000000000000" pitchFamily="2" charset="2"/>
              <a:buChar char="Ø"/>
            </a:pPr>
            <a:r>
              <a:rPr lang="fr-FR" i="1" dirty="0" smtClean="0"/>
              <a:t>Discussion / justification / verbalisation / reformulation </a:t>
            </a:r>
          </a:p>
          <a:p>
            <a:pPr lvl="2">
              <a:lnSpc>
                <a:spcPct val="110000"/>
              </a:lnSpc>
              <a:spcBef>
                <a:spcPts val="0"/>
              </a:spcBef>
              <a:buFont typeface="Wingdings" panose="05000000000000000000" pitchFamily="2" charset="2"/>
              <a:buChar char="Ø"/>
            </a:pPr>
            <a:r>
              <a:rPr lang="fr-FR" i="1" dirty="0" smtClean="0"/>
              <a:t>Manipulation (remplacement / déplacement / suppression / pronominalisation / encadrement / réduction / expansion)</a:t>
            </a:r>
          </a:p>
          <a:p>
            <a:pPr lvl="2">
              <a:lnSpc>
                <a:spcPct val="110000"/>
              </a:lnSpc>
              <a:spcBef>
                <a:spcPts val="0"/>
              </a:spcBef>
              <a:buFont typeface="Wingdings" panose="05000000000000000000" pitchFamily="2" charset="2"/>
              <a:buChar char="Ø"/>
            </a:pPr>
            <a:r>
              <a:rPr lang="fr-FR" i="1" dirty="0" smtClean="0"/>
              <a:t>Entraînement / réinvestissement / construction</a:t>
            </a:r>
          </a:p>
          <a:p>
            <a:pPr lvl="2">
              <a:lnSpc>
                <a:spcPct val="110000"/>
              </a:lnSpc>
              <a:spcBef>
                <a:spcPts val="0"/>
              </a:spcBef>
              <a:buFont typeface="Wingdings" panose="05000000000000000000" pitchFamily="2" charset="2"/>
              <a:buChar char="Ø"/>
            </a:pPr>
            <a:r>
              <a:rPr lang="fr-FR" i="1" dirty="0" smtClean="0"/>
              <a:t>Création / production / transcription</a:t>
            </a:r>
            <a:endParaRPr lang="fr-FR" i="1" dirty="0"/>
          </a:p>
        </p:txBody>
      </p:sp>
    </p:spTree>
    <p:extLst>
      <p:ext uri="{BB962C8B-B14F-4D97-AF65-F5344CB8AC3E}">
        <p14:creationId xmlns:p14="http://schemas.microsoft.com/office/powerpoint/2010/main" val="3655302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principes forts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Intégration de l’étude de la langue dans les activités de lecture / écriture </a:t>
            </a:r>
            <a:r>
              <a:rPr lang="fr-FR" b="1" u="sng" dirty="0" smtClean="0"/>
              <a:t>et</a:t>
            </a:r>
            <a:r>
              <a:rPr lang="fr-FR" dirty="0" smtClean="0"/>
              <a:t> séances spécifiques</a:t>
            </a:r>
          </a:p>
          <a:p>
            <a:r>
              <a:rPr lang="fr-FR" dirty="0" smtClean="0"/>
              <a:t>Distinguer les séances</a:t>
            </a:r>
          </a:p>
          <a:p>
            <a:pPr lvl="1">
              <a:buFont typeface="Wingdings" panose="05000000000000000000" pitchFamily="2" charset="2"/>
              <a:buChar char="Ø"/>
            </a:pPr>
            <a:r>
              <a:rPr lang="fr-FR" dirty="0" smtClean="0"/>
              <a:t>qui permettent la découverte, la compréhension, l’entraînement afin de développer une compétence linguistique</a:t>
            </a:r>
          </a:p>
          <a:p>
            <a:pPr lvl="1">
              <a:buFont typeface="Wingdings" panose="05000000000000000000" pitchFamily="2" charset="2"/>
              <a:buChar char="Ø"/>
            </a:pPr>
            <a:r>
              <a:rPr lang="fr-FR" dirty="0" smtClean="0"/>
              <a:t>qui </a:t>
            </a:r>
            <a:r>
              <a:rPr lang="fr-FR" dirty="0"/>
              <a:t>doivent permettre de progresser dans la </a:t>
            </a:r>
            <a:r>
              <a:rPr lang="fr-FR" dirty="0" smtClean="0"/>
              <a:t>structuration</a:t>
            </a:r>
          </a:p>
          <a:p>
            <a:r>
              <a:rPr lang="fr-FR" dirty="0" smtClean="0"/>
              <a:t>Nécessité de mettre en lumière les régularités (fin de la recherche d’exhaustivité)</a:t>
            </a:r>
          </a:p>
          <a:p>
            <a:r>
              <a:rPr lang="fr-FR" dirty="0" smtClean="0"/>
              <a:t>Permettre une compréhension progressive de la langue comme système dont la mise en œuvre se fait dans des discours</a:t>
            </a:r>
          </a:p>
        </p:txBody>
      </p:sp>
    </p:spTree>
    <p:extLst>
      <p:ext uri="{BB962C8B-B14F-4D97-AF65-F5344CB8AC3E}">
        <p14:creationId xmlns:p14="http://schemas.microsoft.com/office/powerpoint/2010/main" val="2463654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500"/>
                                        <p:tgtEl>
                                          <p:spTgt spid="3">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objectifs du programme</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261215767"/>
              </p:ext>
            </p:extLst>
          </p:nvPr>
        </p:nvGraphicFramePr>
        <p:xfrm>
          <a:off x="1450975" y="2016125"/>
          <a:ext cx="9291638" cy="3388360"/>
        </p:xfrm>
        <a:graphic>
          <a:graphicData uri="http://schemas.openxmlformats.org/drawingml/2006/table">
            <a:tbl>
              <a:tblPr firstRow="1" bandRow="1">
                <a:tableStyleId>{5C22544A-7EE6-4342-B048-85BDC9FD1C3A}</a:tableStyleId>
              </a:tblPr>
              <a:tblGrid>
                <a:gridCol w="4645819">
                  <a:extLst>
                    <a:ext uri="{9D8B030D-6E8A-4147-A177-3AD203B41FA5}">
                      <a16:colId xmlns:a16="http://schemas.microsoft.com/office/drawing/2014/main" val="2190378584"/>
                    </a:ext>
                  </a:extLst>
                </a:gridCol>
                <a:gridCol w="4645819">
                  <a:extLst>
                    <a:ext uri="{9D8B030D-6E8A-4147-A177-3AD203B41FA5}">
                      <a16:colId xmlns:a16="http://schemas.microsoft.com/office/drawing/2014/main" val="895152559"/>
                    </a:ext>
                  </a:extLst>
                </a:gridCol>
              </a:tblGrid>
              <a:tr h="370840">
                <a:tc>
                  <a:txBody>
                    <a:bodyPr/>
                    <a:lstStyle/>
                    <a:p>
                      <a:pPr algn="ctr"/>
                      <a:r>
                        <a:rPr lang="fr-FR" dirty="0" smtClean="0"/>
                        <a:t>Cycle 3</a:t>
                      </a:r>
                      <a:endParaRPr lang="fr-FR" dirty="0"/>
                    </a:p>
                  </a:txBody>
                  <a:tcPr/>
                </a:tc>
                <a:tc>
                  <a:txBody>
                    <a:bodyPr/>
                    <a:lstStyle/>
                    <a:p>
                      <a:pPr algn="ctr"/>
                      <a:r>
                        <a:rPr lang="fr-FR" dirty="0" smtClean="0"/>
                        <a:t>Cycle 4</a:t>
                      </a:r>
                      <a:endParaRPr lang="fr-FR" dirty="0"/>
                    </a:p>
                  </a:txBody>
                  <a:tcPr/>
                </a:tc>
                <a:extLst>
                  <a:ext uri="{0D108BD9-81ED-4DB2-BD59-A6C34878D82A}">
                    <a16:rowId xmlns:a16="http://schemas.microsoft.com/office/drawing/2014/main" val="2318198695"/>
                  </a:ext>
                </a:extLst>
              </a:tr>
              <a:tr h="370840">
                <a:tc>
                  <a:txBody>
                    <a:bodyPr/>
                    <a:lstStyle/>
                    <a:p>
                      <a:r>
                        <a:rPr lang="fr-FR" dirty="0" smtClean="0"/>
                        <a:t>Une étude de la langue explicite et réflexive dans le contexte de son usage</a:t>
                      </a:r>
                      <a:endParaRPr lang="fr-FR" dirty="0"/>
                    </a:p>
                  </a:txBody>
                  <a:tcPr/>
                </a:tc>
                <a:tc>
                  <a:txBody>
                    <a:bodyPr/>
                    <a:lstStyle/>
                    <a:p>
                      <a:r>
                        <a:rPr lang="fr-FR" dirty="0" smtClean="0"/>
                        <a:t>La langue comme objet d’étude spécifique</a:t>
                      </a:r>
                      <a:endParaRPr lang="fr-FR" dirty="0"/>
                    </a:p>
                  </a:txBody>
                  <a:tcPr/>
                </a:tc>
                <a:extLst>
                  <a:ext uri="{0D108BD9-81ED-4DB2-BD59-A6C34878D82A}">
                    <a16:rowId xmlns:a16="http://schemas.microsoft.com/office/drawing/2014/main" val="2949062308"/>
                  </a:ext>
                </a:extLst>
              </a:tr>
              <a:tr h="370840">
                <a:tc>
                  <a:txBody>
                    <a:bodyPr/>
                    <a:lstStyle/>
                    <a:p>
                      <a:r>
                        <a:rPr lang="fr-FR" dirty="0" smtClean="0"/>
                        <a:t>Mettre en valeur les régularités (par</a:t>
                      </a:r>
                      <a:r>
                        <a:rPr lang="fr-FR" baseline="0" dirty="0" smtClean="0"/>
                        <a:t> exemple, l’étude de la morphologie verbale prend appui sur la régularité des marques de personne et de temps)</a:t>
                      </a:r>
                      <a:endParaRPr lang="fr-FR" dirty="0"/>
                    </a:p>
                  </a:txBody>
                  <a:tcPr/>
                </a:tc>
                <a:tc>
                  <a:txBody>
                    <a:bodyPr/>
                    <a:lstStyle/>
                    <a:p>
                      <a:r>
                        <a:rPr lang="fr-FR" dirty="0" smtClean="0"/>
                        <a:t>Mettre</a:t>
                      </a:r>
                      <a:r>
                        <a:rPr lang="fr-FR" baseline="0" dirty="0" smtClean="0"/>
                        <a:t> en valeur la structuration (comprendre le fonctionnement global de la langue et l’organisation de son système syntaxique)</a:t>
                      </a:r>
                      <a:endParaRPr lang="fr-FR" dirty="0"/>
                    </a:p>
                  </a:txBody>
                  <a:tcPr/>
                </a:tc>
                <a:extLst>
                  <a:ext uri="{0D108BD9-81ED-4DB2-BD59-A6C34878D82A}">
                    <a16:rowId xmlns:a16="http://schemas.microsoft.com/office/drawing/2014/main" val="1594596017"/>
                  </a:ext>
                </a:extLst>
              </a:tr>
              <a:tr h="370840">
                <a:tc>
                  <a:txBody>
                    <a:bodyPr/>
                    <a:lstStyle/>
                    <a:p>
                      <a:r>
                        <a:rPr lang="fr-FR" dirty="0" smtClean="0"/>
                        <a:t>La langue au service d’activité de compréhension</a:t>
                      </a:r>
                      <a:r>
                        <a:rPr lang="fr-FR" baseline="0" dirty="0" smtClean="0"/>
                        <a:t> de textes et d’écriture</a:t>
                      </a:r>
                      <a:endParaRPr lang="fr-FR" dirty="0"/>
                    </a:p>
                  </a:txBody>
                  <a:tcPr/>
                </a:tc>
                <a:tc>
                  <a:txBody>
                    <a:bodyPr/>
                    <a:lstStyle/>
                    <a:p>
                      <a:r>
                        <a:rPr lang="fr-FR" dirty="0" smtClean="0"/>
                        <a:t>L’étude de la langue pour développer des compétences langagières de lecture et d’écriture,</a:t>
                      </a:r>
                      <a:r>
                        <a:rPr lang="fr-FR" baseline="0" dirty="0" smtClean="0"/>
                        <a:t> d’orthographe, de réflexion sur elle-même</a:t>
                      </a:r>
                      <a:endParaRPr lang="fr-FR" dirty="0"/>
                    </a:p>
                  </a:txBody>
                  <a:tcPr/>
                </a:tc>
                <a:extLst>
                  <a:ext uri="{0D108BD9-81ED-4DB2-BD59-A6C34878D82A}">
                    <a16:rowId xmlns:a16="http://schemas.microsoft.com/office/drawing/2014/main" val="3875447643"/>
                  </a:ext>
                </a:extLst>
              </a:tr>
            </a:tbl>
          </a:graphicData>
        </a:graphic>
      </p:graphicFrame>
    </p:spTree>
    <p:extLst>
      <p:ext uri="{BB962C8B-B14F-4D97-AF65-F5344CB8AC3E}">
        <p14:creationId xmlns:p14="http://schemas.microsoft.com/office/powerpoint/2010/main" val="3568406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250</TotalTime>
  <Words>2326</Words>
  <Application>Microsoft Office PowerPoint</Application>
  <PresentationFormat>Grand écran</PresentationFormat>
  <Paragraphs>211</Paragraphs>
  <Slides>29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Arial</vt:lpstr>
      <vt:lpstr>Arial Narrow</vt:lpstr>
      <vt:lpstr>Courier New</vt:lpstr>
      <vt:lpstr>Rockwell</vt:lpstr>
      <vt:lpstr>Symbol</vt:lpstr>
      <vt:lpstr>Wingdings</vt:lpstr>
      <vt:lpstr>Galerie</vt:lpstr>
      <vt:lpstr>Enseigner la langue au collège</vt:lpstr>
      <vt:lpstr>Préambule</vt:lpstr>
      <vt:lpstr>Présentation PowerPoint</vt:lpstr>
      <vt:lpstr>Présentation PowerPoint</vt:lpstr>
      <vt:lpstr>Présentation PowerPoint</vt:lpstr>
      <vt:lpstr>L’étude de la langue</vt:lpstr>
      <vt:lpstr>Remarques préliminaires</vt:lpstr>
      <vt:lpstr>Des principes forts</vt:lpstr>
      <vt:lpstr>Les objectifs du programme</vt:lpstr>
      <vt:lpstr>Les notions principales</vt:lpstr>
      <vt:lpstr>Modèle canonique de la phrase</vt:lpstr>
      <vt:lpstr>Complément de verbe, complément de phrase</vt:lpstr>
      <vt:lpstr>Complément de verbe, complément de phrase</vt:lpstr>
      <vt:lpstr>Progressivité des apprentissages</vt:lpstr>
      <vt:lpstr>Progressivité des apprentissages</vt:lpstr>
      <vt:lpstr>Quels changements 2008/2016 ?</vt:lpstr>
      <vt:lpstr>Morphologie verbale</vt:lpstr>
      <vt:lpstr>Morphologie verbale</vt:lpstr>
      <vt:lpstr>Morphologie verbale</vt:lpstr>
      <vt:lpstr>Bâtir une progression</vt:lpstr>
      <vt:lpstr>Considérations générales</vt:lpstr>
      <vt:lpstr>La notion de proposition cycle 3</vt:lpstr>
      <vt:lpstr>La notion de proposition classe de 5e </vt:lpstr>
      <vt:lpstr>La notion de proposition classe de 4e </vt:lpstr>
      <vt:lpstr>La notion de proposition classe de 3e </vt:lpstr>
      <vt:lpstr>Quatre modèles d’étude de la langue</vt:lpstr>
      <vt:lpstr>Oral / écrit</vt:lpstr>
      <vt:lpstr>La notion d’acceptabilité</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Enseigner la langue au collège</dc:title>
  <dc:creator>Jean-Christophe BENZAL</dc:creator>
  <cp:lastModifiedBy>Jean-Christophe BENZAL</cp:lastModifiedBy>
  <cp:revision>56</cp:revision>
  <dcterms:created xsi:type="dcterms:W3CDTF">2016-01-27T19:16:18Z</dcterms:created>
  <dcterms:modified xsi:type="dcterms:W3CDTF">2016-01-30T16:06:10Z</dcterms:modified>
</cp:coreProperties>
</file>