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69" r:id="rId4"/>
    <p:sldId id="270" r:id="rId5"/>
    <p:sldId id="271" r:id="rId6"/>
    <p:sldId id="272" r:id="rId7"/>
    <p:sldId id="284" r:id="rId8"/>
    <p:sldId id="286" r:id="rId9"/>
    <p:sldId id="291" r:id="rId10"/>
    <p:sldId id="273" r:id="rId11"/>
    <p:sldId id="274" r:id="rId12"/>
    <p:sldId id="275" r:id="rId13"/>
    <p:sldId id="288" r:id="rId14"/>
    <p:sldId id="276" r:id="rId15"/>
    <p:sldId id="278" r:id="rId16"/>
    <p:sldId id="287" r:id="rId17"/>
    <p:sldId id="293" r:id="rId18"/>
    <p:sldId id="294" r:id="rId19"/>
    <p:sldId id="289" r:id="rId20"/>
    <p:sldId id="295" r:id="rId21"/>
    <p:sldId id="290" r:id="rId22"/>
    <p:sldId id="292" r:id="rId23"/>
    <p:sldId id="279"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420"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fr-FR"/>
              <a:t>07/02/2016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fr-FR"/>
              <a:t>07/02/2016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fr-FR" smtClean="0"/>
              <a:t>Modifiez le style du titre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a:p>
        </p:txBody>
      </p:sp>
      <p:sp>
        <p:nvSpPr>
          <p:cNvPr id="4" name="Date Placeholder 3"/>
          <p:cNvSpPr>
            <a:spLocks noGrp="1"/>
          </p:cNvSpPr>
          <p:nvPr>
            <p:ph type="dt" sz="half" idx="10"/>
          </p:nvPr>
        </p:nvSpPr>
        <p:spPr/>
        <p:txBody>
          <a:bodyPr/>
          <a:lstStyle/>
          <a:p>
            <a:fld id="{402B9795-92DC-40DC-A1CA-9A4B349D7824}" type="datetimeFigureOut">
              <a:rPr lang="fr-FR"/>
              <a:t>07/02/2016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fr-FR" smtClean="0"/>
              <a:t>Modifiez le style du titre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02B9795-92DC-40DC-A1CA-9A4B349D7824}" type="datetimeFigureOut">
              <a:rPr lang="fr-FR"/>
              <a:t>07/02/2016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02B9795-92DC-40DC-A1CA-9A4B349D7824}" type="datetimeFigureOut">
              <a:rPr lang="fr-FR"/>
              <a:t>07/02/2016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02B9795-92DC-40DC-A1CA-9A4B349D7824}" type="datetimeFigureOut">
              <a:rPr lang="fr-FR"/>
              <a:t>07/02/2016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402B9795-92DC-40DC-A1CA-9A4B349D7824}" type="datetimeFigureOut">
              <a:rPr lang="fr-FR"/>
              <a:t>07/02/2016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fr-FR" smtClean="0"/>
              <a:t>Modifiez le style du titre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fr-FR" smtClean="0"/>
              <a:t>Cliquez sur l'icône pour ajouter une image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sz="1200" b="1" i="1">
                <a:latin typeface="Arial"/>
                <a:ea typeface="+mn-ea"/>
                <a:cs typeface="Arial"/>
              </a:rPr>
              <a:t>REMARQUE :</a:t>
            </a:r>
          </a:p>
          <a:p>
            <a:pPr algn="l" defTabSz="914400">
              <a:buNone/>
            </a:pPr>
            <a:r>
              <a:rPr sz="1200" b="0" i="1">
                <a:latin typeface="Arial"/>
                <a:ea typeface="+mn-ea"/>
                <a:cs typeface="Arial"/>
              </a:rPr>
              <a:t>Pour modifier l’image présente sur cette diapositive, sélectionnez l’image, puis supprimez-la. Cliquez ensuite sur l’icône Images dans l’espace réservé pour insérer votre propre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fr-FR" smtClean="0"/>
              <a:t>Modifiez le style du titre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02B9795-92DC-40DC-A1CA-9A4B349D7824}" type="datetimeFigureOut">
              <a:rPr lang="fr-FR"/>
              <a:t>07/02/2016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402B9795-92DC-40DC-A1CA-9A4B349D7824}" type="datetimeFigureOut">
              <a:rPr lang="fr-FR"/>
              <a:t>07/02/2016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4900" y="2424112"/>
            <a:ext cx="4919472" cy="37480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66110" y="2424112"/>
            <a:ext cx="4919472" cy="37480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402B9795-92DC-40DC-A1CA-9A4B349D7824}" type="datetimeFigureOut">
              <a:rPr lang="fr-FR"/>
              <a:t>07/02/2016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402B9795-92DC-40DC-A1CA-9A4B349D7824}" type="datetimeFigureOut">
              <a:rPr lang="fr-FR"/>
              <a:t>07/02/2016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fr-FR"/>
              <a:t>07/02/2016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fr-FR" smtClean="0"/>
              <a:t>Modifiez le style du titre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02B9795-92DC-40DC-A1CA-9A4B349D7824}" type="datetimeFigureOut">
              <a:rPr lang="fr-FR"/>
              <a:t>07/02/2016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fr-FR" smtClean="0"/>
              <a:t>Modifiez le style du titre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fr-FR"/>
              <a:pPr/>
              <a:t>07/02/2016</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‹N°›</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347730" y="2292094"/>
            <a:ext cx="6491220" cy="2219691"/>
          </a:xfrm>
        </p:spPr>
        <p:txBody>
          <a:bodyPr anchor="ctr">
            <a:normAutofit/>
          </a:bodyPr>
          <a:lstStyle/>
          <a:p>
            <a:r>
              <a:rPr lang="fr-FR" noProof="1" smtClean="0">
                <a:solidFill>
                  <a:schemeClr val="tx2"/>
                </a:solidFill>
              </a:rPr>
              <a:t>LANGUES ET CULTUREs DE L’ANTIQUITÉ</a:t>
            </a:r>
            <a:endParaRPr lang="fr-FR" noProof="1">
              <a:solidFill>
                <a:schemeClr val="tx2"/>
              </a:solidFill>
            </a:endParaRPr>
          </a:p>
        </p:txBody>
      </p:sp>
      <p:sp>
        <p:nvSpPr>
          <p:cNvPr id="7" name="Sous-titre 6"/>
          <p:cNvSpPr>
            <a:spLocks noGrp="1"/>
          </p:cNvSpPr>
          <p:nvPr>
            <p:ph type="subTitle" idx="1"/>
          </p:nvPr>
        </p:nvSpPr>
        <p:spPr>
          <a:xfrm>
            <a:off x="476518" y="4511784"/>
            <a:ext cx="6362432" cy="955565"/>
          </a:xfrm>
        </p:spPr>
        <p:txBody>
          <a:bodyPr>
            <a:normAutofit/>
          </a:bodyPr>
          <a:lstStyle/>
          <a:p>
            <a:pPr marL="0" indent="0" algn="l">
              <a:spcBef>
                <a:spcPts val="0"/>
              </a:spcBef>
              <a:buNone/>
            </a:pPr>
            <a:r>
              <a:rPr lang="fr-FR" sz="2400" noProof="1" smtClean="0">
                <a:solidFill>
                  <a:schemeClr val="tx2"/>
                </a:solidFill>
              </a:rPr>
              <a:t>Quelle place dans les cycles 3 et 4 ? </a:t>
            </a:r>
            <a:endParaRPr lang="fr-FR" sz="2400" noProof="1">
              <a:solidFill>
                <a:schemeClr val="tx2"/>
              </a:solidFill>
            </a:endParaRPr>
          </a:p>
        </p:txBody>
      </p:sp>
      <p:pic>
        <p:nvPicPr>
          <p:cNvPr id="4" name="Espace réservé de l’image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6981063" y="1317474"/>
            <a:ext cx="5210937" cy="4194968"/>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2580" y="76200"/>
            <a:ext cx="10403002" cy="1096962"/>
          </a:xfrm>
        </p:spPr>
        <p:txBody>
          <a:bodyPr/>
          <a:lstStyle/>
          <a:p>
            <a:r>
              <a:rPr lang="fr-FR" dirty="0" smtClean="0">
                <a:solidFill>
                  <a:schemeClr val="tx2"/>
                </a:solidFill>
              </a:rPr>
              <a:t>UN EXEMPLE : rapprochements et prolongements étymologiques</a:t>
            </a:r>
            <a:r>
              <a:rPr lang="fr-FR" dirty="0" smtClean="0"/>
              <a:t>. </a:t>
            </a:r>
            <a:endParaRPr lang="fr-FR" dirty="0"/>
          </a:p>
        </p:txBody>
      </p:sp>
      <p:sp>
        <p:nvSpPr>
          <p:cNvPr id="5" name="Espace réservé du contenu 4"/>
          <p:cNvSpPr>
            <a:spLocks noGrp="1"/>
          </p:cNvSpPr>
          <p:nvPr>
            <p:ph sz="half" idx="1"/>
          </p:nvPr>
        </p:nvSpPr>
        <p:spPr>
          <a:xfrm>
            <a:off x="811369" y="1600199"/>
            <a:ext cx="4790942" cy="4571999"/>
          </a:xfrm>
        </p:spPr>
        <p:txBody>
          <a:bodyPr>
            <a:normAutofit/>
          </a:bodyPr>
          <a:lstStyle/>
          <a:p>
            <a:pPr marL="0" indent="0">
              <a:buNone/>
            </a:pPr>
            <a:r>
              <a:rPr lang="fr-FR" sz="2400" dirty="0" smtClean="0">
                <a:solidFill>
                  <a:srgbClr val="FF0000"/>
                </a:solidFill>
              </a:rPr>
              <a:t>Quattuor</a:t>
            </a:r>
            <a:r>
              <a:rPr lang="fr-FR" sz="2400" dirty="0" smtClean="0"/>
              <a:t> </a:t>
            </a:r>
            <a:r>
              <a:rPr lang="fr-FR" sz="2400" dirty="0" smtClean="0">
                <a:solidFill>
                  <a:schemeClr val="tx2"/>
                </a:solidFill>
              </a:rPr>
              <a:t>robustos filios</a:t>
            </a:r>
            <a:r>
              <a:rPr lang="fr-FR" sz="2400" dirty="0" smtClean="0"/>
              <a:t>, </a:t>
            </a:r>
            <a:r>
              <a:rPr lang="fr-FR" sz="2400" dirty="0" smtClean="0">
                <a:solidFill>
                  <a:srgbClr val="FF0000"/>
                </a:solidFill>
              </a:rPr>
              <a:t>quinque</a:t>
            </a:r>
            <a:r>
              <a:rPr lang="fr-FR" sz="2400" dirty="0" smtClean="0"/>
              <a:t> </a:t>
            </a:r>
            <a:r>
              <a:rPr lang="fr-FR" sz="2400" dirty="0" smtClean="0">
                <a:solidFill>
                  <a:schemeClr val="tx2"/>
                </a:solidFill>
              </a:rPr>
              <a:t>filias, tantam </a:t>
            </a:r>
            <a:r>
              <a:rPr lang="fr-FR" sz="2400" dirty="0" smtClean="0">
                <a:solidFill>
                  <a:srgbClr val="FF0000"/>
                </a:solidFill>
              </a:rPr>
              <a:t>domum</a:t>
            </a:r>
            <a:r>
              <a:rPr lang="fr-FR" sz="2400" dirty="0" smtClean="0"/>
              <a:t>, </a:t>
            </a:r>
            <a:r>
              <a:rPr lang="fr-FR" sz="2400" dirty="0" smtClean="0">
                <a:solidFill>
                  <a:schemeClr val="tx2"/>
                </a:solidFill>
              </a:rPr>
              <a:t>tantas clientelas Appius Claudius regebat et </a:t>
            </a:r>
            <a:r>
              <a:rPr lang="fr-FR" sz="2400" dirty="0" smtClean="0">
                <a:solidFill>
                  <a:srgbClr val="FF0000"/>
                </a:solidFill>
              </a:rPr>
              <a:t>caecus</a:t>
            </a:r>
            <a:r>
              <a:rPr lang="fr-FR" sz="2400" dirty="0" smtClean="0"/>
              <a:t> et </a:t>
            </a:r>
            <a:r>
              <a:rPr lang="fr-FR" sz="2400" dirty="0" smtClean="0">
                <a:solidFill>
                  <a:srgbClr val="FF0000"/>
                </a:solidFill>
              </a:rPr>
              <a:t>senex </a:t>
            </a:r>
            <a:r>
              <a:rPr lang="fr-FR" sz="2400" dirty="0" smtClean="0"/>
              <a:t>: </a:t>
            </a:r>
            <a:r>
              <a:rPr lang="fr-FR" sz="2400" dirty="0" smtClean="0">
                <a:solidFill>
                  <a:schemeClr val="tx2"/>
                </a:solidFill>
              </a:rPr>
              <a:t>intentum enim animum tamquam arcum habebat nec languide succumbebat senectuti ; tenebat non modo auctoritatem, sed etiam imperium in suos : metuebant servi, verebantur liberi, carum</a:t>
            </a:r>
            <a:r>
              <a:rPr lang="fr-FR" sz="2400" dirty="0" smtClean="0"/>
              <a:t> </a:t>
            </a:r>
            <a:r>
              <a:rPr lang="fr-FR" sz="2400" dirty="0" smtClean="0">
                <a:solidFill>
                  <a:srgbClr val="FF0000"/>
                </a:solidFill>
              </a:rPr>
              <a:t>omnes </a:t>
            </a:r>
            <a:r>
              <a:rPr lang="fr-FR" sz="2400" dirty="0" smtClean="0">
                <a:solidFill>
                  <a:schemeClr val="tx2"/>
                </a:solidFill>
              </a:rPr>
              <a:t>habebant ; vigebat in illa domo mos patrius et disciplina</a:t>
            </a:r>
            <a:r>
              <a:rPr lang="fr-FR" sz="2400" dirty="0" smtClean="0"/>
              <a:t>. </a:t>
            </a:r>
          </a:p>
          <a:p>
            <a:pPr marL="0" indent="0">
              <a:buNone/>
            </a:pPr>
            <a:r>
              <a:rPr lang="fr-FR" sz="1800" dirty="0" smtClean="0">
                <a:solidFill>
                  <a:schemeClr val="tx2"/>
                </a:solidFill>
              </a:rPr>
              <a:t>D’après Cicéron, </a:t>
            </a:r>
            <a:r>
              <a:rPr lang="fr-FR" sz="1800" i="1" dirty="0" smtClean="0">
                <a:solidFill>
                  <a:schemeClr val="tx2"/>
                </a:solidFill>
              </a:rPr>
              <a:t>De </a:t>
            </a:r>
            <a:r>
              <a:rPr lang="fr-FR" sz="1800" i="1" dirty="0" err="1" smtClean="0">
                <a:solidFill>
                  <a:schemeClr val="tx2"/>
                </a:solidFill>
              </a:rPr>
              <a:t>Senectute</a:t>
            </a:r>
            <a:endParaRPr lang="fr-FR" sz="1800" i="1" dirty="0">
              <a:solidFill>
                <a:schemeClr val="tx2"/>
              </a:solidFill>
            </a:endParaRPr>
          </a:p>
        </p:txBody>
      </p:sp>
      <p:sp>
        <p:nvSpPr>
          <p:cNvPr id="6" name="Espace réservé du contenu 5"/>
          <p:cNvSpPr>
            <a:spLocks noGrp="1"/>
          </p:cNvSpPr>
          <p:nvPr>
            <p:ph sz="half" idx="2"/>
          </p:nvPr>
        </p:nvSpPr>
        <p:spPr>
          <a:xfrm>
            <a:off x="6172200" y="1600200"/>
            <a:ext cx="5019541" cy="5058177"/>
          </a:xfrm>
        </p:spPr>
        <p:txBody>
          <a:bodyPr>
            <a:noAutofit/>
          </a:bodyPr>
          <a:lstStyle/>
          <a:p>
            <a:pPr marL="0" indent="0">
              <a:buNone/>
            </a:pPr>
            <a:r>
              <a:rPr lang="fr-FR" sz="2400" dirty="0" smtClean="0">
                <a:solidFill>
                  <a:schemeClr val="tx2"/>
                </a:solidFill>
              </a:rPr>
              <a:t>Appius Claudius, </a:t>
            </a:r>
            <a:r>
              <a:rPr lang="fr-FR" sz="2400" dirty="0" smtClean="0">
                <a:solidFill>
                  <a:srgbClr val="0070C0"/>
                </a:solidFill>
              </a:rPr>
              <a:t>aveugle</a:t>
            </a:r>
            <a:r>
              <a:rPr lang="fr-FR" sz="2400" dirty="0" smtClean="0">
                <a:solidFill>
                  <a:schemeClr val="tx2"/>
                </a:solidFill>
              </a:rPr>
              <a:t> et </a:t>
            </a:r>
            <a:r>
              <a:rPr lang="fr-FR" sz="2400" dirty="0" smtClean="0">
                <a:solidFill>
                  <a:srgbClr val="0070C0"/>
                </a:solidFill>
              </a:rPr>
              <a:t>âgé, </a:t>
            </a:r>
            <a:r>
              <a:rPr lang="fr-FR" sz="2400" dirty="0" smtClean="0">
                <a:solidFill>
                  <a:schemeClr val="tx2"/>
                </a:solidFill>
              </a:rPr>
              <a:t>dirigeait </a:t>
            </a:r>
            <a:r>
              <a:rPr lang="fr-FR" sz="2400" dirty="0" smtClean="0">
                <a:solidFill>
                  <a:srgbClr val="0070C0"/>
                </a:solidFill>
              </a:rPr>
              <a:t>quatre</a:t>
            </a:r>
            <a:r>
              <a:rPr lang="fr-FR" sz="2400" dirty="0" smtClean="0">
                <a:solidFill>
                  <a:schemeClr val="tx2"/>
                </a:solidFill>
              </a:rPr>
              <a:t> fils en pleine vigueur, </a:t>
            </a:r>
            <a:r>
              <a:rPr lang="fr-FR" sz="2400" dirty="0" smtClean="0">
                <a:solidFill>
                  <a:srgbClr val="0070C0"/>
                </a:solidFill>
              </a:rPr>
              <a:t>cinq</a:t>
            </a:r>
            <a:r>
              <a:rPr lang="fr-FR" sz="2400" dirty="0" smtClean="0">
                <a:solidFill>
                  <a:schemeClr val="tx2"/>
                </a:solidFill>
              </a:rPr>
              <a:t> filles, une grande </a:t>
            </a:r>
            <a:r>
              <a:rPr lang="fr-FR" sz="2400" dirty="0" smtClean="0">
                <a:solidFill>
                  <a:srgbClr val="0070C0"/>
                </a:solidFill>
              </a:rPr>
              <a:t>maison</a:t>
            </a:r>
            <a:r>
              <a:rPr lang="fr-FR" sz="2400" dirty="0" smtClean="0">
                <a:solidFill>
                  <a:schemeClr val="tx2"/>
                </a:solidFill>
              </a:rPr>
              <a:t> de grandes clientèles. En effet, il avait l’esprit tendu comme un arc et ne succombait pas languissamment à la vieillesse ; il gardait non seulement du prestige mais encore du pouvoir sur les siens ; ses esclaves le craignaient, ses enfants le respectaient, </a:t>
            </a:r>
            <a:r>
              <a:rPr lang="fr-FR" sz="2400" dirty="0" smtClean="0">
                <a:solidFill>
                  <a:srgbClr val="0070C0"/>
                </a:solidFill>
              </a:rPr>
              <a:t>tous</a:t>
            </a:r>
            <a:r>
              <a:rPr lang="fr-FR" sz="2400" dirty="0" smtClean="0">
                <a:solidFill>
                  <a:schemeClr val="tx2"/>
                </a:solidFill>
              </a:rPr>
              <a:t> le tenaient pour un être cher ; dans cette maison la coutume et la discipline ancestrale restaient en vigueur. </a:t>
            </a:r>
            <a:endParaRPr lang="fr-FR" sz="2400" dirty="0">
              <a:solidFill>
                <a:schemeClr val="tx2"/>
              </a:solidFill>
            </a:endParaRPr>
          </a:p>
        </p:txBody>
      </p:sp>
    </p:spTree>
    <p:extLst>
      <p:ext uri="{BB962C8B-B14F-4D97-AF65-F5344CB8AC3E}">
        <p14:creationId xmlns:p14="http://schemas.microsoft.com/office/powerpoint/2010/main" val="8697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2580" y="76200"/>
            <a:ext cx="10403002" cy="1096962"/>
          </a:xfrm>
        </p:spPr>
        <p:txBody>
          <a:bodyPr/>
          <a:lstStyle/>
          <a:p>
            <a:r>
              <a:rPr lang="fr-FR" dirty="0" smtClean="0"/>
              <a:t>    </a:t>
            </a:r>
            <a:r>
              <a:rPr lang="fr-FR" dirty="0" smtClean="0">
                <a:solidFill>
                  <a:schemeClr val="tx2"/>
                </a:solidFill>
              </a:rPr>
              <a:t>UN EXEMPLE : rapprochement des systèmes linguistiques. </a:t>
            </a:r>
            <a:endParaRPr lang="fr-FR" dirty="0">
              <a:solidFill>
                <a:schemeClr val="tx2"/>
              </a:solidFill>
            </a:endParaRPr>
          </a:p>
        </p:txBody>
      </p:sp>
      <p:sp>
        <p:nvSpPr>
          <p:cNvPr id="5" name="Espace réservé du contenu 4"/>
          <p:cNvSpPr>
            <a:spLocks noGrp="1"/>
          </p:cNvSpPr>
          <p:nvPr>
            <p:ph sz="half" idx="1"/>
          </p:nvPr>
        </p:nvSpPr>
        <p:spPr>
          <a:xfrm>
            <a:off x="798490" y="1600199"/>
            <a:ext cx="4868216" cy="4571999"/>
          </a:xfrm>
        </p:spPr>
        <p:txBody>
          <a:bodyPr>
            <a:normAutofit/>
          </a:bodyPr>
          <a:lstStyle/>
          <a:p>
            <a:pPr marL="0" indent="0">
              <a:buNone/>
            </a:pPr>
            <a:r>
              <a:rPr lang="fr-FR" sz="2400" dirty="0" smtClean="0">
                <a:solidFill>
                  <a:schemeClr val="tx2"/>
                </a:solidFill>
              </a:rPr>
              <a:t>Quattuor robustos filios, quinque filias, tantam domum, tantas clientelas Appius Claudius rege</a:t>
            </a:r>
            <a:r>
              <a:rPr lang="fr-FR" sz="2400" dirty="0" smtClean="0">
                <a:solidFill>
                  <a:srgbClr val="FF0000"/>
                </a:solidFill>
              </a:rPr>
              <a:t>bat</a:t>
            </a:r>
            <a:r>
              <a:rPr lang="fr-FR" sz="2400" dirty="0" smtClean="0">
                <a:solidFill>
                  <a:schemeClr val="tx2"/>
                </a:solidFill>
              </a:rPr>
              <a:t> et caecus et senex : intentum enim animum tamquam arcum habe</a:t>
            </a:r>
            <a:r>
              <a:rPr lang="fr-FR" sz="2400" dirty="0" smtClean="0">
                <a:solidFill>
                  <a:srgbClr val="FF0000"/>
                </a:solidFill>
              </a:rPr>
              <a:t>bat </a:t>
            </a:r>
            <a:r>
              <a:rPr lang="fr-FR" sz="2400" dirty="0" smtClean="0">
                <a:solidFill>
                  <a:schemeClr val="tx2"/>
                </a:solidFill>
              </a:rPr>
              <a:t>nec languide succumbe</a:t>
            </a:r>
            <a:r>
              <a:rPr lang="fr-FR" sz="2400" dirty="0" smtClean="0">
                <a:solidFill>
                  <a:srgbClr val="FF0000"/>
                </a:solidFill>
              </a:rPr>
              <a:t>bat</a:t>
            </a:r>
            <a:r>
              <a:rPr lang="fr-FR" sz="2400" dirty="0" smtClean="0">
                <a:solidFill>
                  <a:schemeClr val="tx2"/>
                </a:solidFill>
              </a:rPr>
              <a:t> senectuti ; tene</a:t>
            </a:r>
            <a:r>
              <a:rPr lang="fr-FR" sz="2400" dirty="0" smtClean="0">
                <a:solidFill>
                  <a:srgbClr val="FF0000"/>
                </a:solidFill>
              </a:rPr>
              <a:t>bat</a:t>
            </a:r>
            <a:r>
              <a:rPr lang="fr-FR" sz="2400" dirty="0" smtClean="0">
                <a:solidFill>
                  <a:schemeClr val="tx2"/>
                </a:solidFill>
              </a:rPr>
              <a:t> non modo auctoritatem, sed etiam imperium in suos : metue</a:t>
            </a:r>
            <a:r>
              <a:rPr lang="fr-FR" sz="2400" dirty="0" smtClean="0">
                <a:solidFill>
                  <a:srgbClr val="FF0000"/>
                </a:solidFill>
              </a:rPr>
              <a:t>bant</a:t>
            </a:r>
            <a:r>
              <a:rPr lang="fr-FR" sz="2400" dirty="0" smtClean="0">
                <a:solidFill>
                  <a:schemeClr val="tx2"/>
                </a:solidFill>
              </a:rPr>
              <a:t> servi, verebantur liberi, carum omnes habe</a:t>
            </a:r>
            <a:r>
              <a:rPr lang="fr-FR" sz="2400" dirty="0" smtClean="0">
                <a:solidFill>
                  <a:srgbClr val="FF0000"/>
                </a:solidFill>
              </a:rPr>
              <a:t>bant</a:t>
            </a:r>
            <a:r>
              <a:rPr lang="fr-FR" sz="2400" dirty="0" smtClean="0">
                <a:solidFill>
                  <a:schemeClr val="tx2"/>
                </a:solidFill>
              </a:rPr>
              <a:t> .</a:t>
            </a:r>
          </a:p>
          <a:p>
            <a:pPr marL="0" indent="0">
              <a:buNone/>
            </a:pPr>
            <a:r>
              <a:rPr lang="fr-FR" sz="1800" dirty="0" smtClean="0">
                <a:solidFill>
                  <a:schemeClr val="tx2"/>
                </a:solidFill>
              </a:rPr>
              <a:t>D’après Cicéron, </a:t>
            </a:r>
            <a:r>
              <a:rPr lang="fr-FR" sz="1800" i="1" dirty="0" smtClean="0">
                <a:solidFill>
                  <a:schemeClr val="tx2"/>
                </a:solidFill>
              </a:rPr>
              <a:t>De </a:t>
            </a:r>
            <a:r>
              <a:rPr lang="fr-FR" sz="1800" i="1" dirty="0" err="1" smtClean="0">
                <a:solidFill>
                  <a:schemeClr val="tx2"/>
                </a:solidFill>
              </a:rPr>
              <a:t>Senectute</a:t>
            </a:r>
            <a:endParaRPr lang="fr-FR" sz="1800" i="1" dirty="0">
              <a:solidFill>
                <a:schemeClr val="tx2"/>
              </a:solidFill>
            </a:endParaRPr>
          </a:p>
        </p:txBody>
      </p:sp>
      <p:sp>
        <p:nvSpPr>
          <p:cNvPr id="6" name="Espace réservé du contenu 5"/>
          <p:cNvSpPr>
            <a:spLocks noGrp="1"/>
          </p:cNvSpPr>
          <p:nvPr>
            <p:ph sz="half" idx="2"/>
          </p:nvPr>
        </p:nvSpPr>
        <p:spPr>
          <a:xfrm>
            <a:off x="5872858" y="1600199"/>
            <a:ext cx="4984032" cy="4571999"/>
          </a:xfrm>
        </p:spPr>
        <p:txBody>
          <a:bodyPr>
            <a:noAutofit/>
          </a:bodyPr>
          <a:lstStyle/>
          <a:p>
            <a:pPr marL="0" indent="0">
              <a:buNone/>
            </a:pPr>
            <a:r>
              <a:rPr lang="fr-FR" sz="2400" dirty="0" smtClean="0">
                <a:solidFill>
                  <a:schemeClr val="tx2"/>
                </a:solidFill>
              </a:rPr>
              <a:t>Appius Claudius, aveugle et âgé, dirige</a:t>
            </a:r>
            <a:r>
              <a:rPr lang="fr-FR" sz="2400" dirty="0" smtClean="0">
                <a:solidFill>
                  <a:srgbClr val="0070C0"/>
                </a:solidFill>
              </a:rPr>
              <a:t>ait</a:t>
            </a:r>
            <a:r>
              <a:rPr lang="fr-FR" sz="2400" dirty="0" smtClean="0">
                <a:solidFill>
                  <a:schemeClr val="tx2"/>
                </a:solidFill>
              </a:rPr>
              <a:t> quatre fils en pleine vigueur, cinq filles, une grande maison de grandes clientèles. En effet, il av</a:t>
            </a:r>
            <a:r>
              <a:rPr lang="fr-FR" sz="2400" dirty="0" smtClean="0">
                <a:solidFill>
                  <a:srgbClr val="0070C0"/>
                </a:solidFill>
              </a:rPr>
              <a:t>ait</a:t>
            </a:r>
            <a:r>
              <a:rPr lang="fr-FR" sz="2400" dirty="0" smtClean="0">
                <a:solidFill>
                  <a:schemeClr val="tx2"/>
                </a:solidFill>
              </a:rPr>
              <a:t> l’esprit tendu comme un arc et ne succomb</a:t>
            </a:r>
            <a:r>
              <a:rPr lang="fr-FR" sz="2400" dirty="0" smtClean="0">
                <a:solidFill>
                  <a:srgbClr val="0070C0"/>
                </a:solidFill>
              </a:rPr>
              <a:t>ait</a:t>
            </a:r>
            <a:r>
              <a:rPr lang="fr-FR" sz="2400" dirty="0" smtClean="0">
                <a:solidFill>
                  <a:schemeClr val="tx2"/>
                </a:solidFill>
              </a:rPr>
              <a:t> pas languissamment à la vieillesse ; il gard</a:t>
            </a:r>
            <a:r>
              <a:rPr lang="fr-FR" sz="2400" dirty="0" smtClean="0">
                <a:solidFill>
                  <a:srgbClr val="0070C0"/>
                </a:solidFill>
              </a:rPr>
              <a:t>ait</a:t>
            </a:r>
            <a:r>
              <a:rPr lang="fr-FR" sz="2400" dirty="0" smtClean="0">
                <a:solidFill>
                  <a:schemeClr val="tx2"/>
                </a:solidFill>
              </a:rPr>
              <a:t> non seulement du prestige mais encore du pouvoir sur les siens ; ses esclaves le craign</a:t>
            </a:r>
            <a:r>
              <a:rPr lang="fr-FR" sz="2400" dirty="0" smtClean="0">
                <a:solidFill>
                  <a:srgbClr val="0070C0"/>
                </a:solidFill>
              </a:rPr>
              <a:t>aient</a:t>
            </a:r>
            <a:r>
              <a:rPr lang="fr-FR" sz="2400" dirty="0" smtClean="0">
                <a:solidFill>
                  <a:schemeClr val="tx2"/>
                </a:solidFill>
              </a:rPr>
              <a:t>, ses enfants le respectaient, tous le ten</a:t>
            </a:r>
            <a:r>
              <a:rPr lang="fr-FR" sz="2400" dirty="0" smtClean="0">
                <a:solidFill>
                  <a:srgbClr val="0070C0"/>
                </a:solidFill>
              </a:rPr>
              <a:t>aient</a:t>
            </a:r>
            <a:r>
              <a:rPr lang="fr-FR" sz="2400" dirty="0" smtClean="0">
                <a:solidFill>
                  <a:schemeClr val="tx2"/>
                </a:solidFill>
              </a:rPr>
              <a:t> pour un être cher. </a:t>
            </a:r>
            <a:endParaRPr lang="fr-FR" sz="2400" dirty="0">
              <a:solidFill>
                <a:schemeClr val="tx2"/>
              </a:solidFill>
            </a:endParaRPr>
          </a:p>
        </p:txBody>
      </p:sp>
    </p:spTree>
    <p:extLst>
      <p:ext uri="{BB962C8B-B14F-4D97-AF65-F5344CB8AC3E}">
        <p14:creationId xmlns:p14="http://schemas.microsoft.com/office/powerpoint/2010/main" val="22457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tx2"/>
                </a:solidFill>
              </a:rPr>
              <a:t>L’EPI LCA</a:t>
            </a:r>
            <a:endParaRPr lang="fr-FR" dirty="0">
              <a:solidFill>
                <a:schemeClr val="tx2"/>
              </a:solidFill>
            </a:endParaRPr>
          </a:p>
        </p:txBody>
      </p:sp>
      <p:sp>
        <p:nvSpPr>
          <p:cNvPr id="3" name="Sous-titre 2"/>
          <p:cNvSpPr>
            <a:spLocks noGrp="1"/>
          </p:cNvSpPr>
          <p:nvPr>
            <p:ph type="subTitle" idx="1"/>
          </p:nvPr>
        </p:nvSpPr>
        <p:spPr>
          <a:xfrm>
            <a:off x="1104898" y="4198514"/>
            <a:ext cx="10096501" cy="1268836"/>
          </a:xfrm>
        </p:spPr>
        <p:txBody>
          <a:bodyPr/>
          <a:lstStyle/>
          <a:p>
            <a:r>
              <a:rPr lang="fr-FR" dirty="0" smtClean="0"/>
              <a:t>« </a:t>
            </a:r>
            <a:r>
              <a:rPr lang="fr-FR" b="1" dirty="0" smtClean="0">
                <a:solidFill>
                  <a:schemeClr val="tx2"/>
                </a:solidFill>
              </a:rPr>
              <a:t>L’EPI LCA permet à TOUS les élèves de découvrir les LCA dans leurs dimensions linguistique, littéraire, artistique et culturelle. »</a:t>
            </a:r>
            <a:endParaRPr lang="fr-FR" b="1" dirty="0">
              <a:solidFill>
                <a:schemeClr val="tx2"/>
              </a:solidFill>
            </a:endParaRPr>
          </a:p>
        </p:txBody>
      </p:sp>
    </p:spTree>
    <p:extLst>
      <p:ext uri="{BB962C8B-B14F-4D97-AF65-F5344CB8AC3E}">
        <p14:creationId xmlns:p14="http://schemas.microsoft.com/office/powerpoint/2010/main" val="410689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LA PLACE DES LCA DANS LES EPI</a:t>
            </a:r>
            <a:endParaRPr lang="fr-FR" dirty="0">
              <a:solidFill>
                <a:schemeClr val="tx2"/>
              </a:solidFill>
            </a:endParaRPr>
          </a:p>
        </p:txBody>
      </p:sp>
      <p:sp>
        <p:nvSpPr>
          <p:cNvPr id="3" name="Espace réservé du contenu 2"/>
          <p:cNvSpPr>
            <a:spLocks noGrp="1"/>
          </p:cNvSpPr>
          <p:nvPr>
            <p:ph idx="1"/>
          </p:nvPr>
        </p:nvSpPr>
        <p:spPr/>
        <p:txBody>
          <a:bodyPr>
            <a:noAutofit/>
          </a:bodyPr>
          <a:lstStyle/>
          <a:p>
            <a:r>
              <a:rPr lang="fr-FR" sz="2400" dirty="0" smtClean="0">
                <a:solidFill>
                  <a:schemeClr val="tx2"/>
                </a:solidFill>
              </a:rPr>
              <a:t>La thématique concerne TOUS les élèves d’un même niveau. </a:t>
            </a:r>
          </a:p>
          <a:p>
            <a:r>
              <a:rPr lang="fr-FR" sz="2400" dirty="0" smtClean="0">
                <a:solidFill>
                  <a:schemeClr val="tx2"/>
                </a:solidFill>
              </a:rPr>
              <a:t>La thématique concerne a priori toutes les disciplines. </a:t>
            </a:r>
          </a:p>
          <a:p>
            <a:r>
              <a:rPr lang="fr-FR" sz="2400" dirty="0">
                <a:solidFill>
                  <a:schemeClr val="tx2"/>
                </a:solidFill>
              </a:rPr>
              <a:t> </a:t>
            </a:r>
            <a:r>
              <a:rPr lang="fr-FR" sz="2400" dirty="0" smtClean="0">
                <a:solidFill>
                  <a:schemeClr val="tx2"/>
                </a:solidFill>
              </a:rPr>
              <a:t>Possibilité de faire l’EPI LCA en début de 5</a:t>
            </a:r>
            <a:r>
              <a:rPr lang="fr-FR" sz="2400" baseline="30000" dirty="0" smtClean="0">
                <a:solidFill>
                  <a:schemeClr val="tx2"/>
                </a:solidFill>
              </a:rPr>
              <a:t>ème</a:t>
            </a:r>
            <a:r>
              <a:rPr lang="fr-FR" sz="2400" dirty="0" smtClean="0">
                <a:solidFill>
                  <a:schemeClr val="tx2"/>
                </a:solidFill>
              </a:rPr>
              <a:t>, et de ne commencer l’enseignement de complément LCA (choisi volontairement par les élèves) qu’au deuxième semestre. </a:t>
            </a:r>
          </a:p>
          <a:p>
            <a:r>
              <a:rPr lang="fr-FR" sz="2400" dirty="0">
                <a:solidFill>
                  <a:schemeClr val="tx2"/>
                </a:solidFill>
              </a:rPr>
              <a:t> </a:t>
            </a:r>
            <a:r>
              <a:rPr lang="fr-FR" sz="2400" dirty="0" smtClean="0">
                <a:solidFill>
                  <a:schemeClr val="tx2"/>
                </a:solidFill>
              </a:rPr>
              <a:t>L’EPI LCA peut également se faire en 4ème ou en 3</a:t>
            </a:r>
            <a:r>
              <a:rPr lang="fr-FR" sz="2400" baseline="30000" dirty="0" smtClean="0">
                <a:solidFill>
                  <a:schemeClr val="tx2"/>
                </a:solidFill>
              </a:rPr>
              <a:t>ème</a:t>
            </a:r>
            <a:r>
              <a:rPr lang="fr-FR" sz="2400" dirty="0" smtClean="0">
                <a:solidFill>
                  <a:schemeClr val="tx2"/>
                </a:solidFill>
              </a:rPr>
              <a:t> associé au français ou à d’autres disciplines. </a:t>
            </a:r>
          </a:p>
          <a:p>
            <a:r>
              <a:rPr lang="fr-FR" sz="2400" dirty="0">
                <a:solidFill>
                  <a:schemeClr val="tx2"/>
                </a:solidFill>
              </a:rPr>
              <a:t> </a:t>
            </a:r>
            <a:r>
              <a:rPr lang="fr-FR" sz="2400" dirty="0" smtClean="0">
                <a:solidFill>
                  <a:schemeClr val="tx2"/>
                </a:solidFill>
              </a:rPr>
              <a:t>On peut associer la thématique LCA à d’autres thématiques comme « Langues et cultures vivantes ou régionales, en croisant en particulier l’étude de langues romanes), ou « culture et création artistique ». </a:t>
            </a:r>
            <a:endParaRPr lang="fr-FR" sz="2400" dirty="0">
              <a:solidFill>
                <a:schemeClr val="tx2"/>
              </a:solidFill>
            </a:endParaRPr>
          </a:p>
        </p:txBody>
      </p:sp>
    </p:spTree>
    <p:extLst>
      <p:ext uri="{BB962C8B-B14F-4D97-AF65-F5344CB8AC3E}">
        <p14:creationId xmlns:p14="http://schemas.microsoft.com/office/powerpoint/2010/main" val="111353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2"/>
          <p:cNvSpPr>
            <a:spLocks noChangeArrowheads="1"/>
          </p:cNvSpPr>
          <p:nvPr/>
        </p:nvSpPr>
        <p:spPr bwMode="auto">
          <a:xfrm>
            <a:off x="3966692" y="1714500"/>
            <a:ext cx="4142257" cy="1200150"/>
          </a:xfrm>
          <a:prstGeom prst="ellipse">
            <a:avLst/>
          </a:prstGeom>
          <a:solidFill>
            <a:srgbClr val="FFCC99"/>
          </a:solidFill>
          <a:ln w="25400">
            <a:solidFill>
              <a:srgbClr val="FF6600"/>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Thématique(s)</a:t>
            </a:r>
            <a:endParaRPr kumimoji="0" lang="fr-FR" altLang="zh-TW"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600" b="1"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Langues et cultures de l’Antiquité</a:t>
            </a:r>
            <a:endParaRPr kumimoji="0" lang="fr-FR" altLang="zh-TW" sz="16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600" b="1"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Sciences, technologie et société</a:t>
            </a:r>
            <a:endParaRPr kumimoji="0" lang="fr-FR" altLang="zh-TW" sz="1600" b="1" i="0" u="none" strike="noStrike" cap="none" normalizeH="0" baseline="0" dirty="0" smtClean="0">
              <a:ln>
                <a:noFill/>
              </a:ln>
              <a:solidFill>
                <a:schemeClr val="tx1"/>
              </a:solidFill>
              <a:effectLst/>
              <a:latin typeface="Arial" panose="020B0604020202020204" pitchFamily="34" charset="0"/>
            </a:endParaRPr>
          </a:p>
        </p:txBody>
      </p:sp>
      <p:sp>
        <p:nvSpPr>
          <p:cNvPr id="3" name="Rectangle à coins arrondis 3"/>
          <p:cNvSpPr>
            <a:spLocks noChangeArrowheads="1"/>
          </p:cNvSpPr>
          <p:nvPr/>
        </p:nvSpPr>
        <p:spPr bwMode="auto">
          <a:xfrm>
            <a:off x="566668" y="646113"/>
            <a:ext cx="2575261" cy="990600"/>
          </a:xfrm>
          <a:prstGeom prst="roundRect">
            <a:avLst>
              <a:gd name="adj" fmla="val 16667"/>
            </a:avLst>
          </a:prstGeom>
          <a:solidFill>
            <a:srgbClr val="FFFFCC"/>
          </a:solidFill>
          <a:ln w="25400">
            <a:solidFill>
              <a:srgbClr val="FFD966"/>
            </a:solidFill>
            <a:miter lim="800000"/>
            <a:headEnd/>
            <a:tailEnd/>
          </a:ln>
        </p:spPr>
        <p:txBody>
          <a:bodyPr vert="horz" wrap="square" lIns="54000" tIns="45720" rIns="5400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Type d'établissement : </a:t>
            </a: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REP</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Niveau concerné : </a:t>
            </a: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4ème</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Nombre d'élèves concernés : </a:t>
            </a: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20</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4" name="Rectangle à coins arrondis 4"/>
          <p:cNvSpPr>
            <a:spLocks noChangeArrowheads="1"/>
          </p:cNvSpPr>
          <p:nvPr/>
        </p:nvSpPr>
        <p:spPr bwMode="auto">
          <a:xfrm>
            <a:off x="3219718" y="646113"/>
            <a:ext cx="4889232" cy="990600"/>
          </a:xfrm>
          <a:prstGeom prst="roundRect">
            <a:avLst>
              <a:gd name="adj" fmla="val 16667"/>
            </a:avLst>
          </a:prstGeom>
          <a:solidFill>
            <a:srgbClr val="FFFFCC"/>
          </a:solidFill>
          <a:ln w="25400">
            <a:solidFill>
              <a:srgbClr val="FF9933"/>
            </a:solidFill>
            <a:miter lim="800000"/>
            <a:headEnd/>
            <a:tailEnd/>
          </a:ln>
        </p:spPr>
        <p:txBody>
          <a:bodyPr vert="horz" wrap="square" lIns="54000" tIns="45720" rIns="5400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Descriptif du projet : </a:t>
            </a: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Les élèves commencent par expliquer, au moyen de l’étymologie, la mythologie ou les langues grecque et latine les noms et les symboles des éléments chimiques du tableau de Mendeleïev. Devant l’engouement des élèves pour l’activité, celle-ci s’étend ensuite à l’explication des autres éléments, même sans lien avec les langues et cultures de l’Antiquité.</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5" name="Rectangle à coins arrondis 5"/>
          <p:cNvSpPr>
            <a:spLocks noChangeArrowheads="1"/>
          </p:cNvSpPr>
          <p:nvPr/>
        </p:nvSpPr>
        <p:spPr bwMode="auto">
          <a:xfrm>
            <a:off x="8186738" y="703263"/>
            <a:ext cx="3584552" cy="920750"/>
          </a:xfrm>
          <a:prstGeom prst="roundRect">
            <a:avLst>
              <a:gd name="adj" fmla="val 16667"/>
            </a:avLst>
          </a:prstGeom>
          <a:solidFill>
            <a:srgbClr val="FFFFCC"/>
          </a:solidFill>
          <a:ln w="25400">
            <a:solidFill>
              <a:srgbClr val="FF3300"/>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Disciplines concernées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Latin</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Physique-chimie</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6" name="Rectangle à coins arrondis 6"/>
          <p:cNvSpPr>
            <a:spLocks noChangeArrowheads="1"/>
          </p:cNvSpPr>
          <p:nvPr/>
        </p:nvSpPr>
        <p:spPr bwMode="auto">
          <a:xfrm>
            <a:off x="5846762" y="2997200"/>
            <a:ext cx="2262187" cy="781050"/>
          </a:xfrm>
          <a:prstGeom prst="roundRect">
            <a:avLst>
              <a:gd name="adj" fmla="val 16667"/>
            </a:avLst>
          </a:prstGeom>
          <a:solidFill>
            <a:srgbClr val="E2EFD9"/>
          </a:solidFill>
          <a:ln w="25400">
            <a:solidFill>
              <a:srgbClr val="375623"/>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9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Modalités d'évaluation</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9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du projet : à déterminer</a:t>
            </a:r>
            <a:br>
              <a:rPr kumimoji="0" lang="fr-FR" altLang="zh-TW" sz="9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br>
            <a:r>
              <a:rPr kumimoji="0" lang="fr-FR" altLang="zh-TW" sz="9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des élèves : à déterminer</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7" name="Rectangle à coins arrondis 7"/>
          <p:cNvSpPr>
            <a:spLocks noChangeArrowheads="1"/>
          </p:cNvSpPr>
          <p:nvPr/>
        </p:nvSpPr>
        <p:spPr bwMode="auto">
          <a:xfrm>
            <a:off x="566668" y="4699000"/>
            <a:ext cx="3175270" cy="1907862"/>
          </a:xfrm>
          <a:prstGeom prst="roundRect">
            <a:avLst>
              <a:gd name="adj" fmla="val 16667"/>
            </a:avLst>
          </a:prstGeom>
          <a:solidFill>
            <a:srgbClr val="CCCCFF"/>
          </a:solidFill>
          <a:ln w="25400">
            <a:solidFill>
              <a:srgbClr val="7030A0"/>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Organisation temporelle et spatiale</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Présentation du projet et du lien entre les deux disciplines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Répartition du travail entre les élèves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Premières recherches sur les éléments choisis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Mise en page des diapositives, avec insertion d’images et reformulation des recherches sur les éléments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Création du tableau cliquable avec les élèves les plus compétents en informatique.</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Durée du projet : 1 mois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8" name="Rectangle à coins arrondis 8"/>
          <p:cNvSpPr>
            <a:spLocks noChangeArrowheads="1"/>
          </p:cNvSpPr>
          <p:nvPr/>
        </p:nvSpPr>
        <p:spPr bwMode="auto">
          <a:xfrm>
            <a:off x="3966692" y="3009900"/>
            <a:ext cx="1378039" cy="774700"/>
          </a:xfrm>
          <a:prstGeom prst="roundRect">
            <a:avLst>
              <a:gd name="adj" fmla="val 16667"/>
            </a:avLst>
          </a:prstGeom>
          <a:solidFill>
            <a:srgbClr val="F2F2F2"/>
          </a:solidFill>
          <a:ln w="25400">
            <a:solidFill>
              <a:srgbClr val="000000"/>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9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Contribution aux différents parcours :</a:t>
            </a:r>
            <a:endParaRPr kumimoji="0" lang="fr-FR" altLang="zh-TW"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9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Aucune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9" name="Rectangle à coins arrondis 9"/>
          <p:cNvSpPr>
            <a:spLocks noChangeArrowheads="1"/>
          </p:cNvSpPr>
          <p:nvPr/>
        </p:nvSpPr>
        <p:spPr bwMode="auto">
          <a:xfrm>
            <a:off x="3966692" y="4692650"/>
            <a:ext cx="4043967" cy="1914212"/>
          </a:xfrm>
          <a:prstGeom prst="roundRect">
            <a:avLst>
              <a:gd name="adj" fmla="val 16667"/>
            </a:avLst>
          </a:prstGeom>
          <a:solidFill>
            <a:srgbClr val="DEEAF6"/>
          </a:solidFill>
          <a:ln w="25400">
            <a:solidFill>
              <a:srgbClr val="1F4D78"/>
            </a:solidFill>
            <a:miter lim="800000"/>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Moyens mobilisés (y compris outils numériques)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Salle informatique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Un poste par élève ou pour deux élèves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Utilisation d’un traitement de texte collaboratif de type titanpad pour partager les recherches</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Un compte google pour la classe, afin de créer une « diapo » pour chaque élément</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GIMP pour créer la carte cliquable</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10" name="Rectangle 13"/>
          <p:cNvSpPr>
            <a:spLocks noChangeArrowheads="1"/>
          </p:cNvSpPr>
          <p:nvPr/>
        </p:nvSpPr>
        <p:spPr bwMode="auto">
          <a:xfrm>
            <a:off x="939106" y="328613"/>
            <a:ext cx="10137775" cy="292100"/>
          </a:xfrm>
          <a:prstGeom prst="rect">
            <a:avLst/>
          </a:prstGeom>
          <a:solidFill>
            <a:srgbClr val="FBE4D5"/>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600" b="1"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Titre de l'EPI : Langue et culture antiques dans la classification périodique des éléments chimiques.</a:t>
            </a:r>
            <a:endParaRPr kumimoji="0" lang="fr-FR"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1" name="AutoShape 15"/>
          <p:cNvSpPr>
            <a:spLocks noChangeArrowheads="1"/>
          </p:cNvSpPr>
          <p:nvPr/>
        </p:nvSpPr>
        <p:spPr bwMode="auto">
          <a:xfrm>
            <a:off x="566669" y="1754188"/>
            <a:ext cx="3175269" cy="2886075"/>
          </a:xfrm>
          <a:prstGeom prst="foldedCorner">
            <a:avLst>
              <a:gd name="adj" fmla="val 12500"/>
            </a:avLst>
          </a:prstGeom>
          <a:solidFill>
            <a:srgbClr val="FFCCCC"/>
          </a:solidFill>
          <a:ln w="28575">
            <a:solidFill>
              <a:srgbClr val="C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Connaissances du programme traitées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Physique-Chimie : « décrire et expliquer des transformations chimiques » =&gt; « associer leurs symboles aux éléments à l’aide de la classification périodique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1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LCA : « figures héroïques » (pour les éléments), notion d’étymologie, de racines latines et grecques, légendes mythologiques…</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AutoShape 16"/>
          <p:cNvSpPr>
            <a:spLocks noChangeArrowheads="1"/>
          </p:cNvSpPr>
          <p:nvPr/>
        </p:nvSpPr>
        <p:spPr bwMode="auto">
          <a:xfrm>
            <a:off x="8274050" y="1752600"/>
            <a:ext cx="3497239" cy="4854262"/>
          </a:xfrm>
          <a:prstGeom prst="foldedCorner">
            <a:avLst>
              <a:gd name="adj" fmla="val 12500"/>
            </a:avLst>
          </a:prstGeom>
          <a:solidFill>
            <a:srgbClr val="D9E2F3"/>
          </a:solidFill>
          <a:ln w="28575">
            <a:solidFill>
              <a:srgbClr val="002060"/>
            </a:solidFill>
            <a:round/>
            <a:headEnd/>
            <a:tailEnd/>
          </a:ln>
        </p:spPr>
        <p:txBody>
          <a:bodyPr vert="horz" wrap="square" lIns="54000" tIns="45720" rIns="54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TW" sz="1100" b="1"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Compétences visées et lien avec le socle</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Domaine 1 : les langages pour penser et communiquer.</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Comprendre, s'exprimer en utilisant la langue française à l'oral et à l'écrit </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Pour construire ou vérifier le sens de ce qu'il lit, l’élève combine avec pertinence et de façon critique les informations explicites et implicites issues de sa lecture. L'élève s'exprime à l'écrit pour raconter, décrire, expliquer de façon claire et organisée. Il apprend que la langue française a des origines diverses et qu'elle est toujours en évolution. Il est sensibilisé à son histoire et à ses origines latines et grecques. »</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Domaine 2 : les méthodes et outils pour apprendre</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Organisation du travail personnel</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Coopération et réalisation de projets</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Médias, démarches de recherche et de traitement de l'information</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Outils numériques pour échanger et communiquer</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Domaine 4 : les systèmes naturels et les systèmes techniques</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Domaine 5 : les représentations du monde et l'activité humaine</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Invention, élaboration, production</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10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Domaine 4 : Les systèmes naturels et techniques</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Rechercher, trier, traiter l’information</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Réinvestir ses connaissances</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10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Rédiger, expliquer</a:t>
            </a:r>
            <a:endParaRPr kumimoji="0" lang="fr-FR" altLang="zh-TW"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3" name="AutoShape 1"/>
          <p:cNvSpPr>
            <a:spLocks noChangeArrowheads="1"/>
          </p:cNvSpPr>
          <p:nvPr/>
        </p:nvSpPr>
        <p:spPr bwMode="auto">
          <a:xfrm>
            <a:off x="4159876" y="3860800"/>
            <a:ext cx="3696237" cy="765175"/>
          </a:xfrm>
          <a:prstGeom prst="roundRect">
            <a:avLst>
              <a:gd name="adj" fmla="val 16667"/>
            </a:avLst>
          </a:prstGeom>
          <a:solidFill>
            <a:srgbClr val="FFFFFF"/>
          </a:solidFill>
          <a:ln w="28575">
            <a:solidFill>
              <a:srgbClr val="ED7D31"/>
            </a:solidFill>
            <a:miter lim="800000"/>
            <a:headEnd/>
            <a:tailEnd/>
          </a:ln>
        </p:spPr>
        <p:txBody>
          <a:bodyPr vert="horz" wrap="square" lIns="54000" tIns="45720" rIns="5400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TW" sz="9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Liens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9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Vers le scenario pédagogique :</a:t>
            </a:r>
            <a:endParaRPr kumimoji="0" lang="fr-FR" altLang="zh-TW"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zh-TW" sz="9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Vers le résultat :</a:t>
            </a:r>
            <a:endParaRPr kumimoji="0" lang="fr-FR" altLang="zh-TW"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2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5643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EPI LCA : Croisements entre enseignements.</a:t>
            </a:r>
            <a:endParaRPr lang="fr-FR" dirty="0">
              <a:solidFill>
                <a:schemeClr val="tx2"/>
              </a:solidFill>
            </a:endParaRPr>
          </a:p>
        </p:txBody>
      </p:sp>
      <p:sp>
        <p:nvSpPr>
          <p:cNvPr id="3" name="Espace réservé du contenu 2"/>
          <p:cNvSpPr>
            <a:spLocks noGrp="1"/>
          </p:cNvSpPr>
          <p:nvPr>
            <p:ph idx="1"/>
          </p:nvPr>
        </p:nvSpPr>
        <p:spPr>
          <a:xfrm>
            <a:off x="1104900" y="1600199"/>
            <a:ext cx="9982200" cy="4787721"/>
          </a:xfrm>
        </p:spPr>
        <p:txBody>
          <a:bodyPr>
            <a:normAutofit lnSpcReduction="10000"/>
          </a:bodyPr>
          <a:lstStyle/>
          <a:p>
            <a:pPr marL="0" indent="0" algn="ctr">
              <a:buNone/>
            </a:pPr>
            <a:r>
              <a:rPr lang="fr-FR" sz="2400" dirty="0" smtClean="0">
                <a:solidFill>
                  <a:schemeClr val="tx2"/>
                </a:solidFill>
              </a:rPr>
              <a:t>Partie Français </a:t>
            </a:r>
            <a:r>
              <a:rPr lang="fr-FR" dirty="0" smtClean="0">
                <a:solidFill>
                  <a:schemeClr val="tx2"/>
                </a:solidFill>
              </a:rPr>
              <a:t>:</a:t>
            </a:r>
          </a:p>
          <a:p>
            <a:pPr>
              <a:buFont typeface="Wingdings" panose="05000000000000000000" pitchFamily="2" charset="2"/>
              <a:buChar char="Ø"/>
            </a:pPr>
            <a:r>
              <a:rPr lang="fr-FR" dirty="0"/>
              <a:t> </a:t>
            </a:r>
            <a:r>
              <a:rPr lang="fr-FR" sz="2400" dirty="0" smtClean="0">
                <a:solidFill>
                  <a:schemeClr val="tx2"/>
                </a:solidFill>
              </a:rPr>
              <a:t>5</a:t>
            </a:r>
            <a:r>
              <a:rPr lang="fr-FR" sz="2400" baseline="30000" dirty="0" smtClean="0">
                <a:solidFill>
                  <a:schemeClr val="tx2"/>
                </a:solidFill>
              </a:rPr>
              <a:t>ème</a:t>
            </a:r>
            <a:r>
              <a:rPr lang="fr-FR" sz="2400" dirty="0" smtClean="0">
                <a:solidFill>
                  <a:schemeClr val="tx2"/>
                </a:solidFill>
              </a:rPr>
              <a:t> : questionnement « Autrui : famille, amis, réseaux » travail autour d’une comédie de Molière avec en parallèle une pièce de Plaute ou de </a:t>
            </a:r>
            <a:r>
              <a:rPr lang="fr-FR" sz="2400" dirty="0">
                <a:solidFill>
                  <a:schemeClr val="tx2"/>
                </a:solidFill>
              </a:rPr>
              <a:t>T</a:t>
            </a:r>
            <a:r>
              <a:rPr lang="fr-FR" sz="2400" dirty="0" smtClean="0">
                <a:solidFill>
                  <a:schemeClr val="tx2"/>
                </a:solidFill>
              </a:rPr>
              <a:t>érence qui lui correspond : projet de mise en scène, projet d’écriture de scènes, exposition, etc.</a:t>
            </a:r>
          </a:p>
          <a:p>
            <a:pPr>
              <a:buFont typeface="Wingdings" panose="05000000000000000000" pitchFamily="2" charset="2"/>
              <a:buChar char="Ø"/>
            </a:pPr>
            <a:r>
              <a:rPr lang="fr-FR" sz="2400" dirty="0">
                <a:solidFill>
                  <a:schemeClr val="tx2"/>
                </a:solidFill>
              </a:rPr>
              <a:t> </a:t>
            </a:r>
            <a:r>
              <a:rPr lang="fr-FR" sz="2400" dirty="0" smtClean="0">
                <a:solidFill>
                  <a:schemeClr val="tx2"/>
                </a:solidFill>
              </a:rPr>
              <a:t>5</a:t>
            </a:r>
            <a:r>
              <a:rPr lang="fr-FR" sz="2400" baseline="30000" dirty="0" smtClean="0">
                <a:solidFill>
                  <a:schemeClr val="tx2"/>
                </a:solidFill>
              </a:rPr>
              <a:t>ème</a:t>
            </a:r>
            <a:r>
              <a:rPr lang="fr-FR" sz="2400" dirty="0" smtClean="0">
                <a:solidFill>
                  <a:schemeClr val="tx2"/>
                </a:solidFill>
              </a:rPr>
              <a:t>, 4</a:t>
            </a:r>
            <a:r>
              <a:rPr lang="fr-FR" sz="2400" baseline="30000" dirty="0" smtClean="0">
                <a:solidFill>
                  <a:schemeClr val="tx2"/>
                </a:solidFill>
              </a:rPr>
              <a:t>ème</a:t>
            </a:r>
            <a:r>
              <a:rPr lang="fr-FR" sz="2400" dirty="0" smtClean="0">
                <a:solidFill>
                  <a:schemeClr val="tx2"/>
                </a:solidFill>
              </a:rPr>
              <a:t> : Chasse aux expressions latines ou grecques encore utilisées aujourd’hui, fabrication d’un glossaire illustré.</a:t>
            </a:r>
          </a:p>
          <a:p>
            <a:pPr>
              <a:buFont typeface="Wingdings" panose="05000000000000000000" pitchFamily="2" charset="2"/>
              <a:buChar char="Ø"/>
            </a:pPr>
            <a:r>
              <a:rPr lang="fr-FR" sz="2400" dirty="0">
                <a:solidFill>
                  <a:schemeClr val="tx2"/>
                </a:solidFill>
              </a:rPr>
              <a:t> </a:t>
            </a:r>
            <a:r>
              <a:rPr lang="fr-FR" sz="2400" dirty="0" smtClean="0">
                <a:solidFill>
                  <a:schemeClr val="tx2"/>
                </a:solidFill>
              </a:rPr>
              <a:t>4</a:t>
            </a:r>
            <a:r>
              <a:rPr lang="fr-FR" sz="2400" baseline="30000" dirty="0" smtClean="0">
                <a:solidFill>
                  <a:schemeClr val="tx2"/>
                </a:solidFill>
              </a:rPr>
              <a:t>ème</a:t>
            </a:r>
            <a:r>
              <a:rPr lang="fr-FR" sz="2400" dirty="0" smtClean="0">
                <a:solidFill>
                  <a:schemeClr val="tx2"/>
                </a:solidFill>
              </a:rPr>
              <a:t> : Dire l’amour : comment les poètes lyriques français, notamment ceux du XVIème siècle ont été influencés par les poètes élégiaques : anthologie, mise en voix… </a:t>
            </a:r>
          </a:p>
          <a:p>
            <a:pPr>
              <a:buFont typeface="Wingdings" panose="05000000000000000000" pitchFamily="2" charset="2"/>
              <a:buChar char="Ø"/>
            </a:pPr>
            <a:r>
              <a:rPr lang="fr-FR" sz="2400" dirty="0" smtClean="0">
                <a:solidFill>
                  <a:schemeClr val="tx2"/>
                </a:solidFill>
              </a:rPr>
              <a:t>3</a:t>
            </a:r>
            <a:r>
              <a:rPr lang="fr-FR" sz="2400" baseline="30000" dirty="0" smtClean="0">
                <a:solidFill>
                  <a:schemeClr val="tx2"/>
                </a:solidFill>
              </a:rPr>
              <a:t>ème</a:t>
            </a:r>
            <a:r>
              <a:rPr lang="fr-FR" sz="2400" dirty="0" smtClean="0">
                <a:solidFill>
                  <a:schemeClr val="tx2"/>
                </a:solidFill>
              </a:rPr>
              <a:t> : Travail autour des mythes et leur rôle dans la littérature du XVIème au XXIème siècle (réécritures des tragédies grecques). </a:t>
            </a:r>
            <a:endParaRPr lang="fr-FR" sz="2400" dirty="0">
              <a:solidFill>
                <a:schemeClr val="tx2"/>
              </a:solidFill>
            </a:endParaRPr>
          </a:p>
        </p:txBody>
      </p:sp>
    </p:spTree>
    <p:extLst>
      <p:ext uri="{BB962C8B-B14F-4D97-AF65-F5344CB8AC3E}">
        <p14:creationId xmlns:p14="http://schemas.microsoft.com/office/powerpoint/2010/main" val="7970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12" y="277000"/>
            <a:ext cx="10391677" cy="648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2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kxaGTiu6vbo/UYtOb94rthI/AAAAAAAARXs/MQeS5qvZEK8/s1600/Vox+Popul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051" y="-38252"/>
            <a:ext cx="5640946" cy="65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33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EPI LCA : Croisements entre enseignements.</a:t>
            </a:r>
            <a:endParaRPr lang="fr-FR" dirty="0"/>
          </a:p>
        </p:txBody>
      </p:sp>
      <p:sp>
        <p:nvSpPr>
          <p:cNvPr id="3" name="Espace réservé du contenu 2"/>
          <p:cNvSpPr>
            <a:spLocks noGrp="1"/>
          </p:cNvSpPr>
          <p:nvPr>
            <p:ph idx="1"/>
          </p:nvPr>
        </p:nvSpPr>
        <p:spPr/>
        <p:txBody>
          <a:bodyPr/>
          <a:lstStyle/>
          <a:p>
            <a:pPr marL="0" indent="0">
              <a:buNone/>
            </a:pPr>
            <a:r>
              <a:rPr lang="fr-FR" dirty="0" smtClean="0">
                <a:solidFill>
                  <a:schemeClr val="tx2"/>
                </a:solidFill>
              </a:rPr>
              <a:t>LANGUES VIVANTES :</a:t>
            </a:r>
          </a:p>
          <a:p>
            <a:pPr>
              <a:buFont typeface="Wingdings" panose="05000000000000000000" pitchFamily="2" charset="2"/>
              <a:buChar char="Ø"/>
            </a:pPr>
            <a:r>
              <a:rPr lang="fr-FR" dirty="0">
                <a:solidFill>
                  <a:schemeClr val="tx2"/>
                </a:solidFill>
              </a:rPr>
              <a:t> </a:t>
            </a:r>
            <a:r>
              <a:rPr lang="fr-FR" dirty="0" smtClean="0">
                <a:solidFill>
                  <a:schemeClr val="tx2"/>
                </a:solidFill>
              </a:rPr>
              <a:t>Comparaison des systèmes linguistiques (différences/convergences) : réalisation d’un vade-mecum grammatical.</a:t>
            </a:r>
          </a:p>
          <a:p>
            <a:pPr marL="0" indent="0">
              <a:buNone/>
            </a:pPr>
            <a:r>
              <a:rPr lang="fr-FR" dirty="0" smtClean="0">
                <a:solidFill>
                  <a:schemeClr val="tx2"/>
                </a:solidFill>
              </a:rPr>
              <a:t>EDUCATION MUSICALE :</a:t>
            </a:r>
          </a:p>
          <a:p>
            <a:pPr>
              <a:buFont typeface="Wingdings" panose="05000000000000000000" pitchFamily="2" charset="2"/>
              <a:buChar char="Ø"/>
            </a:pPr>
            <a:r>
              <a:rPr lang="fr-FR" dirty="0">
                <a:solidFill>
                  <a:schemeClr val="tx2"/>
                </a:solidFill>
              </a:rPr>
              <a:t> </a:t>
            </a:r>
            <a:r>
              <a:rPr lang="fr-FR" dirty="0" smtClean="0">
                <a:solidFill>
                  <a:schemeClr val="tx2"/>
                </a:solidFill>
              </a:rPr>
              <a:t>Travail sur l’opéra, qui à l’origine avait pour ambition de de restaurer le spectacle des tragédies antiques et qui reprend certains mythes de l’Antiquité. Travail sur le personnage d’Orphée (Monteverdi, Offenbach…)</a:t>
            </a:r>
          </a:p>
          <a:p>
            <a:pPr marL="0" indent="0">
              <a:buNone/>
            </a:pPr>
            <a:r>
              <a:rPr lang="fr-FR" dirty="0" smtClean="0">
                <a:solidFill>
                  <a:schemeClr val="tx2"/>
                </a:solidFill>
              </a:rPr>
              <a:t>EPS :</a:t>
            </a:r>
          </a:p>
          <a:p>
            <a:pPr>
              <a:buFont typeface="Wingdings" panose="05000000000000000000" pitchFamily="2" charset="2"/>
              <a:buChar char="Ø"/>
            </a:pPr>
            <a:r>
              <a:rPr lang="fr-FR" dirty="0" smtClean="0">
                <a:solidFill>
                  <a:schemeClr val="tx2"/>
                </a:solidFill>
              </a:rPr>
              <a:t>Sports et Antiquité : L’Olympisme : des jeux olympiques aux pratiques d’aujourd’hui. </a:t>
            </a:r>
          </a:p>
          <a:p>
            <a:pPr marL="0" indent="0">
              <a:buNone/>
            </a:pPr>
            <a:endParaRPr lang="fr-FR" dirty="0"/>
          </a:p>
        </p:txBody>
      </p:sp>
    </p:spTree>
    <p:extLst>
      <p:ext uri="{BB962C8B-B14F-4D97-AF65-F5344CB8AC3E}">
        <p14:creationId xmlns:p14="http://schemas.microsoft.com/office/powerpoint/2010/main" val="125527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130" y="754634"/>
            <a:ext cx="9800821" cy="553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4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UN TEMPS D’APPRENTISSAGE REPENS</a:t>
            </a:r>
            <a:r>
              <a:rPr lang="fr-FR" noProof="1" smtClean="0">
                <a:solidFill>
                  <a:schemeClr val="tx2"/>
                </a:solidFill>
              </a:rPr>
              <a:t>É ET MULTIPLIÉ</a:t>
            </a:r>
            <a:endParaRPr lang="fr-FR" dirty="0">
              <a:solidFill>
                <a:schemeClr val="tx2"/>
              </a:solidFill>
            </a:endParaRPr>
          </a:p>
        </p:txBody>
      </p:sp>
      <p:sp>
        <p:nvSpPr>
          <p:cNvPr id="3" name="Espace réservé du contenu 2"/>
          <p:cNvSpPr>
            <a:spLocks noGrp="1"/>
          </p:cNvSpPr>
          <p:nvPr>
            <p:ph idx="1"/>
          </p:nvPr>
        </p:nvSpPr>
        <p:spPr/>
        <p:txBody>
          <a:bodyPr>
            <a:normAutofit/>
          </a:bodyPr>
          <a:lstStyle/>
          <a:p>
            <a:pPr marL="0" indent="0" algn="ctr">
              <a:buNone/>
            </a:pPr>
            <a:r>
              <a:rPr lang="fr-FR" sz="2400" dirty="0" smtClean="0">
                <a:solidFill>
                  <a:schemeClr val="tx2"/>
                </a:solidFill>
                <a:latin typeface="+mj-lt"/>
              </a:rPr>
              <a:t>EN COURS DE FRANÇAIS</a:t>
            </a:r>
          </a:p>
          <a:p>
            <a:pPr marL="0" indent="0" algn="ctr">
              <a:buNone/>
            </a:pPr>
            <a:endParaRPr lang="fr-FR" sz="2400" dirty="0" smtClean="0">
              <a:solidFill>
                <a:schemeClr val="tx2"/>
              </a:solidFill>
              <a:latin typeface="+mj-lt"/>
            </a:endParaRPr>
          </a:p>
          <a:p>
            <a:r>
              <a:rPr lang="fr-FR" sz="2400" dirty="0" smtClean="0">
                <a:solidFill>
                  <a:schemeClr val="tx2"/>
                </a:solidFill>
                <a:latin typeface="+mj-lt"/>
              </a:rPr>
              <a:t> « </a:t>
            </a:r>
            <a:r>
              <a:rPr lang="fr-FR" sz="2400" i="1" dirty="0" smtClean="0">
                <a:solidFill>
                  <a:schemeClr val="tx2"/>
                </a:solidFill>
                <a:latin typeface="+mj-lt"/>
              </a:rPr>
              <a:t>Tant sur le plan culturel que sur le plan linguistique, le professeur de français veille tout particulièrement à ménager des rapprochements avec les langues et cultures de l’Antiquité</a:t>
            </a:r>
            <a:r>
              <a:rPr lang="fr-FR" sz="2400" dirty="0" smtClean="0">
                <a:solidFill>
                  <a:schemeClr val="tx2"/>
                </a:solidFill>
                <a:latin typeface="+mj-lt"/>
              </a:rPr>
              <a:t> » </a:t>
            </a:r>
            <a:r>
              <a:rPr lang="fr-FR" sz="1800" dirty="0" smtClean="0">
                <a:solidFill>
                  <a:schemeClr val="tx2"/>
                </a:solidFill>
                <a:latin typeface="+mj-lt"/>
              </a:rPr>
              <a:t>(préambule au nouveau programme de français, cycle 4)</a:t>
            </a:r>
          </a:p>
          <a:p>
            <a:r>
              <a:rPr lang="fr-FR" sz="1800" dirty="0">
                <a:solidFill>
                  <a:schemeClr val="tx2"/>
                </a:solidFill>
                <a:latin typeface="+mj-lt"/>
              </a:rPr>
              <a:t> </a:t>
            </a:r>
            <a:r>
              <a:rPr lang="fr-FR" sz="2400" dirty="0" smtClean="0">
                <a:solidFill>
                  <a:schemeClr val="tx2"/>
                </a:solidFill>
                <a:latin typeface="+mj-lt"/>
              </a:rPr>
              <a:t>Les éléments fondamentaux des apports du latin et de grec à la langue française font l’objet d’un enseignement intégré dans les programmes des cycles 3 et 4. Il s’adressera donc à tous les élèves</a:t>
            </a:r>
            <a:r>
              <a:rPr lang="fr-FR" sz="1800" dirty="0" smtClean="0">
                <a:solidFill>
                  <a:schemeClr val="tx2"/>
                </a:solidFill>
                <a:latin typeface="+mj-lt"/>
              </a:rPr>
              <a:t>.</a:t>
            </a:r>
            <a:endParaRPr lang="fr-FR" sz="1800" dirty="0">
              <a:solidFill>
                <a:schemeClr val="tx2"/>
              </a:solidFill>
              <a:latin typeface="+mj-lt"/>
            </a:endParaRPr>
          </a:p>
        </p:txBody>
      </p:sp>
    </p:spTree>
    <p:extLst>
      <p:ext uri="{BB962C8B-B14F-4D97-AF65-F5344CB8AC3E}">
        <p14:creationId xmlns:p14="http://schemas.microsoft.com/office/powerpoint/2010/main" val="413132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EPI LCA : Croisements entre enseignements.</a:t>
            </a:r>
            <a:endParaRPr lang="fr-FR" dirty="0"/>
          </a:p>
        </p:txBody>
      </p:sp>
      <p:sp>
        <p:nvSpPr>
          <p:cNvPr id="3" name="Espace réservé du contenu 2"/>
          <p:cNvSpPr>
            <a:spLocks noGrp="1"/>
          </p:cNvSpPr>
          <p:nvPr>
            <p:ph idx="1"/>
          </p:nvPr>
        </p:nvSpPr>
        <p:spPr>
          <a:xfrm>
            <a:off x="950354" y="1651716"/>
            <a:ext cx="9982200" cy="4572000"/>
          </a:xfrm>
        </p:spPr>
        <p:txBody>
          <a:bodyPr/>
          <a:lstStyle/>
          <a:p>
            <a:pPr marL="0" indent="0">
              <a:buNone/>
            </a:pPr>
            <a:r>
              <a:rPr lang="fr-FR" dirty="0" smtClean="0">
                <a:solidFill>
                  <a:schemeClr val="tx2"/>
                </a:solidFill>
              </a:rPr>
              <a:t>PHYSIQUE CHIMIE</a:t>
            </a:r>
          </a:p>
          <a:p>
            <a:pPr>
              <a:buFont typeface="Wingdings" panose="05000000000000000000" pitchFamily="2" charset="2"/>
              <a:buChar char="Ø"/>
            </a:pPr>
            <a:r>
              <a:rPr lang="fr-FR" dirty="0" smtClean="0">
                <a:solidFill>
                  <a:schemeClr val="tx2"/>
                </a:solidFill>
              </a:rPr>
              <a:t>Histoire de représentation de l’Univers : les savants de l’école d’Alexandrie (Aristote et la rotondité de la terre, etc.)</a:t>
            </a:r>
          </a:p>
          <a:p>
            <a:pPr>
              <a:buFont typeface="Wingdings" panose="05000000000000000000" pitchFamily="2" charset="2"/>
              <a:buChar char="Ø"/>
            </a:pPr>
            <a:r>
              <a:rPr lang="fr-FR" dirty="0">
                <a:solidFill>
                  <a:schemeClr val="tx2"/>
                </a:solidFill>
              </a:rPr>
              <a:t> </a:t>
            </a:r>
            <a:r>
              <a:rPr lang="fr-FR" dirty="0" smtClean="0">
                <a:solidFill>
                  <a:schemeClr val="tx2"/>
                </a:solidFill>
              </a:rPr>
              <a:t>Sciences et Antiquité : héritage de la Grèce antique dans la construction de la science.</a:t>
            </a:r>
          </a:p>
          <a:p>
            <a:pPr marL="0" indent="0">
              <a:buNone/>
            </a:pPr>
            <a:r>
              <a:rPr lang="fr-FR" dirty="0">
                <a:solidFill>
                  <a:schemeClr val="tx2"/>
                </a:solidFill>
              </a:rPr>
              <a:t> </a:t>
            </a:r>
            <a:r>
              <a:rPr lang="fr-FR" dirty="0" smtClean="0">
                <a:solidFill>
                  <a:schemeClr val="tx2"/>
                </a:solidFill>
              </a:rPr>
              <a:t>MATHEMATIQUES</a:t>
            </a:r>
          </a:p>
          <a:p>
            <a:pPr>
              <a:buFont typeface="Wingdings" panose="05000000000000000000" pitchFamily="2" charset="2"/>
              <a:buChar char="Ø"/>
            </a:pPr>
            <a:r>
              <a:rPr lang="fr-FR" dirty="0">
                <a:solidFill>
                  <a:schemeClr val="tx2"/>
                </a:solidFill>
              </a:rPr>
              <a:t> </a:t>
            </a:r>
            <a:r>
              <a:rPr lang="fr-FR" dirty="0" smtClean="0">
                <a:solidFill>
                  <a:schemeClr val="tx2"/>
                </a:solidFill>
              </a:rPr>
              <a:t>Questions de sciences dans l’Antiquité : racines carrées, Thalès, </a:t>
            </a:r>
            <a:r>
              <a:rPr lang="fr-FR" dirty="0">
                <a:solidFill>
                  <a:schemeClr val="tx2"/>
                </a:solidFill>
              </a:rPr>
              <a:t>P</a:t>
            </a:r>
            <a:r>
              <a:rPr lang="fr-FR" dirty="0" smtClean="0">
                <a:solidFill>
                  <a:schemeClr val="tx2"/>
                </a:solidFill>
              </a:rPr>
              <a:t>ythagore, différents systèmes et formes de numération.</a:t>
            </a:r>
          </a:p>
          <a:p>
            <a:pPr marL="0" indent="0">
              <a:buNone/>
            </a:pPr>
            <a:r>
              <a:rPr lang="fr-FR" dirty="0" smtClean="0">
                <a:solidFill>
                  <a:schemeClr val="tx2"/>
                </a:solidFill>
              </a:rPr>
              <a:t>ARTS PLASTIQUES</a:t>
            </a:r>
          </a:p>
          <a:p>
            <a:pPr>
              <a:buFont typeface="Wingdings" panose="05000000000000000000" pitchFamily="2" charset="2"/>
              <a:buChar char="Ø"/>
            </a:pPr>
            <a:r>
              <a:rPr lang="fr-FR" dirty="0">
                <a:solidFill>
                  <a:schemeClr val="tx2"/>
                </a:solidFill>
              </a:rPr>
              <a:t> </a:t>
            </a:r>
            <a:r>
              <a:rPr lang="fr-FR" dirty="0" smtClean="0">
                <a:solidFill>
                  <a:schemeClr val="tx2"/>
                </a:solidFill>
              </a:rPr>
              <a:t>L’architecture comme symbole du pouvoir : les grandes constructions du passé et d’aujourd’hui. </a:t>
            </a:r>
            <a:endParaRPr lang="fr-FR" dirty="0">
              <a:solidFill>
                <a:schemeClr val="tx2"/>
              </a:solidFill>
            </a:endParaRPr>
          </a:p>
        </p:txBody>
      </p:sp>
    </p:spTree>
    <p:extLst>
      <p:ext uri="{BB962C8B-B14F-4D97-AF65-F5344CB8AC3E}">
        <p14:creationId xmlns:p14="http://schemas.microsoft.com/office/powerpoint/2010/main" val="16133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solidFill>
                  <a:schemeClr val="tx2"/>
                </a:solidFill>
              </a:rPr>
              <a:t>LCA ET Histoire des arts</a:t>
            </a:r>
            <a:endParaRPr lang="fr-FR" dirty="0">
              <a:solidFill>
                <a:schemeClr val="tx2"/>
              </a:solidFill>
            </a:endParaRPr>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426007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6459" y="166352"/>
            <a:ext cx="9980682" cy="1096962"/>
          </a:xfrm>
        </p:spPr>
        <p:txBody>
          <a:bodyPr/>
          <a:lstStyle/>
          <a:p>
            <a:r>
              <a:rPr lang="fr-FR" dirty="0" smtClean="0">
                <a:solidFill>
                  <a:schemeClr val="tx2"/>
                </a:solidFill>
              </a:rPr>
              <a:t>LCA ET HDA</a:t>
            </a:r>
            <a:endParaRPr lang="fr-FR" dirty="0">
              <a:solidFill>
                <a:schemeClr val="tx2"/>
              </a:solidFill>
            </a:endParaRPr>
          </a:p>
        </p:txBody>
      </p:sp>
      <p:sp>
        <p:nvSpPr>
          <p:cNvPr id="3" name="Espace réservé du contenu 2"/>
          <p:cNvSpPr>
            <a:spLocks noGrp="1"/>
          </p:cNvSpPr>
          <p:nvPr>
            <p:ph idx="1"/>
          </p:nvPr>
        </p:nvSpPr>
        <p:spPr/>
        <p:txBody>
          <a:bodyPr/>
          <a:lstStyle/>
          <a:p>
            <a:pPr marL="0" indent="0" algn="ctr">
              <a:buNone/>
            </a:pPr>
            <a:r>
              <a:rPr lang="fr-FR" b="1" dirty="0" smtClean="0">
                <a:solidFill>
                  <a:schemeClr val="tx2"/>
                </a:solidFill>
              </a:rPr>
              <a:t>Thématique 1 </a:t>
            </a:r>
            <a:r>
              <a:rPr lang="fr-FR" b="1" dirty="0" smtClean="0"/>
              <a:t>:</a:t>
            </a:r>
          </a:p>
          <a:p>
            <a:pPr marL="0" indent="0" algn="ctr">
              <a:buNone/>
            </a:pPr>
            <a:r>
              <a:rPr lang="fr-FR" b="1" dirty="0" smtClean="0">
                <a:solidFill>
                  <a:schemeClr val="tx2"/>
                </a:solidFill>
              </a:rPr>
              <a:t>Arts et société à l’époque antique et au haut Moyen Âge </a:t>
            </a:r>
          </a:p>
          <a:p>
            <a:pPr marL="0" indent="0" algn="ctr">
              <a:buNone/>
            </a:pPr>
            <a:endParaRPr lang="fr-FR" b="1" dirty="0" smtClean="0">
              <a:solidFill>
                <a:schemeClr val="tx2"/>
              </a:solidFill>
            </a:endParaRPr>
          </a:p>
          <a:p>
            <a:pPr marL="0" indent="0">
              <a:buNone/>
            </a:pPr>
            <a:r>
              <a:rPr lang="fr-FR" dirty="0" smtClean="0"/>
              <a:t>- </a:t>
            </a:r>
            <a:r>
              <a:rPr lang="fr-FR" dirty="0" smtClean="0">
                <a:solidFill>
                  <a:schemeClr val="tx2"/>
                </a:solidFill>
              </a:rPr>
              <a:t>De la ville antique à la ville médiévale,</a:t>
            </a:r>
          </a:p>
          <a:p>
            <a:pPr>
              <a:buFontTx/>
              <a:buChar char="-"/>
            </a:pPr>
            <a:r>
              <a:rPr lang="fr-FR" dirty="0" smtClean="0">
                <a:solidFill>
                  <a:schemeClr val="tx2"/>
                </a:solidFill>
              </a:rPr>
              <a:t>Formes et décor de l’architecture antique,</a:t>
            </a:r>
          </a:p>
          <a:p>
            <a:pPr>
              <a:buFontTx/>
              <a:buChar char="-"/>
            </a:pPr>
            <a:r>
              <a:rPr lang="fr-FR" dirty="0" smtClean="0">
                <a:solidFill>
                  <a:schemeClr val="tx2"/>
                </a:solidFill>
              </a:rPr>
              <a:t>Les mythes fondateurs et leur </a:t>
            </a:r>
            <a:r>
              <a:rPr lang="fr-FR" dirty="0" smtClean="0">
                <a:solidFill>
                  <a:schemeClr val="tx2"/>
                </a:solidFill>
              </a:rPr>
              <a:t>illustration.</a:t>
            </a:r>
            <a:endParaRPr lang="fr-FR" dirty="0" smtClean="0">
              <a:solidFill>
                <a:schemeClr val="tx2"/>
              </a:solidFill>
            </a:endParaRPr>
          </a:p>
          <a:p>
            <a:pPr marL="0" indent="0">
              <a:buNone/>
            </a:pPr>
            <a:endParaRPr lang="fr-FR" dirty="0"/>
          </a:p>
        </p:txBody>
      </p:sp>
    </p:spTree>
    <p:extLst>
      <p:ext uri="{BB962C8B-B14F-4D97-AF65-F5344CB8AC3E}">
        <p14:creationId xmlns:p14="http://schemas.microsoft.com/office/powerpoint/2010/main" val="238475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DES FORMATIONS SPÉCIFIQUES</a:t>
            </a:r>
            <a:r>
              <a:rPr lang="fr-FR" dirty="0" smtClean="0"/>
              <a:t>. </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sz="2400" dirty="0" smtClean="0">
                <a:solidFill>
                  <a:schemeClr val="tx2"/>
                </a:solidFill>
              </a:rPr>
              <a:t>Pour les enseignants de Lettres classiques.</a:t>
            </a:r>
          </a:p>
          <a:p>
            <a:r>
              <a:rPr lang="fr-FR" sz="2400" dirty="0" smtClean="0">
                <a:solidFill>
                  <a:schemeClr val="tx2"/>
                </a:solidFill>
              </a:rPr>
              <a:t>Pour </a:t>
            </a:r>
            <a:r>
              <a:rPr lang="fr-FR" sz="2400" dirty="0" smtClean="0">
                <a:solidFill>
                  <a:schemeClr val="tx2"/>
                </a:solidFill>
              </a:rPr>
              <a:t>les enseignants de Lettres modernes (besoins spécifiques ?). </a:t>
            </a:r>
            <a:endParaRPr lang="fr-FR" sz="2400" dirty="0" smtClean="0">
              <a:solidFill>
                <a:schemeClr val="tx2"/>
              </a:solidFill>
            </a:endParaRPr>
          </a:p>
          <a:p>
            <a:endParaRPr lang="fr-FR" sz="2400" dirty="0">
              <a:solidFill>
                <a:schemeClr val="tx2"/>
              </a:solidFill>
            </a:endParaRPr>
          </a:p>
          <a:p>
            <a:pPr marL="0" indent="0">
              <a:buNone/>
            </a:pPr>
            <a:r>
              <a:rPr lang="fr-FR" sz="2400" dirty="0" smtClean="0">
                <a:solidFill>
                  <a:schemeClr val="tx2"/>
                </a:solidFill>
              </a:rPr>
              <a:t>« </a:t>
            </a:r>
            <a:r>
              <a:rPr lang="fr-FR" sz="2400" i="1" dirty="0" smtClean="0">
                <a:solidFill>
                  <a:schemeClr val="tx2"/>
                </a:solidFill>
              </a:rPr>
              <a:t>On ne peut véritablement maîtriser sa propre langue qu’à partir de la pratique réflexive d’une autre langue</a:t>
            </a:r>
            <a:r>
              <a:rPr lang="fr-FR" sz="2400" dirty="0" smtClean="0">
                <a:solidFill>
                  <a:schemeClr val="tx2"/>
                </a:solidFill>
              </a:rPr>
              <a:t> »</a:t>
            </a:r>
            <a:endParaRPr lang="fr-FR" sz="2400" dirty="0">
              <a:solidFill>
                <a:schemeClr val="tx2"/>
              </a:solidFill>
            </a:endParaRPr>
          </a:p>
        </p:txBody>
      </p:sp>
    </p:spTree>
    <p:extLst>
      <p:ext uri="{BB962C8B-B14F-4D97-AF65-F5344CB8AC3E}">
        <p14:creationId xmlns:p14="http://schemas.microsoft.com/office/powerpoint/2010/main" val="41642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solidFill>
                  <a:schemeClr val="tx2"/>
                </a:solidFill>
              </a:rPr>
              <a:t>CYCLE 3 : Français et histoire</a:t>
            </a:r>
            <a:endParaRPr lang="fr-FR" dirty="0">
              <a:solidFill>
                <a:schemeClr val="tx2"/>
              </a:solidFill>
            </a:endParaRPr>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7498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Les LCA au cycle 3</a:t>
            </a:r>
            <a:endParaRPr lang="fr-FR" dirty="0">
              <a:solidFill>
                <a:schemeClr val="tx2"/>
              </a:solidFill>
            </a:endParaRPr>
          </a:p>
        </p:txBody>
      </p:sp>
      <p:sp>
        <p:nvSpPr>
          <p:cNvPr id="3" name="Espace réservé du contenu 2"/>
          <p:cNvSpPr>
            <a:spLocks noGrp="1"/>
          </p:cNvSpPr>
          <p:nvPr>
            <p:ph idx="1"/>
          </p:nvPr>
        </p:nvSpPr>
        <p:spPr>
          <a:xfrm>
            <a:off x="1197735" y="1664594"/>
            <a:ext cx="9646276" cy="4572000"/>
          </a:xfrm>
        </p:spPr>
        <p:txBody>
          <a:bodyPr/>
          <a:lstStyle/>
          <a:p>
            <a:pPr marL="0" indent="0" algn="ctr">
              <a:buNone/>
            </a:pPr>
            <a:r>
              <a:rPr lang="fr-FR" b="1" dirty="0" smtClean="0">
                <a:solidFill>
                  <a:schemeClr val="tx2"/>
                </a:solidFill>
              </a:rPr>
              <a:t>FRANÇAIS </a:t>
            </a:r>
          </a:p>
          <a:p>
            <a:r>
              <a:rPr lang="fr-FR" dirty="0" smtClean="0">
                <a:solidFill>
                  <a:schemeClr val="tx2"/>
                </a:solidFill>
              </a:rPr>
              <a:t>Découverte des bases grecques et latines du vocabulaire français.</a:t>
            </a:r>
          </a:p>
          <a:p>
            <a:r>
              <a:rPr lang="fr-FR" dirty="0" smtClean="0">
                <a:solidFill>
                  <a:schemeClr val="tx2"/>
                </a:solidFill>
              </a:rPr>
              <a:t>La figure du monstre : lecture d’extraits tirés de </a:t>
            </a:r>
            <a:r>
              <a:rPr lang="fr-FR" i="1" dirty="0" smtClean="0">
                <a:solidFill>
                  <a:schemeClr val="tx2"/>
                </a:solidFill>
              </a:rPr>
              <a:t>L’Odyssée</a:t>
            </a:r>
            <a:r>
              <a:rPr lang="fr-FR" dirty="0" smtClean="0">
                <a:solidFill>
                  <a:schemeClr val="tx2"/>
                </a:solidFill>
              </a:rPr>
              <a:t> ou des </a:t>
            </a:r>
            <a:r>
              <a:rPr lang="fr-FR" i="1" dirty="0" smtClean="0">
                <a:solidFill>
                  <a:schemeClr val="tx2"/>
                </a:solidFill>
              </a:rPr>
              <a:t>Métamorphoses</a:t>
            </a:r>
            <a:r>
              <a:rPr lang="fr-FR" dirty="0" smtClean="0">
                <a:solidFill>
                  <a:schemeClr val="tx2"/>
                </a:solidFill>
              </a:rPr>
              <a:t>. </a:t>
            </a:r>
          </a:p>
          <a:p>
            <a:r>
              <a:rPr lang="fr-FR" dirty="0" smtClean="0">
                <a:solidFill>
                  <a:schemeClr val="tx2"/>
                </a:solidFill>
              </a:rPr>
              <a:t>Résister au plus fort (des fables/une pièce de théâtre de l’Antiquité à nos jours). </a:t>
            </a:r>
          </a:p>
          <a:p>
            <a:pPr marL="0" indent="0" algn="ctr">
              <a:buNone/>
            </a:pPr>
            <a:r>
              <a:rPr lang="fr-FR" b="1" dirty="0" smtClean="0">
                <a:solidFill>
                  <a:schemeClr val="tx2"/>
                </a:solidFill>
              </a:rPr>
              <a:t>HISTOIRE</a:t>
            </a:r>
          </a:p>
          <a:p>
            <a:r>
              <a:rPr lang="fr-FR" dirty="0">
                <a:solidFill>
                  <a:schemeClr val="tx2"/>
                </a:solidFill>
              </a:rPr>
              <a:t> </a:t>
            </a:r>
            <a:r>
              <a:rPr lang="fr-FR" dirty="0" smtClean="0">
                <a:solidFill>
                  <a:schemeClr val="tx2"/>
                </a:solidFill>
              </a:rPr>
              <a:t>Observation des traces de civilisations antiques dans leur environnement proche (début de cycle)</a:t>
            </a:r>
          </a:p>
          <a:p>
            <a:r>
              <a:rPr lang="fr-FR" dirty="0">
                <a:solidFill>
                  <a:schemeClr val="tx2"/>
                </a:solidFill>
              </a:rPr>
              <a:t> </a:t>
            </a:r>
            <a:r>
              <a:rPr lang="fr-FR" dirty="0" smtClean="0">
                <a:solidFill>
                  <a:schemeClr val="tx2"/>
                </a:solidFill>
              </a:rPr>
              <a:t>6</a:t>
            </a:r>
            <a:r>
              <a:rPr lang="fr-FR" baseline="30000" dirty="0" smtClean="0">
                <a:solidFill>
                  <a:schemeClr val="tx2"/>
                </a:solidFill>
              </a:rPr>
              <a:t>ème</a:t>
            </a:r>
            <a:r>
              <a:rPr lang="fr-FR" dirty="0" smtClean="0">
                <a:solidFill>
                  <a:schemeClr val="tx2"/>
                </a:solidFill>
              </a:rPr>
              <a:t> : récits fondateurs, croyances et citoyenneté dans la Méditerranée antique, le monde des cités grecques, relation entre récits mythiques et archéologie. Première approche de l’histoire romaine (Empire romain). </a:t>
            </a:r>
            <a:endParaRPr lang="fr-FR" dirty="0">
              <a:solidFill>
                <a:schemeClr val="tx2"/>
              </a:solidFill>
            </a:endParaRPr>
          </a:p>
        </p:txBody>
      </p:sp>
    </p:spTree>
    <p:extLst>
      <p:ext uri="{BB962C8B-B14F-4D97-AF65-F5344CB8AC3E}">
        <p14:creationId xmlns:p14="http://schemas.microsoft.com/office/powerpoint/2010/main" val="399577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tx2"/>
                </a:solidFill>
              </a:rPr>
              <a:t>CYCLE 4 : QUATRE MANIÈRES D’ABORDER LES LCA. </a:t>
            </a:r>
            <a:endParaRPr lang="fr-FR" dirty="0">
              <a:solidFill>
                <a:schemeClr val="tx2"/>
              </a:solidFill>
            </a:endParaRPr>
          </a:p>
        </p:txBody>
      </p:sp>
      <p:sp>
        <p:nvSpPr>
          <p:cNvPr id="3" name="Sous-titre 2"/>
          <p:cNvSpPr>
            <a:spLocks noGrp="1"/>
          </p:cNvSpPr>
          <p:nvPr>
            <p:ph type="subTitle" idx="1"/>
          </p:nvPr>
        </p:nvSpPr>
        <p:spPr>
          <a:xfrm>
            <a:off x="1104898" y="4108362"/>
            <a:ext cx="10096501" cy="1358988"/>
          </a:xfrm>
        </p:spPr>
        <p:txBody>
          <a:bodyPr>
            <a:noAutofit/>
          </a:bodyPr>
          <a:lstStyle/>
          <a:p>
            <a:r>
              <a:rPr lang="fr-FR" sz="2400" dirty="0">
                <a:solidFill>
                  <a:schemeClr val="tx2"/>
                </a:solidFill>
              </a:rPr>
              <a:t>L’enseignement de complément. </a:t>
            </a:r>
          </a:p>
          <a:p>
            <a:r>
              <a:rPr lang="fr-FR" sz="2400" dirty="0" smtClean="0">
                <a:solidFill>
                  <a:schemeClr val="tx2"/>
                </a:solidFill>
              </a:rPr>
              <a:t>Le cours de français</a:t>
            </a:r>
          </a:p>
          <a:p>
            <a:r>
              <a:rPr lang="fr-FR" sz="2400" dirty="0" smtClean="0">
                <a:solidFill>
                  <a:schemeClr val="tx2"/>
                </a:solidFill>
              </a:rPr>
              <a:t>L’EPI Langues et cultures de l’Antiquité.</a:t>
            </a:r>
          </a:p>
          <a:p>
            <a:r>
              <a:rPr lang="fr-FR" sz="2400" dirty="0" smtClean="0">
                <a:solidFill>
                  <a:schemeClr val="tx2"/>
                </a:solidFill>
              </a:rPr>
              <a:t>L’HDA</a:t>
            </a:r>
          </a:p>
          <a:p>
            <a:pPr marL="342900" indent="-342900">
              <a:buFontTx/>
              <a:buChar char="-"/>
            </a:pPr>
            <a:endParaRPr lang="fr-FR" sz="2400" dirty="0">
              <a:solidFill>
                <a:schemeClr val="tx2"/>
              </a:solidFill>
            </a:endParaRPr>
          </a:p>
        </p:txBody>
      </p:sp>
    </p:spTree>
    <p:extLst>
      <p:ext uri="{BB962C8B-B14F-4D97-AF65-F5344CB8AC3E}">
        <p14:creationId xmlns:p14="http://schemas.microsoft.com/office/powerpoint/2010/main" val="37278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tx2"/>
                </a:solidFill>
              </a:rPr>
              <a:t>L’enseignement de complément </a:t>
            </a:r>
            <a:endParaRPr lang="fr-FR" dirty="0">
              <a:solidFill>
                <a:schemeClr val="tx2"/>
              </a:solidFill>
            </a:endParaRPr>
          </a:p>
        </p:txBody>
      </p:sp>
      <p:sp>
        <p:nvSpPr>
          <p:cNvPr id="3" name="Sous-titre 2"/>
          <p:cNvSpPr>
            <a:spLocks noGrp="1"/>
          </p:cNvSpPr>
          <p:nvPr>
            <p:ph type="subTitle" idx="1"/>
          </p:nvPr>
        </p:nvSpPr>
        <p:spPr>
          <a:xfrm>
            <a:off x="1104900" y="4511785"/>
            <a:ext cx="10096501" cy="955565"/>
          </a:xfrm>
        </p:spPr>
        <p:txBody>
          <a:bodyPr/>
          <a:lstStyle/>
          <a:p>
            <a:r>
              <a:rPr lang="fr-FR" b="1" dirty="0" smtClean="0">
                <a:solidFill>
                  <a:schemeClr val="tx2"/>
                </a:solidFill>
              </a:rPr>
              <a:t>Latin et grec</a:t>
            </a:r>
            <a:endParaRPr lang="fr-FR" b="1" dirty="0">
              <a:solidFill>
                <a:schemeClr val="tx2"/>
              </a:solidFill>
            </a:endParaRPr>
          </a:p>
        </p:txBody>
      </p:sp>
    </p:spTree>
    <p:extLst>
      <p:ext uri="{BB962C8B-B14F-4D97-AF65-F5344CB8AC3E}">
        <p14:creationId xmlns:p14="http://schemas.microsoft.com/office/powerpoint/2010/main" val="22050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LATIN ET GREC</a:t>
            </a:r>
            <a:endParaRPr lang="fr-FR" dirty="0">
              <a:solidFill>
                <a:schemeClr val="tx2"/>
              </a:solidFill>
            </a:endParaRPr>
          </a:p>
        </p:txBody>
      </p:sp>
      <p:sp>
        <p:nvSpPr>
          <p:cNvPr id="3" name="Espace réservé du contenu 2"/>
          <p:cNvSpPr>
            <a:spLocks noGrp="1"/>
          </p:cNvSpPr>
          <p:nvPr>
            <p:ph idx="1"/>
          </p:nvPr>
        </p:nvSpPr>
        <p:spPr>
          <a:xfrm>
            <a:off x="1104900" y="2240923"/>
            <a:ext cx="9982200" cy="3944155"/>
          </a:xfrm>
        </p:spPr>
        <p:txBody>
          <a:bodyPr/>
          <a:lstStyle/>
          <a:p>
            <a:pPr marL="0" indent="0">
              <a:buNone/>
            </a:pPr>
            <a:r>
              <a:rPr lang="fr-FR" b="1" dirty="0" smtClean="0">
                <a:solidFill>
                  <a:schemeClr val="tx2"/>
                </a:solidFill>
              </a:rPr>
              <a:t>Le latin </a:t>
            </a:r>
            <a:r>
              <a:rPr lang="fr-FR" dirty="0" smtClean="0">
                <a:solidFill>
                  <a:schemeClr val="tx2"/>
                </a:solidFill>
              </a:rPr>
              <a:t>: choisi par les élèves :</a:t>
            </a:r>
          </a:p>
          <a:p>
            <a:pPr>
              <a:buFont typeface="Wingdings" panose="05000000000000000000" pitchFamily="2" charset="2"/>
              <a:buChar char="Ø"/>
            </a:pPr>
            <a:r>
              <a:rPr lang="fr-FR" dirty="0">
                <a:solidFill>
                  <a:schemeClr val="tx2"/>
                </a:solidFill>
              </a:rPr>
              <a:t> </a:t>
            </a:r>
            <a:r>
              <a:rPr lang="fr-FR" dirty="0" smtClean="0">
                <a:solidFill>
                  <a:schemeClr val="tx2"/>
                </a:solidFill>
              </a:rPr>
              <a:t>une heure en 5</a:t>
            </a:r>
            <a:r>
              <a:rPr lang="fr-FR" baseline="30000" dirty="0" smtClean="0">
                <a:solidFill>
                  <a:schemeClr val="tx2"/>
                </a:solidFill>
              </a:rPr>
              <a:t>ème</a:t>
            </a:r>
            <a:r>
              <a:rPr lang="fr-FR" dirty="0" smtClean="0">
                <a:solidFill>
                  <a:schemeClr val="tx2"/>
                </a:solidFill>
              </a:rPr>
              <a:t>,</a:t>
            </a:r>
          </a:p>
          <a:p>
            <a:pPr>
              <a:buFont typeface="Wingdings" panose="05000000000000000000" pitchFamily="2" charset="2"/>
              <a:buChar char="Ø"/>
            </a:pPr>
            <a:r>
              <a:rPr lang="fr-FR" dirty="0">
                <a:solidFill>
                  <a:schemeClr val="tx2"/>
                </a:solidFill>
              </a:rPr>
              <a:t> </a:t>
            </a:r>
            <a:r>
              <a:rPr lang="fr-FR" dirty="0" smtClean="0">
                <a:solidFill>
                  <a:schemeClr val="tx2"/>
                </a:solidFill>
              </a:rPr>
              <a:t>deux heures en 4</a:t>
            </a:r>
            <a:r>
              <a:rPr lang="fr-FR" baseline="30000" dirty="0" smtClean="0">
                <a:solidFill>
                  <a:schemeClr val="tx2"/>
                </a:solidFill>
              </a:rPr>
              <a:t>ème</a:t>
            </a:r>
            <a:r>
              <a:rPr lang="fr-FR" dirty="0" smtClean="0">
                <a:solidFill>
                  <a:schemeClr val="tx2"/>
                </a:solidFill>
              </a:rPr>
              <a:t>, </a:t>
            </a:r>
          </a:p>
          <a:p>
            <a:pPr>
              <a:buFont typeface="Wingdings" panose="05000000000000000000" pitchFamily="2" charset="2"/>
              <a:buChar char="Ø"/>
            </a:pPr>
            <a:r>
              <a:rPr lang="fr-FR" dirty="0">
                <a:solidFill>
                  <a:schemeClr val="tx2"/>
                </a:solidFill>
              </a:rPr>
              <a:t> </a:t>
            </a:r>
            <a:r>
              <a:rPr lang="fr-FR" dirty="0" smtClean="0">
                <a:solidFill>
                  <a:schemeClr val="tx2"/>
                </a:solidFill>
              </a:rPr>
              <a:t>deux heures en 3</a:t>
            </a:r>
            <a:r>
              <a:rPr lang="fr-FR" baseline="30000" dirty="0" smtClean="0">
                <a:solidFill>
                  <a:schemeClr val="tx2"/>
                </a:solidFill>
              </a:rPr>
              <a:t>ème</a:t>
            </a:r>
            <a:r>
              <a:rPr lang="fr-FR" dirty="0" smtClean="0">
                <a:solidFill>
                  <a:schemeClr val="tx2"/>
                </a:solidFill>
              </a:rPr>
              <a:t>.</a:t>
            </a:r>
          </a:p>
          <a:p>
            <a:pPr>
              <a:buFont typeface="Wingdings" panose="05000000000000000000" pitchFamily="2" charset="2"/>
              <a:buChar char="Ø"/>
            </a:pPr>
            <a:endParaRPr lang="fr-FR" dirty="0">
              <a:solidFill>
                <a:schemeClr val="tx2"/>
              </a:solidFill>
            </a:endParaRPr>
          </a:p>
          <a:p>
            <a:pPr marL="0" indent="0">
              <a:buNone/>
            </a:pPr>
            <a:r>
              <a:rPr lang="fr-FR" b="1" dirty="0" smtClean="0">
                <a:solidFill>
                  <a:schemeClr val="tx2"/>
                </a:solidFill>
              </a:rPr>
              <a:t>Le grec </a:t>
            </a:r>
            <a:r>
              <a:rPr lang="fr-FR" dirty="0" smtClean="0">
                <a:solidFill>
                  <a:schemeClr val="tx2"/>
                </a:solidFill>
              </a:rPr>
              <a:t>: les élèves qui le souhaitent pourront suivre à la fois un enseignement de complément en latin et en grec en classe de 3</a:t>
            </a:r>
            <a:r>
              <a:rPr lang="fr-FR" baseline="30000" dirty="0" smtClean="0">
                <a:solidFill>
                  <a:schemeClr val="tx2"/>
                </a:solidFill>
              </a:rPr>
              <a:t>ème</a:t>
            </a:r>
            <a:r>
              <a:rPr lang="fr-FR" dirty="0" smtClean="0">
                <a:solidFill>
                  <a:schemeClr val="tx2"/>
                </a:solidFill>
              </a:rPr>
              <a:t>. </a:t>
            </a:r>
          </a:p>
          <a:p>
            <a:pPr marL="0" indent="0">
              <a:buNone/>
            </a:pPr>
            <a:endParaRPr lang="fr-FR" dirty="0"/>
          </a:p>
        </p:txBody>
      </p:sp>
    </p:spTree>
    <p:extLst>
      <p:ext uri="{BB962C8B-B14F-4D97-AF65-F5344CB8AC3E}">
        <p14:creationId xmlns:p14="http://schemas.microsoft.com/office/powerpoint/2010/main" val="35975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solidFill>
                  <a:schemeClr val="tx2"/>
                </a:solidFill>
              </a:rPr>
              <a:t>LE COURS DE français</a:t>
            </a:r>
            <a:endParaRPr lang="fr-FR" dirty="0">
              <a:solidFill>
                <a:schemeClr val="tx2"/>
              </a:solidFill>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2613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4900" y="0"/>
            <a:ext cx="9980682" cy="1096962"/>
          </a:xfrm>
        </p:spPr>
        <p:txBody>
          <a:bodyPr/>
          <a:lstStyle/>
          <a:p>
            <a:r>
              <a:rPr lang="fr-FR" dirty="0" smtClean="0">
                <a:solidFill>
                  <a:schemeClr val="tx2"/>
                </a:solidFill>
              </a:rPr>
              <a:t>LA PART DES LCA DANS L’ENSEIGNEMENT DU FRANÇAIS </a:t>
            </a:r>
            <a:endParaRPr lang="fr-FR" dirty="0">
              <a:solidFill>
                <a:schemeClr val="tx2"/>
              </a:solidFill>
            </a:endParaRPr>
          </a:p>
        </p:txBody>
      </p:sp>
      <p:sp>
        <p:nvSpPr>
          <p:cNvPr id="3" name="Espace réservé du contenu 2"/>
          <p:cNvSpPr>
            <a:spLocks noGrp="1"/>
          </p:cNvSpPr>
          <p:nvPr>
            <p:ph idx="1"/>
          </p:nvPr>
        </p:nvSpPr>
        <p:spPr/>
        <p:txBody>
          <a:bodyPr/>
          <a:lstStyle/>
          <a:p>
            <a:r>
              <a:rPr lang="fr-FR" sz="2400" b="1" dirty="0" smtClean="0">
                <a:solidFill>
                  <a:schemeClr val="tx2"/>
                </a:solidFill>
              </a:rPr>
              <a:t>Pour la maîtrise de la grammaire</a:t>
            </a:r>
          </a:p>
          <a:p>
            <a:pPr lvl="1">
              <a:buFont typeface="Wingdings" panose="05000000000000000000" pitchFamily="2" charset="2"/>
              <a:buChar char="Ø"/>
            </a:pPr>
            <a:r>
              <a:rPr lang="fr-FR" sz="2400" dirty="0">
                <a:solidFill>
                  <a:schemeClr val="tx2"/>
                </a:solidFill>
              </a:rPr>
              <a:t> </a:t>
            </a:r>
            <a:r>
              <a:rPr lang="fr-FR" sz="2400" dirty="0" smtClean="0">
                <a:solidFill>
                  <a:schemeClr val="tx2"/>
                </a:solidFill>
              </a:rPr>
              <a:t>une meilleure compréhension des fonctionnements de la langue française.</a:t>
            </a:r>
          </a:p>
          <a:p>
            <a:pPr lvl="1">
              <a:buFont typeface="Wingdings" panose="05000000000000000000" pitchFamily="2" charset="2"/>
              <a:buChar char="Ø"/>
            </a:pPr>
            <a:r>
              <a:rPr lang="fr-FR" sz="2400" dirty="0">
                <a:solidFill>
                  <a:schemeClr val="tx2"/>
                </a:solidFill>
              </a:rPr>
              <a:t> </a:t>
            </a:r>
            <a:r>
              <a:rPr lang="fr-FR" sz="2400" dirty="0" smtClean="0">
                <a:solidFill>
                  <a:schemeClr val="tx2"/>
                </a:solidFill>
              </a:rPr>
              <a:t>aborder une démarche comparatiste entre langues.</a:t>
            </a:r>
          </a:p>
          <a:p>
            <a:pPr marL="457200" lvl="1" indent="0">
              <a:buNone/>
            </a:pPr>
            <a:endParaRPr lang="fr-FR" sz="2400" dirty="0" smtClean="0">
              <a:solidFill>
                <a:schemeClr val="tx2"/>
              </a:solidFill>
            </a:endParaRPr>
          </a:p>
          <a:p>
            <a:r>
              <a:rPr lang="fr-FR" sz="2400" b="1" dirty="0" smtClean="0">
                <a:solidFill>
                  <a:schemeClr val="tx2"/>
                </a:solidFill>
              </a:rPr>
              <a:t>Pour la maîtrise du lexique</a:t>
            </a:r>
            <a:r>
              <a:rPr lang="fr-FR" sz="2400" dirty="0" smtClean="0">
                <a:solidFill>
                  <a:schemeClr val="tx2"/>
                </a:solidFill>
              </a:rPr>
              <a:t>.</a:t>
            </a:r>
          </a:p>
          <a:p>
            <a:r>
              <a:rPr lang="fr-FR" sz="2400" b="1" dirty="0" smtClean="0">
                <a:solidFill>
                  <a:schemeClr val="tx2"/>
                </a:solidFill>
              </a:rPr>
              <a:t>Pour la maîtrise de la lecture littéraire </a:t>
            </a:r>
            <a:r>
              <a:rPr lang="fr-FR" sz="2400" dirty="0" smtClean="0">
                <a:solidFill>
                  <a:schemeClr val="tx2"/>
                </a:solidFill>
              </a:rPr>
              <a:t>(rapprochements entre textes de l’Antiquité et textes plus contemporains, avatars des mythes), mais aussi tentatives de traduction. </a:t>
            </a:r>
          </a:p>
          <a:p>
            <a:pPr marL="0" indent="0">
              <a:buNone/>
            </a:pPr>
            <a:endParaRPr lang="fr-FR" dirty="0"/>
          </a:p>
        </p:txBody>
      </p:sp>
    </p:spTree>
    <p:extLst>
      <p:ext uri="{BB962C8B-B14F-4D97-AF65-F5344CB8AC3E}">
        <p14:creationId xmlns:p14="http://schemas.microsoft.com/office/powerpoint/2010/main" val="412056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105A2490-6C3D-466B-A268-03A0B0843C23}" vid="{2A2FAE33-B49E-4AFD-A441-BF6FC88771DF}"/>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scolaire avec rayures et ruban (grand écran)</Template>
  <TotalTime>0</TotalTime>
  <Words>1155</Words>
  <Application>Microsoft Office PowerPoint</Application>
  <PresentationFormat>Grand écran</PresentationFormat>
  <Paragraphs>140</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SimSun</vt:lpstr>
      <vt:lpstr>Arial</vt:lpstr>
      <vt:lpstr>Calibri</vt:lpstr>
      <vt:lpstr>Euphemia</vt:lpstr>
      <vt:lpstr>Plantagenet Cherokee</vt:lpstr>
      <vt:lpstr>Times New Roman</vt:lpstr>
      <vt:lpstr>Wingdings</vt:lpstr>
      <vt:lpstr>Academic Literature 16x9</vt:lpstr>
      <vt:lpstr>LANGUES ET CULTUREs DE L’ANTIQUITÉ</vt:lpstr>
      <vt:lpstr>UN TEMPS D’APPRENTISSAGE REPENSÉ ET MULTIPLIÉ</vt:lpstr>
      <vt:lpstr>CYCLE 3 : Français et histoire</vt:lpstr>
      <vt:lpstr>Les LCA au cycle 3</vt:lpstr>
      <vt:lpstr>CYCLE 4 : QUATRE MANIÈRES D’ABORDER LES LCA. </vt:lpstr>
      <vt:lpstr>L’enseignement de complément </vt:lpstr>
      <vt:lpstr>LATIN ET GREC</vt:lpstr>
      <vt:lpstr>LE COURS DE français</vt:lpstr>
      <vt:lpstr>LA PART DES LCA DANS L’ENSEIGNEMENT DU FRANÇAIS </vt:lpstr>
      <vt:lpstr>UN EXEMPLE : rapprochements et prolongements étymologiques. </vt:lpstr>
      <vt:lpstr>    UN EXEMPLE : rapprochement des systèmes linguistiques. </vt:lpstr>
      <vt:lpstr>L’EPI LCA</vt:lpstr>
      <vt:lpstr>LA PLACE DES LCA DANS LES EPI</vt:lpstr>
      <vt:lpstr>Présentation PowerPoint</vt:lpstr>
      <vt:lpstr>EPI LCA : Croisements entre enseignements.</vt:lpstr>
      <vt:lpstr>Présentation PowerPoint</vt:lpstr>
      <vt:lpstr>Présentation PowerPoint</vt:lpstr>
      <vt:lpstr>EPI LCA : Croisements entre enseignements.</vt:lpstr>
      <vt:lpstr>Présentation PowerPoint</vt:lpstr>
      <vt:lpstr>EPI LCA : Croisements entre enseignements.</vt:lpstr>
      <vt:lpstr>LCA ET Histoire des arts</vt:lpstr>
      <vt:lpstr>LCA ET HDA</vt:lpstr>
      <vt:lpstr>DES FORMATIONS SPÉCIFIQUES.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2016-02-06T17:05:08Z</dcterms:created>
  <dcterms:modified xsi:type="dcterms:W3CDTF">2016-02-07T09:50:40Z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