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039" autoAdjust="0"/>
    <p:restoredTop sz="94660" autoAdjust="0"/>
  </p:normalViewPr>
  <p:slideViewPr>
    <p:cSldViewPr snapToGrid="0">
      <p:cViewPr varScale="1">
        <p:scale>
          <a:sx n="43" d="100"/>
          <a:sy n="43" d="100"/>
        </p:scale>
        <p:origin x="-120" y="-216"/>
      </p:cViewPr>
      <p:guideLst>
        <p:guide orient="horz" pos="2160"/>
        <p:guide pos="3840"/>
      </p:guideLst>
    </p:cSldViewPr>
  </p:slideViewPr>
  <p:outlineViewPr>
    <p:cViewPr>
      <p:scale>
        <a:sx n="33" d="100"/>
        <a:sy n="33" d="100"/>
      </p:scale>
      <p:origin x="48" y="12504"/>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83B085-D7AF-4ED6-8B5C-DDA4A64FFA82}" type="datetimeFigureOut">
              <a:rPr lang="fr-FR" smtClean="0"/>
              <a:pPr/>
              <a:t>01/02/2016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7E3AC-F2B7-4590-9641-C323552C1469}" type="slidenum">
              <a:rPr lang="fr-FR" smtClean="0"/>
              <a:pPr/>
              <a:t>‹N°›</a:t>
            </a:fld>
            <a:endParaRPr lang="fr-FR"/>
          </a:p>
        </p:txBody>
      </p:sp>
    </p:spTree>
    <p:extLst>
      <p:ext uri="{BB962C8B-B14F-4D97-AF65-F5344CB8AC3E}">
        <p14:creationId xmlns:p14="http://schemas.microsoft.com/office/powerpoint/2010/main" xmlns="" val="2798186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A61015F-7CC6-4D0A-9D87-873EA4C304CC}" type="datetimeFigureOut">
              <a:rPr lang="en-US" dirty="0"/>
              <a:pPr/>
              <a:t>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pPr/>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pPr/>
              <a:t>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pPr/>
              <a:t>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pPr/>
              <a:t>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05C68B11-C5A8-448C-8CE9-B1A273C79CFC}" type="datetimeFigureOut">
              <a:rPr lang="en-US" dirty="0"/>
              <a:pPr/>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7616CA0-919D-4A49-9C8A-62FDFB3A5183}" type="datetimeFigureOut">
              <a:rPr lang="en-US" dirty="0"/>
              <a:pPr/>
              <a:t>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pPr/>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2/1/2016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 y="3724507"/>
            <a:ext cx="7772400" cy="2698670"/>
          </a:xfrm>
        </p:spPr>
        <p:txBody>
          <a:bodyPr>
            <a:normAutofit fontScale="90000"/>
          </a:bodyPr>
          <a:lstStyle/>
          <a:p>
            <a:r>
              <a:rPr lang="fr-FR" dirty="0" smtClean="0"/>
              <a:t>Nouveaux programmes de français et réforme du collège</a:t>
            </a:r>
            <a:endParaRPr lang="fr-FR" dirty="0"/>
          </a:p>
        </p:txBody>
      </p:sp>
      <p:sp>
        <p:nvSpPr>
          <p:cNvPr id="3" name="Sous-titre 2"/>
          <p:cNvSpPr>
            <a:spLocks noGrp="1"/>
          </p:cNvSpPr>
          <p:nvPr>
            <p:ph type="subTitle" idx="1"/>
          </p:nvPr>
        </p:nvSpPr>
        <p:spPr/>
        <p:txBody>
          <a:bodyPr/>
          <a:lstStyle/>
          <a:p>
            <a:r>
              <a:rPr lang="fr-FR" dirty="0" smtClean="0"/>
              <a:t>Formation disciplinaire français, Journée 1</a:t>
            </a:r>
            <a:endParaRPr lang="fr-FR" dirty="0"/>
          </a:p>
        </p:txBody>
      </p:sp>
    </p:spTree>
    <p:extLst>
      <p:ext uri="{BB962C8B-B14F-4D97-AF65-F5344CB8AC3E}">
        <p14:creationId xmlns:p14="http://schemas.microsoft.com/office/powerpoint/2010/main" xmlns="" val="2007352099"/>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spc="0" dirty="0" smtClean="0"/>
              <a:t>L’écriture</a:t>
            </a:r>
            <a:endParaRPr lang="fr-FR" spc="0"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Ecrire pour réfléchir et pour apprendre =&gt; importance des écrits préparatoires</a:t>
            </a:r>
          </a:p>
          <a:p>
            <a:pPr>
              <a:buFont typeface="Arial" panose="020B0604020202020204" pitchFamily="34" charset="0"/>
              <a:buChar char="•"/>
            </a:pPr>
            <a:r>
              <a:rPr lang="fr-FR" dirty="0" smtClean="0"/>
              <a:t> S’approprier les différentes dimensions de l’activité d’écriture à travers la production d’écrits variés + mise en œuvre (guidée puis autonome) d’une démarche de production de textes</a:t>
            </a:r>
          </a:p>
          <a:p>
            <a:pPr>
              <a:buFont typeface="Arial" panose="020B0604020202020204" pitchFamily="34" charset="0"/>
              <a:buChar char="•"/>
            </a:pPr>
            <a:r>
              <a:rPr lang="fr-FR" dirty="0" smtClean="0"/>
              <a:t> Prendre en compte les normes de l’écrit pour formuler, transcrire, réviser</a:t>
            </a:r>
          </a:p>
          <a:p>
            <a:pPr>
              <a:buFont typeface="Arial" panose="020B0604020202020204" pitchFamily="34" charset="0"/>
              <a:buChar char="•"/>
            </a:pPr>
            <a:r>
              <a:rPr lang="fr-FR" dirty="0"/>
              <a:t> </a:t>
            </a:r>
            <a:r>
              <a:rPr lang="fr-FR" dirty="0" smtClean="0"/>
              <a:t>Apprendre à réécrire, à faire évoluer son texte, à s’adapter pour trouver des stratégies et des procédés d’écriture efficaces (notamment l’étape de relecture)</a:t>
            </a:r>
            <a:endParaRPr lang="fr-FR" dirty="0"/>
          </a:p>
        </p:txBody>
      </p:sp>
    </p:spTree>
    <p:extLst>
      <p:ext uri="{BB962C8B-B14F-4D97-AF65-F5344CB8AC3E}">
        <p14:creationId xmlns:p14="http://schemas.microsoft.com/office/powerpoint/2010/main" xmlns="" val="126199096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spc="0" dirty="0" smtClean="0"/>
              <a:t>La langue</a:t>
            </a:r>
            <a:endParaRPr lang="fr-FR" spc="0" dirty="0"/>
          </a:p>
        </p:txBody>
      </p:sp>
      <p:sp>
        <p:nvSpPr>
          <p:cNvPr id="3" name="Espace réservé du contenu 2"/>
          <p:cNvSpPr>
            <a:spLocks noGrp="1"/>
          </p:cNvSpPr>
          <p:nvPr>
            <p:ph idx="1"/>
          </p:nvPr>
        </p:nvSpPr>
        <p:spPr/>
        <p:txBody>
          <a:bodyPr>
            <a:normAutofit lnSpcReduction="10000"/>
          </a:bodyPr>
          <a:lstStyle/>
          <a:p>
            <a:pPr>
              <a:buFont typeface="Arial" panose="020B0604020202020204" pitchFamily="34" charset="0"/>
              <a:buChar char="•"/>
            </a:pPr>
            <a:r>
              <a:rPr lang="fr-FR" dirty="0" smtClean="0"/>
              <a:t> Remettre la langue au cœur des apprentissages, comme outil au service de l’oral, de la lecture et de l’écriture, non comme seul objet de savoir abstrait et « scientifique »</a:t>
            </a:r>
          </a:p>
          <a:p>
            <a:pPr>
              <a:buFont typeface="Arial" panose="020B0604020202020204" pitchFamily="34" charset="0"/>
              <a:buChar char="•"/>
            </a:pPr>
            <a:r>
              <a:rPr lang="fr-FR" dirty="0" smtClean="0"/>
              <a:t> L’efficacité prime sur l’exhaustivité =&gt; rendre intelligible  et concret le SYSTÈME d’une langue vivante afin de le faire sien et de développer une sensibilité linguistique</a:t>
            </a:r>
          </a:p>
          <a:p>
            <a:pPr>
              <a:buFont typeface="Arial" panose="020B0604020202020204" pitchFamily="34" charset="0"/>
              <a:buChar char="•"/>
            </a:pPr>
            <a:r>
              <a:rPr lang="fr-FR" dirty="0" smtClean="0"/>
              <a:t> Varier les approches de l’apprentissage de la langue (le cours magistral seul, suivi d’une batterie d’exercices, ne suffit pas) =&gt; travailler par une approche de </a:t>
            </a:r>
            <a:r>
              <a:rPr lang="fr-FR" b="1" dirty="0" smtClean="0"/>
              <a:t>corpus</a:t>
            </a:r>
            <a:endParaRPr lang="fr-FR" dirty="0" smtClean="0"/>
          </a:p>
          <a:p>
            <a:pPr>
              <a:buFont typeface="Arial" panose="020B0604020202020204" pitchFamily="34" charset="0"/>
              <a:buChar char="•"/>
            </a:pPr>
            <a:r>
              <a:rPr lang="fr-FR" dirty="0"/>
              <a:t> </a:t>
            </a:r>
            <a:r>
              <a:rPr lang="fr-FR" dirty="0" smtClean="0"/>
              <a:t>Construire une progressivité sur le modèle des poupées russes, et non celui d’un empilement ou d’une </a:t>
            </a:r>
            <a:r>
              <a:rPr lang="fr-FR" i="1" dirty="0" smtClean="0"/>
              <a:t>checklist</a:t>
            </a:r>
            <a:r>
              <a:rPr lang="fr-FR" dirty="0" smtClean="0"/>
              <a:t>, tisser du lien entre les notions pour pouvoir les complexifier</a:t>
            </a:r>
            <a:endParaRPr lang="fr-FR" dirty="0"/>
          </a:p>
        </p:txBody>
      </p:sp>
      <p:pic>
        <p:nvPicPr>
          <p:cNvPr id="4" name="Image 3"/>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3805035" y="3035429"/>
            <a:ext cx="6939165" cy="3600000"/>
          </a:xfrm>
          <a:prstGeom prst="rect">
            <a:avLst/>
          </a:prstGeom>
        </p:spPr>
      </p:pic>
      <p:pic>
        <p:nvPicPr>
          <p:cNvPr id="5" name="Image 4"/>
          <p:cNvPicPr>
            <a:picLocks noChangeAspect="1"/>
          </p:cNvPicPr>
          <p:nvPr/>
        </p:nvPicPr>
        <p:blipFill rotWithShape="1">
          <a:blip r:embed="rId3" cstate="email">
            <a:extLst>
              <a:ext uri="{28A0092B-C50C-407E-A947-70E740481C1C}">
                <a14:useLocalDpi xmlns:a14="http://schemas.microsoft.com/office/drawing/2010/main" xmlns=""/>
              </a:ext>
            </a:extLst>
          </a:blip>
          <a:srcRect/>
          <a:stretch/>
        </p:blipFill>
        <p:spPr>
          <a:xfrm>
            <a:off x="3805035" y="3035429"/>
            <a:ext cx="7051247" cy="3600000"/>
          </a:xfrm>
          <a:prstGeom prst="rect">
            <a:avLst/>
          </a:prstGeom>
        </p:spPr>
      </p:pic>
      <p:sp>
        <p:nvSpPr>
          <p:cNvPr id="6" name="Rectangle avec coins arrondis en diagonale 5"/>
          <p:cNvSpPr/>
          <p:nvPr/>
        </p:nvSpPr>
        <p:spPr>
          <a:xfrm>
            <a:off x="446508" y="2226945"/>
            <a:ext cx="5326144" cy="4631055"/>
          </a:xfrm>
          <a:prstGeom prst="round2Diag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fr-FR" b="1" dirty="0" smtClean="0">
                <a:latin typeface="+mj-lt"/>
              </a:rPr>
              <a:t>CYCLE 3</a:t>
            </a:r>
          </a:p>
          <a:p>
            <a:pPr algn="ctr"/>
            <a:endParaRPr lang="fr-FR" b="1" dirty="0">
              <a:latin typeface="+mj-lt"/>
            </a:endParaRPr>
          </a:p>
          <a:p>
            <a:pPr algn="ctr"/>
            <a:r>
              <a:rPr lang="fr-FR" b="1" dirty="0" smtClean="0">
                <a:latin typeface="+mj-lt"/>
              </a:rPr>
              <a:t>Maîtriser la forme des mots en lien avec la syntaxe</a:t>
            </a:r>
          </a:p>
          <a:p>
            <a:pPr algn="ctr"/>
            <a:endParaRPr lang="fr-FR" b="1" dirty="0">
              <a:latin typeface="+mj-lt"/>
            </a:endParaRPr>
          </a:p>
          <a:p>
            <a:pPr marL="285750" indent="-285750" algn="just">
              <a:buFont typeface="Wingdings" panose="05000000000000000000" pitchFamily="2" charset="2"/>
              <a:buChar char="v"/>
            </a:pPr>
            <a:r>
              <a:rPr lang="fr-FR" sz="1600" dirty="0" smtClean="0">
                <a:latin typeface="+mj-lt"/>
              </a:rPr>
              <a:t>Observation des marques du genre et du nombre entendues et écrites</a:t>
            </a:r>
          </a:p>
          <a:p>
            <a:pPr marL="285750" indent="-285750" algn="just">
              <a:buFont typeface="Wingdings" panose="05000000000000000000" pitchFamily="2" charset="2"/>
              <a:buChar char="v"/>
            </a:pPr>
            <a:r>
              <a:rPr lang="fr-FR" sz="1600" dirty="0" smtClean="0">
                <a:latin typeface="+mj-lt"/>
              </a:rPr>
              <a:t>Identification des classes de mots subissant des variations : le nom et le verbe ; le déterminant ; l’adjectif ; le pronom</a:t>
            </a:r>
          </a:p>
          <a:p>
            <a:pPr marL="285750" indent="-285750" algn="just">
              <a:buFont typeface="Wingdings" panose="05000000000000000000" pitchFamily="2" charset="2"/>
              <a:buChar char="v"/>
            </a:pPr>
            <a:r>
              <a:rPr lang="fr-FR" sz="1600" dirty="0" smtClean="0">
                <a:latin typeface="+mj-lt"/>
              </a:rPr>
              <a:t>Notion de groupe nominal et accords au sein du GN</a:t>
            </a:r>
          </a:p>
          <a:p>
            <a:pPr marL="285750" indent="-285750" algn="just">
              <a:buFont typeface="Wingdings" panose="05000000000000000000" pitchFamily="2" charset="2"/>
              <a:buChar char="v"/>
            </a:pPr>
            <a:r>
              <a:rPr lang="fr-FR" sz="1600" dirty="0" smtClean="0">
                <a:latin typeface="+mj-lt"/>
              </a:rPr>
              <a:t>Accord du verbe avec son sujet, de l’attribut avec le sujet, du participe passé avec être</a:t>
            </a:r>
          </a:p>
          <a:p>
            <a:pPr marL="285750" indent="-285750" algn="just">
              <a:buFont typeface="Wingdings" panose="05000000000000000000" pitchFamily="2" charset="2"/>
              <a:buChar char="v"/>
            </a:pPr>
            <a:r>
              <a:rPr lang="fr-FR" sz="1600" dirty="0" smtClean="0">
                <a:latin typeface="+mj-lt"/>
              </a:rPr>
              <a:t>Elaboration de règles de fonctionnement construites sur les régularités</a:t>
            </a:r>
            <a:endParaRPr lang="fr-FR" sz="1600" dirty="0">
              <a:latin typeface="+mj-lt"/>
            </a:endParaRPr>
          </a:p>
        </p:txBody>
      </p:sp>
      <p:sp>
        <p:nvSpPr>
          <p:cNvPr id="7" name="Rectangle avec coins arrondis en diagonale 6"/>
          <p:cNvSpPr/>
          <p:nvPr/>
        </p:nvSpPr>
        <p:spPr>
          <a:xfrm>
            <a:off x="6202774" y="2227695"/>
            <a:ext cx="5326144" cy="4631055"/>
          </a:xfrm>
          <a:prstGeom prst="round2Diag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wrap="square" rtlCol="0" anchor="t" anchorCtr="0">
            <a:spAutoFit/>
          </a:bodyPr>
          <a:lstStyle/>
          <a:p>
            <a:pPr algn="ctr"/>
            <a:r>
              <a:rPr lang="fr-FR" b="1" dirty="0" smtClean="0">
                <a:latin typeface="+mj-lt"/>
              </a:rPr>
              <a:t>CYCLE 4</a:t>
            </a:r>
          </a:p>
          <a:p>
            <a:pPr algn="ctr"/>
            <a:endParaRPr lang="fr-FR" b="1" dirty="0">
              <a:latin typeface="+mj-lt"/>
            </a:endParaRPr>
          </a:p>
          <a:p>
            <a:pPr algn="ctr"/>
            <a:r>
              <a:rPr lang="fr-FR" b="1" dirty="0" smtClean="0">
                <a:latin typeface="+mj-lt"/>
              </a:rPr>
              <a:t>Maîtriser la forme des mots en lien avec la syntaxe</a:t>
            </a:r>
          </a:p>
          <a:p>
            <a:pPr algn="ctr"/>
            <a:endParaRPr lang="fr-FR" b="1" dirty="0">
              <a:latin typeface="+mj-lt"/>
            </a:endParaRPr>
          </a:p>
          <a:p>
            <a:pPr marL="285750" indent="-285750" algn="just">
              <a:buFont typeface="Wingdings" panose="05000000000000000000" pitchFamily="2" charset="2"/>
              <a:buChar char="v"/>
            </a:pPr>
            <a:r>
              <a:rPr lang="fr-FR" sz="1600" dirty="0" smtClean="0">
                <a:latin typeface="+mj-lt"/>
              </a:rPr>
              <a:t>Connaître le fonctionnement des chaînes d’accord</a:t>
            </a:r>
          </a:p>
          <a:p>
            <a:pPr marL="742950" lvl="1" indent="-285750" algn="just">
              <a:buFont typeface="Arial" panose="020B0604020202020204" pitchFamily="34" charset="0"/>
              <a:buChar char="•"/>
            </a:pPr>
            <a:r>
              <a:rPr lang="fr-FR" sz="1600" i="1" dirty="0" smtClean="0">
                <a:latin typeface="+mj-lt"/>
              </a:rPr>
              <a:t>Accord dans le GN </a:t>
            </a:r>
            <a:r>
              <a:rPr lang="fr-FR" sz="1600" dirty="0" smtClean="0">
                <a:latin typeface="+mj-lt"/>
              </a:rPr>
              <a:t>complexe</a:t>
            </a:r>
          </a:p>
          <a:p>
            <a:pPr marL="742950" lvl="1" indent="-285750" algn="just">
              <a:buFont typeface="Arial" panose="020B0604020202020204" pitchFamily="34" charset="0"/>
              <a:buChar char="•"/>
            </a:pPr>
            <a:r>
              <a:rPr lang="fr-FR" sz="1600" i="1" dirty="0" smtClean="0">
                <a:latin typeface="+mj-lt"/>
              </a:rPr>
              <a:t>Accord du participe passé avec être </a:t>
            </a:r>
            <a:r>
              <a:rPr lang="fr-FR" sz="1600" dirty="0" smtClean="0">
                <a:latin typeface="+mj-lt"/>
              </a:rPr>
              <a:t>et avoir (cas simples)</a:t>
            </a:r>
          </a:p>
          <a:p>
            <a:pPr marL="742950" lvl="1" indent="-285750" algn="just">
              <a:buFont typeface="Arial" panose="020B0604020202020204" pitchFamily="34" charset="0"/>
              <a:buChar char="•"/>
            </a:pPr>
            <a:r>
              <a:rPr lang="fr-FR" sz="1600" i="1" dirty="0" smtClean="0">
                <a:latin typeface="+mj-lt"/>
              </a:rPr>
              <a:t>Accord de l’adjectif </a:t>
            </a:r>
            <a:r>
              <a:rPr lang="fr-FR" sz="1600" dirty="0" smtClean="0">
                <a:latin typeface="+mj-lt"/>
              </a:rPr>
              <a:t>et du participe passé en position détachée</a:t>
            </a:r>
          </a:p>
          <a:p>
            <a:pPr marL="742950" lvl="1" indent="-285750" algn="just">
              <a:buFont typeface="Arial" panose="020B0604020202020204" pitchFamily="34" charset="0"/>
              <a:buChar char="•"/>
            </a:pPr>
            <a:r>
              <a:rPr lang="fr-FR" sz="1600" i="1" dirty="0" smtClean="0">
                <a:latin typeface="+mj-lt"/>
              </a:rPr>
              <a:t>Accord du verbe </a:t>
            </a:r>
            <a:r>
              <a:rPr lang="fr-FR" sz="1600" dirty="0" smtClean="0">
                <a:latin typeface="+mj-lt"/>
              </a:rPr>
              <a:t>dans les cas complexes</a:t>
            </a:r>
          </a:p>
          <a:p>
            <a:pPr marL="285750" indent="-285750" algn="just">
              <a:buFont typeface="Wingdings" panose="05000000000000000000" pitchFamily="2" charset="2"/>
              <a:buChar char="v"/>
            </a:pPr>
            <a:r>
              <a:rPr lang="fr-FR" sz="1600" dirty="0" smtClean="0">
                <a:latin typeface="+mj-lt"/>
              </a:rPr>
              <a:t>Savoir relire un texte écrit</a:t>
            </a:r>
          </a:p>
          <a:p>
            <a:pPr marL="742950" lvl="1" indent="-285750" algn="just">
              <a:buFont typeface="Arial" panose="020B0604020202020204" pitchFamily="34" charset="0"/>
              <a:buChar char="•"/>
            </a:pPr>
            <a:r>
              <a:rPr lang="fr-FR" sz="1600" dirty="0" smtClean="0">
                <a:latin typeface="+mj-lt"/>
              </a:rPr>
              <a:t>Savoir vérifier les marques d’accord</a:t>
            </a:r>
          </a:p>
          <a:p>
            <a:pPr marL="742950" lvl="1" indent="-285750" algn="just">
              <a:buFont typeface="Arial" panose="020B0604020202020204" pitchFamily="34" charset="0"/>
              <a:buChar char="•"/>
            </a:pPr>
            <a:r>
              <a:rPr lang="fr-FR" sz="1600" dirty="0" smtClean="0">
                <a:latin typeface="+mj-lt"/>
              </a:rPr>
              <a:t>Identifier les erreurs</a:t>
            </a:r>
            <a:endParaRPr lang="fr-FR" sz="1600" dirty="0">
              <a:latin typeface="+mj-lt"/>
            </a:endParaRPr>
          </a:p>
        </p:txBody>
      </p:sp>
    </p:spTree>
    <p:extLst>
      <p:ext uri="{BB962C8B-B14F-4D97-AF65-F5344CB8AC3E}">
        <p14:creationId xmlns:p14="http://schemas.microsoft.com/office/powerpoint/2010/main" xmlns="" val="221669417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5"/>
                                        </p:tgtEl>
                                      </p:cBhvr>
                                    </p:animEffect>
                                    <p:set>
                                      <p:cBhvr>
                                        <p:cTn id="41" dur="1" fill="hold">
                                          <p:stCondLst>
                                            <p:cond delay="499"/>
                                          </p:stCondLst>
                                        </p:cTn>
                                        <p:tgtEl>
                                          <p:spTgt spid="5"/>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5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6">
                                            <p:bg/>
                                          </p:spTgt>
                                        </p:tgtEl>
                                        <p:attrNameLst>
                                          <p:attrName>style.visibility</p:attrName>
                                        </p:attrNameLst>
                                      </p:cBhvr>
                                      <p:to>
                                        <p:strVal val="visible"/>
                                      </p:to>
                                    </p:set>
                                    <p:animEffect transition="in" filter="wipe(left)">
                                      <p:cBhvr>
                                        <p:cTn id="51" dur="500"/>
                                        <p:tgtEl>
                                          <p:spTgt spid="6">
                                            <p:bg/>
                                          </p:spTgt>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6">
                                            <p:txEl>
                                              <p:pRg st="0" end="0"/>
                                            </p:txEl>
                                          </p:spTgt>
                                        </p:tgtEl>
                                        <p:attrNameLst>
                                          <p:attrName>style.visibility</p:attrName>
                                        </p:attrNameLst>
                                      </p:cBhvr>
                                      <p:to>
                                        <p:strVal val="visible"/>
                                      </p:to>
                                    </p:set>
                                    <p:animEffect transition="in" filter="wipe(left)">
                                      <p:cBhvr>
                                        <p:cTn id="54" dur="500"/>
                                        <p:tgtEl>
                                          <p:spTgt spid="6">
                                            <p:txEl>
                                              <p:pRg st="0" end="0"/>
                                            </p:txEl>
                                          </p:spTgt>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wipe(left)">
                                      <p:cBhvr>
                                        <p:cTn id="57" dur="500"/>
                                        <p:tgtEl>
                                          <p:spTgt spid="6">
                                            <p:txEl>
                                              <p:pRg st="2" end="2"/>
                                            </p:txEl>
                                          </p:spTgt>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wipe(left)">
                                      <p:cBhvr>
                                        <p:cTn id="60" dur="500"/>
                                        <p:tgtEl>
                                          <p:spTgt spid="6">
                                            <p:txEl>
                                              <p:pRg st="4" end="4"/>
                                            </p:txEl>
                                          </p:spTgt>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6">
                                            <p:txEl>
                                              <p:pRg st="5" end="5"/>
                                            </p:txEl>
                                          </p:spTgt>
                                        </p:tgtEl>
                                        <p:attrNameLst>
                                          <p:attrName>style.visibility</p:attrName>
                                        </p:attrNameLst>
                                      </p:cBhvr>
                                      <p:to>
                                        <p:strVal val="visible"/>
                                      </p:to>
                                    </p:set>
                                    <p:animEffect transition="in" filter="wipe(left)">
                                      <p:cBhvr>
                                        <p:cTn id="63" dur="500"/>
                                        <p:tgtEl>
                                          <p:spTgt spid="6">
                                            <p:txEl>
                                              <p:pRg st="5" end="5"/>
                                            </p:txEl>
                                          </p:spTgt>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6">
                                            <p:txEl>
                                              <p:pRg st="6" end="6"/>
                                            </p:txEl>
                                          </p:spTgt>
                                        </p:tgtEl>
                                        <p:attrNameLst>
                                          <p:attrName>style.visibility</p:attrName>
                                        </p:attrNameLst>
                                      </p:cBhvr>
                                      <p:to>
                                        <p:strVal val="visible"/>
                                      </p:to>
                                    </p:set>
                                    <p:animEffect transition="in" filter="wipe(left)">
                                      <p:cBhvr>
                                        <p:cTn id="66" dur="500"/>
                                        <p:tgtEl>
                                          <p:spTgt spid="6">
                                            <p:txEl>
                                              <p:pRg st="6" end="6"/>
                                            </p:txEl>
                                          </p:spTgt>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6">
                                            <p:txEl>
                                              <p:pRg st="7" end="7"/>
                                            </p:txEl>
                                          </p:spTgt>
                                        </p:tgtEl>
                                        <p:attrNameLst>
                                          <p:attrName>style.visibility</p:attrName>
                                        </p:attrNameLst>
                                      </p:cBhvr>
                                      <p:to>
                                        <p:strVal val="visible"/>
                                      </p:to>
                                    </p:set>
                                    <p:animEffect transition="in" filter="wipe(left)">
                                      <p:cBhvr>
                                        <p:cTn id="69" dur="500"/>
                                        <p:tgtEl>
                                          <p:spTgt spid="6">
                                            <p:txEl>
                                              <p:pRg st="7" end="7"/>
                                            </p:txEl>
                                          </p:spTgt>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6">
                                            <p:txEl>
                                              <p:pRg st="8" end="8"/>
                                            </p:txEl>
                                          </p:spTgt>
                                        </p:tgtEl>
                                        <p:attrNameLst>
                                          <p:attrName>style.visibility</p:attrName>
                                        </p:attrNameLst>
                                      </p:cBhvr>
                                      <p:to>
                                        <p:strVal val="visible"/>
                                      </p:to>
                                    </p:set>
                                    <p:animEffect transition="in" filter="wipe(left)">
                                      <p:cBhvr>
                                        <p:cTn id="72" dur="500"/>
                                        <p:tgtEl>
                                          <p:spTgt spid="6">
                                            <p:txEl>
                                              <p:pRg st="8" end="8"/>
                                            </p:txEl>
                                          </p:spTgt>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7">
                                            <p:bg/>
                                          </p:spTgt>
                                        </p:tgtEl>
                                        <p:attrNameLst>
                                          <p:attrName>style.visibility</p:attrName>
                                        </p:attrNameLst>
                                      </p:cBhvr>
                                      <p:to>
                                        <p:strVal val="visible"/>
                                      </p:to>
                                    </p:set>
                                    <p:animEffect transition="in" filter="wipe(left)">
                                      <p:cBhvr>
                                        <p:cTn id="75" dur="500"/>
                                        <p:tgtEl>
                                          <p:spTgt spid="7">
                                            <p:bg/>
                                          </p:spTgt>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7">
                                            <p:txEl>
                                              <p:pRg st="0" end="0"/>
                                            </p:txEl>
                                          </p:spTgt>
                                        </p:tgtEl>
                                        <p:attrNameLst>
                                          <p:attrName>style.visibility</p:attrName>
                                        </p:attrNameLst>
                                      </p:cBhvr>
                                      <p:to>
                                        <p:strVal val="visible"/>
                                      </p:to>
                                    </p:set>
                                    <p:animEffect transition="in" filter="wipe(left)">
                                      <p:cBhvr>
                                        <p:cTn id="78" dur="500"/>
                                        <p:tgtEl>
                                          <p:spTgt spid="7">
                                            <p:txEl>
                                              <p:pRg st="0" end="0"/>
                                            </p:txEl>
                                          </p:spTgt>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7">
                                            <p:txEl>
                                              <p:pRg st="2" end="2"/>
                                            </p:txEl>
                                          </p:spTgt>
                                        </p:tgtEl>
                                        <p:attrNameLst>
                                          <p:attrName>style.visibility</p:attrName>
                                        </p:attrNameLst>
                                      </p:cBhvr>
                                      <p:to>
                                        <p:strVal val="visible"/>
                                      </p:to>
                                    </p:set>
                                    <p:animEffect transition="in" filter="wipe(left)">
                                      <p:cBhvr>
                                        <p:cTn id="81" dur="500"/>
                                        <p:tgtEl>
                                          <p:spTgt spid="7">
                                            <p:txEl>
                                              <p:pRg st="2" end="2"/>
                                            </p:txEl>
                                          </p:spTgt>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7">
                                            <p:txEl>
                                              <p:pRg st="4" end="4"/>
                                            </p:txEl>
                                          </p:spTgt>
                                        </p:tgtEl>
                                        <p:attrNameLst>
                                          <p:attrName>style.visibility</p:attrName>
                                        </p:attrNameLst>
                                      </p:cBhvr>
                                      <p:to>
                                        <p:strVal val="visible"/>
                                      </p:to>
                                    </p:set>
                                    <p:animEffect transition="in" filter="wipe(left)">
                                      <p:cBhvr>
                                        <p:cTn id="84" dur="500"/>
                                        <p:tgtEl>
                                          <p:spTgt spid="7">
                                            <p:txEl>
                                              <p:pRg st="4" end="4"/>
                                            </p:txEl>
                                          </p:spTgt>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7">
                                            <p:txEl>
                                              <p:pRg st="5" end="5"/>
                                            </p:txEl>
                                          </p:spTgt>
                                        </p:tgtEl>
                                        <p:attrNameLst>
                                          <p:attrName>style.visibility</p:attrName>
                                        </p:attrNameLst>
                                      </p:cBhvr>
                                      <p:to>
                                        <p:strVal val="visible"/>
                                      </p:to>
                                    </p:set>
                                    <p:animEffect transition="in" filter="wipe(left)">
                                      <p:cBhvr>
                                        <p:cTn id="87" dur="500"/>
                                        <p:tgtEl>
                                          <p:spTgt spid="7">
                                            <p:txEl>
                                              <p:pRg st="5" end="5"/>
                                            </p:txEl>
                                          </p:spTgt>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7">
                                            <p:txEl>
                                              <p:pRg st="6" end="6"/>
                                            </p:txEl>
                                          </p:spTgt>
                                        </p:tgtEl>
                                        <p:attrNameLst>
                                          <p:attrName>style.visibility</p:attrName>
                                        </p:attrNameLst>
                                      </p:cBhvr>
                                      <p:to>
                                        <p:strVal val="visible"/>
                                      </p:to>
                                    </p:set>
                                    <p:animEffect transition="in" filter="wipe(left)">
                                      <p:cBhvr>
                                        <p:cTn id="90" dur="500"/>
                                        <p:tgtEl>
                                          <p:spTgt spid="7">
                                            <p:txEl>
                                              <p:pRg st="6" end="6"/>
                                            </p:txEl>
                                          </p:spTgt>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7">
                                            <p:txEl>
                                              <p:pRg st="7" end="7"/>
                                            </p:txEl>
                                          </p:spTgt>
                                        </p:tgtEl>
                                        <p:attrNameLst>
                                          <p:attrName>style.visibility</p:attrName>
                                        </p:attrNameLst>
                                      </p:cBhvr>
                                      <p:to>
                                        <p:strVal val="visible"/>
                                      </p:to>
                                    </p:set>
                                    <p:animEffect transition="in" filter="wipe(left)">
                                      <p:cBhvr>
                                        <p:cTn id="93" dur="500"/>
                                        <p:tgtEl>
                                          <p:spTgt spid="7">
                                            <p:txEl>
                                              <p:pRg st="7" end="7"/>
                                            </p:txEl>
                                          </p:spTgt>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7">
                                            <p:txEl>
                                              <p:pRg st="8" end="8"/>
                                            </p:txEl>
                                          </p:spTgt>
                                        </p:tgtEl>
                                        <p:attrNameLst>
                                          <p:attrName>style.visibility</p:attrName>
                                        </p:attrNameLst>
                                      </p:cBhvr>
                                      <p:to>
                                        <p:strVal val="visible"/>
                                      </p:to>
                                    </p:set>
                                    <p:animEffect transition="in" filter="wipe(left)">
                                      <p:cBhvr>
                                        <p:cTn id="96" dur="500"/>
                                        <p:tgtEl>
                                          <p:spTgt spid="7">
                                            <p:txEl>
                                              <p:pRg st="8" end="8"/>
                                            </p:txEl>
                                          </p:spTgt>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7">
                                            <p:txEl>
                                              <p:pRg st="9" end="9"/>
                                            </p:txEl>
                                          </p:spTgt>
                                        </p:tgtEl>
                                        <p:attrNameLst>
                                          <p:attrName>style.visibility</p:attrName>
                                        </p:attrNameLst>
                                      </p:cBhvr>
                                      <p:to>
                                        <p:strVal val="visible"/>
                                      </p:to>
                                    </p:set>
                                    <p:animEffect transition="in" filter="wipe(left)">
                                      <p:cBhvr>
                                        <p:cTn id="99" dur="500"/>
                                        <p:tgtEl>
                                          <p:spTgt spid="7">
                                            <p:txEl>
                                              <p:pRg st="9" end="9"/>
                                            </p:txEl>
                                          </p:spTgt>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7">
                                            <p:txEl>
                                              <p:pRg st="10" end="10"/>
                                            </p:txEl>
                                          </p:spTgt>
                                        </p:tgtEl>
                                        <p:attrNameLst>
                                          <p:attrName>style.visibility</p:attrName>
                                        </p:attrNameLst>
                                      </p:cBhvr>
                                      <p:to>
                                        <p:strVal val="visible"/>
                                      </p:to>
                                    </p:set>
                                    <p:animEffect transition="in" filter="wipe(left)">
                                      <p:cBhvr>
                                        <p:cTn id="102" dur="500"/>
                                        <p:tgtEl>
                                          <p:spTgt spid="7">
                                            <p:txEl>
                                              <p:pRg st="10" end="10"/>
                                            </p:txEl>
                                          </p:spTgt>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7">
                                            <p:txEl>
                                              <p:pRg st="11" end="11"/>
                                            </p:txEl>
                                          </p:spTgt>
                                        </p:tgtEl>
                                        <p:attrNameLst>
                                          <p:attrName>style.visibility</p:attrName>
                                        </p:attrNameLst>
                                      </p:cBhvr>
                                      <p:to>
                                        <p:strVal val="visible"/>
                                      </p:to>
                                    </p:set>
                                    <p:animEffect transition="in" filter="wipe(left)">
                                      <p:cBhvr>
                                        <p:cTn id="105" dur="500"/>
                                        <p:tgtEl>
                                          <p:spTgt spid="7">
                                            <p:txEl>
                                              <p:pRg st="11" end="11"/>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xit" presetSubtype="0" fill="hold" grpId="1" nodeType="clickEffect">
                                  <p:stCondLst>
                                    <p:cond delay="0"/>
                                  </p:stCondLst>
                                  <p:childTnLst>
                                    <p:animEffect transition="out" filter="fade">
                                      <p:cBhvr>
                                        <p:cTn id="109" dur="500"/>
                                        <p:tgtEl>
                                          <p:spTgt spid="6">
                                            <p:txEl>
                                              <p:pRg st="0" end="0"/>
                                            </p:txEl>
                                          </p:spTgt>
                                        </p:tgtEl>
                                      </p:cBhvr>
                                    </p:animEffect>
                                    <p:set>
                                      <p:cBhvr>
                                        <p:cTn id="110" dur="1" fill="hold">
                                          <p:stCondLst>
                                            <p:cond delay="499"/>
                                          </p:stCondLst>
                                        </p:cTn>
                                        <p:tgtEl>
                                          <p:spTgt spid="6">
                                            <p:txEl>
                                              <p:pRg st="0" end="0"/>
                                            </p:txEl>
                                          </p:spTgt>
                                        </p:tgtEl>
                                        <p:attrNameLst>
                                          <p:attrName>style.visibility</p:attrName>
                                        </p:attrNameLst>
                                      </p:cBhvr>
                                      <p:to>
                                        <p:strVal val="hidden"/>
                                      </p:to>
                                    </p:set>
                                  </p:childTnLst>
                                </p:cTn>
                              </p:par>
                              <p:par>
                                <p:cTn id="111" presetID="10" presetClass="exit" presetSubtype="0" fill="hold" grpId="1" nodeType="withEffect">
                                  <p:stCondLst>
                                    <p:cond delay="0"/>
                                  </p:stCondLst>
                                  <p:childTnLst>
                                    <p:animEffect transition="out" filter="fade">
                                      <p:cBhvr>
                                        <p:cTn id="112" dur="500"/>
                                        <p:tgtEl>
                                          <p:spTgt spid="6">
                                            <p:txEl>
                                              <p:pRg st="2" end="2"/>
                                            </p:txEl>
                                          </p:spTgt>
                                        </p:tgtEl>
                                      </p:cBhvr>
                                    </p:animEffect>
                                    <p:set>
                                      <p:cBhvr>
                                        <p:cTn id="113" dur="1" fill="hold">
                                          <p:stCondLst>
                                            <p:cond delay="499"/>
                                          </p:stCondLst>
                                        </p:cTn>
                                        <p:tgtEl>
                                          <p:spTgt spid="6">
                                            <p:txEl>
                                              <p:pRg st="2" end="2"/>
                                            </p:txEl>
                                          </p:spTgt>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6">
                                            <p:txEl>
                                              <p:pRg st="4" end="4"/>
                                            </p:txEl>
                                          </p:spTgt>
                                        </p:tgtEl>
                                      </p:cBhvr>
                                    </p:animEffect>
                                    <p:set>
                                      <p:cBhvr>
                                        <p:cTn id="116" dur="1" fill="hold">
                                          <p:stCondLst>
                                            <p:cond delay="499"/>
                                          </p:stCondLst>
                                        </p:cTn>
                                        <p:tgtEl>
                                          <p:spTgt spid="6">
                                            <p:txEl>
                                              <p:pRg st="4" end="4"/>
                                            </p:txEl>
                                          </p:spTgt>
                                        </p:tgtEl>
                                        <p:attrNameLst>
                                          <p:attrName>style.visibility</p:attrName>
                                        </p:attrNameLst>
                                      </p:cBhvr>
                                      <p:to>
                                        <p:strVal val="hidden"/>
                                      </p:to>
                                    </p:set>
                                  </p:childTnLst>
                                </p:cTn>
                              </p:par>
                              <p:par>
                                <p:cTn id="117" presetID="10" presetClass="exit" presetSubtype="0" fill="hold" grpId="1" nodeType="withEffect">
                                  <p:stCondLst>
                                    <p:cond delay="0"/>
                                  </p:stCondLst>
                                  <p:childTnLst>
                                    <p:animEffect transition="out" filter="fade">
                                      <p:cBhvr>
                                        <p:cTn id="118" dur="500"/>
                                        <p:tgtEl>
                                          <p:spTgt spid="6">
                                            <p:txEl>
                                              <p:pRg st="5" end="5"/>
                                            </p:txEl>
                                          </p:spTgt>
                                        </p:tgtEl>
                                      </p:cBhvr>
                                    </p:animEffect>
                                    <p:set>
                                      <p:cBhvr>
                                        <p:cTn id="119" dur="1" fill="hold">
                                          <p:stCondLst>
                                            <p:cond delay="499"/>
                                          </p:stCondLst>
                                        </p:cTn>
                                        <p:tgtEl>
                                          <p:spTgt spid="6">
                                            <p:txEl>
                                              <p:pRg st="5" end="5"/>
                                            </p:txEl>
                                          </p:spTgt>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6">
                                            <p:txEl>
                                              <p:pRg st="6" end="6"/>
                                            </p:txEl>
                                          </p:spTgt>
                                        </p:tgtEl>
                                      </p:cBhvr>
                                    </p:animEffect>
                                    <p:set>
                                      <p:cBhvr>
                                        <p:cTn id="122" dur="1" fill="hold">
                                          <p:stCondLst>
                                            <p:cond delay="499"/>
                                          </p:stCondLst>
                                        </p:cTn>
                                        <p:tgtEl>
                                          <p:spTgt spid="6">
                                            <p:txEl>
                                              <p:pRg st="6" end="6"/>
                                            </p:txEl>
                                          </p:spTgt>
                                        </p:tgtEl>
                                        <p:attrNameLst>
                                          <p:attrName>style.visibility</p:attrName>
                                        </p:attrNameLst>
                                      </p:cBhvr>
                                      <p:to>
                                        <p:strVal val="hidden"/>
                                      </p:to>
                                    </p:set>
                                  </p:childTnLst>
                                </p:cTn>
                              </p:par>
                              <p:par>
                                <p:cTn id="123" presetID="10" presetClass="exit" presetSubtype="0" fill="hold" grpId="1" nodeType="withEffect">
                                  <p:stCondLst>
                                    <p:cond delay="0"/>
                                  </p:stCondLst>
                                  <p:childTnLst>
                                    <p:animEffect transition="out" filter="fade">
                                      <p:cBhvr>
                                        <p:cTn id="124" dur="500"/>
                                        <p:tgtEl>
                                          <p:spTgt spid="6">
                                            <p:txEl>
                                              <p:pRg st="7" end="7"/>
                                            </p:txEl>
                                          </p:spTgt>
                                        </p:tgtEl>
                                      </p:cBhvr>
                                    </p:animEffect>
                                    <p:set>
                                      <p:cBhvr>
                                        <p:cTn id="125" dur="1" fill="hold">
                                          <p:stCondLst>
                                            <p:cond delay="499"/>
                                          </p:stCondLst>
                                        </p:cTn>
                                        <p:tgtEl>
                                          <p:spTgt spid="6">
                                            <p:txEl>
                                              <p:pRg st="7" end="7"/>
                                            </p:txEl>
                                          </p:spTgt>
                                        </p:tgtEl>
                                        <p:attrNameLst>
                                          <p:attrName>style.visibility</p:attrName>
                                        </p:attrNameLst>
                                      </p:cBhvr>
                                      <p:to>
                                        <p:strVal val="hidden"/>
                                      </p:to>
                                    </p:set>
                                  </p:childTnLst>
                                </p:cTn>
                              </p:par>
                              <p:par>
                                <p:cTn id="126" presetID="10" presetClass="exit" presetSubtype="0" fill="hold" grpId="1" nodeType="withEffect">
                                  <p:stCondLst>
                                    <p:cond delay="0"/>
                                  </p:stCondLst>
                                  <p:childTnLst>
                                    <p:animEffect transition="out" filter="fade">
                                      <p:cBhvr>
                                        <p:cTn id="127" dur="500"/>
                                        <p:tgtEl>
                                          <p:spTgt spid="6">
                                            <p:txEl>
                                              <p:pRg st="8" end="8"/>
                                            </p:txEl>
                                          </p:spTgt>
                                        </p:tgtEl>
                                      </p:cBhvr>
                                    </p:animEffect>
                                    <p:set>
                                      <p:cBhvr>
                                        <p:cTn id="128" dur="1" fill="hold">
                                          <p:stCondLst>
                                            <p:cond delay="499"/>
                                          </p:stCondLst>
                                        </p:cTn>
                                        <p:tgtEl>
                                          <p:spTgt spid="6">
                                            <p:txEl>
                                              <p:pRg st="8" end="8"/>
                                            </p:txEl>
                                          </p:spTgt>
                                        </p:tgtEl>
                                        <p:attrNameLst>
                                          <p:attrName>style.visibility</p:attrName>
                                        </p:attrNameLst>
                                      </p:cBhvr>
                                      <p:to>
                                        <p:strVal val="hidden"/>
                                      </p:to>
                                    </p:set>
                                  </p:childTnLst>
                                </p:cTn>
                              </p:par>
                              <p:par>
                                <p:cTn id="129" presetID="10" presetClass="exit" presetSubtype="0" fill="hold" grpId="1" nodeType="withEffect">
                                  <p:stCondLst>
                                    <p:cond delay="0"/>
                                  </p:stCondLst>
                                  <p:childTnLst>
                                    <p:animEffect transition="out" filter="fade">
                                      <p:cBhvr>
                                        <p:cTn id="130" dur="500"/>
                                        <p:tgtEl>
                                          <p:spTgt spid="6">
                                            <p:bg/>
                                          </p:spTgt>
                                        </p:tgtEl>
                                      </p:cBhvr>
                                    </p:animEffect>
                                    <p:set>
                                      <p:cBhvr>
                                        <p:cTn id="131" dur="1" fill="hold">
                                          <p:stCondLst>
                                            <p:cond delay="499"/>
                                          </p:stCondLst>
                                        </p:cTn>
                                        <p:tgtEl>
                                          <p:spTgt spid="6">
                                            <p:bg/>
                                          </p:spTgt>
                                        </p:tgtEl>
                                        <p:attrNameLst>
                                          <p:attrName>style.visibility</p:attrName>
                                        </p:attrNameLst>
                                      </p:cBhvr>
                                      <p:to>
                                        <p:strVal val="hidden"/>
                                      </p:to>
                                    </p:set>
                                  </p:childTnLst>
                                </p:cTn>
                              </p:par>
                              <p:par>
                                <p:cTn id="132" presetID="10" presetClass="exit" presetSubtype="0" fill="hold" grpId="1" nodeType="withEffect">
                                  <p:stCondLst>
                                    <p:cond delay="0"/>
                                  </p:stCondLst>
                                  <p:childTnLst>
                                    <p:animEffect transition="out" filter="fade">
                                      <p:cBhvr>
                                        <p:cTn id="133" dur="500"/>
                                        <p:tgtEl>
                                          <p:spTgt spid="7">
                                            <p:txEl>
                                              <p:pRg st="0" end="0"/>
                                            </p:txEl>
                                          </p:spTgt>
                                        </p:tgtEl>
                                      </p:cBhvr>
                                    </p:animEffect>
                                    <p:set>
                                      <p:cBhvr>
                                        <p:cTn id="134" dur="1" fill="hold">
                                          <p:stCondLst>
                                            <p:cond delay="499"/>
                                          </p:stCondLst>
                                        </p:cTn>
                                        <p:tgtEl>
                                          <p:spTgt spid="7">
                                            <p:txEl>
                                              <p:pRg st="0" end="0"/>
                                            </p:txEl>
                                          </p:spTgt>
                                        </p:tgtEl>
                                        <p:attrNameLst>
                                          <p:attrName>style.visibility</p:attrName>
                                        </p:attrNameLst>
                                      </p:cBhvr>
                                      <p:to>
                                        <p:strVal val="hidden"/>
                                      </p:to>
                                    </p:set>
                                  </p:childTnLst>
                                </p:cTn>
                              </p:par>
                              <p:par>
                                <p:cTn id="135" presetID="10" presetClass="exit" presetSubtype="0" fill="hold" grpId="1" nodeType="withEffect">
                                  <p:stCondLst>
                                    <p:cond delay="0"/>
                                  </p:stCondLst>
                                  <p:childTnLst>
                                    <p:animEffect transition="out" filter="fade">
                                      <p:cBhvr>
                                        <p:cTn id="136" dur="500"/>
                                        <p:tgtEl>
                                          <p:spTgt spid="7">
                                            <p:txEl>
                                              <p:pRg st="2" end="2"/>
                                            </p:txEl>
                                          </p:spTgt>
                                        </p:tgtEl>
                                      </p:cBhvr>
                                    </p:animEffect>
                                    <p:set>
                                      <p:cBhvr>
                                        <p:cTn id="137" dur="1" fill="hold">
                                          <p:stCondLst>
                                            <p:cond delay="499"/>
                                          </p:stCondLst>
                                        </p:cTn>
                                        <p:tgtEl>
                                          <p:spTgt spid="7">
                                            <p:txEl>
                                              <p:pRg st="2" end="2"/>
                                            </p:txEl>
                                          </p:spTgt>
                                        </p:tgtEl>
                                        <p:attrNameLst>
                                          <p:attrName>style.visibility</p:attrName>
                                        </p:attrNameLst>
                                      </p:cBhvr>
                                      <p:to>
                                        <p:strVal val="hidden"/>
                                      </p:to>
                                    </p:set>
                                  </p:childTnLst>
                                </p:cTn>
                              </p:par>
                              <p:par>
                                <p:cTn id="138" presetID="10" presetClass="exit" presetSubtype="0" fill="hold" grpId="1" nodeType="withEffect">
                                  <p:stCondLst>
                                    <p:cond delay="0"/>
                                  </p:stCondLst>
                                  <p:childTnLst>
                                    <p:animEffect transition="out" filter="fade">
                                      <p:cBhvr>
                                        <p:cTn id="139" dur="500"/>
                                        <p:tgtEl>
                                          <p:spTgt spid="7">
                                            <p:txEl>
                                              <p:pRg st="4" end="4"/>
                                            </p:txEl>
                                          </p:spTgt>
                                        </p:tgtEl>
                                      </p:cBhvr>
                                    </p:animEffect>
                                    <p:set>
                                      <p:cBhvr>
                                        <p:cTn id="140" dur="1" fill="hold">
                                          <p:stCondLst>
                                            <p:cond delay="499"/>
                                          </p:stCondLst>
                                        </p:cTn>
                                        <p:tgtEl>
                                          <p:spTgt spid="7">
                                            <p:txEl>
                                              <p:pRg st="4" end="4"/>
                                            </p:txEl>
                                          </p:spTgt>
                                        </p:tgtEl>
                                        <p:attrNameLst>
                                          <p:attrName>style.visibility</p:attrName>
                                        </p:attrNameLst>
                                      </p:cBhvr>
                                      <p:to>
                                        <p:strVal val="hidden"/>
                                      </p:to>
                                    </p:set>
                                  </p:childTnLst>
                                </p:cTn>
                              </p:par>
                              <p:par>
                                <p:cTn id="141" presetID="10" presetClass="exit" presetSubtype="0" fill="hold" grpId="1" nodeType="withEffect">
                                  <p:stCondLst>
                                    <p:cond delay="0"/>
                                  </p:stCondLst>
                                  <p:childTnLst>
                                    <p:animEffect transition="out" filter="fade">
                                      <p:cBhvr>
                                        <p:cTn id="142" dur="500"/>
                                        <p:tgtEl>
                                          <p:spTgt spid="7">
                                            <p:txEl>
                                              <p:pRg st="5" end="5"/>
                                            </p:txEl>
                                          </p:spTgt>
                                        </p:tgtEl>
                                      </p:cBhvr>
                                    </p:animEffect>
                                    <p:set>
                                      <p:cBhvr>
                                        <p:cTn id="143" dur="1" fill="hold">
                                          <p:stCondLst>
                                            <p:cond delay="499"/>
                                          </p:stCondLst>
                                        </p:cTn>
                                        <p:tgtEl>
                                          <p:spTgt spid="7">
                                            <p:txEl>
                                              <p:pRg st="5" end="5"/>
                                            </p:txEl>
                                          </p:spTgt>
                                        </p:tgtEl>
                                        <p:attrNameLst>
                                          <p:attrName>style.visibility</p:attrName>
                                        </p:attrNameLst>
                                      </p:cBhvr>
                                      <p:to>
                                        <p:strVal val="hidden"/>
                                      </p:to>
                                    </p:set>
                                  </p:childTnLst>
                                </p:cTn>
                              </p:par>
                              <p:par>
                                <p:cTn id="144" presetID="10" presetClass="exit" presetSubtype="0" fill="hold" grpId="1" nodeType="withEffect">
                                  <p:stCondLst>
                                    <p:cond delay="0"/>
                                  </p:stCondLst>
                                  <p:childTnLst>
                                    <p:animEffect transition="out" filter="fade">
                                      <p:cBhvr>
                                        <p:cTn id="145" dur="500"/>
                                        <p:tgtEl>
                                          <p:spTgt spid="7">
                                            <p:txEl>
                                              <p:pRg st="6" end="6"/>
                                            </p:txEl>
                                          </p:spTgt>
                                        </p:tgtEl>
                                      </p:cBhvr>
                                    </p:animEffect>
                                    <p:set>
                                      <p:cBhvr>
                                        <p:cTn id="146" dur="1" fill="hold">
                                          <p:stCondLst>
                                            <p:cond delay="499"/>
                                          </p:stCondLst>
                                        </p:cTn>
                                        <p:tgtEl>
                                          <p:spTgt spid="7">
                                            <p:txEl>
                                              <p:pRg st="6" end="6"/>
                                            </p:txEl>
                                          </p:spTgt>
                                        </p:tgtEl>
                                        <p:attrNameLst>
                                          <p:attrName>style.visibility</p:attrName>
                                        </p:attrNameLst>
                                      </p:cBhvr>
                                      <p:to>
                                        <p:strVal val="hidden"/>
                                      </p:to>
                                    </p:set>
                                  </p:childTnLst>
                                </p:cTn>
                              </p:par>
                              <p:par>
                                <p:cTn id="147" presetID="10" presetClass="exit" presetSubtype="0" fill="hold" grpId="1" nodeType="withEffect">
                                  <p:stCondLst>
                                    <p:cond delay="0"/>
                                  </p:stCondLst>
                                  <p:childTnLst>
                                    <p:animEffect transition="out" filter="fade">
                                      <p:cBhvr>
                                        <p:cTn id="148" dur="500"/>
                                        <p:tgtEl>
                                          <p:spTgt spid="7">
                                            <p:txEl>
                                              <p:pRg st="7" end="7"/>
                                            </p:txEl>
                                          </p:spTgt>
                                        </p:tgtEl>
                                      </p:cBhvr>
                                    </p:animEffect>
                                    <p:set>
                                      <p:cBhvr>
                                        <p:cTn id="149" dur="1" fill="hold">
                                          <p:stCondLst>
                                            <p:cond delay="499"/>
                                          </p:stCondLst>
                                        </p:cTn>
                                        <p:tgtEl>
                                          <p:spTgt spid="7">
                                            <p:txEl>
                                              <p:pRg st="7" end="7"/>
                                            </p:txEl>
                                          </p:spTgt>
                                        </p:tgtEl>
                                        <p:attrNameLst>
                                          <p:attrName>style.visibility</p:attrName>
                                        </p:attrNameLst>
                                      </p:cBhvr>
                                      <p:to>
                                        <p:strVal val="hidden"/>
                                      </p:to>
                                    </p:set>
                                  </p:childTnLst>
                                </p:cTn>
                              </p:par>
                              <p:par>
                                <p:cTn id="150" presetID="10" presetClass="exit" presetSubtype="0" fill="hold" grpId="1" nodeType="withEffect">
                                  <p:stCondLst>
                                    <p:cond delay="0"/>
                                  </p:stCondLst>
                                  <p:childTnLst>
                                    <p:animEffect transition="out" filter="fade">
                                      <p:cBhvr>
                                        <p:cTn id="151" dur="500"/>
                                        <p:tgtEl>
                                          <p:spTgt spid="7">
                                            <p:txEl>
                                              <p:pRg st="8" end="8"/>
                                            </p:txEl>
                                          </p:spTgt>
                                        </p:tgtEl>
                                      </p:cBhvr>
                                    </p:animEffect>
                                    <p:set>
                                      <p:cBhvr>
                                        <p:cTn id="152" dur="1" fill="hold">
                                          <p:stCondLst>
                                            <p:cond delay="499"/>
                                          </p:stCondLst>
                                        </p:cTn>
                                        <p:tgtEl>
                                          <p:spTgt spid="7">
                                            <p:txEl>
                                              <p:pRg st="8" end="8"/>
                                            </p:txEl>
                                          </p:spTgt>
                                        </p:tgtEl>
                                        <p:attrNameLst>
                                          <p:attrName>style.visibility</p:attrName>
                                        </p:attrNameLst>
                                      </p:cBhvr>
                                      <p:to>
                                        <p:strVal val="hidden"/>
                                      </p:to>
                                    </p:set>
                                  </p:childTnLst>
                                </p:cTn>
                              </p:par>
                              <p:par>
                                <p:cTn id="153" presetID="10" presetClass="exit" presetSubtype="0" fill="hold" grpId="1" nodeType="withEffect">
                                  <p:stCondLst>
                                    <p:cond delay="0"/>
                                  </p:stCondLst>
                                  <p:childTnLst>
                                    <p:animEffect transition="out" filter="fade">
                                      <p:cBhvr>
                                        <p:cTn id="154" dur="500"/>
                                        <p:tgtEl>
                                          <p:spTgt spid="7">
                                            <p:txEl>
                                              <p:pRg st="9" end="9"/>
                                            </p:txEl>
                                          </p:spTgt>
                                        </p:tgtEl>
                                      </p:cBhvr>
                                    </p:animEffect>
                                    <p:set>
                                      <p:cBhvr>
                                        <p:cTn id="155" dur="1" fill="hold">
                                          <p:stCondLst>
                                            <p:cond delay="499"/>
                                          </p:stCondLst>
                                        </p:cTn>
                                        <p:tgtEl>
                                          <p:spTgt spid="7">
                                            <p:txEl>
                                              <p:pRg st="9" end="9"/>
                                            </p:txEl>
                                          </p:spTgt>
                                        </p:tgtEl>
                                        <p:attrNameLst>
                                          <p:attrName>style.visibility</p:attrName>
                                        </p:attrNameLst>
                                      </p:cBhvr>
                                      <p:to>
                                        <p:strVal val="hidden"/>
                                      </p:to>
                                    </p:set>
                                  </p:childTnLst>
                                </p:cTn>
                              </p:par>
                              <p:par>
                                <p:cTn id="156" presetID="10" presetClass="exit" presetSubtype="0" fill="hold" grpId="1" nodeType="withEffect">
                                  <p:stCondLst>
                                    <p:cond delay="0"/>
                                  </p:stCondLst>
                                  <p:childTnLst>
                                    <p:animEffect transition="out" filter="fade">
                                      <p:cBhvr>
                                        <p:cTn id="157" dur="500"/>
                                        <p:tgtEl>
                                          <p:spTgt spid="7">
                                            <p:txEl>
                                              <p:pRg st="10" end="10"/>
                                            </p:txEl>
                                          </p:spTgt>
                                        </p:tgtEl>
                                      </p:cBhvr>
                                    </p:animEffect>
                                    <p:set>
                                      <p:cBhvr>
                                        <p:cTn id="158" dur="1" fill="hold">
                                          <p:stCondLst>
                                            <p:cond delay="499"/>
                                          </p:stCondLst>
                                        </p:cTn>
                                        <p:tgtEl>
                                          <p:spTgt spid="7">
                                            <p:txEl>
                                              <p:pRg st="10" end="10"/>
                                            </p:txEl>
                                          </p:spTgt>
                                        </p:tgtEl>
                                        <p:attrNameLst>
                                          <p:attrName>style.visibility</p:attrName>
                                        </p:attrNameLst>
                                      </p:cBhvr>
                                      <p:to>
                                        <p:strVal val="hidden"/>
                                      </p:to>
                                    </p:set>
                                  </p:childTnLst>
                                </p:cTn>
                              </p:par>
                              <p:par>
                                <p:cTn id="159" presetID="10" presetClass="exit" presetSubtype="0" fill="hold" grpId="1" nodeType="withEffect">
                                  <p:stCondLst>
                                    <p:cond delay="0"/>
                                  </p:stCondLst>
                                  <p:childTnLst>
                                    <p:animEffect transition="out" filter="fade">
                                      <p:cBhvr>
                                        <p:cTn id="160" dur="500"/>
                                        <p:tgtEl>
                                          <p:spTgt spid="7">
                                            <p:txEl>
                                              <p:pRg st="11" end="11"/>
                                            </p:txEl>
                                          </p:spTgt>
                                        </p:tgtEl>
                                      </p:cBhvr>
                                    </p:animEffect>
                                    <p:set>
                                      <p:cBhvr>
                                        <p:cTn id="161" dur="1" fill="hold">
                                          <p:stCondLst>
                                            <p:cond delay="499"/>
                                          </p:stCondLst>
                                        </p:cTn>
                                        <p:tgtEl>
                                          <p:spTgt spid="7">
                                            <p:txEl>
                                              <p:pRg st="11" end="11"/>
                                            </p:txEl>
                                          </p:spTgt>
                                        </p:tgtEl>
                                        <p:attrNameLst>
                                          <p:attrName>style.visibility</p:attrName>
                                        </p:attrNameLst>
                                      </p:cBhvr>
                                      <p:to>
                                        <p:strVal val="hidden"/>
                                      </p:to>
                                    </p:set>
                                  </p:childTnLst>
                                </p:cTn>
                              </p:par>
                              <p:par>
                                <p:cTn id="162" presetID="10" presetClass="exit" presetSubtype="0" fill="hold" grpId="1" nodeType="withEffect">
                                  <p:stCondLst>
                                    <p:cond delay="0"/>
                                  </p:stCondLst>
                                  <p:childTnLst>
                                    <p:animEffect transition="out" filter="fade">
                                      <p:cBhvr>
                                        <p:cTn id="163" dur="500"/>
                                        <p:tgtEl>
                                          <p:spTgt spid="7">
                                            <p:bg/>
                                          </p:spTgt>
                                        </p:tgtEl>
                                      </p:cBhvr>
                                    </p:animEffect>
                                    <p:set>
                                      <p:cBhvr>
                                        <p:cTn id="164" dur="1" fill="hold">
                                          <p:stCondLst>
                                            <p:cond delay="499"/>
                                          </p:stCondLst>
                                        </p:cTn>
                                        <p:tgtEl>
                                          <p:spTgt spid="7">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build="allAtOnce" animBg="1"/>
      <p:bldP spid="6" grpId="1" build="allAtOnce" animBg="1"/>
      <p:bldP spid="7" grpId="0" build="allAtOnce" animBg="1"/>
      <p:bldP spid="7" grpId="1"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spc="0" dirty="0" smtClean="0"/>
              <a:t>La culture littéraire et artistique</a:t>
            </a:r>
            <a:endParaRPr lang="fr-FR" spc="0"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Place à la fin du programme ≠ relégation =&gt; cadre fédérateur qui doit donner du sens aux activités d’oral, de lecture, d’écriture et de langue</a:t>
            </a:r>
          </a:p>
          <a:p>
            <a:pPr>
              <a:buFont typeface="Arial" panose="020B0604020202020204" pitchFamily="34" charset="0"/>
              <a:buChar char="•"/>
            </a:pPr>
            <a:r>
              <a:rPr lang="fr-FR" dirty="0" smtClean="0"/>
              <a:t> L’ambition ne doit pas être de doter les élèves d’un savoir universitaire, centré uniquement sur les genres et l’histoire littéraire =&gt; dimension culturelle axée autour de grandes questions de société, d’enjeux littéraires (mieux comprendre le monde) et de formation personnelle (construire son rapport au monde et à soi)</a:t>
            </a:r>
          </a:p>
          <a:p>
            <a:pPr>
              <a:buFont typeface="Arial" panose="020B0604020202020204" pitchFamily="34" charset="0"/>
              <a:buChar char="•"/>
            </a:pPr>
            <a:r>
              <a:rPr lang="fr-FR" dirty="0" smtClean="0"/>
              <a:t> Progressivité des éléments de culture littéraire et artistique</a:t>
            </a:r>
          </a:p>
        </p:txBody>
      </p:sp>
      <p:pic>
        <p:nvPicPr>
          <p:cNvPr id="4" name="Image 3"/>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9577633" y="98835"/>
            <a:ext cx="2450969" cy="6661886"/>
          </a:xfrm>
          <a:prstGeom prst="rect">
            <a:avLst/>
          </a:prstGeom>
        </p:spPr>
      </p:pic>
      <p:sp>
        <p:nvSpPr>
          <p:cNvPr id="5" name="Flèche droite rayée 4"/>
          <p:cNvSpPr/>
          <p:nvPr/>
        </p:nvSpPr>
        <p:spPr>
          <a:xfrm rot="5400000">
            <a:off x="5975559" y="3023082"/>
            <a:ext cx="5724142" cy="848413"/>
          </a:xfrm>
          <a:prstGeom prst="strip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t>De l’ouverture au monde à l’expression de soi</a:t>
            </a:r>
            <a:endParaRPr lang="fr-FR" dirty="0"/>
          </a:p>
        </p:txBody>
      </p:sp>
      <p:sp>
        <p:nvSpPr>
          <p:cNvPr id="6" name="Organigramme : Terminateur 5"/>
          <p:cNvSpPr/>
          <p:nvPr/>
        </p:nvSpPr>
        <p:spPr>
          <a:xfrm>
            <a:off x="1489435" y="5156462"/>
            <a:ext cx="5429839" cy="1152898"/>
          </a:xfrm>
          <a:prstGeom prst="flowChartTermina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i="1" dirty="0" smtClean="0"/>
              <a:t>Pour ne pas dévitaliser l’enseignement du français et la lecture des textes littéraires, ne pas oublier que la fonction première de notre discipline est culturelle.</a:t>
            </a:r>
            <a:endParaRPr lang="fr-FR" i="1" dirty="0"/>
          </a:p>
        </p:txBody>
      </p:sp>
    </p:spTree>
    <p:extLst>
      <p:ext uri="{BB962C8B-B14F-4D97-AF65-F5344CB8AC3E}">
        <p14:creationId xmlns:p14="http://schemas.microsoft.com/office/powerpoint/2010/main" xmlns="" val="33694965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Le français en dehors du programme de français</a:t>
            </a:r>
            <a:endParaRPr lang="fr-FR" dirty="0"/>
          </a:p>
        </p:txBody>
      </p:sp>
      <p:sp>
        <p:nvSpPr>
          <p:cNvPr id="3" name="Espace réservé du texte 2"/>
          <p:cNvSpPr>
            <a:spLocks noGrp="1"/>
          </p:cNvSpPr>
          <p:nvPr>
            <p:ph type="body" idx="1"/>
          </p:nvPr>
        </p:nvSpPr>
        <p:spPr>
          <a:xfrm>
            <a:off x="8610600" y="4960137"/>
            <a:ext cx="3375454" cy="1463040"/>
          </a:xfrm>
        </p:spPr>
        <p:txBody>
          <a:bodyPr>
            <a:normAutofit fontScale="92500" lnSpcReduction="20000"/>
          </a:bodyPr>
          <a:lstStyle/>
          <a:p>
            <a:r>
              <a:rPr lang="fr-FR" dirty="0" smtClean="0"/>
              <a:t>AP et EPI</a:t>
            </a:r>
          </a:p>
          <a:p>
            <a:r>
              <a:rPr lang="fr-FR" dirty="0" smtClean="0"/>
              <a:t>Histoire des arts</a:t>
            </a:r>
          </a:p>
          <a:p>
            <a:r>
              <a:rPr lang="fr-FR" dirty="0" smtClean="0"/>
              <a:t>Education aux médias et à l’information (EMI)</a:t>
            </a:r>
          </a:p>
          <a:p>
            <a:r>
              <a:rPr lang="fr-FR" dirty="0" smtClean="0"/>
              <a:t>Enseignement moral et civique (EMC)</a:t>
            </a:r>
            <a:endParaRPr lang="fr-FR" dirty="0"/>
          </a:p>
        </p:txBody>
      </p:sp>
    </p:spTree>
    <p:extLst>
      <p:ext uri="{BB962C8B-B14F-4D97-AF65-F5344CB8AC3E}">
        <p14:creationId xmlns:p14="http://schemas.microsoft.com/office/powerpoint/2010/main" xmlns="" val="767532987"/>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spc="0" dirty="0" smtClean="0"/>
              <a:t>3. Le français en dehors du programme de français</a:t>
            </a:r>
            <a:r>
              <a:rPr lang="fr-FR" dirty="0" smtClean="0"/>
              <a:t/>
            </a:r>
            <a:br>
              <a:rPr lang="fr-FR" dirty="0" smtClean="0"/>
            </a:br>
            <a:r>
              <a:rPr lang="fr-FR" cap="none" dirty="0" smtClean="0"/>
              <a:t>Généralités</a:t>
            </a:r>
            <a:endParaRPr lang="fr-FR"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Il ne s’agit pas de morceler le cours de français en une multitude de capsules isolées voire concurrentes : l’explication de texte / la leçon de grammaire / l’AP / l’EPI / l’Education aux médias… =&gt; élargissement de la notion de décloisonnement</a:t>
            </a:r>
          </a:p>
          <a:p>
            <a:pPr>
              <a:buFont typeface="Arial" panose="020B0604020202020204" pitchFamily="34" charset="0"/>
              <a:buChar char="•"/>
            </a:pPr>
            <a:r>
              <a:rPr lang="fr-FR" dirty="0"/>
              <a:t> </a:t>
            </a:r>
            <a:r>
              <a:rPr lang="fr-FR" dirty="0" smtClean="0"/>
              <a:t>La disparition de l’épreuve d’Histoire des arts au DNB ne signifie pas la disparition de l’enseignement de l’Histoire des arts =&gt; permettra sans doute de mettre fin à un étiquetage artificiel dans les cours</a:t>
            </a:r>
          </a:p>
          <a:p>
            <a:pPr>
              <a:buFont typeface="Arial" panose="020B0604020202020204" pitchFamily="34" charset="0"/>
              <a:buChar char="•"/>
            </a:pPr>
            <a:r>
              <a:rPr lang="fr-FR" dirty="0"/>
              <a:t> </a:t>
            </a:r>
            <a:r>
              <a:rPr lang="fr-FR" dirty="0" smtClean="0"/>
              <a:t>Invitation à faire évoluer la posture de l’enseignant</a:t>
            </a:r>
          </a:p>
          <a:p>
            <a:pPr lvl="2">
              <a:buFont typeface="Wingdings" panose="05000000000000000000" pitchFamily="2" charset="2"/>
              <a:buChar char="Ø"/>
            </a:pPr>
            <a:r>
              <a:rPr lang="fr-FR" sz="1600" dirty="0"/>
              <a:t> </a:t>
            </a:r>
            <a:r>
              <a:rPr lang="fr-FR" sz="1600" dirty="0" smtClean="0"/>
              <a:t>AP et EPI : modalités d’enseignement différentes du cours traditionnel mais au service d’un même programme disciplinaire</a:t>
            </a:r>
          </a:p>
          <a:p>
            <a:pPr lvl="2">
              <a:buFont typeface="Wingdings" panose="05000000000000000000" pitchFamily="2" charset="2"/>
              <a:buChar char="Ø"/>
            </a:pPr>
            <a:r>
              <a:rPr lang="fr-FR" sz="1600" dirty="0"/>
              <a:t> </a:t>
            </a:r>
            <a:r>
              <a:rPr lang="fr-FR" sz="1600" dirty="0" smtClean="0"/>
              <a:t>Faire travailler les équipes ensemble pour mettre en cohérence les enseignements ; la perception de cette cohérence par les élèves est un gage de confiance.</a:t>
            </a:r>
            <a:endParaRPr lang="fr-FR" sz="1600" dirty="0"/>
          </a:p>
        </p:txBody>
      </p:sp>
    </p:spTree>
    <p:extLst>
      <p:ext uri="{BB962C8B-B14F-4D97-AF65-F5344CB8AC3E}">
        <p14:creationId xmlns:p14="http://schemas.microsoft.com/office/powerpoint/2010/main" xmlns="" val="21239146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spc="0" dirty="0" smtClean="0"/>
              <a:t>3. Le français en dehors du programme de français</a:t>
            </a:r>
            <a:r>
              <a:rPr lang="fr-FR" dirty="0" smtClean="0"/>
              <a:t/>
            </a:r>
            <a:br>
              <a:rPr lang="fr-FR" dirty="0" smtClean="0"/>
            </a:br>
            <a:r>
              <a:rPr lang="fr-FR" cap="none" dirty="0" smtClean="0"/>
              <a:t>AP et EPI</a:t>
            </a:r>
            <a:endParaRPr lang="fr-FR" dirty="0"/>
          </a:p>
        </p:txBody>
      </p:sp>
      <p:sp>
        <p:nvSpPr>
          <p:cNvPr id="3" name="Espace réservé du contenu 2"/>
          <p:cNvSpPr>
            <a:spLocks noGrp="1"/>
          </p:cNvSpPr>
          <p:nvPr>
            <p:ph idx="1"/>
          </p:nvPr>
        </p:nvSpPr>
        <p:spPr>
          <a:xfrm>
            <a:off x="1024128" y="2286000"/>
            <a:ext cx="9720073" cy="4023360"/>
          </a:xfrm>
        </p:spPr>
        <p:txBody>
          <a:bodyPr/>
          <a:lstStyle/>
          <a:p>
            <a:pPr>
              <a:buFont typeface="Arial" panose="020B0604020202020204" pitchFamily="34" charset="0"/>
              <a:buChar char="•"/>
            </a:pPr>
            <a:r>
              <a:rPr lang="fr-FR" dirty="0" smtClean="0"/>
              <a:t> L’Accompagnement Personnalisé et les Enseignements Pratiques Interdisciplinaires ne sont pas hors des cours et du programme</a:t>
            </a:r>
          </a:p>
          <a:p>
            <a:pPr marL="701675" indent="-342900">
              <a:buFont typeface="Symbol" panose="05050102010706020507" pitchFamily="18" charset="2"/>
              <a:buChar char="Þ"/>
            </a:pPr>
            <a:r>
              <a:rPr lang="fr-FR" sz="2000" dirty="0" smtClean="0"/>
              <a:t>Injonction à faire cours autrement, à réfléchir sur la posture de l’enseignant</a:t>
            </a:r>
          </a:p>
          <a:p>
            <a:pPr marL="701675" indent="-342900">
              <a:buFont typeface="Symbol" panose="05050102010706020507" pitchFamily="18" charset="2"/>
              <a:buChar char="Þ"/>
            </a:pPr>
            <a:r>
              <a:rPr lang="fr-FR" sz="2000" dirty="0" smtClean="0"/>
              <a:t>A</a:t>
            </a:r>
            <a:r>
              <a:rPr lang="fr-FR" sz="2000" i="1" dirty="0" smtClean="0"/>
              <a:t>ccompagnement</a:t>
            </a:r>
            <a:r>
              <a:rPr lang="fr-FR" sz="2000" dirty="0" smtClean="0"/>
              <a:t> = guider l’élève dans un processus</a:t>
            </a:r>
            <a:endParaRPr lang="fr-FR" sz="2000" dirty="0"/>
          </a:p>
          <a:p>
            <a:pPr marL="2155825" indent="-1797050">
              <a:spcBef>
                <a:spcPts val="0"/>
              </a:spcBef>
              <a:buNone/>
            </a:pPr>
            <a:r>
              <a:rPr lang="fr-FR" sz="2000" dirty="0"/>
              <a:t> </a:t>
            </a:r>
            <a:r>
              <a:rPr lang="fr-FR" sz="2000" dirty="0" smtClean="0"/>
              <a:t>    P</a:t>
            </a:r>
            <a:r>
              <a:rPr lang="fr-FR" sz="2000" i="1" dirty="0" smtClean="0"/>
              <a:t>ersonnalisé</a:t>
            </a:r>
            <a:r>
              <a:rPr lang="fr-FR" sz="2000" dirty="0" smtClean="0"/>
              <a:t> = viser la construction de l’élève en s’appuyant sur son expérience, ses aptitudes et ses aspirations</a:t>
            </a:r>
          </a:p>
          <a:p>
            <a:pPr marL="701675" indent="-342900">
              <a:buFont typeface="Symbol" panose="05050102010706020507" pitchFamily="18" charset="2"/>
              <a:buChar char="Þ"/>
            </a:pPr>
            <a:r>
              <a:rPr lang="fr-FR" sz="2000" dirty="0" smtClean="0"/>
              <a:t>E</a:t>
            </a:r>
            <a:r>
              <a:rPr lang="fr-FR" sz="2000" i="1" dirty="0" smtClean="0"/>
              <a:t>nseignement</a:t>
            </a:r>
            <a:r>
              <a:rPr lang="fr-FR" sz="2000" dirty="0" smtClean="0"/>
              <a:t> = construction de connaissances et de compétences</a:t>
            </a:r>
          </a:p>
          <a:p>
            <a:pPr marL="1793875" indent="-1435100">
              <a:spcBef>
                <a:spcPts val="0"/>
              </a:spcBef>
              <a:buNone/>
            </a:pPr>
            <a:r>
              <a:rPr lang="fr-FR" sz="2000" dirty="0"/>
              <a:t> </a:t>
            </a:r>
            <a:r>
              <a:rPr lang="fr-FR" sz="2000" dirty="0" smtClean="0"/>
              <a:t>    P</a:t>
            </a:r>
            <a:r>
              <a:rPr lang="fr-FR" sz="2000" i="1" dirty="0" smtClean="0"/>
              <a:t>ratique</a:t>
            </a:r>
            <a:r>
              <a:rPr lang="fr-FR" sz="2000" dirty="0" smtClean="0"/>
              <a:t> = mise en place d’un projet signifiant qui permet la mise en œuvre des connaissances-compétences</a:t>
            </a:r>
          </a:p>
          <a:p>
            <a:pPr marL="358775" indent="0">
              <a:spcBef>
                <a:spcPts val="0"/>
              </a:spcBef>
              <a:buNone/>
            </a:pPr>
            <a:r>
              <a:rPr lang="fr-FR" sz="2000" dirty="0"/>
              <a:t> </a:t>
            </a:r>
            <a:r>
              <a:rPr lang="fr-FR" sz="2000" dirty="0" smtClean="0"/>
              <a:t>    I</a:t>
            </a:r>
            <a:r>
              <a:rPr lang="fr-FR" sz="2000" i="1" dirty="0" smtClean="0"/>
              <a:t>nterdisciplinaire</a:t>
            </a:r>
            <a:r>
              <a:rPr lang="fr-FR" sz="2000" dirty="0" smtClean="0"/>
              <a:t> = unifier les savoirs dans la perspective du socle</a:t>
            </a:r>
          </a:p>
        </p:txBody>
      </p:sp>
    </p:spTree>
    <p:extLst>
      <p:ext uri="{BB962C8B-B14F-4D97-AF65-F5344CB8AC3E}">
        <p14:creationId xmlns:p14="http://schemas.microsoft.com/office/powerpoint/2010/main" xmlns="" val="3080708959"/>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6" presetClass="emph" presetSubtype="0" fill="hold" grpId="0" nodeType="clickEffect">
                                  <p:stCondLst>
                                    <p:cond delay="0"/>
                                  </p:stCondLst>
                                  <p:childTnLst>
                                    <p:animEffect transition="out" filter="fade">
                                      <p:cBhvr>
                                        <p:cTn id="43" dur="500" tmFilter="0, 0; .2, .5; .8, .5; 1, 0"/>
                                        <p:tgtEl>
                                          <p:spTgt spid="3">
                                            <p:txEl>
                                              <p:pRg st="2" end="2"/>
                                            </p:txEl>
                                          </p:spTgt>
                                        </p:tgtEl>
                                      </p:cBhvr>
                                    </p:animEffect>
                                    <p:animScale>
                                      <p:cBhvr>
                                        <p:cTn id="44" dur="250" autoRev="1" fill="hold"/>
                                        <p:tgtEl>
                                          <p:spTgt spid="3">
                                            <p:txEl>
                                              <p:pRg st="2" end="2"/>
                                            </p:txEl>
                                          </p:spTgt>
                                        </p:tgtEl>
                                      </p:cBhvr>
                                      <p:by x="105000" y="105000"/>
                                    </p:animScale>
                                  </p:childTnLst>
                                </p:cTn>
                              </p:par>
                            </p:childTnLst>
                          </p:cTn>
                        </p:par>
                      </p:childTnLst>
                    </p:cTn>
                  </p:par>
                  <p:par>
                    <p:cTn id="45" fill="hold">
                      <p:stCondLst>
                        <p:cond delay="indefinite"/>
                      </p:stCondLst>
                      <p:childTnLst>
                        <p:par>
                          <p:cTn id="46" fill="hold">
                            <p:stCondLst>
                              <p:cond delay="0"/>
                            </p:stCondLst>
                            <p:childTnLst>
                              <p:par>
                                <p:cTn id="47" presetID="26" presetClass="emph" presetSubtype="0" fill="hold" grpId="0" nodeType="clickEffect">
                                  <p:stCondLst>
                                    <p:cond delay="0"/>
                                  </p:stCondLst>
                                  <p:childTnLst>
                                    <p:animEffect transition="out" filter="fade">
                                      <p:cBhvr>
                                        <p:cTn id="48" dur="500" tmFilter="0, 0; .2, .5; .8, .5; 1, 0"/>
                                        <p:tgtEl>
                                          <p:spTgt spid="3">
                                            <p:txEl>
                                              <p:pRg st="3" end="3"/>
                                            </p:txEl>
                                          </p:spTgt>
                                        </p:tgtEl>
                                      </p:cBhvr>
                                    </p:animEffect>
                                    <p:animScale>
                                      <p:cBhvr>
                                        <p:cTn id="49" dur="250" autoRev="1" fill="hold"/>
                                        <p:tgtEl>
                                          <p:spTgt spid="3">
                                            <p:txEl>
                                              <p:pRg st="3" end="3"/>
                                            </p:txEl>
                                          </p:spTgt>
                                        </p:tgtEl>
                                      </p:cBhvr>
                                      <p:by x="105000" y="105000"/>
                                    </p:animScale>
                                  </p:childTnLst>
                                </p:cTn>
                              </p:par>
                            </p:childTnLst>
                          </p:cTn>
                        </p:par>
                      </p:childTnLst>
                    </p:cTn>
                  </p:par>
                  <p:par>
                    <p:cTn id="50" fill="hold">
                      <p:stCondLst>
                        <p:cond delay="indefinite"/>
                      </p:stCondLst>
                      <p:childTnLst>
                        <p:par>
                          <p:cTn id="51" fill="hold">
                            <p:stCondLst>
                              <p:cond delay="0"/>
                            </p:stCondLst>
                            <p:childTnLst>
                              <p:par>
                                <p:cTn id="52" presetID="26" presetClass="emph" presetSubtype="0" fill="hold" grpId="0" nodeType="clickEffect">
                                  <p:stCondLst>
                                    <p:cond delay="0"/>
                                  </p:stCondLst>
                                  <p:childTnLst>
                                    <p:animEffect transition="out" filter="fade">
                                      <p:cBhvr>
                                        <p:cTn id="53" dur="500" tmFilter="0, 0; .2, .5; .8, .5; 1, 0"/>
                                        <p:tgtEl>
                                          <p:spTgt spid="3">
                                            <p:txEl>
                                              <p:pRg st="4" end="4"/>
                                            </p:txEl>
                                          </p:spTgt>
                                        </p:tgtEl>
                                      </p:cBhvr>
                                    </p:animEffect>
                                    <p:animScale>
                                      <p:cBhvr>
                                        <p:cTn id="54" dur="250" autoRev="1" fill="hold"/>
                                        <p:tgtEl>
                                          <p:spTgt spid="3">
                                            <p:txEl>
                                              <p:pRg st="4" end="4"/>
                                            </p:txEl>
                                          </p:spTgt>
                                        </p:tgtEl>
                                      </p:cBhvr>
                                      <p:by x="105000" y="105000"/>
                                    </p:animScale>
                                  </p:childTnLst>
                                </p:cTn>
                              </p:par>
                            </p:childTnLst>
                          </p:cTn>
                        </p:par>
                      </p:childTnLst>
                    </p:cTn>
                  </p:par>
                  <p:par>
                    <p:cTn id="55" fill="hold">
                      <p:stCondLst>
                        <p:cond delay="indefinite"/>
                      </p:stCondLst>
                      <p:childTnLst>
                        <p:par>
                          <p:cTn id="56" fill="hold">
                            <p:stCondLst>
                              <p:cond delay="0"/>
                            </p:stCondLst>
                            <p:childTnLst>
                              <p:par>
                                <p:cTn id="57" presetID="26" presetClass="emph" presetSubtype="0" fill="hold" grpId="0" nodeType="clickEffect">
                                  <p:stCondLst>
                                    <p:cond delay="0"/>
                                  </p:stCondLst>
                                  <p:childTnLst>
                                    <p:animEffect transition="out" filter="fade">
                                      <p:cBhvr>
                                        <p:cTn id="58" dur="500" tmFilter="0, 0; .2, .5; .8, .5; 1, 0"/>
                                        <p:tgtEl>
                                          <p:spTgt spid="3">
                                            <p:txEl>
                                              <p:pRg st="5" end="5"/>
                                            </p:txEl>
                                          </p:spTgt>
                                        </p:tgtEl>
                                      </p:cBhvr>
                                    </p:animEffect>
                                    <p:animScale>
                                      <p:cBhvr>
                                        <p:cTn id="59" dur="250" autoRev="1" fill="hold"/>
                                        <p:tgtEl>
                                          <p:spTgt spid="3">
                                            <p:txEl>
                                              <p:pRg st="5" end="5"/>
                                            </p:txEl>
                                          </p:spTgt>
                                        </p:tgtEl>
                                      </p:cBhvr>
                                      <p:by x="105000" y="105000"/>
                                    </p:animScale>
                                  </p:childTnLst>
                                </p:cTn>
                              </p:par>
                            </p:childTnLst>
                          </p:cTn>
                        </p:par>
                      </p:childTnLst>
                    </p:cTn>
                  </p:par>
                  <p:par>
                    <p:cTn id="60" fill="hold">
                      <p:stCondLst>
                        <p:cond delay="indefinite"/>
                      </p:stCondLst>
                      <p:childTnLst>
                        <p:par>
                          <p:cTn id="61" fill="hold">
                            <p:stCondLst>
                              <p:cond delay="0"/>
                            </p:stCondLst>
                            <p:childTnLst>
                              <p:par>
                                <p:cTn id="62" presetID="26" presetClass="emph" presetSubtype="0" fill="hold" grpId="0" nodeType="clickEffect">
                                  <p:stCondLst>
                                    <p:cond delay="0"/>
                                  </p:stCondLst>
                                  <p:childTnLst>
                                    <p:animEffect transition="out" filter="fade">
                                      <p:cBhvr>
                                        <p:cTn id="63" dur="500" tmFilter="0, 0; .2, .5; .8, .5; 1, 0"/>
                                        <p:tgtEl>
                                          <p:spTgt spid="3">
                                            <p:txEl>
                                              <p:pRg st="6" end="6"/>
                                            </p:txEl>
                                          </p:spTgt>
                                        </p:tgtEl>
                                      </p:cBhvr>
                                    </p:animEffect>
                                    <p:animScale>
                                      <p:cBhvr>
                                        <p:cTn id="64" dur="250" autoRev="1" fill="hold"/>
                                        <p:tgtEl>
                                          <p:spTgt spid="3">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spc="0" dirty="0" smtClean="0"/>
              <a:t>3. Le français en dehors du programme de français</a:t>
            </a:r>
            <a:r>
              <a:rPr lang="fr-FR" dirty="0" smtClean="0"/>
              <a:t/>
            </a:r>
            <a:br>
              <a:rPr lang="fr-FR" dirty="0" smtClean="0"/>
            </a:br>
            <a:r>
              <a:rPr lang="fr-FR" cap="none" dirty="0" smtClean="0"/>
              <a:t>Histoire des Arts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3382461514"/>
              </p:ext>
            </p:extLst>
          </p:nvPr>
        </p:nvGraphicFramePr>
        <p:xfrm>
          <a:off x="767751" y="1843292"/>
          <a:ext cx="10972800" cy="5679440"/>
        </p:xfrm>
        <a:graphic>
          <a:graphicData uri="http://schemas.openxmlformats.org/drawingml/2006/table">
            <a:tbl>
              <a:tblPr firstRow="1" bandRow="1">
                <a:tableStyleId>{5C22544A-7EE6-4342-B048-85BDC9FD1C3A}</a:tableStyleId>
              </a:tblPr>
              <a:tblGrid>
                <a:gridCol w="5184476">
                  <a:extLst>
                    <a:ext uri="{9D8B030D-6E8A-4147-A177-3AD203B41FA5}">
                      <a16:colId xmlns:a16="http://schemas.microsoft.com/office/drawing/2014/main" xmlns="" val="3057631062"/>
                    </a:ext>
                  </a:extLst>
                </a:gridCol>
                <a:gridCol w="5788324">
                  <a:extLst>
                    <a:ext uri="{9D8B030D-6E8A-4147-A177-3AD203B41FA5}">
                      <a16:colId xmlns:a16="http://schemas.microsoft.com/office/drawing/2014/main" xmlns="" val="310927612"/>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Avant la réforme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pc="-150" dirty="0" smtClean="0"/>
                        <a:t>Après la réforme</a:t>
                      </a:r>
                    </a:p>
                  </a:txBody>
                  <a:tcPr/>
                </a:tc>
                <a:extLst>
                  <a:ext uri="{0D108BD9-81ED-4DB2-BD59-A6C34878D82A}">
                    <a16:rowId xmlns:a16="http://schemas.microsoft.com/office/drawing/2014/main" xmlns="" val="175414973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Enseignement transversal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spc="-150" dirty="0" smtClean="0"/>
                        <a:t>Enseignement de culture artistique transversal et </a:t>
                      </a:r>
                      <a:r>
                        <a:rPr lang="fr-FR" b="1" spc="-150" dirty="0" err="1" smtClean="0"/>
                        <a:t>co</a:t>
                      </a:r>
                      <a:r>
                        <a:rPr lang="fr-FR" b="1" spc="-150" dirty="0" smtClean="0"/>
                        <a:t>-disciplinaire </a:t>
                      </a:r>
                    </a:p>
                  </a:txBody>
                  <a:tcPr/>
                </a:tc>
                <a:extLst>
                  <a:ext uri="{0D108BD9-81ED-4DB2-BD59-A6C34878D82A}">
                    <a16:rowId xmlns:a16="http://schemas.microsoft.com/office/drawing/2014/main" xmlns="" val="345256273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i="1" dirty="0" smtClean="0"/>
                        <a:t>Dans le cadre des heures disciplinaires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i="1" dirty="0" smtClean="0"/>
                        <a:t>Dans le cadre des heures disciplinaires et EPI </a:t>
                      </a:r>
                    </a:p>
                  </a:txBody>
                  <a:tcPr/>
                </a:tc>
                <a:extLst>
                  <a:ext uri="{0D108BD9-81ED-4DB2-BD59-A6C34878D82A}">
                    <a16:rowId xmlns:a16="http://schemas.microsoft.com/office/drawing/2014/main" xmlns="" val="2637548497"/>
                  </a:ext>
                </a:extLst>
              </a:tr>
              <a:tr h="370840">
                <a:tc>
                  <a:txBody>
                    <a:bodyPr/>
                    <a:lstStyle/>
                    <a:p>
                      <a:r>
                        <a:rPr lang="fr-FR" sz="1600" b="1" dirty="0" smtClean="0"/>
                        <a:t>Six domaines artistiques : </a:t>
                      </a:r>
                    </a:p>
                    <a:p>
                      <a:pPr marL="0" indent="0">
                        <a:buFontTx/>
                        <a:buNone/>
                      </a:pPr>
                      <a:r>
                        <a:rPr lang="fr-FR" sz="1600" dirty="0" smtClean="0"/>
                        <a:t>arts de l’espace - arts du langage - arts du quotidien - arts du son - arts du spectacle vivant - arts visuels </a:t>
                      </a:r>
                    </a:p>
                    <a:p>
                      <a:pPr marL="0" indent="0">
                        <a:buFontTx/>
                        <a:buNone/>
                      </a:pPr>
                      <a:r>
                        <a:rPr lang="fr-FR" sz="1600" b="1" dirty="0" smtClean="0"/>
                        <a:t>Six thématiques : </a:t>
                      </a:r>
                    </a:p>
                    <a:p>
                      <a:r>
                        <a:rPr lang="fr-FR" sz="1600" dirty="0" smtClean="0"/>
                        <a:t>- arts, États et pouvoir - arts, ruptures, continuités </a:t>
                      </a:r>
                    </a:p>
                    <a:p>
                      <a:r>
                        <a:rPr lang="fr-FR" sz="1600" dirty="0" smtClean="0"/>
                        <a:t>- arts, techniques, expressions - arts, créations, cultures </a:t>
                      </a:r>
                    </a:p>
                    <a:p>
                      <a:r>
                        <a:rPr lang="fr-FR" sz="1600" dirty="0" smtClean="0"/>
                        <a:t>- arts, espace, temps - arts, mythes et religions </a:t>
                      </a:r>
                    </a:p>
                    <a:p>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dirty="0" smtClean="0"/>
                        <a:t>Huit thématiques transversales :</a:t>
                      </a:r>
                      <a:endParaRPr lang="fr-FR" sz="16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 * Arts et société à l’époque antique et au haut Moyen Âge * Formes et circulations artistiques (IXe-XVe) * Le sacre de l’artiste (XIVe-début XVIIe) * État, société et mode de vie (XIIIe-XVIIIe) * L’art au temps des Lumières et des révolutions (1750-1850) * De la Belle Époques aux « années folles » : l’ère des avant-gardes (1870-1930) * Les arts entre liberté et propagande (1910-1945) * Les arts à l’ère de la consommation de masse (de 1945 à nos jours) </a:t>
                      </a:r>
                      <a:endParaRPr lang="fr-FR" sz="1600" dirty="0"/>
                    </a:p>
                  </a:txBody>
                  <a:tcPr/>
                </a:tc>
                <a:extLst>
                  <a:ext uri="{0D108BD9-81ED-4DB2-BD59-A6C34878D82A}">
                    <a16:rowId xmlns:a16="http://schemas.microsoft.com/office/drawing/2014/main" xmlns="" val="421559727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t>- Les professeurs s’appuient sur les trois piliers de l’enseignement de l’histoire des arts : périodes historiques, domaines artistiques, listes de thématiques. - Séparément ou en équipe, ils abordent une ou plusieurs œuvres en utilisant les savoirs et les savoir-faire propres à leurs disciplines. Ils les situent dans leur contexte historique, culturel, scientifique. - Les œuvres sont analysées à partir de quatre critères au moins : formes, techniques, significations, usages. </a:t>
                      </a:r>
                    </a:p>
                    <a:p>
                      <a:endParaRPr lang="fr-F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smtClean="0"/>
                        <a:t>Attendus de fin de cycle : </a:t>
                      </a:r>
                      <a:r>
                        <a:rPr lang="fr-FR" sz="1400" dirty="0" smtClean="0"/>
                        <a:t>* Se rappeler et nommer quelques œuvres majeures, que l’élève sait rattacher à une époque et une aire de production et dont il dégage les éléments constitutifs en terme de matériau, de forme, de sens et de fonction * Comparer des œuvres d’art entre elles, en dégageant, par un raisonnement fondé, des filiations entre deux œuvres d’époques différentes ou des parentés entre deux œuvres de différente nature, contemporaine l’une de l’autre. * Rendre compte en termes personnels d’une expérience artistique vécue, soit par la pratique soit comme spectateur </a:t>
                      </a:r>
                      <a:endParaRPr lang="fr-FR" sz="1400" dirty="0"/>
                    </a:p>
                  </a:txBody>
                  <a:tcPr/>
                </a:tc>
                <a:extLst>
                  <a:ext uri="{0D108BD9-81ED-4DB2-BD59-A6C34878D82A}">
                    <a16:rowId xmlns:a16="http://schemas.microsoft.com/office/drawing/2014/main" xmlns="" val="2152417662"/>
                  </a:ext>
                </a:extLst>
              </a:tr>
            </a:tbl>
          </a:graphicData>
        </a:graphic>
      </p:graphicFrame>
    </p:spTree>
    <p:extLst>
      <p:ext uri="{BB962C8B-B14F-4D97-AF65-F5344CB8AC3E}">
        <p14:creationId xmlns:p14="http://schemas.microsoft.com/office/powerpoint/2010/main" xmlns="" val="368507963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spc="0" dirty="0" smtClean="0"/>
              <a:t>3. Le français en dehors du programme de français</a:t>
            </a:r>
            <a:r>
              <a:rPr lang="fr-FR" dirty="0" smtClean="0"/>
              <a:t/>
            </a:r>
            <a:br>
              <a:rPr lang="fr-FR" dirty="0" smtClean="0"/>
            </a:br>
            <a:r>
              <a:rPr lang="fr-FR" cap="none" dirty="0" smtClean="0"/>
              <a:t>Education aux Médias et à l’Information </a:t>
            </a:r>
            <a:endParaRPr lang="fr-FR"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a:t> </a:t>
            </a:r>
            <a:r>
              <a:rPr lang="fr-FR" dirty="0" smtClean="0"/>
              <a:t>Programme cycle 4 p.382 : </a:t>
            </a:r>
            <a:r>
              <a:rPr lang="fr-FR" i="1" dirty="0" smtClean="0"/>
              <a:t>« Faire accéder les élèves à une compréhension des médias, des réseaux sociaux et des phénomènes informationnels […]. Les élèves sont formés à une lecture critique et distanciée […]. Ils sont incités à s’informer suffisamment, notamment par une lecture régulière de la presse […], ainsi qu’à produire et diffuser eux-mêmes de l’information. »</a:t>
            </a:r>
          </a:p>
          <a:p>
            <a:pPr>
              <a:buFont typeface="Arial" panose="020B0604020202020204" pitchFamily="34" charset="0"/>
              <a:buChar char="•"/>
            </a:pPr>
            <a:r>
              <a:rPr lang="fr-FR" dirty="0" smtClean="0"/>
              <a:t> Un enseignement qui a sa place en français</a:t>
            </a:r>
          </a:p>
          <a:p>
            <a:pPr lvl="2">
              <a:buFont typeface="Wingdings" panose="05000000000000000000" pitchFamily="2" charset="2"/>
              <a:buChar char="Ø"/>
            </a:pPr>
            <a:r>
              <a:rPr lang="fr-FR" sz="1600" dirty="0"/>
              <a:t> </a:t>
            </a:r>
            <a:r>
              <a:rPr lang="fr-FR" sz="1600" dirty="0" smtClean="0"/>
              <a:t>support possible pour l’AP</a:t>
            </a:r>
          </a:p>
          <a:p>
            <a:pPr lvl="2">
              <a:buFont typeface="Wingdings" panose="05000000000000000000" pitchFamily="2" charset="2"/>
              <a:buChar char="Ø"/>
            </a:pPr>
            <a:r>
              <a:rPr lang="fr-FR" sz="1600" dirty="0"/>
              <a:t> </a:t>
            </a:r>
            <a:r>
              <a:rPr lang="fr-FR" sz="1600" dirty="0" smtClean="0"/>
              <a:t>point d’ancrage d’EPI, notamment avec la thématique « Information, communication, citoyenneté »</a:t>
            </a:r>
          </a:p>
          <a:p>
            <a:pPr lvl="2">
              <a:buFont typeface="Wingdings" panose="05000000000000000000" pitchFamily="2" charset="2"/>
              <a:buChar char="Ø"/>
            </a:pPr>
            <a:r>
              <a:rPr lang="fr-FR" sz="1600" dirty="0"/>
              <a:t> </a:t>
            </a:r>
            <a:r>
              <a:rPr lang="fr-FR" sz="1600" dirty="0" smtClean="0"/>
              <a:t>lien avec les grandes questions de la compétence Culture littéraire et artistique, « Vivre en société, participer à la société » (par exemple en 3</a:t>
            </a:r>
            <a:r>
              <a:rPr lang="fr-FR" sz="1600" baseline="30000" dirty="0" smtClean="0"/>
              <a:t>e</a:t>
            </a:r>
            <a:r>
              <a:rPr lang="fr-FR" sz="1600" dirty="0" smtClean="0"/>
              <a:t>, </a:t>
            </a:r>
            <a:r>
              <a:rPr lang="fr-FR" sz="1600" i="1" dirty="0" smtClean="0"/>
              <a:t>Dénoncer les travers de la société</a:t>
            </a:r>
            <a:r>
              <a:rPr lang="fr-FR" sz="1600" dirty="0" smtClean="0"/>
              <a:t>) et « Agir sur le monde » (par exemple en 4</a:t>
            </a:r>
            <a:r>
              <a:rPr lang="fr-FR" sz="1600" baseline="30000" dirty="0" smtClean="0"/>
              <a:t>e</a:t>
            </a:r>
            <a:r>
              <a:rPr lang="fr-FR" sz="1600" dirty="0" smtClean="0"/>
              <a:t>, </a:t>
            </a:r>
            <a:r>
              <a:rPr lang="fr-FR" sz="1600" i="1" dirty="0" smtClean="0"/>
              <a:t>Informer, s’informer, déformer ?</a:t>
            </a:r>
            <a:r>
              <a:rPr lang="fr-FR" sz="1600" dirty="0" smtClean="0"/>
              <a:t>)</a:t>
            </a:r>
            <a:endParaRPr lang="fr-FR" sz="1600" dirty="0"/>
          </a:p>
        </p:txBody>
      </p:sp>
    </p:spTree>
    <p:extLst>
      <p:ext uri="{BB962C8B-B14F-4D97-AF65-F5344CB8AC3E}">
        <p14:creationId xmlns:p14="http://schemas.microsoft.com/office/powerpoint/2010/main" xmlns="" val="234872990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900" spc="0" dirty="0" smtClean="0"/>
              <a:t>3. Le français en dehors du programme de français</a:t>
            </a:r>
            <a:r>
              <a:rPr lang="fr-FR" dirty="0" smtClean="0"/>
              <a:t/>
            </a:r>
            <a:br>
              <a:rPr lang="fr-FR" dirty="0" smtClean="0"/>
            </a:br>
            <a:r>
              <a:rPr lang="fr-FR" cap="none" dirty="0" smtClean="0"/>
              <a:t>Enseignement Moral et Civique</a:t>
            </a:r>
            <a:endParaRPr lang="fr-FR"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a:t>
            </a:r>
            <a:r>
              <a:rPr lang="fr-FR" dirty="0"/>
              <a:t> </a:t>
            </a:r>
            <a:r>
              <a:rPr lang="fr-FR" dirty="0" smtClean="0"/>
              <a:t>Programme p.301-302 : </a:t>
            </a:r>
            <a:r>
              <a:rPr lang="fr-FR" i="1" dirty="0" smtClean="0"/>
              <a:t>« L’EMC a pour but de favoriser le développement d’une </a:t>
            </a:r>
            <a:r>
              <a:rPr lang="fr-FR" b="1" i="1" dirty="0" smtClean="0"/>
              <a:t>aptitude à vivre ensemble </a:t>
            </a:r>
            <a:r>
              <a:rPr lang="fr-FR" i="1" dirty="0" smtClean="0"/>
              <a:t>dans une République indivisible, laïque, démocratique et sociale. Il met en œuvre quatre principes : </a:t>
            </a:r>
            <a:r>
              <a:rPr lang="fr-FR" dirty="0" smtClean="0"/>
              <a:t>a) </a:t>
            </a:r>
            <a:r>
              <a:rPr lang="fr-FR" i="1" dirty="0" smtClean="0"/>
              <a:t>penser et agir par soi-même et avec les autres et pouvoir </a:t>
            </a:r>
            <a:r>
              <a:rPr lang="fr-FR" i="1" u="sng" dirty="0" smtClean="0"/>
              <a:t>argumenter</a:t>
            </a:r>
            <a:r>
              <a:rPr lang="fr-FR" i="1" dirty="0" smtClean="0"/>
              <a:t> ses positions et ses choix (principes d’autonomie) ; </a:t>
            </a:r>
            <a:r>
              <a:rPr lang="fr-FR" dirty="0" smtClean="0"/>
              <a:t>b)</a:t>
            </a:r>
            <a:r>
              <a:rPr lang="fr-FR" i="1" dirty="0" smtClean="0"/>
              <a:t> comprendre le bien-fondé des normes et des règles régissant les comportements individuels et collectifs, les respecter et agir conformément à elles (principe de discipline) ; </a:t>
            </a:r>
            <a:r>
              <a:rPr lang="fr-FR" dirty="0" smtClean="0"/>
              <a:t>c)</a:t>
            </a:r>
            <a:r>
              <a:rPr lang="fr-FR" i="1" dirty="0" smtClean="0"/>
              <a:t> reconnaître le </a:t>
            </a:r>
            <a:r>
              <a:rPr lang="fr-FR" i="1" u="sng" dirty="0" smtClean="0"/>
              <a:t>pluralisme</a:t>
            </a:r>
            <a:r>
              <a:rPr lang="fr-FR" i="1" dirty="0" smtClean="0"/>
              <a:t> des opinions, des convictions, des croyances et des modes de vie (principe de la coexistence des libertés) ; </a:t>
            </a:r>
            <a:r>
              <a:rPr lang="fr-FR" dirty="0" smtClean="0"/>
              <a:t>d)</a:t>
            </a:r>
            <a:r>
              <a:rPr lang="fr-FR" i="1" dirty="0" smtClean="0"/>
              <a:t> construire du </a:t>
            </a:r>
            <a:r>
              <a:rPr lang="fr-FR" i="1" u="sng" dirty="0" smtClean="0"/>
              <a:t>lien social et politique </a:t>
            </a:r>
            <a:r>
              <a:rPr lang="fr-FR" i="1" dirty="0" smtClean="0"/>
              <a:t>(principe de la communauté des citoyens). […] Tous les enseignements à tous les degrés doivent y être articulés en sollicitant les dimensions émancipatrices et les dimensions sociales des apprentissages scolaires, tous portés par une même exigence d’</a:t>
            </a:r>
            <a:r>
              <a:rPr lang="fr-FR" b="1" i="1" u="sng" dirty="0" smtClean="0">
                <a:effectLst>
                  <a:outerShdw blurRad="38100" dist="38100" dir="2700000" algn="tl">
                    <a:srgbClr val="000000">
                      <a:alpha val="43137"/>
                    </a:srgbClr>
                  </a:outerShdw>
                </a:effectLst>
              </a:rPr>
              <a:t>humanisme</a:t>
            </a:r>
            <a:r>
              <a:rPr lang="fr-FR" i="1" dirty="0" smtClean="0"/>
              <a:t>. »</a:t>
            </a:r>
            <a:endParaRPr lang="fr-FR" sz="1600" dirty="0"/>
          </a:p>
        </p:txBody>
      </p:sp>
      <p:sp>
        <p:nvSpPr>
          <p:cNvPr id="4" name="ZoneTexte 3"/>
          <p:cNvSpPr txBox="1"/>
          <p:nvPr/>
        </p:nvSpPr>
        <p:spPr>
          <a:xfrm>
            <a:off x="3106336" y="3248096"/>
            <a:ext cx="4631829" cy="32624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fr-FR" sz="1600" dirty="0" smtClean="0"/>
              <a:t>Culture humaniste au cœur de l’enseignement du français</a:t>
            </a:r>
          </a:p>
          <a:p>
            <a:pPr marL="285750" indent="-285750">
              <a:buFont typeface="Wingdings" panose="05000000000000000000" pitchFamily="2" charset="2"/>
              <a:buChar char="ü"/>
            </a:pPr>
            <a:r>
              <a:rPr lang="fr-FR" sz="1600" dirty="0" smtClean="0"/>
              <a:t>Grandes questions de la compétence Culture littéraire et artistique pensées au regard de cette exigence moral et civique</a:t>
            </a:r>
          </a:p>
          <a:p>
            <a:pPr marL="742950" lvl="1" indent="-285750">
              <a:buFont typeface="Symbol" panose="05050102010706020507" pitchFamily="18" charset="2"/>
              <a:buChar char="Þ"/>
            </a:pPr>
            <a:r>
              <a:rPr lang="fr-FR" sz="1400" dirty="0" smtClean="0"/>
              <a:t>5</a:t>
            </a:r>
            <a:r>
              <a:rPr lang="fr-FR" sz="1400" baseline="30000" dirty="0" smtClean="0"/>
              <a:t>e</a:t>
            </a:r>
            <a:r>
              <a:rPr lang="fr-FR" sz="1400" dirty="0" smtClean="0"/>
              <a:t>, « Le voyage et l’aventure, pourquoi aller vers l’inconnu? » : </a:t>
            </a:r>
            <a:r>
              <a:rPr lang="fr-FR" sz="1400" i="1" dirty="0" smtClean="0"/>
              <a:t>comprendre les motifs de l’élan vers l’autre et l’ailleurs et s’interroger sur les valeurs mises en jeu</a:t>
            </a:r>
            <a:r>
              <a:rPr lang="fr-FR" sz="1400" dirty="0" smtClean="0"/>
              <a:t> [extraits d’œuvres évoquant les Grandes Découvertes]</a:t>
            </a:r>
            <a:endParaRPr lang="fr-FR" sz="1400" i="1" dirty="0" smtClean="0"/>
          </a:p>
          <a:p>
            <a:pPr marL="742950" lvl="1" indent="-285750">
              <a:buFont typeface="Symbol" panose="05050102010706020507" pitchFamily="18" charset="2"/>
              <a:buChar char="Þ"/>
            </a:pPr>
            <a:r>
              <a:rPr lang="fr-FR" sz="1400" dirty="0" smtClean="0"/>
              <a:t>4</a:t>
            </a:r>
            <a:r>
              <a:rPr lang="fr-FR" sz="1400" baseline="30000" dirty="0" smtClean="0"/>
              <a:t>e</a:t>
            </a:r>
            <a:r>
              <a:rPr lang="fr-FR" sz="1400" dirty="0" smtClean="0"/>
              <a:t>, « Individu et société, confrontations de valeurs? » : </a:t>
            </a:r>
            <a:r>
              <a:rPr lang="fr-FR" sz="1400" i="1" dirty="0" smtClean="0"/>
              <a:t>s’interroger sur les conciliations possibles ou non entre les systèmes de valeurs mis en jeu</a:t>
            </a:r>
            <a:r>
              <a:rPr lang="fr-FR" sz="1400" dirty="0" smtClean="0"/>
              <a:t> [tragédie XVIIe / comédie XVIIIe]</a:t>
            </a:r>
            <a:endParaRPr lang="fr-FR" sz="1400" dirty="0"/>
          </a:p>
        </p:txBody>
      </p:sp>
    </p:spTree>
    <p:extLst>
      <p:ext uri="{BB962C8B-B14F-4D97-AF65-F5344CB8AC3E}">
        <p14:creationId xmlns:p14="http://schemas.microsoft.com/office/powerpoint/2010/main" xmlns="" val="191721239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500"/>
                                        <p:tgtEl>
                                          <p:spTgt spid="4">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500"/>
                                        <p:tgtEl>
                                          <p:spTgt spid="4">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500"/>
                                        <p:tgtEl>
                                          <p:spTgt spid="4">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texte 2"/>
          <p:cNvSpPr>
            <a:spLocks noGrp="1"/>
          </p:cNvSpPr>
          <p:nvPr>
            <p:ph type="body" idx="1"/>
          </p:nvPr>
        </p:nvSpPr>
        <p:spPr/>
        <p:txBody>
          <a:bodyPr>
            <a:normAutofit fontScale="92500" lnSpcReduction="20000"/>
          </a:bodyPr>
          <a:lstStyle/>
          <a:p>
            <a:r>
              <a:rPr lang="fr-FR" dirty="0" smtClean="0"/>
              <a:t>Diaporama élaboré à partir d’une présentation de l’Inspectrice Générale Anne </a:t>
            </a:r>
            <a:r>
              <a:rPr lang="fr-FR" dirty="0" err="1" smtClean="0"/>
              <a:t>Vibert</a:t>
            </a:r>
            <a:r>
              <a:rPr lang="fr-FR" dirty="0" smtClean="0"/>
              <a:t>, enrichi par le groupe de travail RPC de l’Académie de Besançon</a:t>
            </a:r>
            <a:endParaRPr lang="fr-FR" dirty="0"/>
          </a:p>
        </p:txBody>
      </p:sp>
    </p:spTree>
    <p:extLst>
      <p:ext uri="{BB962C8B-B14F-4D97-AF65-F5344CB8AC3E}">
        <p14:creationId xmlns:p14="http://schemas.microsoft.com/office/powerpoint/2010/main" xmlns="" val="2856201701"/>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 cadre des nouveaux programmes</a:t>
            </a:r>
            <a:endParaRPr lang="fr-FR" dirty="0"/>
          </a:p>
        </p:txBody>
      </p:sp>
      <p:sp>
        <p:nvSpPr>
          <p:cNvPr id="3" name="Espace réservé du texte 2"/>
          <p:cNvSpPr>
            <a:spLocks noGrp="1"/>
          </p:cNvSpPr>
          <p:nvPr>
            <p:ph type="body" idx="1"/>
          </p:nvPr>
        </p:nvSpPr>
        <p:spPr/>
        <p:txBody>
          <a:bodyPr/>
          <a:lstStyle/>
          <a:p>
            <a:r>
              <a:rPr lang="fr-FR" dirty="0" smtClean="0"/>
              <a:t>Le socle commun de connaissances, de compétence et de culture</a:t>
            </a:r>
            <a:endParaRPr lang="fr-FR" dirty="0"/>
          </a:p>
        </p:txBody>
      </p:sp>
    </p:spTree>
    <p:extLst>
      <p:ext uri="{BB962C8B-B14F-4D97-AF65-F5344CB8AC3E}">
        <p14:creationId xmlns:p14="http://schemas.microsoft.com/office/powerpoint/2010/main" xmlns="" val="1251688285"/>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 cadre des nouveaux programmes : le socle</a:t>
            </a:r>
            <a:br>
              <a:rPr lang="fr-FR" dirty="0" smtClean="0"/>
            </a:br>
            <a:r>
              <a:rPr lang="fr-FR" cap="none" dirty="0" smtClean="0"/>
              <a:t>La philosophie du nouveau socle</a:t>
            </a:r>
            <a:r>
              <a:rPr lang="fr-FR" dirty="0" smtClean="0"/>
              <a:t> </a:t>
            </a:r>
            <a:endParaRPr lang="fr-FR"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Accompagner l’élève pour qu’il puisse bâtir une vision du monde dans lequel s’insérer</a:t>
            </a:r>
          </a:p>
          <a:p>
            <a:pPr>
              <a:buFont typeface="Arial" panose="020B0604020202020204" pitchFamily="34" charset="0"/>
              <a:buChar char="•"/>
            </a:pPr>
            <a:r>
              <a:rPr lang="fr-FR" dirty="0"/>
              <a:t> </a:t>
            </a:r>
            <a:r>
              <a:rPr lang="fr-FR" dirty="0" smtClean="0"/>
              <a:t>Les langages comme fondement et priorité</a:t>
            </a:r>
          </a:p>
          <a:p>
            <a:pPr>
              <a:buFont typeface="Arial" panose="020B0604020202020204" pitchFamily="34" charset="0"/>
              <a:buChar char="•"/>
            </a:pPr>
            <a:r>
              <a:rPr lang="fr-FR" dirty="0"/>
              <a:t> </a:t>
            </a:r>
            <a:r>
              <a:rPr lang="fr-FR" dirty="0" smtClean="0"/>
              <a:t>Mettre fin à un empilement de connaissances-compétences à cocher au fil des ans</a:t>
            </a:r>
            <a:endParaRPr lang="fr-FR" dirty="0"/>
          </a:p>
        </p:txBody>
      </p:sp>
    </p:spTree>
    <p:extLst>
      <p:ext uri="{BB962C8B-B14F-4D97-AF65-F5344CB8AC3E}">
        <p14:creationId xmlns:p14="http://schemas.microsoft.com/office/powerpoint/2010/main" xmlns="" val="16841917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 cadre des nouveaux programmes : le socle</a:t>
            </a:r>
            <a:br>
              <a:rPr lang="fr-FR" dirty="0" smtClean="0"/>
            </a:br>
            <a:r>
              <a:rPr lang="fr-FR" cap="none" spc="0" dirty="0" smtClean="0"/>
              <a:t>Le socle, fondation pour l’édification du programme</a:t>
            </a:r>
            <a:endParaRPr lang="fr-FR" spc="0"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Volet 2 du nouveau programme = contribution générale des disciplines au socle</a:t>
            </a:r>
          </a:p>
          <a:p>
            <a:pPr>
              <a:buFont typeface="Arial" panose="020B0604020202020204" pitchFamily="34" charset="0"/>
              <a:buChar char="•"/>
            </a:pPr>
            <a:r>
              <a:rPr lang="fr-FR" dirty="0"/>
              <a:t> </a:t>
            </a:r>
            <a:r>
              <a:rPr lang="fr-FR" dirty="0" smtClean="0"/>
              <a:t>Compétences travaillées + attendus de fin de cycle = explicitation de la contribution de chaque discipline au socle</a:t>
            </a:r>
          </a:p>
          <a:p>
            <a:pPr>
              <a:buFont typeface="Arial" panose="020B0604020202020204" pitchFamily="34" charset="0"/>
              <a:buChar char="•"/>
            </a:pPr>
            <a:endParaRPr lang="fr-FR" dirty="0"/>
          </a:p>
        </p:txBody>
      </p:sp>
      <p:pic>
        <p:nvPicPr>
          <p:cNvPr id="4" name="Image 3"/>
          <p:cNvPicPr>
            <a:picLocks noChangeAspect="1"/>
          </p:cNvPicPr>
          <p:nvPr/>
        </p:nvPicPr>
        <p:blipFill>
          <a:blip r:embed="rId2"/>
          <a:stretch>
            <a:fillRect/>
          </a:stretch>
        </p:blipFill>
        <p:spPr>
          <a:xfrm>
            <a:off x="6675429" y="2638085"/>
            <a:ext cx="4799999" cy="3600000"/>
          </a:xfrm>
          <a:prstGeom prst="rect">
            <a:avLst/>
          </a:prstGeom>
        </p:spPr>
      </p:pic>
      <p:pic>
        <p:nvPicPr>
          <p:cNvPr id="5" name="Image 4"/>
          <p:cNvPicPr>
            <a:picLocks noChangeAspect="1"/>
          </p:cNvPicPr>
          <p:nvPr/>
        </p:nvPicPr>
        <p:blipFill>
          <a:blip r:embed="rId3"/>
          <a:stretch>
            <a:fillRect/>
          </a:stretch>
        </p:blipFill>
        <p:spPr>
          <a:xfrm>
            <a:off x="3635299" y="524733"/>
            <a:ext cx="7840130" cy="5880099"/>
          </a:xfrm>
          <a:prstGeom prst="rect">
            <a:avLst/>
          </a:prstGeom>
        </p:spPr>
      </p:pic>
    </p:spTree>
    <p:extLst>
      <p:ext uri="{BB962C8B-B14F-4D97-AF65-F5344CB8AC3E}">
        <p14:creationId xmlns:p14="http://schemas.microsoft.com/office/powerpoint/2010/main" xmlns="" val="143461151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5"/>
                                        </p:tgtEl>
                                      </p:cBhvr>
                                    </p:animEffect>
                                    <p:set>
                                      <p:cBhvr>
                                        <p:cTn id="3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 cadre des nouveaux programmes : le socle</a:t>
            </a:r>
            <a:br>
              <a:rPr lang="fr-FR" dirty="0" smtClean="0"/>
            </a:br>
            <a:r>
              <a:rPr lang="fr-FR" cap="none" spc="0" dirty="0" smtClean="0"/>
              <a:t>Le socle et le nouveau DNB</a:t>
            </a:r>
            <a:endParaRPr lang="fr-FR" spc="0" dirty="0"/>
          </a:p>
        </p:txBody>
      </p:sp>
      <p:sp>
        <p:nvSpPr>
          <p:cNvPr id="3" name="Espace réservé du contenu 2"/>
          <p:cNvSpPr>
            <a:spLocks noGrp="1"/>
          </p:cNvSpPr>
          <p:nvPr>
            <p:ph idx="1"/>
          </p:nvPr>
        </p:nvSpPr>
        <p:spPr>
          <a:xfrm>
            <a:off x="1024128" y="2286000"/>
            <a:ext cx="9720073" cy="2121243"/>
          </a:xfrm>
        </p:spPr>
        <p:txBody>
          <a:bodyPr/>
          <a:lstStyle/>
          <a:p>
            <a:pPr>
              <a:buFont typeface="Arial" panose="020B0604020202020204" pitchFamily="34" charset="0"/>
              <a:buChar char="•"/>
            </a:pPr>
            <a:r>
              <a:rPr lang="fr-FR" dirty="0" smtClean="0"/>
              <a:t> Nouveau DNB = 2 épreuves écrites + 1 épreuve orale sur 300 points &amp; validation des acquis de fin de cycle sur 400 points</a:t>
            </a:r>
          </a:p>
          <a:p>
            <a:pPr>
              <a:buFont typeface="Arial" panose="020B0604020202020204" pitchFamily="34" charset="0"/>
              <a:buChar char="•"/>
            </a:pPr>
            <a:r>
              <a:rPr lang="fr-FR" dirty="0"/>
              <a:t> </a:t>
            </a:r>
            <a:r>
              <a:rPr lang="fr-FR" dirty="0" smtClean="0"/>
              <a:t>Pour la validation des acquis, mise en avant du domaine 1 du socle, « Les langages pour penser et communiquer », puisque ses 4 sous-domaines sont validés indépendamment.</a:t>
            </a:r>
          </a:p>
          <a:p>
            <a:pPr>
              <a:buFont typeface="Arial" panose="020B0604020202020204" pitchFamily="34" charset="0"/>
              <a:buChar char="•"/>
            </a:pPr>
            <a:endParaRPr lang="fr-FR" dirty="0"/>
          </a:p>
        </p:txBody>
      </p:sp>
      <p:pic>
        <p:nvPicPr>
          <p:cNvPr id="4" name="Image 3"/>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5884164" y="1541576"/>
            <a:ext cx="5892218" cy="4483915"/>
          </a:xfrm>
          <a:prstGeom prst="rect">
            <a:avLst/>
          </a:prstGeom>
        </p:spPr>
      </p:pic>
      <p:sp>
        <p:nvSpPr>
          <p:cNvPr id="5" name="ZoneTexte 4"/>
          <p:cNvSpPr txBox="1"/>
          <p:nvPr/>
        </p:nvSpPr>
        <p:spPr>
          <a:xfrm>
            <a:off x="1024128" y="4308389"/>
            <a:ext cx="10533558" cy="1846659"/>
          </a:xfrm>
          <a:prstGeom prst="rect">
            <a:avLst/>
          </a:prstGeom>
          <a:noFill/>
        </p:spPr>
        <p:txBody>
          <a:bodyPr wrap="square" rtlCol="0">
            <a:spAutoFit/>
          </a:bodyPr>
          <a:lstStyle/>
          <a:p>
            <a:pPr marL="457200" indent="-457200">
              <a:buClr>
                <a:schemeClr val="accent2"/>
              </a:buClr>
              <a:buFont typeface="Arial" panose="020B0604020202020204" pitchFamily="34" charset="0"/>
              <a:buChar char="•"/>
            </a:pPr>
            <a:r>
              <a:rPr lang="fr-FR" sz="2200" dirty="0"/>
              <a:t>4 paliers d’acquisition :</a:t>
            </a:r>
          </a:p>
          <a:p>
            <a:pPr lvl="3">
              <a:buFont typeface="Wingdings" panose="05000000000000000000" pitchFamily="2" charset="2"/>
              <a:buChar char="Ø"/>
            </a:pPr>
            <a:r>
              <a:rPr lang="fr-FR" dirty="0"/>
              <a:t> maîtrise insuffisante = 10 points</a:t>
            </a:r>
          </a:p>
          <a:p>
            <a:pPr lvl="3">
              <a:buFont typeface="Wingdings" panose="05000000000000000000" pitchFamily="2" charset="2"/>
              <a:buChar char="Ø"/>
            </a:pPr>
            <a:r>
              <a:rPr lang="fr-FR" dirty="0"/>
              <a:t> maîtrise fragile = 20 points</a:t>
            </a:r>
          </a:p>
          <a:p>
            <a:pPr lvl="3">
              <a:buFont typeface="Wingdings" panose="05000000000000000000" pitchFamily="2" charset="2"/>
              <a:buChar char="Ø"/>
            </a:pPr>
            <a:r>
              <a:rPr lang="fr-FR" dirty="0"/>
              <a:t> maîtrise satisfaisante = 35 points</a:t>
            </a:r>
          </a:p>
          <a:p>
            <a:pPr lvl="3">
              <a:buFont typeface="Wingdings" panose="05000000000000000000" pitchFamily="2" charset="2"/>
              <a:buChar char="Ø"/>
            </a:pPr>
            <a:r>
              <a:rPr lang="fr-FR" dirty="0"/>
              <a:t> très bonne maîtrise = 50 points</a:t>
            </a:r>
          </a:p>
          <a:p>
            <a:endParaRPr lang="fr-FR" dirty="0"/>
          </a:p>
        </p:txBody>
      </p:sp>
      <p:sp>
        <p:nvSpPr>
          <p:cNvPr id="6" name="ZoneTexte 5"/>
          <p:cNvSpPr txBox="1"/>
          <p:nvPr/>
        </p:nvSpPr>
        <p:spPr>
          <a:xfrm>
            <a:off x="6507892" y="4407243"/>
            <a:ext cx="4631829" cy="132343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fr-FR" sz="1600" dirty="0" smtClean="0"/>
              <a:t>Invitation à s’émanciper du système traditionnel de notation…</a:t>
            </a:r>
          </a:p>
          <a:p>
            <a:pPr marL="285750" indent="-285750">
              <a:buFont typeface="Wingdings" panose="05000000000000000000" pitchFamily="2" charset="2"/>
              <a:buChar char="ü"/>
            </a:pPr>
            <a:r>
              <a:rPr lang="fr-FR" sz="1600" dirty="0" smtClean="0"/>
              <a:t>… mais risque de dérive techniciste par élaboration d’une grille de validation trop normée (ancien socle).</a:t>
            </a:r>
            <a:endParaRPr lang="fr-FR" sz="1600" dirty="0"/>
          </a:p>
        </p:txBody>
      </p:sp>
    </p:spTree>
    <p:extLst>
      <p:ext uri="{BB962C8B-B14F-4D97-AF65-F5344CB8AC3E}">
        <p14:creationId xmlns:p14="http://schemas.microsoft.com/office/powerpoint/2010/main" xmlns="" val="3075694903"/>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bg/>
                                          </p:spTgt>
                                        </p:tgtEl>
                                        <p:attrNameLst>
                                          <p:attrName>style.visibility</p:attrName>
                                        </p:attrNameLst>
                                      </p:cBhvr>
                                      <p:to>
                                        <p:strVal val="visible"/>
                                      </p:to>
                                    </p:set>
                                    <p:animEffect transition="in" filter="fade">
                                      <p:cBhvr>
                                        <p:cTn id="34" dur="500"/>
                                        <p:tgtEl>
                                          <p:spTgt spid="6">
                                            <p:bg/>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Effect transition="in" filter="fade">
                                      <p:cBhvr>
                                        <p:cTn id="4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Les programmes de français</a:t>
            </a:r>
            <a:endParaRPr lang="fr-FR" dirty="0"/>
          </a:p>
        </p:txBody>
      </p:sp>
      <p:sp>
        <p:nvSpPr>
          <p:cNvPr id="3" name="Espace réservé du texte 2"/>
          <p:cNvSpPr>
            <a:spLocks noGrp="1"/>
          </p:cNvSpPr>
          <p:nvPr>
            <p:ph type="body" idx="1"/>
          </p:nvPr>
        </p:nvSpPr>
        <p:spPr/>
        <p:txBody>
          <a:bodyPr/>
          <a:lstStyle/>
          <a:p>
            <a:r>
              <a:rPr lang="fr-FR" dirty="0" smtClean="0"/>
              <a:t>Constantes et changements</a:t>
            </a:r>
            <a:endParaRPr lang="fr-FR" dirty="0"/>
          </a:p>
        </p:txBody>
      </p:sp>
    </p:spTree>
    <p:extLst>
      <p:ext uri="{BB962C8B-B14F-4D97-AF65-F5344CB8AC3E}">
        <p14:creationId xmlns:p14="http://schemas.microsoft.com/office/powerpoint/2010/main" xmlns="" val="1016764785"/>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dirty="0" smtClean="0"/>
              <a:t>Constantes</a:t>
            </a:r>
            <a:endParaRPr lang="fr-FR"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Les fondamentaux de la discipline</a:t>
            </a:r>
          </a:p>
          <a:p>
            <a:pPr>
              <a:buFont typeface="Arial" panose="020B0604020202020204" pitchFamily="34" charset="0"/>
              <a:buChar char="•"/>
            </a:pPr>
            <a:r>
              <a:rPr lang="fr-FR" dirty="0"/>
              <a:t> </a:t>
            </a:r>
            <a:r>
              <a:rPr lang="fr-FR" dirty="0" smtClean="0"/>
              <a:t>Une organisation en séquences</a:t>
            </a:r>
          </a:p>
          <a:p>
            <a:pPr>
              <a:buFont typeface="Arial" panose="020B0604020202020204" pitchFamily="34" charset="0"/>
              <a:buChar char="•"/>
            </a:pPr>
            <a:r>
              <a:rPr lang="fr-FR" dirty="0"/>
              <a:t> </a:t>
            </a:r>
            <a:r>
              <a:rPr lang="fr-FR" dirty="0" smtClean="0"/>
              <a:t>Possibilité de séances spécifiques pour l’étude de la langue (réintroduite en 2008)</a:t>
            </a:r>
          </a:p>
          <a:p>
            <a:pPr>
              <a:buFont typeface="Arial" panose="020B0604020202020204" pitchFamily="34" charset="0"/>
              <a:buChar char="•"/>
            </a:pPr>
            <a:r>
              <a:rPr lang="fr-FR" dirty="0"/>
              <a:t> </a:t>
            </a:r>
            <a:r>
              <a:rPr lang="fr-FR" dirty="0" smtClean="0"/>
              <a:t>Conservation des grands repères culturels des programmes actuels</a:t>
            </a:r>
          </a:p>
          <a:p>
            <a:pPr>
              <a:buFont typeface="Arial" panose="020B0604020202020204" pitchFamily="34" charset="0"/>
              <a:buChar char="•"/>
            </a:pPr>
            <a:endParaRPr lang="fr-FR" dirty="0"/>
          </a:p>
        </p:txBody>
      </p:sp>
      <p:pic>
        <p:nvPicPr>
          <p:cNvPr id="4" name="Image 3"/>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5354595" y="2286000"/>
            <a:ext cx="5982089" cy="3600000"/>
          </a:xfrm>
          <a:prstGeom prst="rect">
            <a:avLst/>
          </a:prstGeom>
        </p:spPr>
      </p:pic>
      <p:pic>
        <p:nvPicPr>
          <p:cNvPr id="6" name="Image 5"/>
          <p:cNvPicPr>
            <a:picLocks noChangeAspect="1"/>
          </p:cNvPicPr>
          <p:nvPr/>
        </p:nvPicPr>
        <p:blipFill rotWithShape="1">
          <a:blip r:embed="rId3" cstate="email">
            <a:extLst>
              <a:ext uri="{28A0092B-C50C-407E-A947-70E740481C1C}">
                <a14:useLocalDpi xmlns:a14="http://schemas.microsoft.com/office/drawing/2010/main" xmlns=""/>
              </a:ext>
            </a:extLst>
          </a:blip>
          <a:srcRect/>
          <a:stretch/>
        </p:blipFill>
        <p:spPr>
          <a:xfrm>
            <a:off x="5354595" y="3241964"/>
            <a:ext cx="5847618" cy="3433746"/>
          </a:xfrm>
          <a:prstGeom prst="rect">
            <a:avLst/>
          </a:prstGeom>
        </p:spPr>
      </p:pic>
      <p:pic>
        <p:nvPicPr>
          <p:cNvPr id="7" name="Image 6"/>
          <p:cNvPicPr>
            <a:picLocks noChangeAspect="1"/>
          </p:cNvPicPr>
          <p:nvPr/>
        </p:nvPicPr>
        <p:blipFill rotWithShape="1">
          <a:blip r:embed="rId4" cstate="email">
            <a:extLst>
              <a:ext uri="{28A0092B-C50C-407E-A947-70E740481C1C}">
                <a14:useLocalDpi xmlns:a14="http://schemas.microsoft.com/office/drawing/2010/main" xmlns=""/>
              </a:ext>
            </a:extLst>
          </a:blip>
          <a:srcRect/>
          <a:stretch/>
        </p:blipFill>
        <p:spPr>
          <a:xfrm>
            <a:off x="5354595" y="3258000"/>
            <a:ext cx="6046408" cy="3600000"/>
          </a:xfrm>
          <a:prstGeom prst="rect">
            <a:avLst/>
          </a:prstGeom>
        </p:spPr>
      </p:pic>
    </p:spTree>
    <p:extLst>
      <p:ext uri="{BB962C8B-B14F-4D97-AF65-F5344CB8AC3E}">
        <p14:creationId xmlns:p14="http://schemas.microsoft.com/office/powerpoint/2010/main" xmlns="" val="35743376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7"/>
                                        </p:tgtEl>
                                      </p:cBhvr>
                                    </p:animEffect>
                                    <p:set>
                                      <p:cBhvr>
                                        <p:cTn id="5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spc="0" dirty="0" smtClean="0"/>
              <a:t>L’oral</a:t>
            </a:r>
            <a:endParaRPr lang="fr-FR" spc="0"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Remise en question du cours dialogué</a:t>
            </a:r>
          </a:p>
          <a:p>
            <a:pPr>
              <a:buFont typeface="Arial" panose="020B0604020202020204" pitchFamily="34" charset="0"/>
              <a:buChar char="•"/>
            </a:pPr>
            <a:r>
              <a:rPr lang="fr-FR" dirty="0" smtClean="0"/>
              <a:t> Réaffirmation de l’oral comme objet d’apprentissage</a:t>
            </a:r>
          </a:p>
          <a:p>
            <a:pPr>
              <a:buFont typeface="Arial" panose="020B0604020202020204" pitchFamily="34" charset="0"/>
              <a:buChar char="•"/>
            </a:pPr>
            <a:r>
              <a:rPr lang="fr-FR" dirty="0" smtClean="0"/>
              <a:t> Catégorisation plus claire des différentes dimensions de l’oral</a:t>
            </a:r>
          </a:p>
          <a:p>
            <a:pPr>
              <a:buFont typeface="Arial" panose="020B0604020202020204" pitchFamily="34" charset="0"/>
              <a:buChar char="•"/>
            </a:pPr>
            <a:r>
              <a:rPr lang="fr-FR" dirty="0"/>
              <a:t> </a:t>
            </a:r>
            <a:r>
              <a:rPr lang="fr-FR" dirty="0" smtClean="0"/>
              <a:t>Repenser aussi l’oralité de l’enseignant</a:t>
            </a:r>
            <a:endParaRPr lang="fr-FR" dirty="0"/>
          </a:p>
        </p:txBody>
      </p:sp>
      <p:pic>
        <p:nvPicPr>
          <p:cNvPr id="4" name="Image 3"/>
          <p:cNvPicPr>
            <a:picLocks noChangeAspect="1"/>
          </p:cNvPicPr>
          <p:nvPr/>
        </p:nvPicPr>
        <p:blipFill>
          <a:blip r:embed="rId2"/>
          <a:stretch>
            <a:fillRect/>
          </a:stretch>
        </p:blipFill>
        <p:spPr>
          <a:xfrm>
            <a:off x="6445789" y="2285999"/>
            <a:ext cx="4799999" cy="3600000"/>
          </a:xfrm>
          <a:prstGeom prst="rect">
            <a:avLst/>
          </a:prstGeom>
        </p:spPr>
      </p:pic>
      <p:sp>
        <p:nvSpPr>
          <p:cNvPr id="5" name="ZoneTexte 4"/>
          <p:cNvSpPr txBox="1"/>
          <p:nvPr/>
        </p:nvSpPr>
        <p:spPr>
          <a:xfrm>
            <a:off x="6445789" y="3123389"/>
            <a:ext cx="4631829" cy="111407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fr-FR" sz="1600" dirty="0" smtClean="0"/>
              <a:t>Prendre soin de ne pas le déconnecter de l’oralité</a:t>
            </a:r>
          </a:p>
          <a:p>
            <a:pPr marL="285750" indent="-285750">
              <a:buFont typeface="Wingdings" panose="05000000000000000000" pitchFamily="2" charset="2"/>
              <a:buChar char="ü"/>
            </a:pPr>
            <a:r>
              <a:rPr lang="fr-FR" sz="1600" dirty="0" smtClean="0"/>
              <a:t>Ne pas réduire l’oral à une simple compétence communicationnelle</a:t>
            </a:r>
            <a:endParaRPr lang="fr-FR" sz="1600" dirty="0"/>
          </a:p>
        </p:txBody>
      </p:sp>
      <p:sp>
        <p:nvSpPr>
          <p:cNvPr id="6" name="ZoneTexte 5"/>
          <p:cNvSpPr txBox="1"/>
          <p:nvPr/>
        </p:nvSpPr>
        <p:spPr>
          <a:xfrm>
            <a:off x="6445788" y="4637896"/>
            <a:ext cx="4631829" cy="584775"/>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fr-FR" sz="1600" dirty="0" smtClean="0"/>
              <a:t>Par exemple, l’écoute fait partie de la compétence d’oral.</a:t>
            </a:r>
            <a:endParaRPr lang="fr-FR" sz="1600" dirty="0"/>
          </a:p>
        </p:txBody>
      </p:sp>
    </p:spTree>
    <p:extLst>
      <p:ext uri="{BB962C8B-B14F-4D97-AF65-F5344CB8AC3E}">
        <p14:creationId xmlns:p14="http://schemas.microsoft.com/office/powerpoint/2010/main" xmlns="" val="1170856145"/>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fade">
                                      <p:cBhvr>
                                        <p:cTn id="29" dur="500"/>
                                        <p:tgtEl>
                                          <p:spTgt spid="5">
                                            <p:bg/>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fade">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5">
                                            <p:txEl>
                                              <p:pRg st="0" end="0"/>
                                            </p:txEl>
                                          </p:spTgt>
                                        </p:tgtEl>
                                      </p:cBhvr>
                                    </p:animEffect>
                                    <p:set>
                                      <p:cBhvr>
                                        <p:cTn id="42" dur="1" fill="hold">
                                          <p:stCondLst>
                                            <p:cond delay="499"/>
                                          </p:stCondLst>
                                        </p:cTn>
                                        <p:tgtEl>
                                          <p:spTgt spid="5">
                                            <p:txEl>
                                              <p:pRg st="0" end="0"/>
                                            </p:txEl>
                                          </p:spTgt>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5">
                                            <p:txEl>
                                              <p:pRg st="1" end="1"/>
                                            </p:txEl>
                                          </p:spTgt>
                                        </p:tgtEl>
                                      </p:cBhvr>
                                    </p:animEffect>
                                    <p:set>
                                      <p:cBhvr>
                                        <p:cTn id="45" dur="1" fill="hold">
                                          <p:stCondLst>
                                            <p:cond delay="499"/>
                                          </p:stCondLst>
                                        </p:cTn>
                                        <p:tgtEl>
                                          <p:spTgt spid="5">
                                            <p:txEl>
                                              <p:pRg st="1" end="1"/>
                                            </p:txEl>
                                          </p:spTgt>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5">
                                            <p:bg/>
                                          </p:spTgt>
                                        </p:tgtEl>
                                      </p:cBhvr>
                                    </p:animEffect>
                                    <p:set>
                                      <p:cBhvr>
                                        <p:cTn id="48" dur="1" fill="hold">
                                          <p:stCondLst>
                                            <p:cond delay="499"/>
                                          </p:stCondLst>
                                        </p:cTn>
                                        <p:tgtEl>
                                          <p:spTgt spid="5">
                                            <p:bg/>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2" end="2"/>
                                            </p:txEl>
                                          </p:spTgt>
                                        </p:tgtEl>
                                        <p:attrNameLst>
                                          <p:attrName>style.visibility</p:attrName>
                                        </p:attrNameLst>
                                      </p:cBhvr>
                                      <p:to>
                                        <p:strVal val="visible"/>
                                      </p:to>
                                    </p:set>
                                    <p:animEffect transition="in" filter="fade">
                                      <p:cBhvr>
                                        <p:cTn id="53" dur="500"/>
                                        <p:tgtEl>
                                          <p:spTgt spid="3">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6">
                                            <p:bg/>
                                          </p:spTgt>
                                        </p:tgtEl>
                                        <p:attrNameLst>
                                          <p:attrName>style.visibility</p:attrName>
                                        </p:attrNameLst>
                                      </p:cBhvr>
                                      <p:to>
                                        <p:strVal val="visible"/>
                                      </p:to>
                                    </p:set>
                                    <p:animEffect transition="in" filter="fade">
                                      <p:cBhvr>
                                        <p:cTn id="58" dur="500"/>
                                        <p:tgtEl>
                                          <p:spTgt spid="6">
                                            <p:bg/>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Effect transition="in" filter="fade">
                                      <p:cBhvr>
                                        <p:cTn id="61" dur="500"/>
                                        <p:tgtEl>
                                          <p:spTgt spid="6">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6">
                                            <p:txEl>
                                              <p:pRg st="0" end="0"/>
                                            </p:txEl>
                                          </p:spTgt>
                                        </p:tgtEl>
                                      </p:cBhvr>
                                    </p:animEffect>
                                    <p:set>
                                      <p:cBhvr>
                                        <p:cTn id="66" dur="1" fill="hold">
                                          <p:stCondLst>
                                            <p:cond delay="499"/>
                                          </p:stCondLst>
                                        </p:cTn>
                                        <p:tgtEl>
                                          <p:spTgt spid="6">
                                            <p:txEl>
                                              <p:pRg st="0" end="0"/>
                                            </p:txEl>
                                          </p:spTgt>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6">
                                            <p:bg/>
                                          </p:spTgt>
                                        </p:tgtEl>
                                      </p:cBhvr>
                                    </p:animEffect>
                                    <p:set>
                                      <p:cBhvr>
                                        <p:cTn id="69" dur="1" fill="hold">
                                          <p:stCondLst>
                                            <p:cond delay="499"/>
                                          </p:stCondLst>
                                        </p:cTn>
                                        <p:tgtEl>
                                          <p:spTgt spid="6">
                                            <p:bg/>
                                          </p:spTgt>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
                                            <p:txEl>
                                              <p:pRg st="3" end="3"/>
                                            </p:txEl>
                                          </p:spTgt>
                                        </p:tgtEl>
                                        <p:attrNameLst>
                                          <p:attrName>style.visibility</p:attrName>
                                        </p:attrNameLst>
                                      </p:cBhvr>
                                      <p:to>
                                        <p:strVal val="visible"/>
                                      </p:to>
                                    </p:set>
                                    <p:animEffect transition="in" filter="fade">
                                      <p:cBhvr>
                                        <p:cTn id="7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p" animBg="1"/>
      <p:bldP spid="5" grpId="1" uiExpand="1" build="allAtOnce" animBg="1"/>
      <p:bldP spid="6" grpId="0" uiExpand="1" build="p" animBg="1"/>
      <p:bldP spid="6" grpId="1"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programmes de français</a:t>
            </a:r>
            <a:br>
              <a:rPr lang="fr-FR" dirty="0" smtClean="0"/>
            </a:br>
            <a:r>
              <a:rPr lang="fr-FR" cap="none" spc="0" dirty="0" smtClean="0"/>
              <a:t>La lecture</a:t>
            </a:r>
            <a:endParaRPr lang="fr-FR" spc="0"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fr-FR" dirty="0" smtClean="0"/>
              <a:t> Cycle 3 : approfondissement de l’apprentissage du code</a:t>
            </a:r>
          </a:p>
          <a:p>
            <a:pPr>
              <a:spcAft>
                <a:spcPts val="1200"/>
              </a:spcAft>
              <a:buFont typeface="Arial" panose="020B0604020202020204" pitchFamily="34" charset="0"/>
              <a:buChar char="•"/>
            </a:pPr>
            <a:r>
              <a:rPr lang="fr-FR" dirty="0" smtClean="0"/>
              <a:t> Cycles 3 et 4 : apprentissage de la compréhension</a:t>
            </a:r>
          </a:p>
          <a:p>
            <a:pPr marL="536575" lvl="1" indent="-136525">
              <a:buFont typeface="Wingdings" panose="05000000000000000000" pitchFamily="2" charset="2"/>
              <a:buChar char="Ø"/>
            </a:pPr>
            <a:r>
              <a:rPr lang="fr-FR" dirty="0" smtClean="0"/>
              <a:t> une compétence qui n’est pas assez souvent enseignée et/ou explicitée</a:t>
            </a:r>
          </a:p>
          <a:p>
            <a:pPr marL="536575" lvl="1" indent="-136525">
              <a:buFont typeface="Wingdings" panose="05000000000000000000" pitchFamily="2" charset="2"/>
              <a:buChar char="Ø"/>
            </a:pPr>
            <a:r>
              <a:rPr lang="fr-FR" dirty="0" smtClean="0"/>
              <a:t> progressivité cycle 3 &gt; cycle 4</a:t>
            </a:r>
          </a:p>
          <a:p>
            <a:pPr marL="536575" lvl="1" indent="-136525">
              <a:buFont typeface="Wingdings" panose="05000000000000000000" pitchFamily="2" charset="2"/>
              <a:buChar char="Ø"/>
            </a:pPr>
            <a:r>
              <a:rPr lang="fr-FR" dirty="0" smtClean="0"/>
              <a:t> élargir à tout type de texte (pas uniquement littéraire) et de document =&gt; une compétence transversale </a:t>
            </a:r>
          </a:p>
          <a:p>
            <a:pPr marL="536575" lvl="1" indent="-136525">
              <a:buFont typeface="Wingdings" panose="05000000000000000000" pitchFamily="2" charset="2"/>
              <a:buChar char="Ø"/>
            </a:pPr>
            <a:r>
              <a:rPr lang="fr-FR" dirty="0"/>
              <a:t> </a:t>
            </a:r>
            <a:r>
              <a:rPr lang="fr-FR" dirty="0" smtClean="0"/>
              <a:t>adopter un comportement de lecteur autonome</a:t>
            </a:r>
          </a:p>
          <a:p>
            <a:pPr marL="536575" lvl="1" indent="-136525">
              <a:buFont typeface="Wingdings" panose="05000000000000000000" pitchFamily="2" charset="2"/>
              <a:buChar char="Ø"/>
            </a:pPr>
            <a:r>
              <a:rPr lang="fr-FR" dirty="0"/>
              <a:t> </a:t>
            </a:r>
            <a:r>
              <a:rPr lang="fr-FR" dirty="0" smtClean="0"/>
              <a:t>développer un sens de la lecture littéraire</a:t>
            </a:r>
          </a:p>
        </p:txBody>
      </p:sp>
      <p:sp>
        <p:nvSpPr>
          <p:cNvPr id="7" name="Rectangle avec coins arrondis en diagonale 6"/>
          <p:cNvSpPr/>
          <p:nvPr/>
        </p:nvSpPr>
        <p:spPr>
          <a:xfrm>
            <a:off x="424206" y="1694985"/>
            <a:ext cx="5326144" cy="5163015"/>
          </a:xfrm>
          <a:prstGeom prst="round2Diag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b="1" dirty="0" smtClean="0">
                <a:latin typeface="+mj-lt"/>
              </a:rPr>
              <a:t>CYCLE 3</a:t>
            </a:r>
          </a:p>
          <a:p>
            <a:pPr algn="ctr"/>
            <a:endParaRPr lang="fr-FR" b="1" dirty="0">
              <a:latin typeface="+mj-lt"/>
            </a:endParaRPr>
          </a:p>
          <a:p>
            <a:pPr algn="ctr"/>
            <a:r>
              <a:rPr lang="fr-FR" b="1" dirty="0" smtClean="0">
                <a:latin typeface="+mj-lt"/>
              </a:rPr>
              <a:t>Comprendre un texte littéraire et l’interpréter</a:t>
            </a:r>
          </a:p>
          <a:p>
            <a:pPr algn="ctr"/>
            <a:endParaRPr lang="fr-FR" b="1" dirty="0">
              <a:latin typeface="+mj-lt"/>
            </a:endParaRPr>
          </a:p>
          <a:p>
            <a:pPr marL="285750" indent="-285750" algn="just">
              <a:buFont typeface="Wingdings" panose="05000000000000000000" pitchFamily="2" charset="2"/>
              <a:buChar char="v"/>
            </a:pPr>
            <a:r>
              <a:rPr lang="fr-FR" sz="1600" dirty="0" smtClean="0">
                <a:latin typeface="+mj-lt"/>
              </a:rPr>
              <a:t>Mise en œuvre d’une démarche de compréhension à partir d’un texte lu ou entendu (identification et mémorisation des infos importantes, mise en relation des informations, liens logiques et chronologiques, interprétation)</a:t>
            </a:r>
          </a:p>
          <a:p>
            <a:pPr marL="285750" indent="-285750" algn="just">
              <a:buFont typeface="Wingdings" panose="05000000000000000000" pitchFamily="2" charset="2"/>
              <a:buChar char="v"/>
            </a:pPr>
            <a:r>
              <a:rPr lang="fr-FR" sz="1600" dirty="0" smtClean="0">
                <a:latin typeface="+mj-lt"/>
              </a:rPr>
              <a:t>Identification du genre et de ses enjeux</a:t>
            </a:r>
          </a:p>
          <a:p>
            <a:pPr marL="285750" indent="-285750" algn="just">
              <a:buFont typeface="Wingdings" panose="05000000000000000000" pitchFamily="2" charset="2"/>
              <a:buChar char="v"/>
            </a:pPr>
            <a:r>
              <a:rPr lang="fr-FR" sz="1600" dirty="0" smtClean="0">
                <a:latin typeface="+mj-lt"/>
              </a:rPr>
              <a:t>Mobilisation des connaissances lexicales et des connaissances portant sur l’univers évoqué</a:t>
            </a:r>
          </a:p>
          <a:p>
            <a:pPr marL="285750" indent="-285750" algn="just">
              <a:buFont typeface="Wingdings" panose="05000000000000000000" pitchFamily="2" charset="2"/>
              <a:buChar char="v"/>
            </a:pPr>
            <a:r>
              <a:rPr lang="fr-FR" sz="1600" dirty="0" smtClean="0">
                <a:latin typeface="+mj-lt"/>
              </a:rPr>
              <a:t>Mise en relation texte / image</a:t>
            </a:r>
          </a:p>
          <a:p>
            <a:pPr marL="285750" indent="-285750" algn="just">
              <a:buFont typeface="Wingdings" panose="05000000000000000000" pitchFamily="2" charset="2"/>
              <a:buChar char="v"/>
            </a:pPr>
            <a:r>
              <a:rPr lang="fr-FR" sz="1600" dirty="0" smtClean="0">
                <a:latin typeface="+mj-lt"/>
              </a:rPr>
              <a:t>Construction des caractéristiques et spécificités des genres littéraires</a:t>
            </a:r>
          </a:p>
          <a:p>
            <a:pPr marL="285750" indent="-285750" algn="just">
              <a:buFont typeface="Wingdings" panose="05000000000000000000" pitchFamily="2" charset="2"/>
              <a:buChar char="v"/>
            </a:pPr>
            <a:r>
              <a:rPr lang="fr-FR" sz="1600" dirty="0" smtClean="0">
                <a:latin typeface="+mj-lt"/>
              </a:rPr>
              <a:t>Construction des principales notions littéraires</a:t>
            </a:r>
          </a:p>
          <a:p>
            <a:pPr marL="285750" indent="-285750" algn="just">
              <a:buFont typeface="Wingdings" panose="05000000000000000000" pitchFamily="2" charset="2"/>
              <a:buChar char="v"/>
            </a:pPr>
            <a:r>
              <a:rPr lang="fr-FR" sz="1600" dirty="0" smtClean="0">
                <a:latin typeface="+mj-lt"/>
              </a:rPr>
              <a:t>Exprimer une réaction, un point de vue, un jugement</a:t>
            </a:r>
          </a:p>
          <a:p>
            <a:pPr marL="285750" indent="-285750" algn="just">
              <a:buFont typeface="Wingdings" panose="05000000000000000000" pitchFamily="2" charset="2"/>
              <a:buChar char="v"/>
            </a:pPr>
            <a:r>
              <a:rPr lang="fr-FR" sz="1600" dirty="0" smtClean="0">
                <a:latin typeface="+mj-lt"/>
              </a:rPr>
              <a:t>Mise en voix d’un texte</a:t>
            </a:r>
            <a:endParaRPr lang="fr-FR" sz="1600" dirty="0">
              <a:latin typeface="+mj-lt"/>
            </a:endParaRPr>
          </a:p>
        </p:txBody>
      </p:sp>
      <p:sp>
        <p:nvSpPr>
          <p:cNvPr id="8" name="Rectangle avec coins arrondis en diagonale 7"/>
          <p:cNvSpPr/>
          <p:nvPr/>
        </p:nvSpPr>
        <p:spPr>
          <a:xfrm>
            <a:off x="6251542" y="1873405"/>
            <a:ext cx="5326144" cy="4086225"/>
          </a:xfrm>
          <a:prstGeom prst="round2Diag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wrap="square" rtlCol="0" anchor="t" anchorCtr="0">
            <a:spAutoFit/>
          </a:bodyPr>
          <a:lstStyle/>
          <a:p>
            <a:pPr algn="ctr"/>
            <a:r>
              <a:rPr lang="fr-FR" b="1" dirty="0" smtClean="0">
                <a:latin typeface="+mj-lt"/>
              </a:rPr>
              <a:t>CYCLE 4</a:t>
            </a:r>
          </a:p>
          <a:p>
            <a:pPr algn="ctr"/>
            <a:endParaRPr lang="fr-FR" b="1" dirty="0">
              <a:latin typeface="+mj-lt"/>
            </a:endParaRPr>
          </a:p>
          <a:p>
            <a:pPr algn="ctr"/>
            <a:r>
              <a:rPr lang="fr-FR" b="1" dirty="0" smtClean="0">
                <a:latin typeface="+mj-lt"/>
              </a:rPr>
              <a:t>Elaborer une interprétation de textes littéraires</a:t>
            </a:r>
          </a:p>
          <a:p>
            <a:pPr algn="ctr"/>
            <a:endParaRPr lang="fr-FR" b="1" dirty="0">
              <a:latin typeface="+mj-lt"/>
            </a:endParaRPr>
          </a:p>
          <a:p>
            <a:pPr marL="285750" indent="-285750" algn="just">
              <a:buFont typeface="Wingdings" panose="05000000000000000000" pitchFamily="2" charset="2"/>
              <a:buChar char="v"/>
            </a:pPr>
            <a:r>
              <a:rPr lang="fr-FR" sz="1600" dirty="0" smtClean="0">
                <a:latin typeface="+mj-lt"/>
              </a:rPr>
              <a:t>Formuler des impressions de lecture</a:t>
            </a:r>
          </a:p>
          <a:p>
            <a:pPr marL="285750" indent="-285750" algn="just">
              <a:buFont typeface="Wingdings" panose="05000000000000000000" pitchFamily="2" charset="2"/>
              <a:buChar char="v"/>
            </a:pPr>
            <a:r>
              <a:rPr lang="fr-FR" sz="1600" dirty="0" smtClean="0">
                <a:latin typeface="+mj-lt"/>
              </a:rPr>
              <a:t>Percevoir un effet esthétique, en analyser les sources</a:t>
            </a:r>
          </a:p>
          <a:p>
            <a:pPr marL="285750" indent="-285750" algn="just">
              <a:buFont typeface="Wingdings" panose="05000000000000000000" pitchFamily="2" charset="2"/>
              <a:buChar char="v"/>
            </a:pPr>
            <a:r>
              <a:rPr lang="fr-FR" sz="1600" dirty="0" smtClean="0">
                <a:latin typeface="+mj-lt"/>
              </a:rPr>
              <a:t>Situer une œuvre dans son contexte</a:t>
            </a:r>
          </a:p>
          <a:p>
            <a:pPr marL="285750" indent="-285750" algn="just">
              <a:buFont typeface="Wingdings" panose="05000000000000000000" pitchFamily="2" charset="2"/>
              <a:buChar char="v"/>
            </a:pPr>
            <a:r>
              <a:rPr lang="fr-FR" sz="1600" dirty="0" smtClean="0">
                <a:latin typeface="+mj-lt"/>
              </a:rPr>
              <a:t>Notions d’analyse littéraire et de procédés stylistiques</a:t>
            </a:r>
          </a:p>
          <a:p>
            <a:pPr marL="285750" indent="-285750" algn="just">
              <a:buFont typeface="Wingdings" panose="05000000000000000000" pitchFamily="2" charset="2"/>
              <a:buChar char="v"/>
            </a:pPr>
            <a:r>
              <a:rPr lang="fr-FR" sz="1600" dirty="0" smtClean="0">
                <a:latin typeface="+mj-lt"/>
              </a:rPr>
              <a:t>Eléments d’histoire littéraire et d’histoire</a:t>
            </a:r>
          </a:p>
          <a:p>
            <a:pPr marL="285750" indent="-285750" algn="just">
              <a:buFont typeface="Wingdings" panose="05000000000000000000" pitchFamily="2" charset="2"/>
              <a:buChar char="v"/>
            </a:pPr>
            <a:r>
              <a:rPr lang="fr-FR" sz="1600" dirty="0" smtClean="0">
                <a:latin typeface="+mj-lt"/>
              </a:rPr>
              <a:t>Eléments d’analyse d’œuvres théâtrales, cinématographiques, picturales, musicales</a:t>
            </a:r>
            <a:endParaRPr lang="fr-FR" sz="1600" dirty="0">
              <a:latin typeface="+mj-lt"/>
            </a:endParaRPr>
          </a:p>
        </p:txBody>
      </p:sp>
      <p:sp>
        <p:nvSpPr>
          <p:cNvPr id="9" name="Organigramme : Terminateur 8"/>
          <p:cNvSpPr/>
          <p:nvPr/>
        </p:nvSpPr>
        <p:spPr>
          <a:xfrm>
            <a:off x="6457361" y="5722095"/>
            <a:ext cx="4694548" cy="923801"/>
          </a:xfrm>
          <a:prstGeom prst="flowChartTermina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smtClean="0"/>
              <a:t>Cette compétence est moins développée au cycle 4 qu’au cycle 3, mais elle n’est pas moins importante !</a:t>
            </a:r>
            <a:endParaRPr lang="fr-FR" sz="1600" dirty="0"/>
          </a:p>
        </p:txBody>
      </p:sp>
      <p:sp>
        <p:nvSpPr>
          <p:cNvPr id="10" name="Rectangle à coins arrondis 9"/>
          <p:cNvSpPr/>
          <p:nvPr/>
        </p:nvSpPr>
        <p:spPr>
          <a:xfrm>
            <a:off x="8118047" y="4653543"/>
            <a:ext cx="3459637" cy="16803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i="1" dirty="0" smtClean="0"/>
              <a:t>Comprendre un texte, ce n’est pas comprendre le sens de chacun des mots, relever un champ lexical, expliquer une figure de style, trouver « ce que l’auteur a voulu dire »…</a:t>
            </a:r>
            <a:endParaRPr lang="fr-FR" sz="1600" i="1" dirty="0"/>
          </a:p>
        </p:txBody>
      </p:sp>
      <p:sp>
        <p:nvSpPr>
          <p:cNvPr id="11" name="Rectangle à coins arrondis 10"/>
          <p:cNvSpPr/>
          <p:nvPr/>
        </p:nvSpPr>
        <p:spPr>
          <a:xfrm>
            <a:off x="8073444" y="4765055"/>
            <a:ext cx="3459637" cy="121605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600" dirty="0" smtClean="0"/>
              <a:t>Domaine 5 du socle : la littérature permet de bâtir une vision du monde</a:t>
            </a:r>
            <a:endParaRPr lang="fr-FR" sz="1600" dirty="0"/>
          </a:p>
        </p:txBody>
      </p:sp>
    </p:spTree>
    <p:extLst>
      <p:ext uri="{BB962C8B-B14F-4D97-AF65-F5344CB8AC3E}">
        <p14:creationId xmlns:p14="http://schemas.microsoft.com/office/powerpoint/2010/main" xmlns="" val="150948976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Effect transition="in" filter="wipe(left)">
                                      <p:cBhvr>
                                        <p:cTn id="27" dur="500"/>
                                        <p:tgtEl>
                                          <p:spTgt spid="7">
                                            <p:bg/>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wipe(left)">
                                      <p:cBhvr>
                                        <p:cTn id="30" dur="500"/>
                                        <p:tgtEl>
                                          <p:spTgt spid="7">
                                            <p:txEl>
                                              <p:pRg st="0" end="0"/>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Effect transition="in" filter="wipe(left)">
                                      <p:cBhvr>
                                        <p:cTn id="33" dur="500"/>
                                        <p:tgtEl>
                                          <p:spTgt spid="7">
                                            <p:txEl>
                                              <p:pRg st="2" end="2"/>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7">
                                            <p:txEl>
                                              <p:pRg st="4" end="4"/>
                                            </p:txEl>
                                          </p:spTgt>
                                        </p:tgtEl>
                                        <p:attrNameLst>
                                          <p:attrName>style.visibility</p:attrName>
                                        </p:attrNameLst>
                                      </p:cBhvr>
                                      <p:to>
                                        <p:strVal val="visible"/>
                                      </p:to>
                                    </p:set>
                                    <p:animEffect transition="in" filter="wipe(left)">
                                      <p:cBhvr>
                                        <p:cTn id="36" dur="500"/>
                                        <p:tgtEl>
                                          <p:spTgt spid="7">
                                            <p:txEl>
                                              <p:pRg st="4" end="4"/>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animEffect transition="in" filter="wipe(left)">
                                      <p:cBhvr>
                                        <p:cTn id="39" dur="500"/>
                                        <p:tgtEl>
                                          <p:spTgt spid="7">
                                            <p:txEl>
                                              <p:pRg st="5" end="5"/>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wipe(left)">
                                      <p:cBhvr>
                                        <p:cTn id="42" dur="500"/>
                                        <p:tgtEl>
                                          <p:spTgt spid="7">
                                            <p:txEl>
                                              <p:pRg st="6" end="6"/>
                                            </p:txEl>
                                          </p:spTgt>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animEffect transition="in" filter="wipe(left)">
                                      <p:cBhvr>
                                        <p:cTn id="45" dur="500"/>
                                        <p:tgtEl>
                                          <p:spTgt spid="7">
                                            <p:txEl>
                                              <p:pRg st="7" end="7"/>
                                            </p:txEl>
                                          </p:spTgt>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7">
                                            <p:txEl>
                                              <p:pRg st="8" end="8"/>
                                            </p:txEl>
                                          </p:spTgt>
                                        </p:tgtEl>
                                        <p:attrNameLst>
                                          <p:attrName>style.visibility</p:attrName>
                                        </p:attrNameLst>
                                      </p:cBhvr>
                                      <p:to>
                                        <p:strVal val="visible"/>
                                      </p:to>
                                    </p:set>
                                    <p:animEffect transition="in" filter="wipe(left)">
                                      <p:cBhvr>
                                        <p:cTn id="48" dur="500"/>
                                        <p:tgtEl>
                                          <p:spTgt spid="7">
                                            <p:txEl>
                                              <p:pRg st="8" end="8"/>
                                            </p:txEl>
                                          </p:spTgt>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7">
                                            <p:txEl>
                                              <p:pRg st="9" end="9"/>
                                            </p:txEl>
                                          </p:spTgt>
                                        </p:tgtEl>
                                        <p:attrNameLst>
                                          <p:attrName>style.visibility</p:attrName>
                                        </p:attrNameLst>
                                      </p:cBhvr>
                                      <p:to>
                                        <p:strVal val="visible"/>
                                      </p:to>
                                    </p:set>
                                    <p:animEffect transition="in" filter="wipe(left)">
                                      <p:cBhvr>
                                        <p:cTn id="51" dur="500"/>
                                        <p:tgtEl>
                                          <p:spTgt spid="7">
                                            <p:txEl>
                                              <p:pRg st="9" end="9"/>
                                            </p:txEl>
                                          </p:spTgt>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7">
                                            <p:txEl>
                                              <p:pRg st="10" end="10"/>
                                            </p:txEl>
                                          </p:spTgt>
                                        </p:tgtEl>
                                        <p:attrNameLst>
                                          <p:attrName>style.visibility</p:attrName>
                                        </p:attrNameLst>
                                      </p:cBhvr>
                                      <p:to>
                                        <p:strVal val="visible"/>
                                      </p:to>
                                    </p:set>
                                    <p:animEffect transition="in" filter="wipe(left)">
                                      <p:cBhvr>
                                        <p:cTn id="54" dur="500"/>
                                        <p:tgtEl>
                                          <p:spTgt spid="7">
                                            <p:txEl>
                                              <p:pRg st="10" end="10"/>
                                            </p:txEl>
                                          </p:spTgt>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wipe(left)">
                                      <p:cBhvr>
                                        <p:cTn id="57" dur="500"/>
                                        <p:tgtEl>
                                          <p:spTgt spid="7">
                                            <p:txEl>
                                              <p:pRg st="11" end="11"/>
                                            </p:txEl>
                                          </p:spTgt>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8">
                                            <p:bg/>
                                          </p:spTgt>
                                        </p:tgtEl>
                                        <p:attrNameLst>
                                          <p:attrName>style.visibility</p:attrName>
                                        </p:attrNameLst>
                                      </p:cBhvr>
                                      <p:to>
                                        <p:strVal val="visible"/>
                                      </p:to>
                                    </p:set>
                                    <p:animEffect transition="in" filter="wipe(left)">
                                      <p:cBhvr>
                                        <p:cTn id="60" dur="500"/>
                                        <p:tgtEl>
                                          <p:spTgt spid="8">
                                            <p:bg/>
                                          </p:spTgt>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8">
                                            <p:txEl>
                                              <p:pRg st="0" end="0"/>
                                            </p:txEl>
                                          </p:spTgt>
                                        </p:tgtEl>
                                        <p:attrNameLst>
                                          <p:attrName>style.visibility</p:attrName>
                                        </p:attrNameLst>
                                      </p:cBhvr>
                                      <p:to>
                                        <p:strVal val="visible"/>
                                      </p:to>
                                    </p:set>
                                    <p:animEffect transition="in" filter="wipe(left)">
                                      <p:cBhvr>
                                        <p:cTn id="63" dur="500"/>
                                        <p:tgtEl>
                                          <p:spTgt spid="8">
                                            <p:txEl>
                                              <p:pRg st="0" end="0"/>
                                            </p:txEl>
                                          </p:spTgt>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8">
                                            <p:txEl>
                                              <p:pRg st="2" end="2"/>
                                            </p:txEl>
                                          </p:spTgt>
                                        </p:tgtEl>
                                        <p:attrNameLst>
                                          <p:attrName>style.visibility</p:attrName>
                                        </p:attrNameLst>
                                      </p:cBhvr>
                                      <p:to>
                                        <p:strVal val="visible"/>
                                      </p:to>
                                    </p:set>
                                    <p:animEffect transition="in" filter="wipe(left)">
                                      <p:cBhvr>
                                        <p:cTn id="66" dur="500"/>
                                        <p:tgtEl>
                                          <p:spTgt spid="8">
                                            <p:txEl>
                                              <p:pRg st="2" end="2"/>
                                            </p:txEl>
                                          </p:spTgt>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8">
                                            <p:txEl>
                                              <p:pRg st="4" end="4"/>
                                            </p:txEl>
                                          </p:spTgt>
                                        </p:tgtEl>
                                        <p:attrNameLst>
                                          <p:attrName>style.visibility</p:attrName>
                                        </p:attrNameLst>
                                      </p:cBhvr>
                                      <p:to>
                                        <p:strVal val="visible"/>
                                      </p:to>
                                    </p:set>
                                    <p:animEffect transition="in" filter="wipe(left)">
                                      <p:cBhvr>
                                        <p:cTn id="69" dur="500"/>
                                        <p:tgtEl>
                                          <p:spTgt spid="8">
                                            <p:txEl>
                                              <p:pRg st="4" end="4"/>
                                            </p:txEl>
                                          </p:spTgt>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8">
                                            <p:txEl>
                                              <p:pRg st="5" end="5"/>
                                            </p:txEl>
                                          </p:spTgt>
                                        </p:tgtEl>
                                        <p:attrNameLst>
                                          <p:attrName>style.visibility</p:attrName>
                                        </p:attrNameLst>
                                      </p:cBhvr>
                                      <p:to>
                                        <p:strVal val="visible"/>
                                      </p:to>
                                    </p:set>
                                    <p:animEffect transition="in" filter="wipe(left)">
                                      <p:cBhvr>
                                        <p:cTn id="72" dur="500"/>
                                        <p:tgtEl>
                                          <p:spTgt spid="8">
                                            <p:txEl>
                                              <p:pRg st="5" end="5"/>
                                            </p:txEl>
                                          </p:spTgt>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8">
                                            <p:txEl>
                                              <p:pRg st="6" end="6"/>
                                            </p:txEl>
                                          </p:spTgt>
                                        </p:tgtEl>
                                        <p:attrNameLst>
                                          <p:attrName>style.visibility</p:attrName>
                                        </p:attrNameLst>
                                      </p:cBhvr>
                                      <p:to>
                                        <p:strVal val="visible"/>
                                      </p:to>
                                    </p:set>
                                    <p:animEffect transition="in" filter="wipe(left)">
                                      <p:cBhvr>
                                        <p:cTn id="75" dur="500"/>
                                        <p:tgtEl>
                                          <p:spTgt spid="8">
                                            <p:txEl>
                                              <p:pRg st="6" end="6"/>
                                            </p:txEl>
                                          </p:spTgt>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8">
                                            <p:txEl>
                                              <p:pRg st="7" end="7"/>
                                            </p:txEl>
                                          </p:spTgt>
                                        </p:tgtEl>
                                        <p:attrNameLst>
                                          <p:attrName>style.visibility</p:attrName>
                                        </p:attrNameLst>
                                      </p:cBhvr>
                                      <p:to>
                                        <p:strVal val="visible"/>
                                      </p:to>
                                    </p:set>
                                    <p:animEffect transition="in" filter="wipe(left)">
                                      <p:cBhvr>
                                        <p:cTn id="78" dur="500"/>
                                        <p:tgtEl>
                                          <p:spTgt spid="8">
                                            <p:txEl>
                                              <p:pRg st="7" end="7"/>
                                            </p:txEl>
                                          </p:spTgt>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8">
                                            <p:txEl>
                                              <p:pRg st="8" end="8"/>
                                            </p:txEl>
                                          </p:spTgt>
                                        </p:tgtEl>
                                        <p:attrNameLst>
                                          <p:attrName>style.visibility</p:attrName>
                                        </p:attrNameLst>
                                      </p:cBhvr>
                                      <p:to>
                                        <p:strVal val="visible"/>
                                      </p:to>
                                    </p:set>
                                    <p:animEffect transition="in" filter="wipe(left)">
                                      <p:cBhvr>
                                        <p:cTn id="81" dur="500"/>
                                        <p:tgtEl>
                                          <p:spTgt spid="8">
                                            <p:txEl>
                                              <p:pRg st="8" end="8"/>
                                            </p:txEl>
                                          </p:spTgt>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8">
                                            <p:txEl>
                                              <p:pRg st="9" end="9"/>
                                            </p:txEl>
                                          </p:spTgt>
                                        </p:tgtEl>
                                        <p:attrNameLst>
                                          <p:attrName>style.visibility</p:attrName>
                                        </p:attrNameLst>
                                      </p:cBhvr>
                                      <p:to>
                                        <p:strVal val="visible"/>
                                      </p:to>
                                    </p:set>
                                    <p:animEffect transition="in" filter="wipe(left)">
                                      <p:cBhvr>
                                        <p:cTn id="84" dur="500"/>
                                        <p:tgtEl>
                                          <p:spTgt spid="8">
                                            <p:txEl>
                                              <p:pRg st="9" end="9"/>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9"/>
                                        </p:tgtEl>
                                        <p:attrNameLst>
                                          <p:attrName>style.visibility</p:attrName>
                                        </p:attrNameLst>
                                      </p:cBhvr>
                                      <p:to>
                                        <p:strVal val="visible"/>
                                      </p:to>
                                    </p:set>
                                    <p:animEffect transition="in" filter="fade">
                                      <p:cBhvr>
                                        <p:cTn id="89" dur="500"/>
                                        <p:tgtEl>
                                          <p:spTgt spid="9"/>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1" nodeType="clickEffect">
                                  <p:stCondLst>
                                    <p:cond delay="0"/>
                                  </p:stCondLst>
                                  <p:childTnLst>
                                    <p:animEffect transition="out" filter="fade">
                                      <p:cBhvr>
                                        <p:cTn id="93" dur="500"/>
                                        <p:tgtEl>
                                          <p:spTgt spid="7">
                                            <p:txEl>
                                              <p:pRg st="0" end="0"/>
                                            </p:txEl>
                                          </p:spTgt>
                                        </p:tgtEl>
                                      </p:cBhvr>
                                    </p:animEffect>
                                    <p:set>
                                      <p:cBhvr>
                                        <p:cTn id="94" dur="1" fill="hold">
                                          <p:stCondLst>
                                            <p:cond delay="499"/>
                                          </p:stCondLst>
                                        </p:cTn>
                                        <p:tgtEl>
                                          <p:spTgt spid="7">
                                            <p:txEl>
                                              <p:pRg st="0" end="0"/>
                                            </p:txEl>
                                          </p:spTgt>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7">
                                            <p:txEl>
                                              <p:pRg st="2" end="2"/>
                                            </p:txEl>
                                          </p:spTgt>
                                        </p:tgtEl>
                                      </p:cBhvr>
                                    </p:animEffect>
                                    <p:set>
                                      <p:cBhvr>
                                        <p:cTn id="97" dur="1" fill="hold">
                                          <p:stCondLst>
                                            <p:cond delay="499"/>
                                          </p:stCondLst>
                                        </p:cTn>
                                        <p:tgtEl>
                                          <p:spTgt spid="7">
                                            <p:txEl>
                                              <p:pRg st="2" end="2"/>
                                            </p:txEl>
                                          </p:spTgt>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7">
                                            <p:txEl>
                                              <p:pRg st="4" end="4"/>
                                            </p:txEl>
                                          </p:spTgt>
                                        </p:tgtEl>
                                      </p:cBhvr>
                                    </p:animEffect>
                                    <p:set>
                                      <p:cBhvr>
                                        <p:cTn id="100" dur="1" fill="hold">
                                          <p:stCondLst>
                                            <p:cond delay="499"/>
                                          </p:stCondLst>
                                        </p:cTn>
                                        <p:tgtEl>
                                          <p:spTgt spid="7">
                                            <p:txEl>
                                              <p:pRg st="4" end="4"/>
                                            </p:txEl>
                                          </p:spTgt>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500"/>
                                        <p:tgtEl>
                                          <p:spTgt spid="7">
                                            <p:txEl>
                                              <p:pRg st="5" end="5"/>
                                            </p:txEl>
                                          </p:spTgt>
                                        </p:tgtEl>
                                      </p:cBhvr>
                                    </p:animEffect>
                                    <p:set>
                                      <p:cBhvr>
                                        <p:cTn id="103" dur="1" fill="hold">
                                          <p:stCondLst>
                                            <p:cond delay="499"/>
                                          </p:stCondLst>
                                        </p:cTn>
                                        <p:tgtEl>
                                          <p:spTgt spid="7">
                                            <p:txEl>
                                              <p:pRg st="5" end="5"/>
                                            </p:txEl>
                                          </p:spTgt>
                                        </p:tgtEl>
                                        <p:attrNameLst>
                                          <p:attrName>style.visibility</p:attrName>
                                        </p:attrNameLst>
                                      </p:cBhvr>
                                      <p:to>
                                        <p:strVal val="hidden"/>
                                      </p:to>
                                    </p:set>
                                  </p:childTnLst>
                                </p:cTn>
                              </p:par>
                              <p:par>
                                <p:cTn id="104" presetID="10" presetClass="exit" presetSubtype="0" fill="hold" grpId="1" nodeType="withEffect">
                                  <p:stCondLst>
                                    <p:cond delay="0"/>
                                  </p:stCondLst>
                                  <p:childTnLst>
                                    <p:animEffect transition="out" filter="fade">
                                      <p:cBhvr>
                                        <p:cTn id="105" dur="500"/>
                                        <p:tgtEl>
                                          <p:spTgt spid="7">
                                            <p:txEl>
                                              <p:pRg st="6" end="6"/>
                                            </p:txEl>
                                          </p:spTgt>
                                        </p:tgtEl>
                                      </p:cBhvr>
                                    </p:animEffect>
                                    <p:set>
                                      <p:cBhvr>
                                        <p:cTn id="106" dur="1" fill="hold">
                                          <p:stCondLst>
                                            <p:cond delay="499"/>
                                          </p:stCondLst>
                                        </p:cTn>
                                        <p:tgtEl>
                                          <p:spTgt spid="7">
                                            <p:txEl>
                                              <p:pRg st="6" end="6"/>
                                            </p:txEl>
                                          </p:spTgt>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500"/>
                                        <p:tgtEl>
                                          <p:spTgt spid="7">
                                            <p:txEl>
                                              <p:pRg st="7" end="7"/>
                                            </p:txEl>
                                          </p:spTgt>
                                        </p:tgtEl>
                                      </p:cBhvr>
                                    </p:animEffect>
                                    <p:set>
                                      <p:cBhvr>
                                        <p:cTn id="109" dur="1" fill="hold">
                                          <p:stCondLst>
                                            <p:cond delay="499"/>
                                          </p:stCondLst>
                                        </p:cTn>
                                        <p:tgtEl>
                                          <p:spTgt spid="7">
                                            <p:txEl>
                                              <p:pRg st="7" end="7"/>
                                            </p:txEl>
                                          </p:spTgt>
                                        </p:tgtEl>
                                        <p:attrNameLst>
                                          <p:attrName>style.visibility</p:attrName>
                                        </p:attrNameLst>
                                      </p:cBhvr>
                                      <p:to>
                                        <p:strVal val="hidden"/>
                                      </p:to>
                                    </p:set>
                                  </p:childTnLst>
                                </p:cTn>
                              </p:par>
                              <p:par>
                                <p:cTn id="110" presetID="10" presetClass="exit" presetSubtype="0" fill="hold" grpId="1" nodeType="withEffect">
                                  <p:stCondLst>
                                    <p:cond delay="0"/>
                                  </p:stCondLst>
                                  <p:childTnLst>
                                    <p:animEffect transition="out" filter="fade">
                                      <p:cBhvr>
                                        <p:cTn id="111" dur="500"/>
                                        <p:tgtEl>
                                          <p:spTgt spid="7">
                                            <p:txEl>
                                              <p:pRg st="8" end="8"/>
                                            </p:txEl>
                                          </p:spTgt>
                                        </p:tgtEl>
                                      </p:cBhvr>
                                    </p:animEffect>
                                    <p:set>
                                      <p:cBhvr>
                                        <p:cTn id="112" dur="1" fill="hold">
                                          <p:stCondLst>
                                            <p:cond delay="499"/>
                                          </p:stCondLst>
                                        </p:cTn>
                                        <p:tgtEl>
                                          <p:spTgt spid="7">
                                            <p:txEl>
                                              <p:pRg st="8" end="8"/>
                                            </p:txEl>
                                          </p:spTgt>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7">
                                            <p:txEl>
                                              <p:pRg st="9" end="9"/>
                                            </p:txEl>
                                          </p:spTgt>
                                        </p:tgtEl>
                                      </p:cBhvr>
                                    </p:animEffect>
                                    <p:set>
                                      <p:cBhvr>
                                        <p:cTn id="115" dur="1" fill="hold">
                                          <p:stCondLst>
                                            <p:cond delay="499"/>
                                          </p:stCondLst>
                                        </p:cTn>
                                        <p:tgtEl>
                                          <p:spTgt spid="7">
                                            <p:txEl>
                                              <p:pRg st="9" end="9"/>
                                            </p:txEl>
                                          </p:spTgt>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500"/>
                                        <p:tgtEl>
                                          <p:spTgt spid="7">
                                            <p:txEl>
                                              <p:pRg st="10" end="10"/>
                                            </p:txEl>
                                          </p:spTgt>
                                        </p:tgtEl>
                                      </p:cBhvr>
                                    </p:animEffect>
                                    <p:set>
                                      <p:cBhvr>
                                        <p:cTn id="118" dur="1" fill="hold">
                                          <p:stCondLst>
                                            <p:cond delay="499"/>
                                          </p:stCondLst>
                                        </p:cTn>
                                        <p:tgtEl>
                                          <p:spTgt spid="7">
                                            <p:txEl>
                                              <p:pRg st="10" end="10"/>
                                            </p:txEl>
                                          </p:spTgt>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7">
                                            <p:txEl>
                                              <p:pRg st="11" end="11"/>
                                            </p:txEl>
                                          </p:spTgt>
                                        </p:tgtEl>
                                      </p:cBhvr>
                                    </p:animEffect>
                                    <p:set>
                                      <p:cBhvr>
                                        <p:cTn id="121" dur="1" fill="hold">
                                          <p:stCondLst>
                                            <p:cond delay="499"/>
                                          </p:stCondLst>
                                        </p:cTn>
                                        <p:tgtEl>
                                          <p:spTgt spid="7">
                                            <p:txEl>
                                              <p:pRg st="11" end="11"/>
                                            </p:txEl>
                                          </p:spTgt>
                                        </p:tgtEl>
                                        <p:attrNameLst>
                                          <p:attrName>style.visibility</p:attrName>
                                        </p:attrNameLst>
                                      </p:cBhvr>
                                      <p:to>
                                        <p:strVal val="hidden"/>
                                      </p:to>
                                    </p:set>
                                  </p:childTnLst>
                                </p:cTn>
                              </p:par>
                              <p:par>
                                <p:cTn id="122" presetID="10" presetClass="exit" presetSubtype="0" fill="hold" grpId="1" nodeType="withEffect">
                                  <p:stCondLst>
                                    <p:cond delay="0"/>
                                  </p:stCondLst>
                                  <p:childTnLst>
                                    <p:animEffect transition="out" filter="fade">
                                      <p:cBhvr>
                                        <p:cTn id="123" dur="500"/>
                                        <p:tgtEl>
                                          <p:spTgt spid="7">
                                            <p:bg/>
                                          </p:spTgt>
                                        </p:tgtEl>
                                      </p:cBhvr>
                                    </p:animEffect>
                                    <p:set>
                                      <p:cBhvr>
                                        <p:cTn id="124" dur="1" fill="hold">
                                          <p:stCondLst>
                                            <p:cond delay="499"/>
                                          </p:stCondLst>
                                        </p:cTn>
                                        <p:tgtEl>
                                          <p:spTgt spid="7">
                                            <p:bg/>
                                          </p:spTgt>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500"/>
                                        <p:tgtEl>
                                          <p:spTgt spid="8">
                                            <p:txEl>
                                              <p:pRg st="0" end="0"/>
                                            </p:txEl>
                                          </p:spTgt>
                                        </p:tgtEl>
                                      </p:cBhvr>
                                    </p:animEffect>
                                    <p:set>
                                      <p:cBhvr>
                                        <p:cTn id="127" dur="1" fill="hold">
                                          <p:stCondLst>
                                            <p:cond delay="499"/>
                                          </p:stCondLst>
                                        </p:cTn>
                                        <p:tgtEl>
                                          <p:spTgt spid="8">
                                            <p:txEl>
                                              <p:pRg st="0" end="0"/>
                                            </p:txEl>
                                          </p:spTgt>
                                        </p:tgtEl>
                                        <p:attrNameLst>
                                          <p:attrName>style.visibility</p:attrName>
                                        </p:attrNameLst>
                                      </p:cBhvr>
                                      <p:to>
                                        <p:strVal val="hidden"/>
                                      </p:to>
                                    </p:set>
                                  </p:childTnLst>
                                </p:cTn>
                              </p:par>
                              <p:par>
                                <p:cTn id="128" presetID="10" presetClass="exit" presetSubtype="0" fill="hold" grpId="1" nodeType="withEffect">
                                  <p:stCondLst>
                                    <p:cond delay="0"/>
                                  </p:stCondLst>
                                  <p:childTnLst>
                                    <p:animEffect transition="out" filter="fade">
                                      <p:cBhvr>
                                        <p:cTn id="129" dur="500"/>
                                        <p:tgtEl>
                                          <p:spTgt spid="8">
                                            <p:txEl>
                                              <p:pRg st="2" end="2"/>
                                            </p:txEl>
                                          </p:spTgt>
                                        </p:tgtEl>
                                      </p:cBhvr>
                                    </p:animEffect>
                                    <p:set>
                                      <p:cBhvr>
                                        <p:cTn id="130" dur="1" fill="hold">
                                          <p:stCondLst>
                                            <p:cond delay="499"/>
                                          </p:stCondLst>
                                        </p:cTn>
                                        <p:tgtEl>
                                          <p:spTgt spid="8">
                                            <p:txEl>
                                              <p:pRg st="2" end="2"/>
                                            </p:txEl>
                                          </p:spTgt>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500"/>
                                        <p:tgtEl>
                                          <p:spTgt spid="8">
                                            <p:txEl>
                                              <p:pRg st="4" end="4"/>
                                            </p:txEl>
                                          </p:spTgt>
                                        </p:tgtEl>
                                      </p:cBhvr>
                                    </p:animEffect>
                                    <p:set>
                                      <p:cBhvr>
                                        <p:cTn id="133" dur="1" fill="hold">
                                          <p:stCondLst>
                                            <p:cond delay="499"/>
                                          </p:stCondLst>
                                        </p:cTn>
                                        <p:tgtEl>
                                          <p:spTgt spid="8">
                                            <p:txEl>
                                              <p:pRg st="4" end="4"/>
                                            </p:txEl>
                                          </p:spTgt>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500"/>
                                        <p:tgtEl>
                                          <p:spTgt spid="8">
                                            <p:txEl>
                                              <p:pRg st="5" end="5"/>
                                            </p:txEl>
                                          </p:spTgt>
                                        </p:tgtEl>
                                      </p:cBhvr>
                                    </p:animEffect>
                                    <p:set>
                                      <p:cBhvr>
                                        <p:cTn id="136" dur="1" fill="hold">
                                          <p:stCondLst>
                                            <p:cond delay="499"/>
                                          </p:stCondLst>
                                        </p:cTn>
                                        <p:tgtEl>
                                          <p:spTgt spid="8">
                                            <p:txEl>
                                              <p:pRg st="5" end="5"/>
                                            </p:txEl>
                                          </p:spTgt>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500"/>
                                        <p:tgtEl>
                                          <p:spTgt spid="8">
                                            <p:txEl>
                                              <p:pRg st="6" end="6"/>
                                            </p:txEl>
                                          </p:spTgt>
                                        </p:tgtEl>
                                      </p:cBhvr>
                                    </p:animEffect>
                                    <p:set>
                                      <p:cBhvr>
                                        <p:cTn id="139" dur="1" fill="hold">
                                          <p:stCondLst>
                                            <p:cond delay="499"/>
                                          </p:stCondLst>
                                        </p:cTn>
                                        <p:tgtEl>
                                          <p:spTgt spid="8">
                                            <p:txEl>
                                              <p:pRg st="6" end="6"/>
                                            </p:txEl>
                                          </p:spTgt>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500"/>
                                        <p:tgtEl>
                                          <p:spTgt spid="8">
                                            <p:txEl>
                                              <p:pRg st="7" end="7"/>
                                            </p:txEl>
                                          </p:spTgt>
                                        </p:tgtEl>
                                      </p:cBhvr>
                                    </p:animEffect>
                                    <p:set>
                                      <p:cBhvr>
                                        <p:cTn id="142" dur="1" fill="hold">
                                          <p:stCondLst>
                                            <p:cond delay="499"/>
                                          </p:stCondLst>
                                        </p:cTn>
                                        <p:tgtEl>
                                          <p:spTgt spid="8">
                                            <p:txEl>
                                              <p:pRg st="7" end="7"/>
                                            </p:txEl>
                                          </p:spTgt>
                                        </p:tgtEl>
                                        <p:attrNameLst>
                                          <p:attrName>style.visibility</p:attrName>
                                        </p:attrNameLst>
                                      </p:cBhvr>
                                      <p:to>
                                        <p:strVal val="hidden"/>
                                      </p:to>
                                    </p:set>
                                  </p:childTnLst>
                                </p:cTn>
                              </p:par>
                              <p:par>
                                <p:cTn id="143" presetID="10" presetClass="exit" presetSubtype="0" fill="hold" grpId="1" nodeType="withEffect">
                                  <p:stCondLst>
                                    <p:cond delay="0"/>
                                  </p:stCondLst>
                                  <p:childTnLst>
                                    <p:animEffect transition="out" filter="fade">
                                      <p:cBhvr>
                                        <p:cTn id="144" dur="500"/>
                                        <p:tgtEl>
                                          <p:spTgt spid="8">
                                            <p:txEl>
                                              <p:pRg st="8" end="8"/>
                                            </p:txEl>
                                          </p:spTgt>
                                        </p:tgtEl>
                                      </p:cBhvr>
                                    </p:animEffect>
                                    <p:set>
                                      <p:cBhvr>
                                        <p:cTn id="145" dur="1" fill="hold">
                                          <p:stCondLst>
                                            <p:cond delay="499"/>
                                          </p:stCondLst>
                                        </p:cTn>
                                        <p:tgtEl>
                                          <p:spTgt spid="8">
                                            <p:txEl>
                                              <p:pRg st="8" end="8"/>
                                            </p:txEl>
                                          </p:spTgt>
                                        </p:tgtEl>
                                        <p:attrNameLst>
                                          <p:attrName>style.visibility</p:attrName>
                                        </p:attrNameLst>
                                      </p:cBhvr>
                                      <p:to>
                                        <p:strVal val="hidden"/>
                                      </p:to>
                                    </p:set>
                                  </p:childTnLst>
                                </p:cTn>
                              </p:par>
                              <p:par>
                                <p:cTn id="146" presetID="10" presetClass="exit" presetSubtype="0" fill="hold" grpId="1" nodeType="withEffect">
                                  <p:stCondLst>
                                    <p:cond delay="0"/>
                                  </p:stCondLst>
                                  <p:childTnLst>
                                    <p:animEffect transition="out" filter="fade">
                                      <p:cBhvr>
                                        <p:cTn id="147" dur="500"/>
                                        <p:tgtEl>
                                          <p:spTgt spid="8">
                                            <p:txEl>
                                              <p:pRg st="9" end="9"/>
                                            </p:txEl>
                                          </p:spTgt>
                                        </p:tgtEl>
                                      </p:cBhvr>
                                    </p:animEffect>
                                    <p:set>
                                      <p:cBhvr>
                                        <p:cTn id="148" dur="1" fill="hold">
                                          <p:stCondLst>
                                            <p:cond delay="499"/>
                                          </p:stCondLst>
                                        </p:cTn>
                                        <p:tgtEl>
                                          <p:spTgt spid="8">
                                            <p:txEl>
                                              <p:pRg st="9" end="9"/>
                                            </p:txEl>
                                          </p:spTgt>
                                        </p:tgtEl>
                                        <p:attrNameLst>
                                          <p:attrName>style.visibility</p:attrName>
                                        </p:attrNameLst>
                                      </p:cBhvr>
                                      <p:to>
                                        <p:strVal val="hidden"/>
                                      </p:to>
                                    </p:set>
                                  </p:childTnLst>
                                </p:cTn>
                              </p:par>
                              <p:par>
                                <p:cTn id="149" presetID="10" presetClass="exit" presetSubtype="0" fill="hold" grpId="1" nodeType="withEffect">
                                  <p:stCondLst>
                                    <p:cond delay="0"/>
                                  </p:stCondLst>
                                  <p:childTnLst>
                                    <p:animEffect transition="out" filter="fade">
                                      <p:cBhvr>
                                        <p:cTn id="150" dur="500"/>
                                        <p:tgtEl>
                                          <p:spTgt spid="8">
                                            <p:bg/>
                                          </p:spTgt>
                                        </p:tgtEl>
                                      </p:cBhvr>
                                    </p:animEffect>
                                    <p:set>
                                      <p:cBhvr>
                                        <p:cTn id="151" dur="1" fill="hold">
                                          <p:stCondLst>
                                            <p:cond delay="499"/>
                                          </p:stCondLst>
                                        </p:cTn>
                                        <p:tgtEl>
                                          <p:spTgt spid="8">
                                            <p:bg/>
                                          </p:spTgt>
                                        </p:tgtEl>
                                        <p:attrNameLst>
                                          <p:attrName>style.visibility</p:attrName>
                                        </p:attrNameLst>
                                      </p:cBhvr>
                                      <p:to>
                                        <p:strVal val="hidden"/>
                                      </p:to>
                                    </p:set>
                                  </p:childTnLst>
                                </p:cTn>
                              </p:par>
                              <p:par>
                                <p:cTn id="152" presetID="10" presetClass="exit" presetSubtype="0" fill="hold" grpId="1" nodeType="withEffect">
                                  <p:stCondLst>
                                    <p:cond delay="0"/>
                                  </p:stCondLst>
                                  <p:childTnLst>
                                    <p:animEffect transition="out" filter="fade">
                                      <p:cBhvr>
                                        <p:cTn id="153" dur="500"/>
                                        <p:tgtEl>
                                          <p:spTgt spid="9"/>
                                        </p:tgtEl>
                                      </p:cBhvr>
                                    </p:animEffect>
                                    <p:set>
                                      <p:cBhvr>
                                        <p:cTn id="154" dur="1" fill="hold">
                                          <p:stCondLst>
                                            <p:cond delay="499"/>
                                          </p:stCondLst>
                                        </p:cTn>
                                        <p:tgtEl>
                                          <p:spTgt spid="9"/>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0" presetClass="entr" presetSubtype="0" fill="hold" grpId="0" nodeType="clickEffect">
                                  <p:stCondLst>
                                    <p:cond delay="0"/>
                                  </p:stCondLst>
                                  <p:childTnLst>
                                    <p:set>
                                      <p:cBhvr>
                                        <p:cTn id="158" dur="1" fill="hold">
                                          <p:stCondLst>
                                            <p:cond delay="0"/>
                                          </p:stCondLst>
                                        </p:cTn>
                                        <p:tgtEl>
                                          <p:spTgt spid="3">
                                            <p:txEl>
                                              <p:pRg st="4" end="4"/>
                                            </p:txEl>
                                          </p:spTgt>
                                        </p:tgtEl>
                                        <p:attrNameLst>
                                          <p:attrName>style.visibility</p:attrName>
                                        </p:attrNameLst>
                                      </p:cBhvr>
                                      <p:to>
                                        <p:strVal val="visible"/>
                                      </p:to>
                                    </p:set>
                                    <p:animEffect transition="in" filter="fade">
                                      <p:cBhvr>
                                        <p:cTn id="159" dur="500"/>
                                        <p:tgtEl>
                                          <p:spTgt spid="3">
                                            <p:txEl>
                                              <p:pRg st="4" end="4"/>
                                            </p:txEl>
                                          </p:spTgt>
                                        </p:tgtEl>
                                      </p:cBhvr>
                                    </p:animEffect>
                                  </p:childTnLst>
                                </p:cTn>
                              </p:par>
                            </p:childTnLst>
                          </p:cTn>
                        </p:par>
                      </p:childTnLst>
                    </p:cTn>
                  </p:par>
                  <p:par>
                    <p:cTn id="160" fill="hold">
                      <p:stCondLst>
                        <p:cond delay="indefinite"/>
                      </p:stCondLst>
                      <p:childTnLst>
                        <p:par>
                          <p:cTn id="161" fill="hold">
                            <p:stCondLst>
                              <p:cond delay="0"/>
                            </p:stCondLst>
                            <p:childTnLst>
                              <p:par>
                                <p:cTn id="162" presetID="10" presetClass="entr" presetSubtype="0" fill="hold" grpId="0" nodeType="clickEffect">
                                  <p:stCondLst>
                                    <p:cond delay="0"/>
                                  </p:stCondLst>
                                  <p:childTnLst>
                                    <p:set>
                                      <p:cBhvr>
                                        <p:cTn id="163" dur="1" fill="hold">
                                          <p:stCondLst>
                                            <p:cond delay="0"/>
                                          </p:stCondLst>
                                        </p:cTn>
                                        <p:tgtEl>
                                          <p:spTgt spid="3">
                                            <p:txEl>
                                              <p:pRg st="5" end="5"/>
                                            </p:txEl>
                                          </p:spTgt>
                                        </p:tgtEl>
                                        <p:attrNameLst>
                                          <p:attrName>style.visibility</p:attrName>
                                        </p:attrNameLst>
                                      </p:cBhvr>
                                      <p:to>
                                        <p:strVal val="visible"/>
                                      </p:to>
                                    </p:set>
                                    <p:animEffect transition="in" filter="fade">
                                      <p:cBhvr>
                                        <p:cTn id="164" dur="500"/>
                                        <p:tgtEl>
                                          <p:spTgt spid="3">
                                            <p:txEl>
                                              <p:pRg st="5" end="5"/>
                                            </p:txEl>
                                          </p:spTgt>
                                        </p:tgtEl>
                                      </p:cBhvr>
                                    </p:animEffec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10"/>
                                        </p:tgtEl>
                                        <p:attrNameLst>
                                          <p:attrName>style.visibility</p:attrName>
                                        </p:attrNameLst>
                                      </p:cBhvr>
                                      <p:to>
                                        <p:strVal val="visible"/>
                                      </p:to>
                                    </p:set>
                                    <p:animEffect transition="in" filter="fade">
                                      <p:cBhvr>
                                        <p:cTn id="169" dur="500"/>
                                        <p:tgtEl>
                                          <p:spTgt spid="10"/>
                                        </p:tgtEl>
                                      </p:cBhvr>
                                    </p:animEffect>
                                  </p:childTnLst>
                                </p:cTn>
                              </p:par>
                            </p:childTnLst>
                          </p:cTn>
                        </p:par>
                      </p:childTnLst>
                    </p:cTn>
                  </p:par>
                  <p:par>
                    <p:cTn id="170" fill="hold">
                      <p:stCondLst>
                        <p:cond delay="indefinite"/>
                      </p:stCondLst>
                      <p:childTnLst>
                        <p:par>
                          <p:cTn id="171" fill="hold">
                            <p:stCondLst>
                              <p:cond delay="0"/>
                            </p:stCondLst>
                            <p:childTnLst>
                              <p:par>
                                <p:cTn id="172" presetID="10" presetClass="exit" presetSubtype="0" fill="hold" grpId="1" nodeType="clickEffect">
                                  <p:stCondLst>
                                    <p:cond delay="0"/>
                                  </p:stCondLst>
                                  <p:childTnLst>
                                    <p:animEffect transition="out" filter="fade">
                                      <p:cBhvr>
                                        <p:cTn id="173" dur="500"/>
                                        <p:tgtEl>
                                          <p:spTgt spid="10"/>
                                        </p:tgtEl>
                                      </p:cBhvr>
                                    </p:animEffect>
                                    <p:set>
                                      <p:cBhvr>
                                        <p:cTn id="174" dur="1" fill="hold">
                                          <p:stCondLst>
                                            <p:cond delay="499"/>
                                          </p:stCondLst>
                                        </p:cTn>
                                        <p:tgtEl>
                                          <p:spTgt spid="10"/>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0" presetClass="entr" presetSubtype="0" fill="hold" grpId="0" nodeType="clickEffect">
                                  <p:stCondLst>
                                    <p:cond delay="0"/>
                                  </p:stCondLst>
                                  <p:childTnLst>
                                    <p:set>
                                      <p:cBhvr>
                                        <p:cTn id="178" dur="1" fill="hold">
                                          <p:stCondLst>
                                            <p:cond delay="0"/>
                                          </p:stCondLst>
                                        </p:cTn>
                                        <p:tgtEl>
                                          <p:spTgt spid="3">
                                            <p:txEl>
                                              <p:pRg st="6" end="6"/>
                                            </p:txEl>
                                          </p:spTgt>
                                        </p:tgtEl>
                                        <p:attrNameLst>
                                          <p:attrName>style.visibility</p:attrName>
                                        </p:attrNameLst>
                                      </p:cBhvr>
                                      <p:to>
                                        <p:strVal val="visible"/>
                                      </p:to>
                                    </p:set>
                                    <p:animEffect transition="in" filter="fade">
                                      <p:cBhvr>
                                        <p:cTn id="179" dur="500"/>
                                        <p:tgtEl>
                                          <p:spTgt spid="3">
                                            <p:txEl>
                                              <p:pRg st="6" end="6"/>
                                            </p:txEl>
                                          </p:spTgt>
                                        </p:tgtEl>
                                      </p:cBhvr>
                                    </p:animEffect>
                                  </p:childTnLst>
                                </p:cTn>
                              </p:par>
                            </p:childTnLst>
                          </p:cTn>
                        </p:par>
                      </p:childTnLst>
                    </p:cTn>
                  </p:par>
                  <p:par>
                    <p:cTn id="180" fill="hold">
                      <p:stCondLst>
                        <p:cond delay="indefinite"/>
                      </p:stCondLst>
                      <p:childTnLst>
                        <p:par>
                          <p:cTn id="181" fill="hold">
                            <p:stCondLst>
                              <p:cond delay="0"/>
                            </p:stCondLst>
                            <p:childTnLst>
                              <p:par>
                                <p:cTn id="182" presetID="10" presetClass="entr" presetSubtype="0" fill="hold" grpId="0" nodeType="clickEffect">
                                  <p:stCondLst>
                                    <p:cond delay="0"/>
                                  </p:stCondLst>
                                  <p:childTnLst>
                                    <p:set>
                                      <p:cBhvr>
                                        <p:cTn id="183" dur="1" fill="hold">
                                          <p:stCondLst>
                                            <p:cond delay="0"/>
                                          </p:stCondLst>
                                        </p:cTn>
                                        <p:tgtEl>
                                          <p:spTgt spid="11"/>
                                        </p:tgtEl>
                                        <p:attrNameLst>
                                          <p:attrName>style.visibility</p:attrName>
                                        </p:attrNameLst>
                                      </p:cBhvr>
                                      <p:to>
                                        <p:strVal val="visible"/>
                                      </p:to>
                                    </p:set>
                                    <p:animEffect transition="in" filter="fade">
                                      <p:cBhvr>
                                        <p:cTn id="184" dur="500"/>
                                        <p:tgtEl>
                                          <p:spTgt spid="11"/>
                                        </p:tgtEl>
                                      </p:cBhvr>
                                    </p:animEffect>
                                  </p:childTnLst>
                                </p:cTn>
                              </p:par>
                            </p:childTnLst>
                          </p:cTn>
                        </p:par>
                      </p:childTnLst>
                    </p:cTn>
                  </p:par>
                  <p:par>
                    <p:cTn id="185" fill="hold">
                      <p:stCondLst>
                        <p:cond delay="indefinite"/>
                      </p:stCondLst>
                      <p:childTnLst>
                        <p:par>
                          <p:cTn id="186" fill="hold">
                            <p:stCondLst>
                              <p:cond delay="0"/>
                            </p:stCondLst>
                            <p:childTnLst>
                              <p:par>
                                <p:cTn id="187" presetID="10" presetClass="exit" presetSubtype="0" fill="hold" grpId="1" nodeType="clickEffect">
                                  <p:stCondLst>
                                    <p:cond delay="0"/>
                                  </p:stCondLst>
                                  <p:childTnLst>
                                    <p:animEffect transition="out" filter="fade">
                                      <p:cBhvr>
                                        <p:cTn id="188" dur="500"/>
                                        <p:tgtEl>
                                          <p:spTgt spid="11"/>
                                        </p:tgtEl>
                                      </p:cBhvr>
                                    </p:animEffect>
                                    <p:set>
                                      <p:cBhvr>
                                        <p:cTn id="189"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build="allAtOnce" animBg="1"/>
      <p:bldP spid="7" grpId="1" build="allAtOnce" animBg="1"/>
      <p:bldP spid="8" grpId="0" build="allAtOnce" animBg="1"/>
      <p:bldP spid="8" grpId="1" build="allAtOnce" animBg="1"/>
      <p:bldP spid="9" grpId="0" animBg="1"/>
      <p:bldP spid="9" grpId="1" animBg="1"/>
      <p:bldP spid="10" grpId="0" animBg="1"/>
      <p:bldP spid="10" grpId="1" animBg="1"/>
      <p:bldP spid="11" grpId="0" animBg="1"/>
      <p:bldP spid="11"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4825F1AF-8DBC-4E3D-9F3D-688338DA83F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285</TotalTime>
  <Words>1785</Words>
  <Application>Microsoft Office PowerPoint</Application>
  <PresentationFormat>Personnalisé</PresentationFormat>
  <Paragraphs>156</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Intégral</vt:lpstr>
      <vt:lpstr>Nouveaux programmes de français et réforme du collège</vt:lpstr>
      <vt:lpstr>1. Le cadre des nouveaux programmes</vt:lpstr>
      <vt:lpstr>1. Le cadre des nouveaux programmes : le socle La philosophie du nouveau socle </vt:lpstr>
      <vt:lpstr>1. Le cadre des nouveaux programmes : le socle Le socle, fondation pour l’édification du programme</vt:lpstr>
      <vt:lpstr>1. Le cadre des nouveaux programmes : le socle Le socle et le nouveau DNB</vt:lpstr>
      <vt:lpstr>2. Les programmes de français</vt:lpstr>
      <vt:lpstr>2. Les programmes de français Constantes</vt:lpstr>
      <vt:lpstr>2. Les programmes de français L’oral</vt:lpstr>
      <vt:lpstr>2. Les programmes de français La lecture</vt:lpstr>
      <vt:lpstr>2. Les programmes de français L’écriture</vt:lpstr>
      <vt:lpstr>2. Les programmes de français La langue</vt:lpstr>
      <vt:lpstr>2. Les programmes de français La culture littéraire et artistique</vt:lpstr>
      <vt:lpstr>3. Le français en dehors du programme de français</vt:lpstr>
      <vt:lpstr>3. Le français en dehors du programme de français Généralités</vt:lpstr>
      <vt:lpstr>3. Le français en dehors du programme de français AP et EPI</vt:lpstr>
      <vt:lpstr>3. Le français en dehors du programme de français Histoire des Arts</vt:lpstr>
      <vt:lpstr>3. Le français en dehors du programme de français Education aux Médias et à l’Information </vt:lpstr>
      <vt:lpstr>3. Le français en dehors du programme de français Enseignement Moral et Civique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Nouveaux programmes de français et réforme du collège</dc:title>
  <dc:creator>Jean-Christophe BENZAL</dc:creator>
  <cp:lastModifiedBy>guillot</cp:lastModifiedBy>
  <cp:revision>46</cp:revision>
  <dcterms:created xsi:type="dcterms:W3CDTF">2016-01-27T10:33:20Z</dcterms:created>
  <dcterms:modified xsi:type="dcterms:W3CDTF">2016-02-01T09:57:57Z</dcterms:modified>
</cp:coreProperties>
</file>