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8" r:id="rId4"/>
    <p:sldId id="260" r:id="rId5"/>
    <p:sldId id="262" r:id="rId6"/>
    <p:sldId id="266" r:id="rId7"/>
    <p:sldId id="275" r:id="rId8"/>
    <p:sldId id="276" r:id="rId9"/>
    <p:sldId id="270" r:id="rId10"/>
    <p:sldId id="277" r:id="rId11"/>
    <p:sldId id="278" r:id="rId12"/>
    <p:sldId id="263" r:id="rId13"/>
    <p:sldId id="264" r:id="rId14"/>
    <p:sldId id="274" r:id="rId15"/>
    <p:sldId id="271" r:id="rId16"/>
    <p:sldId id="272" r:id="rId17"/>
    <p:sldId id="273" r:id="rId18"/>
    <p:sldId id="26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smtClean="0"/>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8E30748D-2AA2-4BF5-873D-1529CA1E38C3}" type="datetimeFigureOut">
              <a:rPr lang="fr-FR" smtClean="0"/>
              <a:t>30/09/2019</a:t>
            </a:fld>
            <a:endParaRPr lang="fr-FR"/>
          </a:p>
        </p:txBody>
      </p:sp>
      <p:sp>
        <p:nvSpPr>
          <p:cNvPr id="5" name="Footer Placeholder 4"/>
          <p:cNvSpPr>
            <a:spLocks noGrp="1"/>
          </p:cNvSpPr>
          <p:nvPr>
            <p:ph type="ftr" sz="quarter" idx="11"/>
          </p:nvPr>
        </p:nvSpPr>
        <p:spPr>
          <a:xfrm>
            <a:off x="2416500" y="329307"/>
            <a:ext cx="4973915" cy="309201"/>
          </a:xfrm>
        </p:spPr>
        <p:txBody>
          <a:bodyPr/>
          <a:lstStyle/>
          <a:p>
            <a:endParaRPr lang="fr-FR"/>
          </a:p>
        </p:txBody>
      </p:sp>
      <p:sp>
        <p:nvSpPr>
          <p:cNvPr id="6" name="Slide Number Placeholder 5"/>
          <p:cNvSpPr>
            <a:spLocks noGrp="1"/>
          </p:cNvSpPr>
          <p:nvPr>
            <p:ph type="sldNum" sz="quarter" idx="12"/>
          </p:nvPr>
        </p:nvSpPr>
        <p:spPr>
          <a:xfrm>
            <a:off x="1437664" y="798973"/>
            <a:ext cx="811019" cy="503578"/>
          </a:xfrm>
        </p:spPr>
        <p:txBody>
          <a:bodyPr/>
          <a:lstStyle/>
          <a:p>
            <a:fld id="{67B0C1A4-E690-4764-9EF1-CC9C459C8882}" type="slidenum">
              <a:rPr lang="fr-FR" smtClean="0"/>
              <a:t>‹N°›</a:t>
            </a:fld>
            <a:endParaRPr lang="fr-F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152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E30748D-2AA2-4BF5-873D-1529CA1E38C3}" type="datetimeFigureOut">
              <a:rPr lang="fr-FR" smtClean="0"/>
              <a:t>30/09/2019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7B0C1A4-E690-4764-9EF1-CC9C459C8882}" type="slidenum">
              <a:rPr lang="fr-FR" smtClean="0"/>
              <a:t>‹N°›</a:t>
            </a:fld>
            <a:endParaRPr lang="fr-F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0854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E30748D-2AA2-4BF5-873D-1529CA1E38C3}" type="datetimeFigureOut">
              <a:rPr lang="fr-FR" smtClean="0"/>
              <a:t>30/09/2019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7B0C1A4-E690-4764-9EF1-CC9C459C8882}" type="slidenum">
              <a:rPr lang="fr-FR" smtClean="0"/>
              <a:t>‹N°›</a:t>
            </a:fld>
            <a:endParaRPr lang="fr-F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13037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E30748D-2AA2-4BF5-873D-1529CA1E38C3}" type="datetimeFigureOut">
              <a:rPr lang="fr-FR" smtClean="0"/>
              <a:t>30/09/2019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7B0C1A4-E690-4764-9EF1-CC9C459C8882}" type="slidenum">
              <a:rPr lang="fr-FR" smtClean="0"/>
              <a:t>‹N°›</a:t>
            </a:fld>
            <a:endParaRPr lang="fr-F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287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smtClean="0"/>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E30748D-2AA2-4BF5-873D-1529CA1E38C3}" type="datetimeFigureOut">
              <a:rPr lang="fr-FR" smtClean="0"/>
              <a:t>30/09/2019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7B0C1A4-E690-4764-9EF1-CC9C459C8882}" type="slidenum">
              <a:rPr lang="fr-FR" smtClean="0"/>
              <a:t>‹N°›</a:t>
            </a:fld>
            <a:endParaRPr lang="fr-F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8446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E30748D-2AA2-4BF5-873D-1529CA1E38C3}" type="datetimeFigureOut">
              <a:rPr lang="fr-FR" smtClean="0"/>
              <a:t>30/09/2019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7B0C1A4-E690-4764-9EF1-CC9C459C8882}" type="slidenum">
              <a:rPr lang="fr-FR" smtClean="0"/>
              <a:t>‹N°›</a:t>
            </a:fld>
            <a:endParaRPr lang="fr-F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416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E30748D-2AA2-4BF5-873D-1529CA1E38C3}" type="datetimeFigureOut">
              <a:rPr lang="fr-FR" smtClean="0"/>
              <a:t>30/09/2019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7B0C1A4-E690-4764-9EF1-CC9C459C8882}" type="slidenum">
              <a:rPr lang="fr-FR" smtClean="0"/>
              <a:t>‹N°›</a:t>
            </a:fld>
            <a:endParaRPr lang="fr-F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2654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E30748D-2AA2-4BF5-873D-1529CA1E38C3}" type="datetimeFigureOut">
              <a:rPr lang="fr-FR" smtClean="0"/>
              <a:t>30/09/2019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7B0C1A4-E690-4764-9EF1-CC9C459C8882}" type="slidenum">
              <a:rPr lang="fr-FR" smtClean="0"/>
              <a:t>‹N°›</a:t>
            </a:fld>
            <a:endParaRPr lang="fr-F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2852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0748D-2AA2-4BF5-873D-1529CA1E38C3}" type="datetimeFigureOut">
              <a:rPr lang="fr-FR" smtClean="0"/>
              <a:t>30/09/2019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7B0C1A4-E690-4764-9EF1-CC9C459C8882}" type="slidenum">
              <a:rPr lang="fr-FR" smtClean="0"/>
              <a:t>‹N°›</a:t>
            </a:fld>
            <a:endParaRPr lang="fr-FR"/>
          </a:p>
        </p:txBody>
      </p:sp>
    </p:spTree>
    <p:extLst>
      <p:ext uri="{BB962C8B-B14F-4D97-AF65-F5344CB8AC3E}">
        <p14:creationId xmlns:p14="http://schemas.microsoft.com/office/powerpoint/2010/main" val="305508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smtClean="0"/>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E30748D-2AA2-4BF5-873D-1529CA1E38C3}" type="datetimeFigureOut">
              <a:rPr lang="fr-FR" smtClean="0"/>
              <a:t>30/09/2019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7B0C1A4-E690-4764-9EF1-CC9C459C8882}" type="slidenum">
              <a:rPr lang="fr-FR" smtClean="0"/>
              <a:t>‹N°›</a:t>
            </a:fld>
            <a:endParaRPr lang="fr-F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579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E30748D-2AA2-4BF5-873D-1529CA1E38C3}" type="datetimeFigureOut">
              <a:rPr lang="fr-FR" smtClean="0"/>
              <a:t>30/09/2019</a:t>
            </a:fld>
            <a:endParaRPr lang="fr-FR"/>
          </a:p>
        </p:txBody>
      </p:sp>
      <p:sp>
        <p:nvSpPr>
          <p:cNvPr id="6" name="Footer Placeholder 5"/>
          <p:cNvSpPr>
            <a:spLocks noGrp="1"/>
          </p:cNvSpPr>
          <p:nvPr>
            <p:ph type="ftr" sz="quarter" idx="11"/>
          </p:nvPr>
        </p:nvSpPr>
        <p:spPr>
          <a:xfrm>
            <a:off x="1447382" y="318640"/>
            <a:ext cx="5541004" cy="320931"/>
          </a:xfrm>
        </p:spPr>
        <p:txBody>
          <a:bodyPr/>
          <a:lstStyle/>
          <a:p>
            <a:endParaRPr lang="fr-FR"/>
          </a:p>
        </p:txBody>
      </p:sp>
      <p:sp>
        <p:nvSpPr>
          <p:cNvPr id="7" name="Slide Number Placeholder 6"/>
          <p:cNvSpPr>
            <a:spLocks noGrp="1"/>
          </p:cNvSpPr>
          <p:nvPr>
            <p:ph type="sldNum" sz="quarter" idx="12"/>
          </p:nvPr>
        </p:nvSpPr>
        <p:spPr/>
        <p:txBody>
          <a:bodyPr/>
          <a:lstStyle/>
          <a:p>
            <a:fld id="{67B0C1A4-E690-4764-9EF1-CC9C459C8882}" type="slidenum">
              <a:rPr lang="fr-FR" smtClean="0"/>
              <a:t>‹N°›</a:t>
            </a:fld>
            <a:endParaRPr lang="fr-F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646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E30748D-2AA2-4BF5-873D-1529CA1E38C3}" type="datetimeFigureOut">
              <a:rPr lang="fr-FR" smtClean="0"/>
              <a:t>30/09/2019</a:t>
            </a:fld>
            <a:endParaRPr lang="fr-F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7B0C1A4-E690-4764-9EF1-CC9C459C8882}" type="slidenum">
              <a:rPr lang="fr-FR" smtClean="0"/>
              <a:t>‹N°›</a:t>
            </a:fld>
            <a:endParaRPr lang="fr-F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135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3200" b="1" dirty="0" smtClean="0"/>
              <a:t>Enseignement de spécialité Humanités, littérature et philosophie en classe de première 2019-2020</a:t>
            </a:r>
            <a:br>
              <a:rPr lang="fr-FR" sz="3200" b="1" dirty="0" smtClean="0"/>
            </a:br>
            <a:endParaRPr lang="fr-FR" sz="3200" b="1" dirty="0">
              <a:latin typeface="+mn-lt"/>
            </a:endParaRPr>
          </a:p>
        </p:txBody>
      </p:sp>
      <p:sp>
        <p:nvSpPr>
          <p:cNvPr id="3" name="Sous-titre 2"/>
          <p:cNvSpPr>
            <a:spLocks noGrp="1"/>
          </p:cNvSpPr>
          <p:nvPr>
            <p:ph type="subTitle" idx="1"/>
          </p:nvPr>
        </p:nvSpPr>
        <p:spPr>
          <a:xfrm>
            <a:off x="2417779" y="3570393"/>
            <a:ext cx="8637072" cy="977621"/>
          </a:xfrm>
        </p:spPr>
        <p:txBody>
          <a:bodyPr>
            <a:noAutofit/>
          </a:bodyPr>
          <a:lstStyle/>
          <a:p>
            <a:r>
              <a:rPr lang="fr-FR" dirty="0" smtClean="0"/>
              <a:t>Présentation institutionnelle destinée aux professeurs de lettres et de philosophie</a:t>
            </a:r>
          </a:p>
          <a:p>
            <a:r>
              <a:rPr lang="fr-FR" dirty="0" smtClean="0"/>
              <a:t>Yann MARTIN, IA-IPR de philosophie</a:t>
            </a:r>
          </a:p>
          <a:p>
            <a:r>
              <a:rPr lang="fr-FR" dirty="0" smtClean="0"/>
              <a:t>Jean-Luc BERTOLIN, IA-IPR de lettres</a:t>
            </a:r>
            <a:endParaRPr lang="fr-FR" dirty="0"/>
          </a:p>
        </p:txBody>
      </p:sp>
      <p:pic>
        <p:nvPicPr>
          <p:cNvPr id="4" name="Picture 4" descr="2018_logo_academie_besancon-sans-marian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42888"/>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5833235"/>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programmes : Lettres et HLP</a:t>
            </a:r>
            <a:endParaRPr lang="fr-FR" dirty="0"/>
          </a:p>
        </p:txBody>
      </p:sp>
      <p:sp>
        <p:nvSpPr>
          <p:cNvPr id="3" name="Espace réservé du contenu 2"/>
          <p:cNvSpPr>
            <a:spLocks noGrp="1"/>
          </p:cNvSpPr>
          <p:nvPr>
            <p:ph sz="half" idx="1"/>
          </p:nvPr>
        </p:nvSpPr>
        <p:spPr/>
        <p:txBody>
          <a:bodyPr>
            <a:normAutofit fontScale="70000" lnSpcReduction="20000"/>
          </a:bodyPr>
          <a:lstStyle/>
          <a:p>
            <a:r>
              <a:rPr lang="fr-FR" sz="2400" dirty="0" smtClean="0"/>
              <a:t>Programme national d’œuvres en 1</a:t>
            </a:r>
            <a:r>
              <a:rPr lang="fr-FR" sz="2400" baseline="30000" dirty="0" smtClean="0"/>
              <a:t>ère </a:t>
            </a:r>
          </a:p>
          <a:p>
            <a:pPr marL="0" indent="0">
              <a:buNone/>
            </a:pPr>
            <a:r>
              <a:rPr lang="fr-FR" sz="2400" baseline="30000" dirty="0" smtClean="0"/>
              <a:t> </a:t>
            </a:r>
            <a:r>
              <a:rPr lang="fr-FR" sz="2400" dirty="0" smtClean="0"/>
              <a:t>   Lettres</a:t>
            </a:r>
          </a:p>
          <a:p>
            <a:pPr marL="0" indent="0">
              <a:buNone/>
            </a:pPr>
            <a:endParaRPr lang="fr-FR" sz="2400" dirty="0"/>
          </a:p>
          <a:p>
            <a:pPr marL="0" indent="0">
              <a:buNone/>
            </a:pPr>
            <a:r>
              <a:rPr lang="fr-FR" sz="2400" u="sng" dirty="0" smtClean="0"/>
              <a:t>Objet d’étude </a:t>
            </a:r>
            <a:r>
              <a:rPr lang="fr-FR" sz="2400" dirty="0" smtClean="0"/>
              <a:t>: la littérature d’idées du XVIème au XVIIIème siècle</a:t>
            </a:r>
          </a:p>
          <a:p>
            <a:pPr marL="0" indent="0">
              <a:buNone/>
            </a:pPr>
            <a:endParaRPr lang="fr-FR" sz="2400" dirty="0"/>
          </a:p>
          <a:p>
            <a:pPr marL="0" indent="0">
              <a:buNone/>
            </a:pPr>
            <a:r>
              <a:rPr lang="fr-FR" sz="2400" i="1" dirty="0" smtClean="0"/>
              <a:t>Fables, </a:t>
            </a:r>
            <a:r>
              <a:rPr lang="fr-FR" sz="2400" dirty="0" smtClean="0"/>
              <a:t>livres VII à XI (VII à IX en voie technologique)</a:t>
            </a:r>
          </a:p>
          <a:p>
            <a:pPr marL="0" indent="0">
              <a:buNone/>
            </a:pPr>
            <a:r>
              <a:rPr lang="fr-FR" sz="2400" u="sng" dirty="0" smtClean="0"/>
              <a:t>Parcours </a:t>
            </a:r>
            <a:r>
              <a:rPr lang="fr-FR" sz="2400" dirty="0" smtClean="0"/>
              <a:t>: </a:t>
            </a:r>
            <a:r>
              <a:rPr lang="fr-FR" sz="2400" dirty="0" smtClean="0">
                <a:solidFill>
                  <a:srgbClr val="0070C0"/>
                </a:solidFill>
              </a:rPr>
              <a:t>Imagination et pensée au XVIIème siècle</a:t>
            </a:r>
            <a:endParaRPr lang="fr-FR" sz="2400" u="sng" dirty="0">
              <a:solidFill>
                <a:srgbClr val="0070C0"/>
              </a:solidFill>
            </a:endParaRPr>
          </a:p>
        </p:txBody>
      </p:sp>
      <p:sp>
        <p:nvSpPr>
          <p:cNvPr id="4" name="Espace réservé du contenu 3"/>
          <p:cNvSpPr>
            <a:spLocks noGrp="1"/>
          </p:cNvSpPr>
          <p:nvPr>
            <p:ph sz="half" idx="2"/>
          </p:nvPr>
        </p:nvSpPr>
        <p:spPr/>
        <p:txBody>
          <a:bodyPr>
            <a:normAutofit fontScale="70000" lnSpcReduction="20000"/>
          </a:bodyPr>
          <a:lstStyle/>
          <a:p>
            <a:r>
              <a:rPr lang="fr-FR" sz="2400" dirty="0" smtClean="0"/>
              <a:t>Humanités, littérature et philosophie en 1</a:t>
            </a:r>
            <a:r>
              <a:rPr lang="fr-FR" sz="2400" baseline="30000" dirty="0" smtClean="0"/>
              <a:t>ère</a:t>
            </a:r>
            <a:r>
              <a:rPr lang="fr-FR" sz="2400" dirty="0" smtClean="0"/>
              <a:t> </a:t>
            </a:r>
          </a:p>
          <a:p>
            <a:pPr marL="0" indent="0">
              <a:buNone/>
            </a:pPr>
            <a:r>
              <a:rPr lang="fr-FR" sz="2400" dirty="0" smtClean="0"/>
              <a:t>    </a:t>
            </a:r>
            <a:endParaRPr lang="fr-FR" sz="2400" dirty="0"/>
          </a:p>
          <a:p>
            <a:pPr marL="0" indent="0">
              <a:buNone/>
            </a:pPr>
            <a:r>
              <a:rPr lang="fr-FR" sz="2400" u="sng" dirty="0" smtClean="0"/>
              <a:t>Les représentations du monde</a:t>
            </a:r>
            <a:endParaRPr lang="fr-FR" sz="2400" u="sng" dirty="0" smtClean="0">
              <a:effectLst>
                <a:outerShdw blurRad="38100" dist="38100" dir="2700000" algn="tl">
                  <a:srgbClr val="000000">
                    <a:alpha val="43137"/>
                  </a:srgbClr>
                </a:outerShdw>
              </a:effectLst>
            </a:endParaRPr>
          </a:p>
          <a:p>
            <a:pPr>
              <a:buFontTx/>
              <a:buChar char="-"/>
            </a:pPr>
            <a:r>
              <a:rPr lang="fr-FR" sz="2400" dirty="0" smtClean="0">
                <a:solidFill>
                  <a:srgbClr val="0070C0"/>
                </a:solidFill>
              </a:rPr>
              <a:t>Décrire, figurer, imaginer : rôle de l’imagination, usage de la fiction.</a:t>
            </a:r>
          </a:p>
          <a:p>
            <a:pPr>
              <a:buFontTx/>
              <a:buChar char="-"/>
            </a:pPr>
            <a:r>
              <a:rPr lang="fr-FR" sz="2400" dirty="0" smtClean="0">
                <a:solidFill>
                  <a:srgbClr val="0070C0"/>
                </a:solidFill>
              </a:rPr>
              <a:t>L’homme et l’animal : analogies et dissemblances explorées par le fabuliste et le naturaliste.</a:t>
            </a:r>
          </a:p>
          <a:p>
            <a:pPr marL="0" indent="0">
              <a:buNone/>
            </a:pPr>
            <a:r>
              <a:rPr lang="fr-FR" sz="2400" dirty="0" smtClean="0"/>
              <a:t>Bibliographie : </a:t>
            </a:r>
            <a:r>
              <a:rPr lang="fr-FR" sz="2400" i="1" dirty="0" smtClean="0"/>
              <a:t>Fables </a:t>
            </a:r>
            <a:r>
              <a:rPr lang="fr-FR" sz="2400" dirty="0" smtClean="0"/>
              <a:t>de La Fontaine</a:t>
            </a:r>
          </a:p>
          <a:p>
            <a:pPr marL="0" indent="0">
              <a:buNone/>
            </a:pPr>
            <a:endParaRPr lang="fr-FR" sz="2400" dirty="0" smtClean="0"/>
          </a:p>
        </p:txBody>
      </p:sp>
    </p:spTree>
    <p:extLst>
      <p:ext uri="{BB962C8B-B14F-4D97-AF65-F5344CB8AC3E}">
        <p14:creationId xmlns:p14="http://schemas.microsoft.com/office/powerpoint/2010/main" val="3144312010"/>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programmes : Lettres et HLP</a:t>
            </a:r>
            <a:endParaRPr lang="fr-FR" dirty="0"/>
          </a:p>
        </p:txBody>
      </p:sp>
      <p:sp>
        <p:nvSpPr>
          <p:cNvPr id="3" name="Espace réservé du contenu 2"/>
          <p:cNvSpPr>
            <a:spLocks noGrp="1"/>
          </p:cNvSpPr>
          <p:nvPr>
            <p:ph sz="half" idx="1"/>
          </p:nvPr>
        </p:nvSpPr>
        <p:spPr>
          <a:xfrm>
            <a:off x="1449217" y="2017343"/>
            <a:ext cx="4645152" cy="3448595"/>
          </a:xfrm>
        </p:spPr>
        <p:txBody>
          <a:bodyPr>
            <a:noAutofit/>
          </a:bodyPr>
          <a:lstStyle/>
          <a:p>
            <a:r>
              <a:rPr lang="fr-FR" sz="1800" dirty="0" smtClean="0"/>
              <a:t>Programme national d’œuvres en 1</a:t>
            </a:r>
            <a:r>
              <a:rPr lang="fr-FR" sz="1800" baseline="30000" dirty="0" smtClean="0"/>
              <a:t>ère </a:t>
            </a:r>
          </a:p>
          <a:p>
            <a:pPr marL="0" indent="0">
              <a:buNone/>
            </a:pPr>
            <a:r>
              <a:rPr lang="fr-FR" sz="1800" baseline="30000" dirty="0" smtClean="0"/>
              <a:t> </a:t>
            </a:r>
            <a:r>
              <a:rPr lang="fr-FR" sz="1800" dirty="0" smtClean="0"/>
              <a:t>   Lettres</a:t>
            </a:r>
          </a:p>
          <a:p>
            <a:pPr marL="0" indent="0">
              <a:buNone/>
            </a:pPr>
            <a:endParaRPr lang="fr-FR" sz="1800" dirty="0"/>
          </a:p>
          <a:p>
            <a:pPr marL="0" indent="0">
              <a:buNone/>
            </a:pPr>
            <a:r>
              <a:rPr lang="fr-FR" sz="1800" u="sng" dirty="0" smtClean="0"/>
              <a:t>Objet d’étude </a:t>
            </a:r>
            <a:r>
              <a:rPr lang="fr-FR" sz="1800" dirty="0" smtClean="0"/>
              <a:t>: la littérature d’idées du XVIème au XVIIIème siècle</a:t>
            </a:r>
          </a:p>
          <a:p>
            <a:pPr marL="0" indent="0">
              <a:buNone/>
            </a:pPr>
            <a:r>
              <a:rPr lang="fr-FR" sz="1800" dirty="0"/>
              <a:t>Montaigne, </a:t>
            </a:r>
            <a:r>
              <a:rPr lang="fr-FR" sz="1800" i="1" dirty="0"/>
              <a:t>Essais, </a:t>
            </a:r>
            <a:r>
              <a:rPr lang="fr-FR" sz="1800" dirty="0"/>
              <a:t>I, 31, « Des Cannibales », 1588</a:t>
            </a:r>
          </a:p>
          <a:p>
            <a:pPr marL="0" indent="0">
              <a:buNone/>
            </a:pPr>
            <a:r>
              <a:rPr lang="fr-FR" sz="1800" u="sng" dirty="0" smtClean="0"/>
              <a:t>Parcours </a:t>
            </a:r>
            <a:r>
              <a:rPr lang="fr-FR" sz="1800" dirty="0" smtClean="0"/>
              <a:t>: </a:t>
            </a:r>
            <a:r>
              <a:rPr lang="fr-FR" sz="1800" dirty="0" smtClean="0">
                <a:solidFill>
                  <a:srgbClr val="0070C0"/>
                </a:solidFill>
              </a:rPr>
              <a:t>Notre monde vient d’en trouver un autre</a:t>
            </a:r>
            <a:endParaRPr lang="fr-FR" sz="1800" u="sng" dirty="0">
              <a:solidFill>
                <a:srgbClr val="0070C0"/>
              </a:solidFill>
            </a:endParaRPr>
          </a:p>
        </p:txBody>
      </p:sp>
      <p:sp>
        <p:nvSpPr>
          <p:cNvPr id="4" name="Espace réservé du contenu 3"/>
          <p:cNvSpPr>
            <a:spLocks noGrp="1"/>
          </p:cNvSpPr>
          <p:nvPr>
            <p:ph sz="half" idx="2"/>
          </p:nvPr>
        </p:nvSpPr>
        <p:spPr/>
        <p:txBody>
          <a:bodyPr>
            <a:normAutofit/>
          </a:bodyPr>
          <a:lstStyle/>
          <a:p>
            <a:r>
              <a:rPr lang="fr-FR" sz="1900" dirty="0" smtClean="0"/>
              <a:t>Humanités, littérature et philosophie en 1</a:t>
            </a:r>
            <a:r>
              <a:rPr lang="fr-FR" sz="1900" baseline="30000" dirty="0" smtClean="0"/>
              <a:t>ère</a:t>
            </a:r>
            <a:r>
              <a:rPr lang="fr-FR" sz="1900" dirty="0" smtClean="0"/>
              <a:t> </a:t>
            </a:r>
          </a:p>
          <a:p>
            <a:pPr marL="0" indent="0">
              <a:buNone/>
            </a:pPr>
            <a:r>
              <a:rPr lang="fr-FR" sz="1900" dirty="0" smtClean="0"/>
              <a:t>    </a:t>
            </a:r>
            <a:endParaRPr lang="fr-FR" sz="1900" dirty="0"/>
          </a:p>
          <a:p>
            <a:pPr marL="0" indent="0">
              <a:buNone/>
            </a:pPr>
            <a:r>
              <a:rPr lang="fr-FR" sz="1900" u="sng" dirty="0" smtClean="0"/>
              <a:t>Les représentations du monde</a:t>
            </a:r>
            <a:endParaRPr lang="fr-FR" sz="1900" u="sng" dirty="0" smtClean="0">
              <a:effectLst>
                <a:outerShdw blurRad="38100" dist="38100" dir="2700000" algn="tl">
                  <a:srgbClr val="000000">
                    <a:alpha val="43137"/>
                  </a:srgbClr>
                </a:outerShdw>
              </a:effectLst>
            </a:endParaRPr>
          </a:p>
          <a:p>
            <a:pPr>
              <a:buFontTx/>
              <a:buChar char="-"/>
            </a:pPr>
            <a:r>
              <a:rPr lang="fr-FR" sz="1900" dirty="0" smtClean="0">
                <a:solidFill>
                  <a:srgbClr val="0070C0"/>
                </a:solidFill>
              </a:rPr>
              <a:t>Découverte du monde et rencontre des cultures</a:t>
            </a:r>
          </a:p>
          <a:p>
            <a:pPr marL="0" indent="0">
              <a:buNone/>
            </a:pPr>
            <a:r>
              <a:rPr lang="fr-FR" sz="1900" dirty="0" smtClean="0"/>
              <a:t>Bibliographie : </a:t>
            </a:r>
            <a:r>
              <a:rPr lang="fr-FR" sz="1900" i="1" dirty="0"/>
              <a:t> </a:t>
            </a:r>
            <a:r>
              <a:rPr lang="fr-FR" sz="1900" dirty="0" smtClean="0"/>
              <a:t>Montaigne, </a:t>
            </a:r>
            <a:r>
              <a:rPr lang="fr-FR" sz="1900" i="1" dirty="0" smtClean="0"/>
              <a:t>Essais, </a:t>
            </a:r>
            <a:r>
              <a:rPr lang="fr-FR" sz="1900" dirty="0" smtClean="0"/>
              <a:t>I, 31, « Des Cannibales », 1588</a:t>
            </a:r>
          </a:p>
          <a:p>
            <a:pPr marL="0" indent="0">
              <a:buNone/>
            </a:pPr>
            <a:endParaRPr lang="fr-FR" sz="2400" dirty="0" smtClean="0"/>
          </a:p>
        </p:txBody>
      </p:sp>
    </p:spTree>
    <p:extLst>
      <p:ext uri="{BB962C8B-B14F-4D97-AF65-F5344CB8AC3E}">
        <p14:creationId xmlns:p14="http://schemas.microsoft.com/office/powerpoint/2010/main" val="2996413658"/>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L’épreuve au baccalauréat :</a:t>
            </a:r>
            <a:endParaRPr lang="fr-FR"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FR" sz="2900" dirty="0" smtClean="0"/>
              <a:t>B.O. n°17 du 25 avril 2019</a:t>
            </a:r>
          </a:p>
          <a:p>
            <a:pPr marL="0" indent="0">
              <a:buNone/>
            </a:pPr>
            <a:r>
              <a:rPr lang="fr-FR" sz="2900" dirty="0"/>
              <a:t>L'épreuve est composée de deux questions portant sur un texte relatif à l'un des thèmes du programme de première.</a:t>
            </a:r>
          </a:p>
          <a:p>
            <a:pPr marL="0" indent="0">
              <a:buNone/>
            </a:pPr>
            <a:r>
              <a:rPr lang="fr-FR" sz="2900" dirty="0"/>
              <a:t>L'une des questions, intitulée </a:t>
            </a:r>
            <a:r>
              <a:rPr lang="fr-FR" sz="2900" b="1" dirty="0"/>
              <a:t>Question d'interprétation</a:t>
            </a:r>
            <a:r>
              <a:rPr lang="fr-FR" sz="2900" dirty="0"/>
              <a:t>, appelle un travail portant sur la compréhension et l'analyse d'un </a:t>
            </a:r>
            <a:r>
              <a:rPr lang="fr-FR" sz="2900" dirty="0" smtClean="0"/>
              <a:t>enjeu majeur </a:t>
            </a:r>
            <a:r>
              <a:rPr lang="fr-FR" sz="2900" dirty="0"/>
              <a:t>du texte. L'autre, appelée </a:t>
            </a:r>
            <a:r>
              <a:rPr lang="fr-FR" sz="2900" b="1" dirty="0"/>
              <a:t>Question de réflexion </a:t>
            </a:r>
            <a:r>
              <a:rPr lang="fr-FR" sz="2900" dirty="0"/>
              <a:t>à partir du texte, conduit le candidat à rédiger une réponse étayée à </a:t>
            </a:r>
            <a:r>
              <a:rPr lang="fr-FR" sz="2900" dirty="0" smtClean="0"/>
              <a:t>une question </a:t>
            </a:r>
            <a:r>
              <a:rPr lang="fr-FR" sz="2900" dirty="0"/>
              <a:t>soulevée par le texte</a:t>
            </a:r>
            <a:r>
              <a:rPr lang="fr-FR" sz="2900" dirty="0" smtClean="0"/>
              <a:t>.</a:t>
            </a:r>
          </a:p>
          <a:p>
            <a:pPr marL="0" indent="0">
              <a:buNone/>
            </a:pPr>
            <a:r>
              <a:rPr lang="fr-FR" sz="2900" dirty="0"/>
              <a:t>Chacun de ces deux exercices relève </a:t>
            </a:r>
            <a:r>
              <a:rPr lang="fr-FR" sz="2900" b="1" dirty="0"/>
              <a:t>tantôt d'une </a:t>
            </a:r>
            <a:r>
              <a:rPr lang="fr-FR" sz="2900" b="1" dirty="0" smtClean="0"/>
              <a:t>approche philosophique</a:t>
            </a:r>
            <a:r>
              <a:rPr lang="fr-FR" sz="2900" b="1" dirty="0"/>
              <a:t>, tantôt d'une approche littéraire</a:t>
            </a:r>
            <a:r>
              <a:rPr lang="fr-FR" sz="2900" dirty="0"/>
              <a:t>, selon ce </a:t>
            </a:r>
            <a:r>
              <a:rPr lang="fr-FR" sz="2900" dirty="0" smtClean="0"/>
              <a:t>qu'indique explicitement </a:t>
            </a:r>
            <a:r>
              <a:rPr lang="fr-FR" sz="2900" dirty="0"/>
              <a:t>l'intitulé du sujet. Leur articulation répond au principe de </a:t>
            </a:r>
            <a:r>
              <a:rPr lang="fr-FR" sz="2900" dirty="0" smtClean="0"/>
              <a:t>coopération interdisciplinaire </a:t>
            </a:r>
            <a:r>
              <a:rPr lang="fr-FR" sz="2900" dirty="0"/>
              <a:t>propre à cet </a:t>
            </a:r>
            <a:r>
              <a:rPr lang="fr-FR" sz="2900" dirty="0" smtClean="0"/>
              <a:t>enseignement de </a:t>
            </a:r>
            <a:r>
              <a:rPr lang="fr-FR" sz="2900" dirty="0"/>
              <a:t>spécialité.</a:t>
            </a:r>
            <a:endParaRPr lang="fr-FR" sz="2900" dirty="0" smtClean="0"/>
          </a:p>
          <a:p>
            <a:pPr marL="0" indent="0">
              <a:buNone/>
            </a:pPr>
            <a:endParaRPr lang="fr-FR" dirty="0"/>
          </a:p>
        </p:txBody>
      </p:sp>
    </p:spTree>
    <p:extLst>
      <p:ext uri="{BB962C8B-B14F-4D97-AF65-F5344CB8AC3E}">
        <p14:creationId xmlns:p14="http://schemas.microsoft.com/office/powerpoint/2010/main" val="3144500108"/>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Autofit/>
          </a:bodyPr>
          <a:lstStyle/>
          <a:p>
            <a:pPr marL="0" indent="0">
              <a:buNone/>
            </a:pPr>
            <a:r>
              <a:rPr lang="fr-FR" dirty="0" smtClean="0"/>
              <a:t>La question d’interprétation :</a:t>
            </a:r>
          </a:p>
          <a:p>
            <a:pPr marL="0" indent="0">
              <a:buNone/>
            </a:pPr>
            <a:r>
              <a:rPr lang="fr-FR" dirty="0" smtClean="0"/>
              <a:t>- Elle évalue la </a:t>
            </a:r>
            <a:r>
              <a:rPr lang="fr-FR" b="1" u="sng" dirty="0" smtClean="0"/>
              <a:t>compréhension/interprétation</a:t>
            </a:r>
            <a:r>
              <a:rPr lang="fr-FR" dirty="0" smtClean="0"/>
              <a:t> des enjeux majeurs du texte.</a:t>
            </a:r>
          </a:p>
          <a:p>
            <a:pPr>
              <a:buFontTx/>
              <a:buChar char="-"/>
            </a:pPr>
            <a:r>
              <a:rPr lang="fr-FR" dirty="0" smtClean="0"/>
              <a:t>Elle peut soulever un questionnement littéraire ou philosophique.</a:t>
            </a:r>
          </a:p>
          <a:p>
            <a:pPr>
              <a:buFontTx/>
              <a:buChar char="-"/>
            </a:pPr>
            <a:endParaRPr lang="fr-FR" dirty="0"/>
          </a:p>
          <a:p>
            <a:pPr marL="0" indent="0">
              <a:buNone/>
            </a:pPr>
            <a:r>
              <a:rPr lang="fr-FR" dirty="0" smtClean="0"/>
              <a:t>La question de réflexion :</a:t>
            </a:r>
          </a:p>
          <a:p>
            <a:pPr>
              <a:buFontTx/>
              <a:buChar char="-"/>
            </a:pPr>
            <a:r>
              <a:rPr lang="fr-FR" dirty="0" smtClean="0"/>
              <a:t>Elle évalue la capacité à mener un </a:t>
            </a:r>
            <a:r>
              <a:rPr lang="fr-FR" b="1" u="sng" dirty="0" smtClean="0"/>
              <a:t>raisonnement</a:t>
            </a:r>
            <a:r>
              <a:rPr lang="fr-FR" dirty="0" smtClean="0"/>
              <a:t>.</a:t>
            </a:r>
          </a:p>
          <a:p>
            <a:pPr>
              <a:buFontTx/>
              <a:buChar char="-"/>
            </a:pPr>
            <a:r>
              <a:rPr lang="fr-FR" dirty="0" smtClean="0"/>
              <a:t>Elle évalue la capacité à mobiliser des références philosophiques ou littéraires en lien avec l’objet d’étude.</a:t>
            </a:r>
            <a:endParaRPr lang="fr-FR" dirty="0"/>
          </a:p>
        </p:txBody>
      </p:sp>
    </p:spTree>
    <p:extLst>
      <p:ext uri="{BB962C8B-B14F-4D97-AF65-F5344CB8AC3E}">
        <p14:creationId xmlns:p14="http://schemas.microsoft.com/office/powerpoint/2010/main" val="3674258545"/>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marL="0" indent="0" algn="just">
              <a:buNone/>
            </a:pPr>
            <a:r>
              <a:rPr lang="fr-FR" dirty="0"/>
              <a:t> </a:t>
            </a:r>
            <a:r>
              <a:rPr lang="fr-FR" dirty="0" smtClean="0"/>
              <a:t>   Durée de l’épreuve : 2 heures</a:t>
            </a:r>
          </a:p>
          <a:p>
            <a:pPr algn="just"/>
            <a:r>
              <a:rPr lang="fr-FR" dirty="0" smtClean="0"/>
              <a:t>La contrainte majeure est donc celle du </a:t>
            </a:r>
            <a:r>
              <a:rPr lang="fr-FR" b="1" dirty="0" smtClean="0"/>
              <a:t>temps</a:t>
            </a:r>
            <a:r>
              <a:rPr lang="fr-FR" dirty="0" smtClean="0"/>
              <a:t> : à la brièveté s’ajoute un double questionnement. Il ne s’agit donc pas d’envisager cette épreuve comme celle d’une dissertation en 4 heures, a fortiori comme deux dissertations. Une évaluation qui n’intégrerait pas cette contrainte partirait sur de mauvaises bases.</a:t>
            </a:r>
          </a:p>
          <a:p>
            <a:pPr algn="just"/>
            <a:r>
              <a:rPr lang="fr-FR" dirty="0" smtClean="0"/>
              <a:t>Il ne s’agit même pas, pour chacune des questions, d’une « mini-dissertation ». On souhaite </a:t>
            </a:r>
            <a:r>
              <a:rPr lang="fr-FR" b="1" dirty="0" smtClean="0"/>
              <a:t>une entrée en matière brève et efficace</a:t>
            </a:r>
            <a:r>
              <a:rPr lang="fr-FR" dirty="0" smtClean="0"/>
              <a:t>, et non une introduction canonique. Et même si </a:t>
            </a:r>
            <a:r>
              <a:rPr lang="fr-FR" b="1" dirty="0" smtClean="0"/>
              <a:t>le développement doit progresser et être organisé</a:t>
            </a:r>
            <a:r>
              <a:rPr lang="fr-FR" dirty="0" smtClean="0"/>
              <a:t>, la composition en 3 étapes n’est pas attendue. Enfin, </a:t>
            </a:r>
            <a:r>
              <a:rPr lang="fr-FR" b="1" dirty="0" smtClean="0"/>
              <a:t>une clôture explicite </a:t>
            </a:r>
            <a:r>
              <a:rPr lang="fr-FR" dirty="0" smtClean="0"/>
              <a:t>du développement est nécessaire.</a:t>
            </a:r>
            <a:endParaRPr lang="fr-FR" dirty="0"/>
          </a:p>
        </p:txBody>
      </p:sp>
    </p:spTree>
    <p:extLst>
      <p:ext uri="{BB962C8B-B14F-4D97-AF65-F5344CB8AC3E}">
        <p14:creationId xmlns:p14="http://schemas.microsoft.com/office/powerpoint/2010/main" val="3935459964"/>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t>Compréhension/interprétation :</a:t>
            </a:r>
          </a:p>
        </p:txBody>
      </p:sp>
      <p:sp>
        <p:nvSpPr>
          <p:cNvPr id="3" name="Espace réservé du contenu 2"/>
          <p:cNvSpPr>
            <a:spLocks noGrp="1"/>
          </p:cNvSpPr>
          <p:nvPr>
            <p:ph idx="1"/>
          </p:nvPr>
        </p:nvSpPr>
        <p:spPr>
          <a:xfrm>
            <a:off x="1451578" y="1853754"/>
            <a:ext cx="9603275" cy="3450613"/>
          </a:xfrm>
        </p:spPr>
        <p:txBody>
          <a:bodyPr>
            <a:normAutofit fontScale="25000" lnSpcReduction="20000"/>
          </a:bodyPr>
          <a:lstStyle/>
          <a:p>
            <a:r>
              <a:rPr lang="fr-FR" sz="7200" dirty="0"/>
              <a:t>Remise en cause d’une hiérarchie traditionnelle, d’une progression qui voudrait qu’il faille d’abord comprendre pour ensuite interpréter</a:t>
            </a:r>
            <a:r>
              <a:rPr lang="fr-FR" sz="7200" dirty="0" smtClean="0"/>
              <a:t>.</a:t>
            </a:r>
            <a:endParaRPr lang="fr-FR" sz="7200" dirty="0"/>
          </a:p>
          <a:p>
            <a:r>
              <a:rPr lang="fr-FR" sz="7200" dirty="0"/>
              <a:t>Pour Hans-Georg Gadamer et Hans </a:t>
            </a:r>
            <a:r>
              <a:rPr lang="fr-FR" sz="7200" dirty="0" smtClean="0"/>
              <a:t>Robert </a:t>
            </a:r>
            <a:r>
              <a:rPr lang="fr-FR" sz="7200" dirty="0"/>
              <a:t>Jauss, compréhension et interprétation sont liées.</a:t>
            </a:r>
          </a:p>
          <a:p>
            <a:r>
              <a:rPr lang="fr-FR" sz="7200" dirty="0"/>
              <a:t>Pour Roland Barthes (</a:t>
            </a:r>
            <a:r>
              <a:rPr lang="fr-FR" sz="7200" i="1" dirty="0"/>
              <a:t>S/Z</a:t>
            </a:r>
            <a:r>
              <a:rPr lang="fr-FR" sz="7200" dirty="0"/>
              <a:t>), la compréhension renvoie à un sens et l’interprétation à la pluralité des sens possibles. </a:t>
            </a:r>
          </a:p>
          <a:p>
            <a:r>
              <a:rPr lang="fr-FR" sz="7200" dirty="0"/>
              <a:t>Pour Catherine </a:t>
            </a:r>
            <a:r>
              <a:rPr lang="fr-FR" sz="7200" dirty="0" smtClean="0"/>
              <a:t>Kerbrat-Orecchioni </a:t>
            </a:r>
            <a:r>
              <a:rPr lang="fr-FR" sz="7200" dirty="0"/>
              <a:t>(</a:t>
            </a:r>
            <a:r>
              <a:rPr lang="fr-FR" sz="7200" i="1" dirty="0"/>
              <a:t>L’Implicite</a:t>
            </a:r>
            <a:r>
              <a:rPr lang="fr-FR" sz="7200" dirty="0"/>
              <a:t>), la compréhension est une saisie globalisante d’un sens alors que l’interprétation se nourrit de conjectures et est donc de ce fait plus aléatoire. </a:t>
            </a:r>
          </a:p>
          <a:p>
            <a:r>
              <a:rPr lang="fr-FR" sz="7200" dirty="0"/>
              <a:t>Aujourd’hui, on considère que compréhension et interprétation sont à l’œuvre simultanément dans la lecture de tout texte.</a:t>
            </a:r>
          </a:p>
          <a:p>
            <a:r>
              <a:rPr lang="fr-FR" sz="7200" dirty="0"/>
              <a:t>Pour Catherine Tauveron, l’interprétation précède la compréhension, on ne peut apprendre à comprendre sans en même temps apprendre à interpréter (</a:t>
            </a:r>
            <a:r>
              <a:rPr lang="fr-FR" sz="7200" i="1" dirty="0"/>
              <a:t>Le Français aujourd’hui, </a:t>
            </a:r>
            <a:r>
              <a:rPr lang="fr-FR" sz="7200" dirty="0"/>
              <a:t>n° 137).</a:t>
            </a:r>
          </a:p>
          <a:p>
            <a:r>
              <a:rPr lang="fr-FR" dirty="0"/>
              <a:t> </a:t>
            </a:r>
          </a:p>
          <a:p>
            <a:pPr marL="0" indent="0">
              <a:buNone/>
            </a:pPr>
            <a:endParaRPr lang="fr-FR" dirty="0"/>
          </a:p>
        </p:txBody>
      </p:sp>
    </p:spTree>
    <p:extLst>
      <p:ext uri="{BB962C8B-B14F-4D97-AF65-F5344CB8AC3E}">
        <p14:creationId xmlns:p14="http://schemas.microsoft.com/office/powerpoint/2010/main" val="271657896"/>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t>Compréhension/interprétation :</a:t>
            </a:r>
            <a:endParaRPr lang="fr-FR" sz="2400" dirty="0"/>
          </a:p>
        </p:txBody>
      </p:sp>
      <p:sp>
        <p:nvSpPr>
          <p:cNvPr id="3" name="Espace réservé du contenu 2"/>
          <p:cNvSpPr>
            <a:spLocks noGrp="1"/>
          </p:cNvSpPr>
          <p:nvPr>
            <p:ph idx="1"/>
          </p:nvPr>
        </p:nvSpPr>
        <p:spPr/>
        <p:txBody>
          <a:bodyPr>
            <a:noAutofit/>
          </a:bodyPr>
          <a:lstStyle/>
          <a:p>
            <a:pPr marL="0" indent="0" algn="just">
              <a:buNone/>
            </a:pPr>
            <a:r>
              <a:rPr lang="fr-FR" dirty="0" smtClean="0"/>
              <a:t>À première </a:t>
            </a:r>
            <a:r>
              <a:rPr lang="fr-FR" dirty="0"/>
              <a:t>vue, </a:t>
            </a:r>
            <a:r>
              <a:rPr lang="fr-FR" b="1" dirty="0"/>
              <a:t>la </a:t>
            </a:r>
            <a:r>
              <a:rPr lang="fr-FR" b="1" dirty="0" smtClean="0"/>
              <a:t>compréhension </a:t>
            </a:r>
            <a:r>
              <a:rPr lang="fr-FR" dirty="0" smtClean="0"/>
              <a:t>renverrait </a:t>
            </a:r>
            <a:r>
              <a:rPr lang="fr-FR" dirty="0"/>
              <a:t>d’une part à </a:t>
            </a:r>
            <a:r>
              <a:rPr lang="fr-FR" dirty="0" smtClean="0"/>
              <a:t>l’aptitude </a:t>
            </a:r>
            <a:r>
              <a:rPr lang="fr-FR" dirty="0"/>
              <a:t>à </a:t>
            </a:r>
            <a:r>
              <a:rPr lang="fr-FR" dirty="0" smtClean="0"/>
              <a:t>saisir</a:t>
            </a:r>
            <a:r>
              <a:rPr lang="fr-FR" dirty="0"/>
              <a:t> </a:t>
            </a:r>
            <a:r>
              <a:rPr lang="fr-FR" dirty="0" smtClean="0"/>
              <a:t>ce </a:t>
            </a:r>
            <a:r>
              <a:rPr lang="fr-FR" dirty="0"/>
              <a:t>que le texte dit au </a:t>
            </a:r>
            <a:r>
              <a:rPr lang="fr-FR" dirty="0" smtClean="0"/>
              <a:t>lecteur explicitement </a:t>
            </a:r>
            <a:r>
              <a:rPr lang="fr-FR" dirty="0"/>
              <a:t>ou </a:t>
            </a:r>
            <a:r>
              <a:rPr lang="fr-FR" dirty="0" smtClean="0"/>
              <a:t>implicitement</a:t>
            </a:r>
            <a:r>
              <a:rPr lang="fr-FR" dirty="0"/>
              <a:t>. La </a:t>
            </a:r>
            <a:r>
              <a:rPr lang="fr-FR" dirty="0" smtClean="0"/>
              <a:t>compréhension littérale </a:t>
            </a:r>
            <a:r>
              <a:rPr lang="fr-FR" dirty="0"/>
              <a:t>est </a:t>
            </a:r>
            <a:r>
              <a:rPr lang="fr-FR" dirty="0" smtClean="0"/>
              <a:t>distinguée </a:t>
            </a:r>
            <a:r>
              <a:rPr lang="fr-FR" dirty="0"/>
              <a:t>ainsi de la </a:t>
            </a:r>
            <a:r>
              <a:rPr lang="fr-FR" dirty="0" smtClean="0"/>
              <a:t>compréhension </a:t>
            </a:r>
            <a:r>
              <a:rPr lang="fr-FR" dirty="0"/>
              <a:t>inférentielle </a:t>
            </a:r>
            <a:r>
              <a:rPr lang="fr-FR" dirty="0" smtClean="0"/>
              <a:t>qui s’appuie classiquement </a:t>
            </a:r>
            <a:r>
              <a:rPr lang="fr-FR" dirty="0"/>
              <a:t>sur la </a:t>
            </a:r>
            <a:r>
              <a:rPr lang="fr-FR" dirty="0" smtClean="0"/>
              <a:t>construction d’informations nouvelles à partir </a:t>
            </a:r>
            <a:r>
              <a:rPr lang="fr-FR" dirty="0"/>
              <a:t>de la mise en </a:t>
            </a:r>
            <a:r>
              <a:rPr lang="fr-FR" dirty="0" smtClean="0"/>
              <a:t>relation </a:t>
            </a:r>
            <a:r>
              <a:rPr lang="fr-FR" dirty="0"/>
              <a:t>de </a:t>
            </a:r>
            <a:r>
              <a:rPr lang="fr-FR" dirty="0" smtClean="0"/>
              <a:t>données textuelles </a:t>
            </a:r>
            <a:r>
              <a:rPr lang="fr-FR" dirty="0"/>
              <a:t>(ou sur la </a:t>
            </a:r>
            <a:r>
              <a:rPr lang="fr-FR" dirty="0" smtClean="0"/>
              <a:t>mobilisation</a:t>
            </a:r>
            <a:r>
              <a:rPr lang="fr-FR" dirty="0"/>
              <a:t> </a:t>
            </a:r>
            <a:r>
              <a:rPr lang="fr-FR" dirty="0" smtClean="0"/>
              <a:t>de connaissances extérieures </a:t>
            </a:r>
            <a:r>
              <a:rPr lang="fr-FR" dirty="0"/>
              <a:t>au texte), sur le </a:t>
            </a:r>
            <a:r>
              <a:rPr lang="fr-FR" dirty="0" smtClean="0"/>
              <a:t>traitement </a:t>
            </a:r>
            <a:r>
              <a:rPr lang="fr-FR" dirty="0"/>
              <a:t>des blancs et </a:t>
            </a:r>
            <a:r>
              <a:rPr lang="fr-FR" dirty="0" smtClean="0"/>
              <a:t>des silences </a:t>
            </a:r>
            <a:r>
              <a:rPr lang="fr-FR" dirty="0"/>
              <a:t>du texte pour </a:t>
            </a:r>
            <a:r>
              <a:rPr lang="fr-FR" dirty="0" smtClean="0"/>
              <a:t>dégager </a:t>
            </a:r>
            <a:r>
              <a:rPr lang="fr-FR" dirty="0"/>
              <a:t>sans contre sens ce qui est dit ou </a:t>
            </a:r>
            <a:r>
              <a:rPr lang="fr-FR" dirty="0" smtClean="0"/>
              <a:t>sous-entendu</a:t>
            </a:r>
            <a:r>
              <a:rPr lang="fr-FR" dirty="0"/>
              <a:t> </a:t>
            </a:r>
            <a:r>
              <a:rPr lang="fr-FR" dirty="0" smtClean="0"/>
              <a:t>par l’auteur. </a:t>
            </a:r>
            <a:r>
              <a:rPr lang="fr-FR" b="1" dirty="0" smtClean="0"/>
              <a:t>L’interprétation</a:t>
            </a:r>
            <a:r>
              <a:rPr lang="fr-FR" dirty="0" smtClean="0"/>
              <a:t> </a:t>
            </a:r>
            <a:r>
              <a:rPr lang="fr-FR" dirty="0"/>
              <a:t>quant à elle </a:t>
            </a:r>
            <a:r>
              <a:rPr lang="fr-FR" dirty="0" smtClean="0"/>
              <a:t>consisterait </a:t>
            </a:r>
            <a:r>
              <a:rPr lang="fr-FR" dirty="0"/>
              <a:t>à </a:t>
            </a:r>
            <a:r>
              <a:rPr lang="fr-FR" dirty="0" smtClean="0"/>
              <a:t>questionner</a:t>
            </a:r>
            <a:r>
              <a:rPr lang="fr-FR" dirty="0"/>
              <a:t> </a:t>
            </a:r>
            <a:r>
              <a:rPr lang="fr-FR" dirty="0" smtClean="0"/>
              <a:t>les </a:t>
            </a:r>
            <a:r>
              <a:rPr lang="fr-FR" dirty="0"/>
              <a:t>écrits </a:t>
            </a:r>
            <a:r>
              <a:rPr lang="fr-FR" dirty="0" smtClean="0"/>
              <a:t>au-delà </a:t>
            </a:r>
            <a:r>
              <a:rPr lang="fr-FR" dirty="0"/>
              <a:t>de ce qu’ils annoncent à </a:t>
            </a:r>
            <a:r>
              <a:rPr lang="fr-FR" dirty="0" smtClean="0"/>
              <a:t>première lecture </a:t>
            </a:r>
            <a:r>
              <a:rPr lang="fr-FR" dirty="0"/>
              <a:t>pour </a:t>
            </a:r>
            <a:r>
              <a:rPr lang="fr-FR" dirty="0" smtClean="0"/>
              <a:t>élucider</a:t>
            </a:r>
            <a:r>
              <a:rPr lang="fr-FR" dirty="0"/>
              <a:t> </a:t>
            </a:r>
            <a:r>
              <a:rPr lang="fr-FR" dirty="0" smtClean="0"/>
              <a:t>ce </a:t>
            </a:r>
            <a:r>
              <a:rPr lang="fr-FR" dirty="0"/>
              <a:t>qu’ils tentent de nous dire par ailleurs ou de surcroit.</a:t>
            </a:r>
          </a:p>
        </p:txBody>
      </p:sp>
    </p:spTree>
    <p:extLst>
      <p:ext uri="{BB962C8B-B14F-4D97-AF65-F5344CB8AC3E}">
        <p14:creationId xmlns:p14="http://schemas.microsoft.com/office/powerpoint/2010/main" val="1442519295"/>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t>Raisonnement : </a:t>
            </a:r>
            <a:endParaRPr lang="fr-FR" sz="2400" dirty="0"/>
          </a:p>
        </p:txBody>
      </p:sp>
      <p:sp>
        <p:nvSpPr>
          <p:cNvPr id="3" name="Espace réservé du contenu 2"/>
          <p:cNvSpPr>
            <a:spLocks noGrp="1"/>
          </p:cNvSpPr>
          <p:nvPr>
            <p:ph idx="1"/>
          </p:nvPr>
        </p:nvSpPr>
        <p:spPr/>
        <p:txBody>
          <a:bodyPr>
            <a:normAutofit/>
          </a:bodyPr>
          <a:lstStyle/>
          <a:p>
            <a:pPr marL="0" indent="0" algn="just">
              <a:buNone/>
            </a:pPr>
            <a:r>
              <a:rPr lang="fr-FR" sz="2400" dirty="0" smtClean="0"/>
              <a:t>Pour la question de </a:t>
            </a:r>
            <a:r>
              <a:rPr lang="fr-FR" sz="2400" b="1" dirty="0" smtClean="0"/>
              <a:t>réflexion</a:t>
            </a:r>
            <a:r>
              <a:rPr lang="fr-FR" sz="2400" dirty="0" smtClean="0"/>
              <a:t>, on évalue </a:t>
            </a:r>
            <a:r>
              <a:rPr lang="fr-FR" sz="2400" dirty="0"/>
              <a:t>la capacité de l'élève à</a:t>
            </a:r>
            <a:r>
              <a:rPr lang="fr-FR" sz="2400" dirty="0" smtClean="0"/>
              <a:t> </a:t>
            </a:r>
            <a:r>
              <a:rPr lang="fr-FR" sz="2400" dirty="0"/>
              <a:t>construire </a:t>
            </a:r>
            <a:r>
              <a:rPr lang="fr-FR" sz="2400" dirty="0" smtClean="0"/>
              <a:t>et à ordonner </a:t>
            </a:r>
            <a:r>
              <a:rPr lang="fr-FR" sz="2400" dirty="0"/>
              <a:t>sa </a:t>
            </a:r>
            <a:r>
              <a:rPr lang="fr-FR" sz="2400" dirty="0" smtClean="0"/>
              <a:t>pensée : un point de vue ordonné sur un problème posé par le texte. </a:t>
            </a:r>
            <a:r>
              <a:rPr lang="fr-FR" sz="2400" dirty="0"/>
              <a:t>Il est donc indispensable de présenter la réponse sous la forme d'un </a:t>
            </a:r>
            <a:r>
              <a:rPr lang="fr-FR" sz="2400" dirty="0" smtClean="0"/>
              <a:t>développement, </a:t>
            </a:r>
            <a:r>
              <a:rPr lang="fr-FR" sz="2400" dirty="0"/>
              <a:t>comportant une </a:t>
            </a:r>
            <a:r>
              <a:rPr lang="fr-FR" sz="2400" dirty="0" smtClean="0"/>
              <a:t>entrée en matière </a:t>
            </a:r>
            <a:r>
              <a:rPr lang="fr-FR" sz="2400" dirty="0"/>
              <a:t>soulevant </a:t>
            </a:r>
            <a:r>
              <a:rPr lang="fr-FR" sz="2400" dirty="0" smtClean="0"/>
              <a:t>l'intérêt de </a:t>
            </a:r>
            <a:r>
              <a:rPr lang="fr-FR" sz="2400" dirty="0"/>
              <a:t>la </a:t>
            </a:r>
            <a:r>
              <a:rPr lang="fr-FR" sz="2400" dirty="0" smtClean="0"/>
              <a:t>question, </a:t>
            </a:r>
            <a:r>
              <a:rPr lang="fr-FR" sz="2400" dirty="0"/>
              <a:t>annonçant le problème à </a:t>
            </a:r>
            <a:r>
              <a:rPr lang="fr-FR" sz="2400" dirty="0" smtClean="0"/>
              <a:t>résoudre. </a:t>
            </a:r>
            <a:r>
              <a:rPr lang="fr-FR" sz="2400" dirty="0"/>
              <a:t>Le </a:t>
            </a:r>
            <a:r>
              <a:rPr lang="fr-FR" sz="2400" dirty="0" smtClean="0"/>
              <a:t>développement </a:t>
            </a:r>
            <a:r>
              <a:rPr lang="fr-FR" sz="2400" dirty="0"/>
              <a:t>se termine </a:t>
            </a:r>
            <a:r>
              <a:rPr lang="fr-FR" sz="2400" dirty="0" smtClean="0"/>
              <a:t>par </a:t>
            </a:r>
            <a:r>
              <a:rPr lang="fr-FR" sz="2400" dirty="0"/>
              <a:t>un conclusion très courte qui fait le point sur la résolution du problème</a:t>
            </a:r>
            <a:r>
              <a:rPr lang="fr-FR" sz="2400" dirty="0" smtClean="0"/>
              <a:t>. Il s’agit d’un </a:t>
            </a:r>
            <a:r>
              <a:rPr lang="fr-FR" sz="2400" b="1" dirty="0" smtClean="0"/>
              <a:t>écrit argumentatif.</a:t>
            </a:r>
            <a:endParaRPr lang="fr-FR" sz="2400" dirty="0"/>
          </a:p>
        </p:txBody>
      </p:sp>
    </p:spTree>
    <p:extLst>
      <p:ext uri="{BB962C8B-B14F-4D97-AF65-F5344CB8AC3E}">
        <p14:creationId xmlns:p14="http://schemas.microsoft.com/office/powerpoint/2010/main" val="637217462"/>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Tension bénéfique entre littérature et philosophie </a:t>
            </a:r>
            <a:r>
              <a:rPr lang="fr-FR" dirty="0"/>
              <a:t>?</a:t>
            </a:r>
            <a:r>
              <a:rPr lang="fr-FR" dirty="0" smtClean="0"/>
              <a:t> </a:t>
            </a:r>
            <a:endParaRPr lang="fr-FR" dirty="0"/>
          </a:p>
        </p:txBody>
      </p:sp>
      <p:sp>
        <p:nvSpPr>
          <p:cNvPr id="3" name="Espace réservé du contenu 2"/>
          <p:cNvSpPr>
            <a:spLocks noGrp="1"/>
          </p:cNvSpPr>
          <p:nvPr>
            <p:ph idx="1"/>
          </p:nvPr>
        </p:nvSpPr>
        <p:spPr/>
        <p:txBody>
          <a:bodyPr/>
          <a:lstStyle/>
          <a:p>
            <a:pPr marL="0" indent="0">
              <a:buNone/>
            </a:pPr>
            <a:r>
              <a:rPr lang="fr-FR" i="1" dirty="0" smtClean="0"/>
              <a:t>« </a:t>
            </a:r>
            <a:r>
              <a:rPr lang="fr-FR" i="1" dirty="0"/>
              <a:t>L’opposition littérature-philosophie, rien n’exige qu’elle soit résolue ; au contraire : qu’elle soit jugée permanente et toujours neuve nous donne l’assurance que la sclérose des mots ne se referme pas sur nous comme une calotte de glace. » </a:t>
            </a:r>
            <a:endParaRPr lang="fr-FR" i="1" dirty="0" smtClean="0"/>
          </a:p>
          <a:p>
            <a:pPr marL="0" indent="0">
              <a:buNone/>
            </a:pPr>
            <a:r>
              <a:rPr lang="fr-FR" dirty="0" smtClean="0"/>
              <a:t>Italo Calvino, « </a:t>
            </a:r>
            <a:r>
              <a:rPr lang="fr-FR" dirty="0"/>
              <a:t>Entre philosophie et littérature, le rapport est de lutte </a:t>
            </a:r>
            <a:r>
              <a:rPr lang="fr-FR" dirty="0" smtClean="0"/>
              <a:t>», article </a:t>
            </a:r>
            <a:r>
              <a:rPr lang="fr-FR" dirty="0"/>
              <a:t>publié dans </a:t>
            </a:r>
            <a:r>
              <a:rPr lang="fr-FR" i="1" dirty="0"/>
              <a:t>The Times Literary Supplement </a:t>
            </a:r>
            <a:r>
              <a:rPr lang="fr-FR" dirty="0"/>
              <a:t>du 28 septembre 1967, pour un numéro </a:t>
            </a:r>
            <a:r>
              <a:rPr lang="fr-FR" dirty="0" smtClean="0"/>
              <a:t>spécial </a:t>
            </a:r>
            <a:r>
              <a:rPr lang="fr-FR" dirty="0"/>
              <a:t>consacré aux liens entre la littérature et les autres disciplines et auquel </a:t>
            </a:r>
            <a:r>
              <a:rPr lang="fr-FR" dirty="0" smtClean="0"/>
              <a:t>Raymond Queneau avait participé. </a:t>
            </a:r>
            <a:endParaRPr lang="fr-FR" dirty="0"/>
          </a:p>
        </p:txBody>
      </p:sp>
    </p:spTree>
    <p:extLst>
      <p:ext uri="{BB962C8B-B14F-4D97-AF65-F5344CB8AC3E}">
        <p14:creationId xmlns:p14="http://schemas.microsoft.com/office/powerpoint/2010/main" val="3922596554"/>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p:spPr>
        <p:txBody>
          <a:bodyPr>
            <a:normAutofit fontScale="90000"/>
          </a:bodyPr>
          <a:lstStyle/>
          <a:p>
            <a:pPr algn="ctr"/>
            <a:r>
              <a:rPr lang="fr-FR" sz="3600" dirty="0" smtClean="0"/>
              <a:t>TEXTES DE REFERENCES POUR LA RENTREE 2019 : </a:t>
            </a:r>
            <a:endParaRPr lang="fr-FR" sz="3600" dirty="0"/>
          </a:p>
        </p:txBody>
      </p:sp>
      <p:sp>
        <p:nvSpPr>
          <p:cNvPr id="3" name="Espace réservé du contenu 2"/>
          <p:cNvSpPr>
            <a:spLocks noGrp="1"/>
          </p:cNvSpPr>
          <p:nvPr>
            <p:ph idx="1"/>
          </p:nvPr>
        </p:nvSpPr>
        <p:spPr/>
        <p:txBody>
          <a:bodyPr/>
          <a:lstStyle/>
          <a:p>
            <a:r>
              <a:rPr lang="fr-FR" dirty="0" smtClean="0"/>
              <a:t>B.O. spécial n°1 du 22 janvier 2019 : programme HLP première</a:t>
            </a:r>
          </a:p>
          <a:p>
            <a:r>
              <a:rPr lang="fr-FR" dirty="0" smtClean="0"/>
              <a:t>Recommandations conjointes des groupes Lettres et Philosophie de l’IGEN</a:t>
            </a:r>
          </a:p>
          <a:p>
            <a:r>
              <a:rPr lang="fr-FR" dirty="0" smtClean="0"/>
              <a:t>B.O. n°17 du 25 avril 2019 : Epreuves communes de contrôle continu des enseignements de spécialité</a:t>
            </a:r>
          </a:p>
          <a:p>
            <a:r>
              <a:rPr lang="fr-FR" dirty="0" smtClean="0"/>
              <a:t>Sujets zéro HLP</a:t>
            </a:r>
            <a:endParaRPr lang="fr-FR" dirty="0"/>
          </a:p>
        </p:txBody>
      </p:sp>
    </p:spTree>
    <p:extLst>
      <p:ext uri="{BB962C8B-B14F-4D97-AF65-F5344CB8AC3E}">
        <p14:creationId xmlns:p14="http://schemas.microsoft.com/office/powerpoint/2010/main" val="241427899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0" y="0"/>
            <a:ext cx="9144000" cy="980728"/>
          </a:xfrm>
        </p:spPr>
        <p:txBody>
          <a:bodyPr>
            <a:normAutofit fontScale="90000"/>
          </a:bodyPr>
          <a:lstStyle/>
          <a:p>
            <a:r>
              <a:rPr lang="fr-FR" sz="2200" b="1" dirty="0"/>
              <a:t/>
            </a:r>
            <a:br>
              <a:rPr lang="fr-FR" sz="2200" b="1" dirty="0"/>
            </a:br>
            <a:r>
              <a:rPr lang="fr-FR" sz="2200" b="1" dirty="0"/>
              <a:t/>
            </a:r>
            <a:br>
              <a:rPr lang="fr-FR" sz="2200" b="1" dirty="0"/>
            </a:br>
            <a:r>
              <a:rPr lang="fr-FR" sz="2200" b="1" dirty="0"/>
              <a:t> </a:t>
            </a:r>
            <a:r>
              <a:rPr lang="fr-FR" b="1" dirty="0"/>
              <a:t/>
            </a:r>
            <a:br>
              <a:rPr lang="fr-FR" b="1" dirty="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40565884"/>
              </p:ext>
            </p:extLst>
          </p:nvPr>
        </p:nvGraphicFramePr>
        <p:xfrm>
          <a:off x="1524000" y="274320"/>
          <a:ext cx="9144000" cy="6316504"/>
        </p:xfrm>
        <a:graphic>
          <a:graphicData uri="http://schemas.openxmlformats.org/drawingml/2006/table">
            <a:tbl>
              <a:tblPr firstRow="1" bandRow="1">
                <a:tableStyleId>{073A0DAA-6AF3-43AB-8588-CEC1D06C72B9}</a:tableStyleId>
              </a:tblPr>
              <a:tblGrid>
                <a:gridCol w="2123728">
                  <a:extLst>
                    <a:ext uri="{9D8B030D-6E8A-4147-A177-3AD203B41FA5}">
                      <a16:colId xmlns:a16="http://schemas.microsoft.com/office/drawing/2014/main" val="20000"/>
                    </a:ext>
                  </a:extLst>
                </a:gridCol>
                <a:gridCol w="3744416">
                  <a:extLst>
                    <a:ext uri="{9D8B030D-6E8A-4147-A177-3AD203B41FA5}">
                      <a16:colId xmlns:a16="http://schemas.microsoft.com/office/drawing/2014/main" val="20001"/>
                    </a:ext>
                  </a:extLst>
                </a:gridCol>
                <a:gridCol w="3275856">
                  <a:extLst>
                    <a:ext uri="{9D8B030D-6E8A-4147-A177-3AD203B41FA5}">
                      <a16:colId xmlns:a16="http://schemas.microsoft.com/office/drawing/2014/main" val="20002"/>
                    </a:ext>
                  </a:extLst>
                </a:gridCol>
              </a:tblGrid>
              <a:tr h="10842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u="none" strike="noStrike" kern="1200" baseline="0" dirty="0">
                          <a:solidFill>
                            <a:schemeClr val="tx1"/>
                          </a:solidFill>
                        </a:rPr>
                        <a:t>Première, </a:t>
                      </a:r>
                    </a:p>
                    <a:p>
                      <a:pPr marL="0" marR="0" indent="0" algn="l" defTabSz="914400" rtl="0" eaLnBrk="1" fontAlgn="auto" latinLnBrk="0" hangingPunct="1">
                        <a:lnSpc>
                          <a:spcPct val="100000"/>
                        </a:lnSpc>
                        <a:spcBef>
                          <a:spcPts val="0"/>
                        </a:spcBef>
                        <a:spcAft>
                          <a:spcPts val="0"/>
                        </a:spcAft>
                        <a:buClrTx/>
                        <a:buSzTx/>
                        <a:buFontTx/>
                        <a:buNone/>
                        <a:tabLst/>
                        <a:defRPr/>
                      </a:pPr>
                      <a:r>
                        <a:rPr lang="fr-FR" sz="1800" b="1" u="none" strike="noStrike" kern="1200" baseline="0" dirty="0">
                          <a:solidFill>
                            <a:schemeClr val="tx1"/>
                          </a:solidFill>
                        </a:rPr>
                        <a:t>semestre 1 	</a:t>
                      </a:r>
                    </a:p>
                    <a:p>
                      <a:endParaRPr lang="fr-FR" b="1" dirty="0"/>
                    </a:p>
                  </a:txBody>
                  <a:tcPr>
                    <a:solidFill>
                      <a:schemeClr val="bg1">
                        <a:lumMod val="95000"/>
                      </a:schemeClr>
                    </a:solidFill>
                  </a:tcPr>
                </a:tc>
                <a:tc>
                  <a:txBody>
                    <a:bodyPr/>
                    <a:lstStyle/>
                    <a:p>
                      <a:r>
                        <a:rPr lang="fr-FR" sz="1800" b="1" u="none" strike="noStrike" kern="1200" baseline="0" dirty="0">
                          <a:solidFill>
                            <a:schemeClr val="tx1"/>
                          </a:solidFill>
                        </a:rPr>
                        <a:t>Les pouvoirs de la parole </a:t>
                      </a:r>
                    </a:p>
                    <a:p>
                      <a:r>
                        <a:rPr lang="fr-FR" sz="1800" b="1" u="none" strike="noStrike" kern="1200" baseline="0" dirty="0">
                          <a:solidFill>
                            <a:schemeClr val="tx1"/>
                          </a:solidFill>
                        </a:rPr>
                        <a:t>Période de référence : </a:t>
                      </a:r>
                    </a:p>
                    <a:p>
                      <a:r>
                        <a:rPr lang="fr-FR" sz="1800" b="1" u="none" strike="noStrike" kern="1200" baseline="0" dirty="0">
                          <a:solidFill>
                            <a:schemeClr val="tx1"/>
                          </a:solidFill>
                        </a:rPr>
                        <a:t>De l’Antiquité à l’âge classique 	</a:t>
                      </a:r>
                    </a:p>
                    <a:p>
                      <a:endParaRPr lang="fr-FR" b="1" dirty="0">
                        <a:solidFill>
                          <a:schemeClr val="tx1"/>
                        </a:solidFill>
                      </a:endParaRPr>
                    </a:p>
                  </a:txBody>
                  <a:tcPr>
                    <a:solidFill>
                      <a:schemeClr val="bg1">
                        <a:lumMod val="95000"/>
                      </a:schemeClr>
                    </a:solidFill>
                  </a:tcPr>
                </a:tc>
                <a:tc>
                  <a:txBody>
                    <a:bodyPr/>
                    <a:lstStyle/>
                    <a:p>
                      <a:r>
                        <a:rPr lang="fr-FR" sz="1800" b="1" u="none" strike="noStrike" kern="1200" baseline="0" dirty="0">
                          <a:solidFill>
                            <a:schemeClr val="tx1"/>
                          </a:solidFill>
                        </a:rPr>
                        <a:t>L’art de la parole </a:t>
                      </a:r>
                    </a:p>
                    <a:p>
                      <a:r>
                        <a:rPr lang="fr-FR" sz="1800" b="1" u="none" strike="noStrike" kern="1200" baseline="0" dirty="0">
                          <a:solidFill>
                            <a:schemeClr val="tx1"/>
                          </a:solidFill>
                        </a:rPr>
                        <a:t>L’autorité de la parole </a:t>
                      </a:r>
                    </a:p>
                    <a:p>
                      <a:r>
                        <a:rPr lang="fr-FR" sz="1800" b="1" u="none" strike="noStrike" kern="1200" baseline="0" dirty="0">
                          <a:solidFill>
                            <a:schemeClr val="tx1"/>
                          </a:solidFill>
                        </a:rPr>
                        <a:t>Les séductions de la parole </a:t>
                      </a:r>
                      <a:r>
                        <a:rPr lang="fr-FR" sz="1800" b="1" u="none" strike="noStrike" kern="1200" baseline="0" dirty="0"/>
                        <a:t>	</a:t>
                      </a:r>
                    </a:p>
                    <a:p>
                      <a:endParaRPr lang="fr-FR" b="1" dirty="0"/>
                    </a:p>
                  </a:txBody>
                  <a:tcPr>
                    <a:solidFill>
                      <a:schemeClr val="bg1">
                        <a:lumMod val="95000"/>
                      </a:schemeClr>
                    </a:solidFill>
                  </a:tcPr>
                </a:tc>
                <a:extLst>
                  <a:ext uri="{0D108BD9-81ED-4DB2-BD59-A6C34878D82A}">
                    <a16:rowId xmlns:a16="http://schemas.microsoft.com/office/drawing/2014/main" val="10000"/>
                  </a:ext>
                </a:extLst>
              </a:tr>
              <a:tr h="13787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u="none" strike="noStrike" kern="1200" baseline="0" dirty="0"/>
                        <a:t>Première, </a:t>
                      </a:r>
                    </a:p>
                    <a:p>
                      <a:pPr marL="0" marR="0" indent="0" algn="l" defTabSz="914400" rtl="0" eaLnBrk="1" fontAlgn="auto" latinLnBrk="0" hangingPunct="1">
                        <a:lnSpc>
                          <a:spcPct val="100000"/>
                        </a:lnSpc>
                        <a:spcBef>
                          <a:spcPts val="0"/>
                        </a:spcBef>
                        <a:spcAft>
                          <a:spcPts val="0"/>
                        </a:spcAft>
                        <a:buClrTx/>
                        <a:buSzTx/>
                        <a:buFontTx/>
                        <a:buNone/>
                        <a:tabLst/>
                        <a:defRPr/>
                      </a:pPr>
                      <a:r>
                        <a:rPr lang="fr-FR" sz="1800" b="1" u="none" strike="noStrike" kern="1200" baseline="0" dirty="0"/>
                        <a:t>semestre 2 	</a:t>
                      </a:r>
                    </a:p>
                    <a:p>
                      <a:endParaRPr lang="fr-FR" b="1" dirty="0"/>
                    </a:p>
                  </a:txBody>
                  <a:tcPr/>
                </a:tc>
                <a:tc>
                  <a:txBody>
                    <a:bodyPr/>
                    <a:lstStyle/>
                    <a:p>
                      <a:r>
                        <a:rPr lang="fr-FR" sz="1800" b="1" u="none" strike="noStrike" kern="1200" baseline="0" dirty="0"/>
                        <a:t>Les représentations du monde </a:t>
                      </a:r>
                    </a:p>
                    <a:p>
                      <a:r>
                        <a:rPr lang="fr-FR" sz="1800" b="1" u="none" strike="noStrike" kern="1200" baseline="0" dirty="0"/>
                        <a:t>Période de référence : </a:t>
                      </a:r>
                    </a:p>
                    <a:p>
                      <a:r>
                        <a:rPr lang="fr-FR" sz="1800" b="1" u="none" strike="noStrike" kern="1200" baseline="0" dirty="0"/>
                        <a:t>Renaissance, Âge classique, Lumières 	</a:t>
                      </a:r>
                      <a:endParaRPr lang="fr-FR" sz="1800" b="1" i="0" u="none" strike="noStrike" kern="1200" baseline="0" dirty="0">
                        <a:solidFill>
                          <a:schemeClr val="dk1"/>
                        </a:solidFill>
                        <a:latin typeface="+mn-lt"/>
                        <a:ea typeface="+mn-ea"/>
                        <a:cs typeface="+mn-cs"/>
                      </a:endParaRPr>
                    </a:p>
                  </a:txBody>
                  <a:tcPr/>
                </a:tc>
                <a:tc>
                  <a:txBody>
                    <a:bodyPr/>
                    <a:lstStyle/>
                    <a:p>
                      <a:r>
                        <a:rPr lang="fr-FR" sz="1800" b="1" u="none" strike="noStrike" kern="1200" baseline="0" dirty="0"/>
                        <a:t>Découverte du monde et pluralité des cultures </a:t>
                      </a:r>
                    </a:p>
                    <a:p>
                      <a:r>
                        <a:rPr lang="fr-FR" sz="1800" b="1" u="none" strike="noStrike" kern="1200" baseline="0" dirty="0"/>
                        <a:t>Décrire, figurer, imaginer </a:t>
                      </a:r>
                    </a:p>
                    <a:p>
                      <a:r>
                        <a:rPr lang="fr-FR" sz="1800" b="1" u="none" strike="noStrike" kern="1200" baseline="0" dirty="0"/>
                        <a:t>L’homme et l’animal 	</a:t>
                      </a:r>
                      <a:endParaRPr lang="fr-FR" sz="1800" b="1"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0001"/>
                  </a:ext>
                </a:extLst>
              </a:tr>
              <a:tr h="1508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u="none" strike="noStrike" kern="1200" baseline="0" dirty="0"/>
                        <a:t>Terminale, semestre 1 	</a:t>
                      </a:r>
                    </a:p>
                    <a:p>
                      <a:endParaRPr lang="fr-FR" b="1" dirty="0"/>
                    </a:p>
                  </a:txBody>
                  <a:tcPr/>
                </a:tc>
                <a:tc>
                  <a:txBody>
                    <a:bodyPr/>
                    <a:lstStyle/>
                    <a:p>
                      <a:r>
                        <a:rPr lang="fr-FR" sz="1800" b="1" u="none" strike="noStrike" kern="1200" baseline="0" dirty="0"/>
                        <a:t>La recherche de soi </a:t>
                      </a:r>
                    </a:p>
                    <a:p>
                      <a:r>
                        <a:rPr lang="fr-FR" sz="1800" b="1" u="none" strike="noStrike" kern="1200" baseline="0" dirty="0"/>
                        <a:t>Période de référence : </a:t>
                      </a:r>
                    </a:p>
                    <a:p>
                      <a:r>
                        <a:rPr lang="fr-FR" sz="1800" b="1" u="none" strike="noStrike" kern="1200" baseline="0" dirty="0"/>
                        <a:t>Du romantisme au  XXe siècle 	</a:t>
                      </a:r>
                    </a:p>
                    <a:p>
                      <a:endParaRPr lang="fr-FR" b="1" dirty="0"/>
                    </a:p>
                  </a:txBody>
                  <a:tcPr/>
                </a:tc>
                <a:tc>
                  <a:txBody>
                    <a:bodyPr/>
                    <a:lstStyle/>
                    <a:p>
                      <a:r>
                        <a:rPr lang="fr-FR" sz="1800" b="1" u="none" strike="noStrike" kern="1200" baseline="0" dirty="0"/>
                        <a:t>Éducation, transmission et émancipation </a:t>
                      </a:r>
                    </a:p>
                    <a:p>
                      <a:r>
                        <a:rPr lang="fr-FR" sz="1800" b="1" u="none" strike="noStrike" kern="1200" baseline="0" dirty="0"/>
                        <a:t>Les expressions de la sensibilité </a:t>
                      </a:r>
                    </a:p>
                    <a:p>
                      <a:r>
                        <a:rPr lang="fr-FR" sz="1800" b="1" u="none" strike="noStrike" kern="1200" baseline="0" dirty="0"/>
                        <a:t>Les métamorphoses du moi 	</a:t>
                      </a:r>
                      <a:endParaRPr lang="fr-FR" sz="1800" b="1"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0002"/>
                  </a:ext>
                </a:extLst>
              </a:tr>
              <a:tr h="1566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u="none" strike="noStrike" kern="1200" baseline="0" dirty="0"/>
                        <a:t>Terminale, semestre 2 	</a:t>
                      </a:r>
                    </a:p>
                    <a:p>
                      <a:endParaRPr lang="fr-FR" b="1" dirty="0"/>
                    </a:p>
                  </a:txBody>
                  <a:tcPr/>
                </a:tc>
                <a:tc>
                  <a:txBody>
                    <a:bodyPr/>
                    <a:lstStyle/>
                    <a:p>
                      <a:r>
                        <a:rPr lang="fr-FR" sz="1800" b="1" u="none" strike="noStrike" kern="1200" baseline="0" dirty="0"/>
                        <a:t>L’humanité en question</a:t>
                      </a:r>
                    </a:p>
                    <a:p>
                      <a:endParaRPr lang="fr-FR" sz="1800" b="1" u="none" strike="noStrike" kern="1200" baseline="0" dirty="0"/>
                    </a:p>
                    <a:p>
                      <a:r>
                        <a:rPr lang="fr-FR" sz="1800" b="1" u="none" strike="noStrike" kern="1200" baseline="0" dirty="0"/>
                        <a:t>Période de référence : </a:t>
                      </a:r>
                    </a:p>
                    <a:p>
                      <a:r>
                        <a:rPr lang="fr-FR" sz="1800" b="1" u="none" strike="noStrike" kern="1200" baseline="0" dirty="0"/>
                        <a:t>Période contemporaine : (XXe-XXIe siècles) 	</a:t>
                      </a:r>
                    </a:p>
                    <a:p>
                      <a:endParaRPr lang="fr-FR" b="1" dirty="0"/>
                    </a:p>
                  </a:txBody>
                  <a:tcPr/>
                </a:tc>
                <a:tc>
                  <a:txBody>
                    <a:bodyPr/>
                    <a:lstStyle/>
                    <a:p>
                      <a:r>
                        <a:rPr lang="fr-FR" sz="1800" b="1" u="none" strike="noStrike" kern="1200" baseline="0" dirty="0"/>
                        <a:t>Création, continuités et ruptures </a:t>
                      </a:r>
                    </a:p>
                    <a:p>
                      <a:r>
                        <a:rPr lang="fr-FR" sz="1800" b="1" u="none" strike="noStrike" kern="1200" baseline="0" dirty="0"/>
                        <a:t>Histoire et violence</a:t>
                      </a:r>
                    </a:p>
                    <a:p>
                      <a:r>
                        <a:rPr lang="fr-FR" sz="1800" b="1" u="none" strike="noStrike" kern="1200" baseline="0" dirty="0"/>
                        <a:t>L’humain et ses limites 	</a:t>
                      </a:r>
                      <a:endParaRPr lang="fr-FR" sz="1800" b="1"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38665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solidFill>
          </a:ln>
        </p:spPr>
        <p:txBody>
          <a:bodyPr>
            <a:normAutofit/>
          </a:bodyPr>
          <a:lstStyle/>
          <a:p>
            <a:r>
              <a:rPr lang="fr-FR" dirty="0" smtClean="0"/>
              <a:t>UNE APPROCHE PAR LES TEXTES :</a:t>
            </a:r>
            <a:endParaRPr lang="fr-FR" dirty="0"/>
          </a:p>
        </p:txBody>
      </p:sp>
      <p:sp>
        <p:nvSpPr>
          <p:cNvPr id="3" name="Espace réservé du contenu 2"/>
          <p:cNvSpPr>
            <a:spLocks noGrp="1"/>
          </p:cNvSpPr>
          <p:nvPr>
            <p:ph idx="1"/>
          </p:nvPr>
        </p:nvSpPr>
        <p:spPr>
          <a:xfrm>
            <a:off x="838200" y="1306286"/>
            <a:ext cx="10515600" cy="4870677"/>
          </a:xfrm>
        </p:spPr>
        <p:txBody>
          <a:bodyPr>
            <a:normAutofit fontScale="25000" lnSpcReduction="20000"/>
          </a:bodyPr>
          <a:lstStyle/>
          <a:p>
            <a:endParaRPr lang="fr-FR" dirty="0"/>
          </a:p>
          <a:p>
            <a:endParaRPr lang="fr-FR" sz="8000" dirty="0" smtClean="0"/>
          </a:p>
          <a:p>
            <a:r>
              <a:rPr lang="fr-FR" sz="8000" dirty="0" smtClean="0"/>
              <a:t>Une </a:t>
            </a:r>
            <a:r>
              <a:rPr lang="fr-FR" sz="8000" dirty="0"/>
              <a:t>approche «nourrie par la </a:t>
            </a:r>
            <a:r>
              <a:rPr lang="fr-FR" sz="8000" b="1" dirty="0"/>
              <a:t>rencontre et la </a:t>
            </a:r>
            <a:r>
              <a:rPr lang="fr-FR" sz="8000" b="1" dirty="0" smtClean="0"/>
              <a:t>fréquentation </a:t>
            </a:r>
            <a:r>
              <a:rPr lang="fr-FR" sz="8000" dirty="0" smtClean="0"/>
              <a:t>d’œuvres </a:t>
            </a:r>
            <a:r>
              <a:rPr lang="fr-FR" sz="8000" dirty="0"/>
              <a:t>d’intérêt majeur»</a:t>
            </a:r>
          </a:p>
          <a:p>
            <a:r>
              <a:rPr lang="fr-FR" sz="8000" dirty="0" smtClean="0"/>
              <a:t>«</a:t>
            </a:r>
            <a:r>
              <a:rPr lang="fr-FR" sz="8000" dirty="0"/>
              <a:t>étude </a:t>
            </a:r>
            <a:r>
              <a:rPr lang="fr-FR" sz="8000" dirty="0" smtClean="0"/>
              <a:t>d’œuvres et </a:t>
            </a:r>
            <a:r>
              <a:rPr lang="fr-FR" sz="8000" dirty="0"/>
              <a:t>de textes </a:t>
            </a:r>
            <a:r>
              <a:rPr lang="fr-FR" sz="8000" b="1" dirty="0" smtClean="0"/>
              <a:t>significatifs </a:t>
            </a:r>
            <a:r>
              <a:rPr lang="fr-FR" sz="8000" dirty="0" smtClean="0"/>
              <a:t>(œuvres </a:t>
            </a:r>
            <a:r>
              <a:rPr lang="fr-FR" sz="8000" dirty="0"/>
              <a:t>littéraires, artistiques, </a:t>
            </a:r>
            <a:r>
              <a:rPr lang="fr-FR" sz="8000" dirty="0" smtClean="0"/>
              <a:t>philosophiques, œuvres </a:t>
            </a:r>
            <a:r>
              <a:rPr lang="fr-FR" sz="8000" dirty="0"/>
              <a:t>intégrales ou extraits)»</a:t>
            </a:r>
          </a:p>
          <a:p>
            <a:r>
              <a:rPr lang="fr-FR" sz="8000" dirty="0" smtClean="0"/>
              <a:t>«</a:t>
            </a:r>
            <a:r>
              <a:rPr lang="fr-FR" sz="8000" dirty="0"/>
              <a:t>le terme d</a:t>
            </a:r>
            <a:r>
              <a:rPr lang="fr-FR" sz="8000" dirty="0" smtClean="0"/>
              <a:t>’« </a:t>
            </a:r>
            <a:r>
              <a:rPr lang="fr-FR" sz="8000" dirty="0"/>
              <a:t>œuvre » peut être </a:t>
            </a:r>
            <a:r>
              <a:rPr lang="fr-FR" sz="8000" b="1" dirty="0"/>
              <a:t>élargi aux œuvres d’art</a:t>
            </a:r>
            <a:r>
              <a:rPr lang="fr-FR" sz="8000" dirty="0"/>
              <a:t>, lorsque le professeur le juge pertinent»</a:t>
            </a:r>
          </a:p>
          <a:p>
            <a:r>
              <a:rPr lang="fr-FR" sz="8000" dirty="0" smtClean="0"/>
              <a:t>«</a:t>
            </a:r>
            <a:r>
              <a:rPr lang="fr-FR" sz="8000" dirty="0"/>
              <a:t>Chaque thème est abordé à partir de textes littéraires et philosophiques français ou traduits en français, choisis comme </a:t>
            </a:r>
            <a:r>
              <a:rPr lang="fr-FR" sz="8000" b="1" dirty="0" smtClean="0"/>
              <a:t>représentatifs </a:t>
            </a:r>
            <a:r>
              <a:rPr lang="fr-FR" sz="8000" dirty="0" smtClean="0"/>
              <a:t>de </a:t>
            </a:r>
            <a:r>
              <a:rPr lang="fr-FR" sz="8000" dirty="0"/>
              <a:t>la problématique concernée»</a:t>
            </a:r>
          </a:p>
          <a:p>
            <a:r>
              <a:rPr lang="fr-FR" sz="8000" dirty="0" smtClean="0"/>
              <a:t>«</a:t>
            </a:r>
            <a:r>
              <a:rPr lang="fr-FR" sz="8000" dirty="0"/>
              <a:t>Les professeurs (…) construisent leur propre itinéraire en s’appuyant sur les </a:t>
            </a:r>
            <a:r>
              <a:rPr lang="fr-FR" sz="8000" b="1" dirty="0"/>
              <a:t>textes de leur choix</a:t>
            </a:r>
            <a:r>
              <a:rPr lang="fr-FR" sz="8000" dirty="0"/>
              <a:t>»</a:t>
            </a:r>
          </a:p>
          <a:p>
            <a:r>
              <a:rPr lang="fr-FR" sz="8000" dirty="0" smtClean="0"/>
              <a:t>«</a:t>
            </a:r>
            <a:r>
              <a:rPr lang="fr-FR" sz="8000" dirty="0"/>
              <a:t>une </a:t>
            </a:r>
            <a:r>
              <a:rPr lang="fr-FR" sz="8000" b="1" dirty="0"/>
              <a:t>bibliographie indicative </a:t>
            </a:r>
            <a:r>
              <a:rPr lang="fr-FR" sz="8000" dirty="0"/>
              <a:t>(…) fournie à titre d’illustration, et [qui] ne prédétermine en aucun cas le choix des textes proposés dans le cadre des épreuves du baccalauréat»</a:t>
            </a:r>
          </a:p>
          <a:p>
            <a:pPr marL="0" indent="0">
              <a:buNone/>
            </a:pPr>
            <a:endParaRPr lang="fr-FR" dirty="0"/>
          </a:p>
        </p:txBody>
      </p:sp>
    </p:spTree>
    <p:extLst>
      <p:ext uri="{BB962C8B-B14F-4D97-AF65-F5344CB8AC3E}">
        <p14:creationId xmlns:p14="http://schemas.microsoft.com/office/powerpoint/2010/main" val="1518589980"/>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t>Un enseignement de lettres </a:t>
            </a:r>
            <a:r>
              <a:rPr lang="fr-FR" sz="3600" b="1" dirty="0"/>
              <a:t>et</a:t>
            </a:r>
            <a:r>
              <a:rPr lang="fr-FR" sz="3600" dirty="0"/>
              <a:t> de philosophie</a:t>
            </a:r>
          </a:p>
        </p:txBody>
      </p:sp>
      <p:sp>
        <p:nvSpPr>
          <p:cNvPr id="3" name="Espace réservé du contenu 2"/>
          <p:cNvSpPr>
            <a:spLocks noGrp="1"/>
          </p:cNvSpPr>
          <p:nvPr>
            <p:ph idx="1"/>
          </p:nvPr>
        </p:nvSpPr>
        <p:spPr/>
        <p:txBody>
          <a:bodyPr>
            <a:normAutofit fontScale="25000" lnSpcReduction="20000"/>
          </a:bodyPr>
          <a:lstStyle/>
          <a:p>
            <a:endParaRPr lang="fr-FR" dirty="0"/>
          </a:p>
          <a:p>
            <a:r>
              <a:rPr lang="fr-FR" sz="7200" dirty="0" smtClean="0"/>
              <a:t>«</a:t>
            </a:r>
            <a:r>
              <a:rPr lang="fr-FR" sz="7200" dirty="0"/>
              <a:t>réunissant des disciplines à la fois différentes et fortement liées</a:t>
            </a:r>
            <a:r>
              <a:rPr lang="fr-FR" sz="7200" dirty="0" smtClean="0"/>
              <a:t>»</a:t>
            </a:r>
            <a:endParaRPr lang="fr-FR" sz="7200" dirty="0"/>
          </a:p>
          <a:p>
            <a:r>
              <a:rPr lang="fr-FR" sz="7200" dirty="0" smtClean="0"/>
              <a:t>Enseignement </a:t>
            </a:r>
            <a:r>
              <a:rPr lang="fr-FR" sz="7200" dirty="0"/>
              <a:t>dispensé «</a:t>
            </a:r>
            <a:r>
              <a:rPr lang="fr-FR" sz="7200" b="1" dirty="0"/>
              <a:t>à parts égales sur chaque année du cycle</a:t>
            </a:r>
            <a:r>
              <a:rPr lang="fr-FR" sz="7200" dirty="0"/>
              <a:t>»</a:t>
            </a:r>
          </a:p>
          <a:p>
            <a:r>
              <a:rPr lang="fr-FR" sz="7200" dirty="0" smtClean="0"/>
              <a:t>«</a:t>
            </a:r>
            <a:r>
              <a:rPr lang="fr-FR" sz="7200" dirty="0"/>
              <a:t>Aucune de ces entrées n’est spécifiquement «littéraire» ou «philosophique</a:t>
            </a:r>
            <a:r>
              <a:rPr lang="fr-FR" sz="7200" dirty="0" smtClean="0"/>
              <a:t>». Chacune </a:t>
            </a:r>
            <a:r>
              <a:rPr lang="fr-FR" sz="7200" dirty="0"/>
              <a:t>d’entre elles se prête à </a:t>
            </a:r>
            <a:r>
              <a:rPr lang="fr-FR" sz="7200" b="1" dirty="0"/>
              <a:t>une approche croisée</a:t>
            </a:r>
            <a:r>
              <a:rPr lang="fr-FR" sz="7200" dirty="0"/>
              <a:t>»</a:t>
            </a:r>
          </a:p>
          <a:p>
            <a:r>
              <a:rPr lang="fr-FR" sz="7200" dirty="0" smtClean="0"/>
              <a:t>Implique </a:t>
            </a:r>
            <a:r>
              <a:rPr lang="fr-FR" sz="7200" dirty="0"/>
              <a:t>«une </a:t>
            </a:r>
            <a:r>
              <a:rPr lang="fr-FR" sz="7200" b="1" dirty="0"/>
              <a:t>concertation et une coopération effective </a:t>
            </a:r>
            <a:r>
              <a:rPr lang="fr-FR" sz="7200" dirty="0"/>
              <a:t>entre les professeurs en charge de cet enseignement»</a:t>
            </a:r>
          </a:p>
          <a:p>
            <a:r>
              <a:rPr lang="fr-FR" sz="7200" dirty="0" smtClean="0"/>
              <a:t>«</a:t>
            </a:r>
            <a:r>
              <a:rPr lang="fr-FR" sz="7200" dirty="0"/>
              <a:t>Les professeurs de Lettres et de Philosophie travaillent sur des objets communs, construits, étudiés et réfléchis </a:t>
            </a:r>
            <a:r>
              <a:rPr lang="fr-FR" sz="7200" b="1" dirty="0"/>
              <a:t>sous les perspectives théoriques et pédagogiques requises par leurs disciplines respectives</a:t>
            </a:r>
            <a:r>
              <a:rPr lang="fr-FR" sz="7200" dirty="0"/>
              <a:t>»</a:t>
            </a:r>
          </a:p>
          <a:p>
            <a:r>
              <a:rPr lang="fr-FR" sz="7200" dirty="0" smtClean="0"/>
              <a:t>«</a:t>
            </a:r>
            <a:r>
              <a:rPr lang="fr-FR" sz="7200" dirty="0"/>
              <a:t>placer les deux parcours disciplinaires en bonne cohérence –dans le </a:t>
            </a:r>
            <a:r>
              <a:rPr lang="fr-FR" sz="7200" b="1" dirty="0"/>
              <a:t>respect des spécificités intellectuelles et didactiques des disciplines</a:t>
            </a:r>
            <a:r>
              <a:rPr lang="fr-FR" sz="7200" dirty="0"/>
              <a:t>.»</a:t>
            </a:r>
          </a:p>
          <a:p>
            <a:endParaRPr lang="fr-FR" dirty="0"/>
          </a:p>
        </p:txBody>
      </p:sp>
    </p:spTree>
    <p:extLst>
      <p:ext uri="{BB962C8B-B14F-4D97-AF65-F5344CB8AC3E}">
        <p14:creationId xmlns:p14="http://schemas.microsoft.com/office/powerpoint/2010/main" val="4250886805"/>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buNone/>
            </a:pPr>
            <a:r>
              <a:rPr lang="fr-FR" dirty="0" smtClean="0"/>
              <a:t>Comprenons : </a:t>
            </a:r>
          </a:p>
          <a:p>
            <a:r>
              <a:rPr lang="fr-FR" dirty="0" smtClean="0"/>
              <a:t>Un enseignement conjoignant deux disciplines et non une nouvelle discipline ;</a:t>
            </a:r>
          </a:p>
          <a:p>
            <a:r>
              <a:rPr lang="fr-FR" dirty="0" smtClean="0"/>
              <a:t>Un programme thématique qui intéresse autant le littéraire que le philosophe ;</a:t>
            </a:r>
          </a:p>
          <a:p>
            <a:r>
              <a:rPr lang="fr-FR" dirty="0" smtClean="0"/>
              <a:t>Un programme qui n’est pas un programme d’histoire des idées, mais un programme fondé tout entier sur l’étude de textes précis ;</a:t>
            </a:r>
          </a:p>
          <a:p>
            <a:r>
              <a:rPr lang="fr-FR" dirty="0" smtClean="0"/>
              <a:t>Un </a:t>
            </a:r>
            <a:r>
              <a:rPr lang="fr-FR" dirty="0"/>
              <a:t>programme d’« humanités » </a:t>
            </a:r>
            <a:r>
              <a:rPr lang="fr-FR" dirty="0" smtClean="0"/>
              <a:t>qui a </a:t>
            </a:r>
            <a:r>
              <a:rPr lang="fr-FR" dirty="0"/>
              <a:t>beaucoup de rapport avec la culture générale – comment en serait-il autrement ? </a:t>
            </a:r>
            <a:r>
              <a:rPr lang="fr-FR" dirty="0" smtClean="0"/>
              <a:t>Une </a:t>
            </a:r>
            <a:r>
              <a:rPr lang="fr-FR" dirty="0"/>
              <a:t>réflexion </a:t>
            </a:r>
            <a:r>
              <a:rPr lang="fr-FR" dirty="0" smtClean="0"/>
              <a:t>philosophique et littéraire </a:t>
            </a:r>
            <a:r>
              <a:rPr lang="fr-FR" dirty="0"/>
              <a:t>sans une forme de culture générale qui la sous-tende est-elle seulement concevable ?</a:t>
            </a:r>
            <a:endParaRPr lang="fr-FR" dirty="0" smtClean="0"/>
          </a:p>
          <a:p>
            <a:endParaRPr lang="fr-FR" dirty="0"/>
          </a:p>
        </p:txBody>
      </p:sp>
    </p:spTree>
    <p:extLst>
      <p:ext uri="{BB962C8B-B14F-4D97-AF65-F5344CB8AC3E}">
        <p14:creationId xmlns:p14="http://schemas.microsoft.com/office/powerpoint/2010/main" val="1752826863"/>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dialogue entre deux disciplines</a:t>
            </a:r>
            <a:endParaRPr lang="fr-FR" dirty="0"/>
          </a:p>
        </p:txBody>
      </p:sp>
      <p:sp>
        <p:nvSpPr>
          <p:cNvPr id="3" name="Espace réservé du contenu 2"/>
          <p:cNvSpPr>
            <a:spLocks noGrp="1"/>
          </p:cNvSpPr>
          <p:nvPr>
            <p:ph idx="1"/>
          </p:nvPr>
        </p:nvSpPr>
        <p:spPr/>
        <p:txBody>
          <a:bodyPr>
            <a:normAutofit/>
          </a:bodyPr>
          <a:lstStyle/>
          <a:p>
            <a:pPr marL="0" indent="0" algn="just">
              <a:buNone/>
            </a:pPr>
            <a:r>
              <a:rPr lang="fr-FR" sz="2400" b="1" dirty="0"/>
              <a:t>L’interdisciplinarité</a:t>
            </a:r>
            <a:r>
              <a:rPr lang="fr-FR" sz="2400" dirty="0"/>
              <a:t>, quand elle n’est pas utilisée comme le nom commun de toutes les relations entre les disciplines, est au sens précis du terme un </a:t>
            </a:r>
            <a:r>
              <a:rPr lang="fr-FR" sz="2400" b="1" dirty="0"/>
              <a:t>dialogue</a:t>
            </a:r>
            <a:r>
              <a:rPr lang="fr-FR" sz="2400" dirty="0"/>
              <a:t>, et non une juxtaposition, qui permet de croiser les regards et de saisir ce que les démarches spécifiques apportent et révèlent de l’objet donné en partage, dans une collaboration des différences et des spécificités. </a:t>
            </a:r>
          </a:p>
          <a:p>
            <a:pPr marL="0" indent="0" algn="just">
              <a:buNone/>
            </a:pPr>
            <a:endParaRPr lang="fr-FR" sz="2800" dirty="0"/>
          </a:p>
        </p:txBody>
      </p:sp>
    </p:spTree>
    <p:extLst>
      <p:ext uri="{BB962C8B-B14F-4D97-AF65-F5344CB8AC3E}">
        <p14:creationId xmlns:p14="http://schemas.microsoft.com/office/powerpoint/2010/main" val="2004161451"/>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a:buNone/>
            </a:pPr>
            <a:r>
              <a:rPr lang="fr-FR" sz="2400" dirty="0"/>
              <a:t>« L’interdisciplinarité suppose naturellement l’existence des disciplines, et reconnaît que l’approche disciplinaire est parfois irremplaçable ; elle apporte en même temps la démonstration que l’approche disciplinaire n’est plus satisfaisante dans nombre de </a:t>
            </a:r>
            <a:r>
              <a:rPr lang="fr-FR" sz="2400" dirty="0" smtClean="0"/>
              <a:t>situations, </a:t>
            </a:r>
            <a:r>
              <a:rPr lang="fr-FR" sz="2400" dirty="0"/>
              <a:t>et de ce </a:t>
            </a:r>
            <a:r>
              <a:rPr lang="fr-FR" sz="2400" dirty="0" smtClean="0"/>
              <a:t>fait </a:t>
            </a:r>
            <a:r>
              <a:rPr lang="fr-FR" sz="2400" dirty="0"/>
              <a:t>en vient à contester les contenus parcellaires et les barrières qui séparent trop rigidement les disciplines </a:t>
            </a:r>
            <a:r>
              <a:rPr lang="fr-FR" sz="2400" dirty="0" smtClean="0"/>
              <a:t>», Colloque de l’UNESCO, 1985</a:t>
            </a:r>
            <a:endParaRPr lang="fr-FR" sz="2400" dirty="0"/>
          </a:p>
          <a:p>
            <a:pPr marL="0" indent="0">
              <a:buNone/>
            </a:pPr>
            <a:endParaRPr lang="fr-FR" dirty="0"/>
          </a:p>
        </p:txBody>
      </p:sp>
    </p:spTree>
    <p:extLst>
      <p:ext uri="{BB962C8B-B14F-4D97-AF65-F5344CB8AC3E}">
        <p14:creationId xmlns:p14="http://schemas.microsoft.com/office/powerpoint/2010/main" val="2372261765"/>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a:t>
            </a:r>
            <a:r>
              <a:rPr lang="fr-FR" dirty="0" smtClean="0"/>
              <a:t>compétences : </a:t>
            </a:r>
            <a:endParaRPr lang="fr-FR" dirty="0"/>
          </a:p>
        </p:txBody>
      </p:sp>
      <p:sp>
        <p:nvSpPr>
          <p:cNvPr id="3" name="Espace réservé du contenu 2"/>
          <p:cNvSpPr>
            <a:spLocks noGrp="1"/>
          </p:cNvSpPr>
          <p:nvPr>
            <p:ph idx="1"/>
          </p:nvPr>
        </p:nvSpPr>
        <p:spPr>
          <a:xfrm>
            <a:off x="1451578" y="1853754"/>
            <a:ext cx="9603275" cy="3450613"/>
          </a:xfrm>
        </p:spPr>
        <p:txBody>
          <a:bodyPr>
            <a:normAutofit fontScale="25000" lnSpcReduction="20000"/>
          </a:bodyPr>
          <a:lstStyle/>
          <a:p>
            <a:pPr marL="0" indent="0" algn="just">
              <a:buNone/>
            </a:pPr>
            <a:endParaRPr lang="fr-FR" dirty="0"/>
          </a:p>
          <a:p>
            <a:pPr algn="just"/>
            <a:r>
              <a:rPr lang="fr-FR" sz="8000" dirty="0"/>
              <a:t>Lire, </a:t>
            </a:r>
            <a:r>
              <a:rPr lang="fr-FR" sz="8000" dirty="0" smtClean="0"/>
              <a:t>interpréter ;</a:t>
            </a:r>
            <a:endParaRPr lang="fr-FR" sz="8000" dirty="0"/>
          </a:p>
          <a:p>
            <a:pPr algn="just"/>
            <a:r>
              <a:rPr lang="fr-FR" sz="8000" dirty="0" smtClean="0"/>
              <a:t>Contextualiser ;</a:t>
            </a:r>
            <a:endParaRPr lang="fr-FR" sz="8000" dirty="0"/>
          </a:p>
          <a:p>
            <a:pPr algn="just"/>
            <a:r>
              <a:rPr lang="fr-FR" sz="8000" dirty="0"/>
              <a:t>Faire des liens, </a:t>
            </a:r>
            <a:r>
              <a:rPr lang="fr-FR" sz="8000" dirty="0" smtClean="0"/>
              <a:t>convoquer des </a:t>
            </a:r>
            <a:r>
              <a:rPr lang="fr-FR" sz="8000" dirty="0"/>
              <a:t>références </a:t>
            </a:r>
            <a:r>
              <a:rPr lang="fr-FR" sz="8000" dirty="0" smtClean="0"/>
              <a:t>;</a:t>
            </a:r>
            <a:endParaRPr lang="fr-FR" sz="8000" dirty="0"/>
          </a:p>
          <a:p>
            <a:pPr algn="just"/>
            <a:r>
              <a:rPr lang="fr-FR" sz="8000" dirty="0"/>
              <a:t>Analyser des problèmes et des objets </a:t>
            </a:r>
            <a:r>
              <a:rPr lang="fr-FR" sz="8000" dirty="0" smtClean="0"/>
              <a:t>complexes ;</a:t>
            </a:r>
            <a:endParaRPr lang="fr-FR" sz="8000" dirty="0"/>
          </a:p>
          <a:p>
            <a:pPr algn="just"/>
            <a:r>
              <a:rPr lang="fr-FR" sz="8000" dirty="0" smtClean="0"/>
              <a:t>Problématiser ;</a:t>
            </a:r>
            <a:endParaRPr lang="fr-FR" sz="8000" dirty="0"/>
          </a:p>
          <a:p>
            <a:pPr algn="just"/>
            <a:r>
              <a:rPr lang="fr-FR" sz="8000" dirty="0" smtClean="0"/>
              <a:t>Conceptualiser ;</a:t>
            </a:r>
            <a:endParaRPr lang="fr-FR" sz="8000" dirty="0"/>
          </a:p>
          <a:p>
            <a:pPr algn="just"/>
            <a:r>
              <a:rPr lang="fr-FR" sz="8000" dirty="0" smtClean="0"/>
              <a:t>Commenter ;</a:t>
            </a:r>
            <a:endParaRPr lang="fr-FR" sz="8000" dirty="0"/>
          </a:p>
          <a:p>
            <a:pPr algn="just"/>
            <a:r>
              <a:rPr lang="fr-FR" sz="8000" dirty="0"/>
              <a:t>Argumenter, développer son jugement </a:t>
            </a:r>
            <a:r>
              <a:rPr lang="fr-FR" sz="8000" dirty="0" smtClean="0"/>
              <a:t>critique ;</a:t>
            </a:r>
          </a:p>
          <a:p>
            <a:pPr algn="just"/>
            <a:r>
              <a:rPr lang="fr-FR" sz="8000" dirty="0" smtClean="0"/>
              <a:t>Maîtriser l’expression écrite et orale.</a:t>
            </a:r>
          </a:p>
          <a:p>
            <a:pPr algn="just"/>
            <a:endParaRPr lang="fr-FR" dirty="0"/>
          </a:p>
          <a:p>
            <a:endParaRPr lang="fr-FR" dirty="0"/>
          </a:p>
          <a:p>
            <a:endParaRPr lang="fr-FR" dirty="0"/>
          </a:p>
        </p:txBody>
      </p:sp>
    </p:spTree>
    <p:extLst>
      <p:ext uri="{BB962C8B-B14F-4D97-AF65-F5344CB8AC3E}">
        <p14:creationId xmlns:p14="http://schemas.microsoft.com/office/powerpoint/2010/main" val="3817432542"/>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Galerie</Template>
  <TotalTime>218</TotalTime>
  <Words>1543</Words>
  <Application>Microsoft Office PowerPoint</Application>
  <PresentationFormat>Grand écran</PresentationFormat>
  <Paragraphs>134</Paragraphs>
  <Slides>18</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18</vt:i4>
      </vt:variant>
    </vt:vector>
  </HeadingPairs>
  <TitlesOfParts>
    <vt:vector size="21" baseType="lpstr">
      <vt:lpstr>Arial</vt:lpstr>
      <vt:lpstr>Gill Sans MT</vt:lpstr>
      <vt:lpstr>Gallery</vt:lpstr>
      <vt:lpstr>Enseignement de spécialité Humanités, littérature et philosophie en classe de première 2019-2020 </vt:lpstr>
      <vt:lpstr>TEXTES DE REFERENCES POUR LA RENTREE 2019 : </vt:lpstr>
      <vt:lpstr>    </vt:lpstr>
      <vt:lpstr>UNE APPROCHE PAR LES TEXTES :</vt:lpstr>
      <vt:lpstr>Un enseignement de lettres et de philosophie</vt:lpstr>
      <vt:lpstr>Présentation PowerPoint</vt:lpstr>
      <vt:lpstr>Un dialogue entre deux disciplines</vt:lpstr>
      <vt:lpstr>Présentation PowerPoint</vt:lpstr>
      <vt:lpstr>Des compétences : </vt:lpstr>
      <vt:lpstr>Les programmes : Lettres et HLP</vt:lpstr>
      <vt:lpstr>Les programmes : Lettres et HLP</vt:lpstr>
      <vt:lpstr>L’épreuve au baccalauréat :</vt:lpstr>
      <vt:lpstr>Présentation PowerPoint</vt:lpstr>
      <vt:lpstr>Présentation PowerPoint</vt:lpstr>
      <vt:lpstr>Compréhension/interprétation :</vt:lpstr>
      <vt:lpstr>Compréhension/interprétation :</vt:lpstr>
      <vt:lpstr>Raisonnement : </vt:lpstr>
      <vt:lpstr>Tension bénéfique entre littérature et philosophie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Enseignement de spécialité Humanités, littérature et philosophie en classe de première – 2019-2020 </dc:title>
  <dc:creator>Utilisateur Windows</dc:creator>
  <cp:lastModifiedBy>Utilisateur Windows</cp:lastModifiedBy>
  <cp:revision>59</cp:revision>
  <dcterms:created xsi:type="dcterms:W3CDTF">2019-06-28T12:47:04Z</dcterms:created>
  <dcterms:modified xsi:type="dcterms:W3CDTF">2019-09-30T13:16:05Z</dcterms:modified>
</cp:coreProperties>
</file>