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6743700" y="4064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3352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028700" y="3759200"/>
            <a:ext cx="4800600" cy="23368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16586" y="3226816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14350" y="508000"/>
            <a:ext cx="5829300" cy="23368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5257800" y="0"/>
            <a:ext cx="16002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1194816" y="4370832"/>
            <a:ext cx="832713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5129784" y="3901017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5200650" y="40270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186934" y="4013202"/>
            <a:ext cx="342900" cy="588433"/>
          </a:xfrm>
        </p:spPr>
        <p:txBody>
          <a:bodyPr/>
          <a:lstStyle/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8600" y="406400"/>
            <a:ext cx="4914900" cy="7761821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543550" y="406402"/>
            <a:ext cx="1085850" cy="780203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3271266" y="1368497"/>
            <a:ext cx="342900" cy="588433"/>
          </a:xfrm>
        </p:spPr>
        <p:txBody>
          <a:bodyPr/>
          <a:lstStyle/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226314" y="2036064"/>
            <a:ext cx="6377940" cy="6096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6743700" y="2540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4300" y="3048000"/>
            <a:ext cx="6624828" cy="406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6586" y="189803"/>
            <a:ext cx="6624828" cy="285292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26319" y="3657601"/>
            <a:ext cx="4860131" cy="2230967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14300" y="325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711200"/>
            <a:ext cx="5829300" cy="2032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343400" y="8546592"/>
            <a:ext cx="2283714" cy="487680"/>
          </a:xfrm>
        </p:spPr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3422310" y="2100870"/>
            <a:ext cx="6691" cy="642607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226314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3600450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3429000" y="2933700"/>
            <a:ext cx="0" cy="558393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6858000" cy="1930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14300" y="1828800"/>
            <a:ext cx="6624828" cy="1219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9442" y="8522208"/>
            <a:ext cx="6624828" cy="41452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3030141" cy="97729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593498" y="2032000"/>
            <a:ext cx="3031331" cy="97536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28600" y="8546592"/>
            <a:ext cx="2686050" cy="48768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14300" y="170688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226314" y="3295178"/>
            <a:ext cx="3031236" cy="5091205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3600450" y="3295177"/>
            <a:ext cx="3028950" cy="5096256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3257550" y="1389889"/>
            <a:ext cx="342900" cy="588433"/>
          </a:xfrm>
        </p:spPr>
        <p:txBody>
          <a:bodyPr/>
          <a:lstStyle>
            <a:lvl1pPr algn="ctr">
              <a:defRPr/>
            </a:lvl1pPr>
          </a:lstStyle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3257550" y="1381361"/>
            <a:ext cx="342900" cy="588433"/>
          </a:xfrm>
        </p:spPr>
        <p:txBody>
          <a:bodyPr/>
          <a:lstStyle/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4300" y="211328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3200400" y="8432800"/>
            <a:ext cx="457200" cy="5884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14300" y="203200"/>
            <a:ext cx="6624828" cy="4064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6858000" cy="15849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50" y="1219200"/>
            <a:ext cx="1771650" cy="13208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285750" y="2641601"/>
            <a:ext cx="1771650" cy="5526617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2343150" y="914400"/>
            <a:ext cx="4229100" cy="7213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537460" cy="48768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14300" y="203200"/>
            <a:ext cx="6624828" cy="40233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/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50281" y="6705600"/>
            <a:ext cx="4400550" cy="16256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50281" y="812800"/>
            <a:ext cx="4400550" cy="56896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85750" y="1320800"/>
            <a:ext cx="1828800" cy="70104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341114" y="8539979"/>
            <a:ext cx="2283714" cy="487680"/>
          </a:xfrm>
        </p:spPr>
        <p:txBody>
          <a:bodyPr/>
          <a:lstStyle/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688336" cy="48768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6858000" cy="18578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343400" y="8539979"/>
            <a:ext cx="2283714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590F3BC-236F-478A-BD80-89524435BC1B}" type="datetimeFigureOut">
              <a:rPr lang="fr-FR" smtClean="0"/>
              <a:pPr/>
              <a:t>04/11/2019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28600" y="8547797"/>
            <a:ext cx="268605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14300" y="1702324"/>
            <a:ext cx="662482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3257550" y="1386900"/>
            <a:ext cx="342900" cy="588433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696539B-0935-47A8-A13D-3C29557DC7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6400800" cy="6132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reload=9&amp;v=OO2HBhwk05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ogs.hypotheses.org/562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latin typeface="Arial Rounded MT Bold" pitchFamily="34" charset="0"/>
              </a:rPr>
              <a:t>Inspirations orientales</a:t>
            </a:r>
            <a:endParaRPr lang="fr-FR" sz="48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66" y="0"/>
            <a:ext cx="6172200" cy="1524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latin typeface="Arial Narrow" pitchFamily="34" charset="0"/>
              </a:rPr>
              <a:t>Développement du voyage commercial</a:t>
            </a:r>
            <a:br>
              <a:rPr lang="fr-FR" b="1" dirty="0" smtClean="0">
                <a:latin typeface="Arial Narrow" pitchFamily="34" charset="0"/>
              </a:rPr>
            </a:br>
            <a:endParaRPr lang="fr-FR" b="1" dirty="0">
              <a:latin typeface="Arial Narrow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267869" y="1333478"/>
            <a:ext cx="6172200" cy="603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b="1" dirty="0" smtClean="0">
                <a:latin typeface="Arial Narrow" pitchFamily="34" charset="0"/>
              </a:rPr>
              <a:t>		Route de la soie</a:t>
            </a:r>
          </a:p>
          <a:p>
            <a:pPr>
              <a:buNone/>
            </a:pPr>
            <a:r>
              <a:rPr lang="fr-FR" sz="2000" b="1" dirty="0" smtClean="0">
                <a:latin typeface="Arial Narrow" pitchFamily="34" charset="0"/>
              </a:rPr>
              <a:t>		Compagnie des Indes</a:t>
            </a:r>
          </a:p>
          <a:p>
            <a:pPr>
              <a:buNone/>
            </a:pPr>
            <a:r>
              <a:rPr lang="fr-FR" sz="2000" b="1" dirty="0" smtClean="0">
                <a:latin typeface="Arial Narrow" pitchFamily="34" charset="0"/>
              </a:rPr>
              <a:t>		Commerce arabo-musulma</a:t>
            </a:r>
            <a:r>
              <a:rPr lang="fr-FR" sz="2000" b="1" dirty="0">
                <a:latin typeface="Arial Narrow" pitchFamily="34" charset="0"/>
              </a:rPr>
              <a:t>n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6" name="Image 5" descr="com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56" y="2643174"/>
            <a:ext cx="5500702" cy="59208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42" y="785786"/>
            <a:ext cx="5657868" cy="1175836"/>
          </a:xfrm>
        </p:spPr>
        <p:txBody>
          <a:bodyPr>
            <a:normAutofit fontScale="90000"/>
          </a:bodyPr>
          <a:lstStyle/>
          <a:p>
            <a:r>
              <a:rPr lang="fr-FR" sz="3200" b="1" smtClean="0">
                <a:latin typeface="Arial Narrow" pitchFamily="34" charset="0"/>
              </a:rPr>
              <a:t>Les </a:t>
            </a:r>
            <a:r>
              <a:rPr lang="fr-FR" sz="3200" b="1" smtClean="0">
                <a:latin typeface="Arial Narrow" pitchFamily="34" charset="0"/>
              </a:rPr>
              <a:t>Turqueries </a:t>
            </a:r>
            <a:r>
              <a:rPr lang="fr-FR" sz="3200" b="1" dirty="0" smtClean="0">
                <a:latin typeface="Arial Narrow" pitchFamily="34" charset="0"/>
              </a:rPr>
              <a:t>au théâtre</a:t>
            </a:r>
            <a:br>
              <a:rPr lang="fr-FR" sz="3200" b="1" dirty="0" smtClean="0">
                <a:latin typeface="Arial Narrow" pitchFamily="34" charset="0"/>
              </a:rPr>
            </a:br>
            <a:r>
              <a:rPr lang="fr-FR" sz="3200" b="1" dirty="0" smtClean="0">
                <a:latin typeface="Arial Narrow" pitchFamily="34" charset="0"/>
              </a:rPr>
              <a:t>MOLIERE</a:t>
            </a:r>
            <a:br>
              <a:rPr lang="fr-FR" sz="3200" b="1" dirty="0" smtClean="0">
                <a:latin typeface="Arial Narrow" pitchFamily="34" charset="0"/>
              </a:rPr>
            </a:br>
            <a:r>
              <a:rPr lang="fr-FR" sz="3200" b="1" i="1" dirty="0" smtClean="0">
                <a:latin typeface="Arial Narrow" pitchFamily="34" charset="0"/>
              </a:rPr>
              <a:t>Le Bourgeois Gentilhomme</a:t>
            </a:r>
            <a:endParaRPr lang="fr-FR" sz="3200" b="1" i="1" dirty="0">
              <a:latin typeface="Arial Narrow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6172200" cy="701040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>
              <a:hlinkClick r:id="rId2"/>
            </a:endParaRPr>
          </a:p>
          <a:p>
            <a:pPr>
              <a:buNone/>
            </a:pPr>
            <a:endParaRPr lang="fr-FR" dirty="0">
              <a:hlinkClick r:id="rId2"/>
            </a:endParaRPr>
          </a:p>
          <a:p>
            <a:pPr>
              <a:buNone/>
            </a:pPr>
            <a:endParaRPr lang="fr-FR" dirty="0" smtClean="0">
              <a:hlinkClick r:id="rId2"/>
            </a:endParaRPr>
          </a:p>
          <a:p>
            <a:pPr>
              <a:buNone/>
            </a:pPr>
            <a:endParaRPr lang="fr-FR" dirty="0">
              <a:hlinkClick r:id="rId2"/>
            </a:endParaRPr>
          </a:p>
          <a:p>
            <a:pPr>
              <a:buNone/>
            </a:pPr>
            <a:endParaRPr lang="fr-FR" dirty="0" smtClean="0">
              <a:hlinkClick r:id="rId2"/>
            </a:endParaRPr>
          </a:p>
          <a:p>
            <a:pPr>
              <a:buNone/>
            </a:pPr>
            <a:endParaRPr lang="fr-FR" dirty="0" smtClean="0">
              <a:hlinkClick r:id="rId2"/>
            </a:endParaRPr>
          </a:p>
          <a:p>
            <a:pPr>
              <a:buNone/>
            </a:pPr>
            <a:endParaRPr lang="fr-FR" dirty="0">
              <a:hlinkClick r:id="rId2"/>
            </a:endParaRPr>
          </a:p>
          <a:p>
            <a:pPr>
              <a:buNone/>
            </a:pPr>
            <a:endParaRPr lang="fr-FR" sz="1300" dirty="0" smtClean="0">
              <a:hlinkClick r:id="rId2"/>
            </a:endParaRPr>
          </a:p>
          <a:p>
            <a:pPr>
              <a:buNone/>
            </a:pPr>
            <a:endParaRPr lang="fr-FR" sz="1300" dirty="0">
              <a:hlinkClick r:id="rId2"/>
            </a:endParaRPr>
          </a:p>
          <a:p>
            <a:pPr>
              <a:buNone/>
            </a:pPr>
            <a:endParaRPr lang="fr-FR" sz="1300" dirty="0" smtClean="0">
              <a:hlinkClick r:id="rId2"/>
            </a:endParaRPr>
          </a:p>
          <a:p>
            <a:pPr>
              <a:buNone/>
            </a:pPr>
            <a:endParaRPr lang="fr-FR" sz="1300" dirty="0">
              <a:hlinkClick r:id="rId2"/>
            </a:endParaRPr>
          </a:p>
          <a:p>
            <a:pPr>
              <a:buNone/>
            </a:pPr>
            <a:endParaRPr lang="fr-FR" sz="1300" dirty="0" smtClean="0">
              <a:hlinkClick r:id="rId2"/>
            </a:endParaRPr>
          </a:p>
          <a:p>
            <a:pPr>
              <a:buNone/>
            </a:pPr>
            <a:endParaRPr lang="fr-FR" sz="1300" dirty="0">
              <a:hlinkClick r:id="rId2"/>
            </a:endParaRPr>
          </a:p>
          <a:p>
            <a:pPr>
              <a:buNone/>
            </a:pPr>
            <a:endParaRPr lang="fr-FR" sz="1300" dirty="0">
              <a:hlinkClick r:id="rId2"/>
            </a:endParaRPr>
          </a:p>
        </p:txBody>
      </p:sp>
      <p:pic>
        <p:nvPicPr>
          <p:cNvPr id="4" name="Espace réservé du contenu 3" descr="bourgeois_gentilhomme_paris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8" y="2071670"/>
            <a:ext cx="6143668" cy="57101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4356" y="8072462"/>
            <a:ext cx="5429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  <a:hlinkClick r:id="rId2"/>
              </a:rPr>
              <a:t>https://www.youtube.com/watch?reload=9&amp;v=OO2HBhwk05g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latin typeface="Arial Narrow" pitchFamily="34" charset="0"/>
              </a:rPr>
              <a:t>Les Mille et Une Nuits</a:t>
            </a:r>
            <a:br>
              <a:rPr lang="fr-FR" b="1" dirty="0" smtClean="0">
                <a:latin typeface="Arial Narrow" pitchFamily="34" charset="0"/>
              </a:rPr>
            </a:br>
            <a:r>
              <a:rPr lang="fr-FR" sz="2400" b="1" dirty="0" smtClean="0">
                <a:latin typeface="Arial Narrow" pitchFamily="34" charset="0"/>
              </a:rPr>
              <a:t>La première traduction française est l'œuvre d’Antoine GALLAND publiée de 1704 à 1717 </a:t>
            </a:r>
            <a:endParaRPr lang="fr-FR" sz="2400" b="1" dirty="0">
              <a:latin typeface="Arial Narrow" pitchFamily="34" charset="0"/>
            </a:endParaRPr>
          </a:p>
        </p:txBody>
      </p:sp>
      <p:pic>
        <p:nvPicPr>
          <p:cNvPr id="4" name="Espace réservé du contenu 3" descr="Sughrat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84" y="2571736"/>
            <a:ext cx="4720518" cy="558720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90" y="0"/>
            <a:ext cx="6929486" cy="2214546"/>
          </a:xfrm>
        </p:spPr>
        <p:txBody>
          <a:bodyPr>
            <a:noAutofit/>
          </a:bodyPr>
          <a:lstStyle/>
          <a:p>
            <a:pPr algn="l"/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	</a:t>
            </a:r>
            <a:r>
              <a:rPr lang="fr-FR" sz="3600" b="1" dirty="0" smtClean="0">
                <a:latin typeface="Arial Narrow" pitchFamily="34" charset="0"/>
              </a:rPr>
              <a:t>La mode orientale à l’Opéra</a:t>
            </a:r>
            <a:br>
              <a:rPr lang="fr-FR" sz="3600" b="1" dirty="0" smtClean="0">
                <a:latin typeface="Arial Narrow" pitchFamily="34" charset="0"/>
              </a:rPr>
            </a:br>
            <a:r>
              <a:rPr lang="fr-FR" sz="2400" b="1" dirty="0" smtClean="0">
                <a:latin typeface="Arial Narrow" pitchFamily="34" charset="0"/>
              </a:rPr>
              <a:t>Rôle </a:t>
            </a:r>
            <a:r>
              <a:rPr lang="fr-FR" sz="2400" b="1" dirty="0">
                <a:latin typeface="Arial Narrow" pitchFamily="34" charset="0"/>
              </a:rPr>
              <a:t>d'Argan dans </a:t>
            </a:r>
            <a:r>
              <a:rPr lang="fr-FR" sz="2400" b="1" i="1" dirty="0">
                <a:latin typeface="Arial Narrow" pitchFamily="34" charset="0"/>
              </a:rPr>
              <a:t>La Jérusalem délivrée</a:t>
            </a:r>
            <a:r>
              <a:rPr lang="fr-FR" sz="2400" b="1" dirty="0">
                <a:latin typeface="Arial Narrow" pitchFamily="34" charset="0"/>
              </a:rPr>
              <a:t>, Opéra de 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b="1" dirty="0" smtClean="0">
                <a:latin typeface="Arial Narrow" pitchFamily="34" charset="0"/>
              </a:rPr>
              <a:t>Paris</a:t>
            </a:r>
            <a:r>
              <a:rPr lang="fr-FR" sz="3200" dirty="0"/>
              <a:t/>
            </a:r>
            <a:br>
              <a:rPr lang="fr-FR" sz="3200" dirty="0"/>
            </a:br>
            <a:endParaRPr lang="fr-FR" sz="3600" dirty="0"/>
          </a:p>
        </p:txBody>
      </p:sp>
      <p:pic>
        <p:nvPicPr>
          <p:cNvPr id="4" name="Espace réservé du contenu 3" descr="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85926" y="2428860"/>
            <a:ext cx="3724275" cy="5715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RAMEAU, Les Indes galantes (1735)</a:t>
            </a:r>
            <a:br>
              <a:rPr lang="fr-FR" dirty="0" smtClean="0"/>
            </a:br>
            <a:r>
              <a:rPr lang="fr-FR" sz="3100" dirty="0" smtClean="0"/>
              <a:t>Esquisse de décor</a:t>
            </a:r>
            <a:endParaRPr lang="fr-FR" sz="3100" dirty="0"/>
          </a:p>
        </p:txBody>
      </p:sp>
      <p:pic>
        <p:nvPicPr>
          <p:cNvPr id="4" name="Espace réservé du contenu 3" descr="rameau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72256" y="3089275"/>
            <a:ext cx="6286500" cy="39909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Costumes : le Sauvage</a:t>
            </a:r>
            <a:endParaRPr lang="fr-FR" dirty="0"/>
          </a:p>
        </p:txBody>
      </p:sp>
      <p:pic>
        <p:nvPicPr>
          <p:cNvPr id="4" name="Espace réservé du contenu 3" descr="costum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90" y="2143108"/>
            <a:ext cx="6376987" cy="4506404"/>
          </a:xfrm>
        </p:spPr>
      </p:pic>
      <p:sp>
        <p:nvSpPr>
          <p:cNvPr id="5" name="ZoneTexte 4"/>
          <p:cNvSpPr txBox="1"/>
          <p:nvPr/>
        </p:nvSpPr>
        <p:spPr>
          <a:xfrm>
            <a:off x="642918" y="7429520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Différentes mises en scène des Indes galantes :</a:t>
            </a:r>
          </a:p>
          <a:p>
            <a:r>
              <a:rPr lang="fr-FR" dirty="0" smtClean="0">
                <a:hlinkClick r:id="rId3"/>
              </a:rPr>
              <a:t>https://pogs.hypotheses.org/562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66</TotalTime>
  <Words>41</Words>
  <Application>Microsoft Office PowerPoint</Application>
  <PresentationFormat>Affichage à l'écran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Civil</vt:lpstr>
      <vt:lpstr>Inspirations orientales</vt:lpstr>
      <vt:lpstr>Développement du voyage commercial </vt:lpstr>
      <vt:lpstr>Les Turqueries au théâtre MOLIERE Le Bourgeois Gentilhomme</vt:lpstr>
      <vt:lpstr>Les Mille et Une Nuits La première traduction française est l'œuvre d’Antoine GALLAND publiée de 1704 à 1717 </vt:lpstr>
      <vt:lpstr>     La mode orientale à l’Opéra Rôle d'Argan dans La Jérusalem délivrée, Opéra de  Paris </vt:lpstr>
      <vt:lpstr>RAMEAU, Les Indes galantes (1735) Esquisse de décor</vt:lpstr>
      <vt:lpstr>Costumes : le Sauvage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Inspirations orientales en littérature et peinture</dc:title>
  <dc:creator>Clarisse</dc:creator>
  <cp:lastModifiedBy>Clarisse</cp:lastModifiedBy>
  <cp:revision>9</cp:revision>
  <dcterms:created xsi:type="dcterms:W3CDTF">2019-09-04T07:31:59Z</dcterms:created>
  <dcterms:modified xsi:type="dcterms:W3CDTF">2019-11-04T18:17:49Z</dcterms:modified>
</cp:coreProperties>
</file>