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90F3BC-236F-478A-BD80-89524435BC1B}" type="datetimeFigureOut">
              <a:rPr lang="fr-FR" smtClean="0"/>
              <a:pPr/>
              <a:t>04/11/2019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96539B-0935-47A8-A13D-3C29557DC7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reload=9&amp;v=OO2HBhwk05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gs.hypotheses.org/562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latin typeface="Arial Rounded MT Bold" pitchFamily="34" charset="0"/>
              </a:rPr>
              <a:t>Inspirations orientales</a:t>
            </a:r>
            <a:endParaRPr lang="fr-FR" sz="4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Développement du voyage commercial</a:t>
            </a:r>
            <a:br>
              <a:rPr lang="fr-FR" b="1" dirty="0" smtClean="0">
                <a:latin typeface="Arial Narrow" pitchFamily="34" charset="0"/>
              </a:rPr>
            </a:br>
            <a:endParaRPr lang="fr-FR" b="1" dirty="0">
              <a:latin typeface="Arial Narrow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67869" y="1333478"/>
            <a:ext cx="61722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>
                <a:latin typeface="Arial Narrow" pitchFamily="34" charset="0"/>
              </a:rPr>
              <a:t>		Route de la soie</a:t>
            </a:r>
          </a:p>
          <a:p>
            <a:pPr>
              <a:buNone/>
            </a:pPr>
            <a:r>
              <a:rPr lang="fr-FR" sz="2000" b="1" dirty="0" smtClean="0">
                <a:latin typeface="Arial Narrow" pitchFamily="34" charset="0"/>
              </a:rPr>
              <a:t>		Compagnie des Indes</a:t>
            </a:r>
          </a:p>
          <a:p>
            <a:pPr>
              <a:buNone/>
            </a:pPr>
            <a:r>
              <a:rPr lang="fr-FR" sz="2000" b="1" dirty="0" smtClean="0">
                <a:latin typeface="Arial Narrow" pitchFamily="34" charset="0"/>
              </a:rPr>
              <a:t>		Commerce arabo-musulma</a:t>
            </a:r>
            <a:r>
              <a:rPr lang="fr-FR" sz="2000" b="1" dirty="0">
                <a:latin typeface="Arial Narrow" pitchFamily="34" charset="0"/>
              </a:rPr>
              <a:t>n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6" name="Image 5" descr="com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6" y="2643174"/>
            <a:ext cx="5500702" cy="59208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42" y="785786"/>
            <a:ext cx="5657868" cy="1175836"/>
          </a:xfrm>
        </p:spPr>
        <p:txBody>
          <a:bodyPr>
            <a:normAutofit fontScale="90000"/>
          </a:bodyPr>
          <a:lstStyle/>
          <a:p>
            <a:r>
              <a:rPr lang="fr-FR" sz="3200" b="1" smtClean="0">
                <a:latin typeface="Arial Narrow" pitchFamily="34" charset="0"/>
              </a:rPr>
              <a:t>Les </a:t>
            </a:r>
            <a:r>
              <a:rPr lang="fr-FR" sz="3200" b="1" smtClean="0">
                <a:latin typeface="Arial Narrow" pitchFamily="34" charset="0"/>
              </a:rPr>
              <a:t>Turqueries </a:t>
            </a:r>
            <a:r>
              <a:rPr lang="fr-FR" sz="3200" b="1" dirty="0" smtClean="0">
                <a:latin typeface="Arial Narrow" pitchFamily="34" charset="0"/>
              </a:rPr>
              <a:t>au théâtre</a:t>
            </a:r>
            <a:br>
              <a:rPr lang="fr-FR" sz="3200" b="1" dirty="0" smtClean="0">
                <a:latin typeface="Arial Narrow" pitchFamily="34" charset="0"/>
              </a:rPr>
            </a:br>
            <a:r>
              <a:rPr lang="fr-FR" sz="3200" b="1" dirty="0" smtClean="0">
                <a:latin typeface="Arial Narrow" pitchFamily="34" charset="0"/>
              </a:rPr>
              <a:t>MOLIERE</a:t>
            </a:r>
            <a:br>
              <a:rPr lang="fr-FR" sz="3200" b="1" dirty="0" smtClean="0">
                <a:latin typeface="Arial Narrow" pitchFamily="34" charset="0"/>
              </a:rPr>
            </a:br>
            <a:r>
              <a:rPr lang="fr-FR" sz="3200" b="1" i="1" dirty="0" smtClean="0">
                <a:latin typeface="Arial Narrow" pitchFamily="34" charset="0"/>
              </a:rPr>
              <a:t>Le Bourgeois Gentilhomme</a:t>
            </a:r>
            <a:endParaRPr lang="fr-FR" sz="3200" b="1" i="1" dirty="0">
              <a:latin typeface="Arial Narrow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6172200" cy="70104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>
              <a:hlinkClick r:id="rId2"/>
            </a:endParaRPr>
          </a:p>
          <a:p>
            <a:pPr>
              <a:buNone/>
            </a:pPr>
            <a:endParaRPr lang="fr-FR" dirty="0">
              <a:hlinkClick r:id="rId2"/>
            </a:endParaRPr>
          </a:p>
          <a:p>
            <a:pPr>
              <a:buNone/>
            </a:pPr>
            <a:endParaRPr lang="fr-FR" dirty="0" smtClean="0">
              <a:hlinkClick r:id="rId2"/>
            </a:endParaRPr>
          </a:p>
          <a:p>
            <a:pPr>
              <a:buNone/>
            </a:pPr>
            <a:endParaRPr lang="fr-FR" dirty="0">
              <a:hlinkClick r:id="rId2"/>
            </a:endParaRPr>
          </a:p>
          <a:p>
            <a:pPr>
              <a:buNone/>
            </a:pPr>
            <a:endParaRPr lang="fr-FR" dirty="0" smtClean="0">
              <a:hlinkClick r:id="rId2"/>
            </a:endParaRPr>
          </a:p>
          <a:p>
            <a:pPr>
              <a:buNone/>
            </a:pPr>
            <a:endParaRPr lang="fr-FR" dirty="0" smtClean="0">
              <a:hlinkClick r:id="rId2"/>
            </a:endParaRPr>
          </a:p>
          <a:p>
            <a:pPr>
              <a:buNone/>
            </a:pPr>
            <a:endParaRPr lang="fr-FR" dirty="0">
              <a:hlinkClick r:id="rId2"/>
            </a:endParaRPr>
          </a:p>
          <a:p>
            <a:pPr>
              <a:buNone/>
            </a:pPr>
            <a:endParaRPr lang="fr-FR" sz="1300" dirty="0" smtClean="0">
              <a:hlinkClick r:id="rId2"/>
            </a:endParaRPr>
          </a:p>
          <a:p>
            <a:pPr>
              <a:buNone/>
            </a:pPr>
            <a:endParaRPr lang="fr-FR" sz="1300" dirty="0">
              <a:hlinkClick r:id="rId2"/>
            </a:endParaRPr>
          </a:p>
          <a:p>
            <a:pPr>
              <a:buNone/>
            </a:pPr>
            <a:endParaRPr lang="fr-FR" sz="1300" dirty="0" smtClean="0">
              <a:hlinkClick r:id="rId2"/>
            </a:endParaRPr>
          </a:p>
          <a:p>
            <a:pPr>
              <a:buNone/>
            </a:pPr>
            <a:endParaRPr lang="fr-FR" sz="1300" dirty="0">
              <a:hlinkClick r:id="rId2"/>
            </a:endParaRPr>
          </a:p>
          <a:p>
            <a:pPr>
              <a:buNone/>
            </a:pPr>
            <a:endParaRPr lang="fr-FR" sz="1300" dirty="0" smtClean="0">
              <a:hlinkClick r:id="rId2"/>
            </a:endParaRPr>
          </a:p>
          <a:p>
            <a:pPr>
              <a:buNone/>
            </a:pPr>
            <a:endParaRPr lang="fr-FR" sz="1300" dirty="0">
              <a:hlinkClick r:id="rId2"/>
            </a:endParaRPr>
          </a:p>
          <a:p>
            <a:pPr>
              <a:buNone/>
            </a:pPr>
            <a:endParaRPr lang="fr-FR" sz="1300" dirty="0">
              <a:hlinkClick r:id="rId2"/>
            </a:endParaRPr>
          </a:p>
        </p:txBody>
      </p:sp>
      <p:pic>
        <p:nvPicPr>
          <p:cNvPr id="4" name="Espace réservé du contenu 3" descr="bourgeois_gentilhomme_paris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8" y="2071670"/>
            <a:ext cx="6143668" cy="57101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4356" y="8072462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hlinkClick r:id="rId2"/>
              </a:rPr>
              <a:t>https://www.youtube.com/watch?reload=9&amp;v=OO2HBhwk05g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Arial Narrow" pitchFamily="34" charset="0"/>
              </a:rPr>
              <a:t>Les Mille et Une Nuits</a:t>
            </a:r>
            <a:br>
              <a:rPr lang="fr-FR" b="1" dirty="0" smtClean="0">
                <a:latin typeface="Arial Narrow" pitchFamily="34" charset="0"/>
              </a:rPr>
            </a:br>
            <a:r>
              <a:rPr lang="fr-FR" sz="2400" b="1" dirty="0" smtClean="0">
                <a:latin typeface="Arial Narrow" pitchFamily="34" charset="0"/>
              </a:rPr>
              <a:t>La première traduction française est l'œuvre d’Antoine GALLAND publiée de 1704 à 1717 </a:t>
            </a:r>
            <a:endParaRPr lang="fr-FR" sz="2400" b="1" dirty="0">
              <a:latin typeface="Arial Narrow" pitchFamily="34" charset="0"/>
            </a:endParaRPr>
          </a:p>
        </p:txBody>
      </p:sp>
      <p:pic>
        <p:nvPicPr>
          <p:cNvPr id="4" name="Espace réservé du contenu 3" descr="Sughra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84" y="2571736"/>
            <a:ext cx="4720518" cy="558720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90" y="0"/>
            <a:ext cx="6929486" cy="2214546"/>
          </a:xfrm>
        </p:spPr>
        <p:txBody>
          <a:bodyPr>
            <a:noAutofit/>
          </a:bodyPr>
          <a:lstStyle/>
          <a:p>
            <a:pPr algn="l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	</a:t>
            </a:r>
            <a:r>
              <a:rPr lang="fr-FR" sz="3600" b="1" dirty="0" smtClean="0">
                <a:latin typeface="Arial Narrow" pitchFamily="34" charset="0"/>
              </a:rPr>
              <a:t>La mode orientale à l’Opéra</a:t>
            </a:r>
            <a:br>
              <a:rPr lang="fr-FR" sz="3600" b="1" dirty="0" smtClean="0">
                <a:latin typeface="Arial Narrow" pitchFamily="34" charset="0"/>
              </a:rPr>
            </a:br>
            <a:r>
              <a:rPr lang="fr-FR" sz="2400" b="1" dirty="0" smtClean="0">
                <a:latin typeface="Arial Narrow" pitchFamily="34" charset="0"/>
              </a:rPr>
              <a:t>Rôle </a:t>
            </a:r>
            <a:r>
              <a:rPr lang="fr-FR" sz="2400" b="1" dirty="0">
                <a:latin typeface="Arial Narrow" pitchFamily="34" charset="0"/>
              </a:rPr>
              <a:t>d'Argan dans </a:t>
            </a:r>
            <a:r>
              <a:rPr lang="fr-FR" sz="2400" b="1" i="1" dirty="0">
                <a:latin typeface="Arial Narrow" pitchFamily="34" charset="0"/>
              </a:rPr>
              <a:t>La Jérusalem délivrée</a:t>
            </a:r>
            <a:r>
              <a:rPr lang="fr-FR" sz="2400" b="1" dirty="0">
                <a:latin typeface="Arial Narrow" pitchFamily="34" charset="0"/>
              </a:rPr>
              <a:t>, Opéra de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 smtClean="0">
                <a:latin typeface="Arial Narrow" pitchFamily="34" charset="0"/>
              </a:rPr>
              <a:t>Paris</a:t>
            </a:r>
            <a:r>
              <a:rPr lang="fr-FR" sz="3200" dirty="0"/>
              <a:t/>
            </a:r>
            <a:br>
              <a:rPr lang="fr-FR" sz="3200" dirty="0"/>
            </a:br>
            <a:endParaRPr lang="fr-FR" sz="3600" dirty="0"/>
          </a:p>
        </p:txBody>
      </p:sp>
      <p:pic>
        <p:nvPicPr>
          <p:cNvPr id="4" name="Espace réservé du contenu 3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26" y="2428860"/>
            <a:ext cx="3724275" cy="5715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RAMEAU, Les Indes galantes (1735)</a:t>
            </a:r>
            <a:br>
              <a:rPr lang="fr-FR" dirty="0" smtClean="0"/>
            </a:br>
            <a:r>
              <a:rPr lang="fr-FR" sz="3100" dirty="0" smtClean="0"/>
              <a:t>Esquisse de décor</a:t>
            </a:r>
            <a:endParaRPr lang="fr-FR" sz="3100" dirty="0"/>
          </a:p>
        </p:txBody>
      </p:sp>
      <p:pic>
        <p:nvPicPr>
          <p:cNvPr id="4" name="Espace réservé du contenu 3" descr="ramea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2256" y="3089275"/>
            <a:ext cx="6286500" cy="39909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Costumes : le Sauvage</a:t>
            </a:r>
            <a:endParaRPr lang="fr-FR" dirty="0"/>
          </a:p>
        </p:txBody>
      </p:sp>
      <p:pic>
        <p:nvPicPr>
          <p:cNvPr id="4" name="Espace réservé du contenu 3" descr="costum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90" y="2143108"/>
            <a:ext cx="6376987" cy="4506404"/>
          </a:xfrm>
        </p:spPr>
      </p:pic>
      <p:sp>
        <p:nvSpPr>
          <p:cNvPr id="5" name="ZoneTexte 4"/>
          <p:cNvSpPr txBox="1"/>
          <p:nvPr/>
        </p:nvSpPr>
        <p:spPr>
          <a:xfrm>
            <a:off x="642918" y="742952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Différentes mises en scène des Indes galantes :</a:t>
            </a:r>
          </a:p>
          <a:p>
            <a:r>
              <a:rPr lang="fr-FR" dirty="0" smtClean="0">
                <a:hlinkClick r:id="rId3"/>
              </a:rPr>
              <a:t>https://pogs.hypotheses.org/562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41</Words>
  <Application>Microsoft Office PowerPoint</Application>
  <PresentationFormat>Affichage à l'écran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Civil</vt:lpstr>
      <vt:lpstr>Inspirations orientales</vt:lpstr>
      <vt:lpstr>Développement du voyage commercial </vt:lpstr>
      <vt:lpstr>Les Turqueries au théâtre MOLIERE Le Bourgeois Gentilhomme</vt:lpstr>
      <vt:lpstr>Les Mille et Une Nuits La première traduction française est l'œuvre d’Antoine GALLAND publiée de 1704 à 1717 </vt:lpstr>
      <vt:lpstr>     La mode orientale à l’Opéra Rôle d'Argan dans La Jérusalem délivrée, Opéra de  Paris </vt:lpstr>
      <vt:lpstr>RAMEAU, Les Indes galantes (1735) Esquisse de décor</vt:lpstr>
      <vt:lpstr>Costumes : le Sauvage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Inspirations orientales en littérature et peinture</dc:title>
  <dc:creator>Clarisse</dc:creator>
  <cp:lastModifiedBy>Clarisse</cp:lastModifiedBy>
  <cp:revision>9</cp:revision>
  <dcterms:created xsi:type="dcterms:W3CDTF">2019-09-04T07:31:59Z</dcterms:created>
  <dcterms:modified xsi:type="dcterms:W3CDTF">2019-11-04T18:17:49Z</dcterms:modified>
</cp:coreProperties>
</file>