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12192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7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684212" y="685799"/>
            <a:ext cx="8001000" cy="29718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B13875E-700B-4700-9D76-599C6995707D}" type="datetimeFigureOut">
              <a:rPr lang="fr-FR"/>
              <a:t>17/01/2021</a:t>
            </a:fld>
            <a:endParaRPr lang="fr-F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1AC22FA-C8FE-4F5C-A762-233A1CF17E5B}" type="slidenum">
              <a:rPr lang="fr-FR"/>
              <a:t>‹N°›</a:t>
            </a:fld>
            <a:endParaRPr lang="fr-FR"/>
          </a:p>
        </p:txBody>
      </p:sp>
      <p:cxnSp>
        <p:nvCxnSpPr>
          <p:cNvPr id="9" name="Straight Connector 15"/>
          <p:cNvCxnSpPr>
            <a:cxnSpLocks/>
          </p:cNvCxnSpPr>
          <p:nvPr/>
        </p:nvCxnSpPr>
        <p:spPr bwMode="auto"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6"/>
          <p:cNvCxnSpPr>
            <a:cxnSpLocks/>
          </p:cNvCxnSpPr>
          <p:nvPr/>
        </p:nvCxnSpPr>
        <p:spPr bwMode="auto"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8"/>
          <p:cNvCxnSpPr>
            <a:cxnSpLocks/>
          </p:cNvCxnSpPr>
          <p:nvPr/>
        </p:nvCxnSpPr>
        <p:spPr bwMode="auto"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0"/>
          <p:cNvCxnSpPr>
            <a:cxnSpLocks/>
          </p:cNvCxnSpPr>
          <p:nvPr/>
        </p:nvCxnSpPr>
        <p:spPr bwMode="auto"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2"/>
          <p:cNvCxnSpPr>
            <a:cxnSpLocks/>
          </p:cNvCxnSpPr>
          <p:nvPr/>
        </p:nvCxnSpPr>
        <p:spPr bwMode="auto"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mage panoramiqu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3"/>
          </p:nvPr>
        </p:nvSpPr>
        <p:spPr bwMode="auto">
          <a:xfrm>
            <a:off x="685800" y="533400"/>
            <a:ext cx="10818811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4"/>
          </p:nvPr>
        </p:nvSpPr>
        <p:spPr bwMode="auto"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B13875E-700B-4700-9D76-599C6995707D}" type="datetimeFigureOut">
              <a:rPr lang="fr-FR"/>
              <a:t>17/01/2021</a:t>
            </a:fld>
            <a:endParaRPr lang="fr-FR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1AC22FA-C8FE-4F5C-A762-233A1CF17E5B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et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B13875E-700B-4700-9D76-599C6995707D}" type="datetimeFigureOut">
              <a:rPr lang="fr-FR"/>
              <a:t>17/01/2021</a:t>
            </a:fld>
            <a:endParaRPr lang="fr-F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1AC22FA-C8FE-4F5C-A762-233A1CF17E5B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itation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B13875E-700B-4700-9D76-599C6995707D}" type="datetimeFigureOut">
              <a:rPr lang="fr-FR"/>
              <a:t>17/01/2021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1AC22FA-C8FE-4F5C-A762-233A1CF17E5B}" type="slidenum">
              <a:rPr lang="fr-FR"/>
              <a:t>‹N°›</a:t>
            </a:fld>
            <a:endParaRPr lang="fr-FR"/>
          </a:p>
        </p:txBody>
      </p:sp>
      <p:sp>
        <p:nvSpPr>
          <p:cNvPr id="10" name="TextBox 13"/>
          <p:cNvSpPr>
            <a:spLocks/>
          </p:cNvSpPr>
          <p:nvPr/>
        </p:nvSpPr>
        <p:spPr bwMode="auto">
          <a:xfrm>
            <a:off x="531812" y="812222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solidFill>
                  <a:schemeClr val="tx1"/>
                </a:solidFill>
              </a:rPr>
              <a:t>“</a:t>
            </a:r>
            <a:endParaRPr/>
          </a:p>
        </p:txBody>
      </p:sp>
      <p:sp>
        <p:nvSpPr>
          <p:cNvPr id="11" name="TextBox 14"/>
          <p:cNvSpPr>
            <a:spLocks/>
          </p:cNvSpPr>
          <p:nvPr/>
        </p:nvSpPr>
        <p:spPr bwMode="auto">
          <a:xfrm>
            <a:off x="10285412" y="2768601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defRPr/>
            </a:pPr>
            <a:r>
              <a:rPr lang="en-US" sz="8000">
                <a:solidFill>
                  <a:schemeClr val="tx1"/>
                </a:solidFill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arte nom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B13875E-700B-4700-9D76-599C6995707D}" type="datetimeFigureOut">
              <a:rPr lang="fr-FR"/>
              <a:t>17/01/2021</a:t>
            </a:fld>
            <a:endParaRPr lang="fr-F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1AC22FA-C8FE-4F5C-A762-233A1CF17E5B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arte nom cita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>
                <a:ln w="3175" cmpd="sng">
                  <a:noFill/>
                </a:ln>
                <a:solidFill>
                  <a:schemeClr val="tx1"/>
                </a:solidFill>
              </a:defRPr>
            </a:lvl1pPr>
          </a:lstStyle>
          <a:p>
            <a:pPr marL="0" lvl="0">
              <a:spcBef>
                <a:spcPts val="0"/>
              </a:spcBef>
              <a:buNone/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B13875E-700B-4700-9D76-599C6995707D}" type="datetimeFigureOut">
              <a:rPr lang="fr-FR"/>
              <a:t>17/01/2021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1AC22FA-C8FE-4F5C-A762-233A1CF17E5B}" type="slidenum">
              <a:rPr lang="fr-FR"/>
              <a:t>‹N°›</a:t>
            </a:fld>
            <a:endParaRPr lang="fr-FR"/>
          </a:p>
        </p:txBody>
      </p:sp>
      <p:sp>
        <p:nvSpPr>
          <p:cNvPr id="10" name="TextBox 10"/>
          <p:cNvSpPr>
            <a:spLocks/>
          </p:cNvSpPr>
          <p:nvPr/>
        </p:nvSpPr>
        <p:spPr bwMode="auto">
          <a:xfrm>
            <a:off x="531812" y="812222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solidFill>
                  <a:schemeClr val="tx1"/>
                </a:solidFill>
              </a:rPr>
              <a:t>“</a:t>
            </a:r>
            <a:endParaRPr/>
          </a:p>
        </p:txBody>
      </p:sp>
      <p:sp>
        <p:nvSpPr>
          <p:cNvPr id="11" name="TextBox 11"/>
          <p:cNvSpPr>
            <a:spLocks/>
          </p:cNvSpPr>
          <p:nvPr/>
        </p:nvSpPr>
        <p:spPr bwMode="auto">
          <a:xfrm>
            <a:off x="10285412" y="2768601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defRPr/>
            </a:pPr>
            <a:r>
              <a:rPr lang="en-US" sz="8000">
                <a:solidFill>
                  <a:schemeClr val="tx1"/>
                </a:solidFill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Vrai ou faux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/>
            </a:lvl1pPr>
          </a:lstStyle>
          <a:p>
            <a:pPr marL="0" lvl="0"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>
                <a:ln w="3175" cmpd="sng">
                  <a:noFill/>
                </a:ln>
                <a:solidFill>
                  <a:schemeClr val="tx1"/>
                </a:solidFill>
              </a:defRPr>
            </a:lvl1pPr>
          </a:lstStyle>
          <a:p>
            <a:pPr marL="0" lvl="0">
              <a:spcBef>
                <a:spcPts val="0"/>
              </a:spcBef>
              <a:buNone/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B13875E-700B-4700-9D76-599C6995707D}" type="datetimeFigureOut">
              <a:rPr lang="fr-FR"/>
              <a:t>17/01/2021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1AC22FA-C8FE-4F5C-A762-233A1CF17E5B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 anchor="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B13875E-700B-4700-9D76-599C6995707D}" type="datetimeFigureOut">
              <a:rPr lang="fr-FR"/>
              <a:t>17/01/2021</a:t>
            </a:fld>
            <a:endParaRPr lang="fr-F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1AC22FA-C8FE-4F5C-A762-233A1CF17E5B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685212" y="685800"/>
            <a:ext cx="2057400" cy="4572000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B13875E-700B-4700-9D76-599C6995707D}" type="datetimeFigureOut">
              <a:rPr lang="fr-FR"/>
              <a:t>17/01/2021</a:t>
            </a:fld>
            <a:endParaRPr lang="fr-F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1AC22FA-C8FE-4F5C-A762-233A1CF17E5B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/>
        <p:txBody>
          <a:bodyPr anchor="ctr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B13875E-700B-4700-9D76-599C6995707D}" type="datetimeFigureOut">
              <a:rPr lang="fr-FR"/>
              <a:t>17/01/2021</a:t>
            </a:fld>
            <a:endParaRPr lang="fr-F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1AC22FA-C8FE-4F5C-A762-233A1CF17E5B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B13875E-700B-4700-9D76-599C6995707D}" type="datetimeFigureOut">
              <a:rPr lang="fr-FR"/>
              <a:t>17/01/2021</a:t>
            </a:fld>
            <a:endParaRPr lang="fr-F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1AC22FA-C8FE-4F5C-A762-233A1CF17E5B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B13875E-700B-4700-9D76-599C6995707D}" type="datetimeFigureOut">
              <a:rPr lang="fr-FR"/>
              <a:t>17/01/2021</a:t>
            </a:fld>
            <a:endParaRPr lang="fr-F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1AC22FA-C8FE-4F5C-A762-233A1CF17E5B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B13875E-700B-4700-9D76-599C6995707D}" type="datetimeFigureOut">
              <a:rPr lang="fr-FR"/>
              <a:t>17/01/2021</a:t>
            </a:fld>
            <a:endParaRPr lang="fr-FR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1AC22FA-C8FE-4F5C-A762-233A1CF17E5B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B13875E-700B-4700-9D76-599C6995707D}" type="datetimeFigureOut">
              <a:rPr lang="fr-FR"/>
              <a:t>17/01/2021</a:t>
            </a:fld>
            <a:endParaRPr lang="fr-F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1AC22FA-C8FE-4F5C-A762-233A1CF17E5B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B13875E-700B-4700-9D76-599C6995707D}" type="datetimeFigureOut">
              <a:rPr lang="fr-FR"/>
              <a:t>17/01/2021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1AC22FA-C8FE-4F5C-A762-233A1CF17E5B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B13875E-700B-4700-9D76-599C6995707D}" type="datetimeFigureOut">
              <a:rPr lang="fr-FR"/>
              <a:t>17/01/2021</a:t>
            </a:fld>
            <a:endParaRPr lang="fr-F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1AC22FA-C8FE-4F5C-A762-233A1CF17E5B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B13875E-700B-4700-9D76-599C6995707D}" type="datetimeFigureOut">
              <a:rPr lang="fr-FR"/>
              <a:t>17/01/2021</a:t>
            </a:fld>
            <a:endParaRPr lang="fr-F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1AC22FA-C8FE-4F5C-A762-233A1CF17E5B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/>
          <p:nvPr/>
        </p:nvGrpSpPr>
        <p:grpSpPr bwMode="auto"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5" name="Straight Connector 7"/>
            <p:cNvCxnSpPr>
              <a:cxnSpLocks/>
            </p:cNvCxnSpPr>
            <p:nvPr/>
          </p:nvCxnSpPr>
          <p:spPr bwMode="auto"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/>
            <p:cNvCxnSpPr>
              <a:cxnSpLocks/>
            </p:cNvCxnSpPr>
            <p:nvPr/>
          </p:nvCxnSpPr>
          <p:spPr bwMode="auto"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/>
            <p:cNvCxnSpPr>
              <a:cxnSpLocks/>
            </p:cNvCxnSpPr>
            <p:nvPr/>
          </p:nvCxnSpPr>
          <p:spPr bwMode="auto">
            <a:xfrm flipH="1">
              <a:off x="10292292" y="3285067"/>
              <a:ext cx="1896534" cy="189653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>
              <a:cxnSpLocks/>
            </p:cNvCxnSpPr>
            <p:nvPr/>
          </p:nvCxnSpPr>
          <p:spPr bwMode="auto"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/>
            <p:cNvCxnSpPr>
              <a:cxnSpLocks/>
            </p:cNvCxnSpPr>
            <p:nvPr/>
          </p:nvCxnSpPr>
          <p:spPr bwMode="auto"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684212" y="4487332"/>
            <a:ext cx="8534400" cy="1507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13875E-700B-4700-9D76-599C6995707D}" type="datetimeFigureOut">
              <a:rPr lang="fr-FR"/>
              <a:t>17/01/2021</a:t>
            </a:fld>
            <a:endParaRPr lang="fr-F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AC22FA-C8FE-4F5C-A762-233A1CF17E5B}" type="slidenum">
              <a:rPr lang="fr-FR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457200">
        <a:spcBef>
          <a:spcPts val="0"/>
        </a:spcBef>
        <a:buNone/>
        <a:defRPr sz="36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285750" indent="-2857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20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8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2pPr>
      <a:lvl3pPr marL="1200150" indent="-2857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6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3pPr>
      <a:lvl4pPr marL="1543050" indent="-1714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4pPr>
      <a:lvl5pPr marL="2000250" indent="-1714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KMRoOXIjci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_2kIaYFRUS0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4ZmBxVvASL4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lwCsd74ZI4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 bwMode="auto">
          <a:xfrm>
            <a:off x="1524000" y="3614057"/>
            <a:ext cx="9144000" cy="14478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fr-FR" sz="5400"/>
              <a:t>L’environnement comptable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203253" y="769582"/>
            <a:ext cx="5922319" cy="19083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 bwMode="auto">
          <a:xfrm>
            <a:off x="1524000" y="72881"/>
            <a:ext cx="9144000" cy="2387600"/>
          </a:xfrm>
        </p:spPr>
        <p:txBody>
          <a:bodyPr/>
          <a:lstStyle/>
          <a:p>
            <a:pPr algn="ctr">
              <a:defRPr/>
            </a:pPr>
            <a:r>
              <a:rPr lang="fr-FR"/>
              <a:t>Les activités comptables dans un système d’information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type="subTitle" idx="1"/>
          </p:nvPr>
        </p:nvSpPr>
        <p:spPr bwMode="auto">
          <a:xfrm>
            <a:off x="684212" y="3843867"/>
            <a:ext cx="8296502" cy="2171406"/>
          </a:xfrm>
        </p:spPr>
        <p:txBody>
          <a:bodyPr>
            <a:normAutofit fontScale="92500" lnSpcReduction="20000"/>
          </a:bodyPr>
          <a:lstStyle/>
          <a:p>
            <a:pPr algn="ctr">
              <a:defRPr/>
            </a:pPr>
            <a:r>
              <a:rPr lang="fr-FR" sz="4400">
                <a:solidFill>
                  <a:schemeClr val="tx1"/>
                </a:solidFill>
              </a:rPr>
              <a:t>Mobiliser les PGI</a:t>
            </a:r>
            <a:endParaRPr/>
          </a:p>
          <a:p>
            <a:pPr lvl="2" algn="ctr">
              <a:defRPr/>
            </a:pPr>
            <a:endParaRPr lang="fr-FR"/>
          </a:p>
          <a:p>
            <a:pPr>
              <a:defRPr/>
            </a:pPr>
            <a:endParaRPr lang="fr-FR"/>
          </a:p>
          <a:p>
            <a:pPr algn="l">
              <a:defRPr/>
            </a:pPr>
            <a:r>
              <a:rPr lang="fr-FR">
                <a:solidFill>
                  <a:schemeClr val="tx1"/>
                </a:solidFill>
              </a:rPr>
              <a:t>Vidéo Cerpeg :</a:t>
            </a:r>
            <a:endParaRPr/>
          </a:p>
          <a:p>
            <a:pPr>
              <a:defRPr/>
            </a:pPr>
            <a:r>
              <a:rPr lang="fr-FR" sz="2600" u="sng">
                <a:solidFill>
                  <a:schemeClr val="tx1"/>
                </a:solidFill>
                <a:hlinkClick r:id="rId2" tooltip="https://www.youtube.com/watch?v=KMRoOXIjciM"/>
              </a:rPr>
              <a:t>https://www.youtube.com/watch?v=KMRoOXIjciM</a:t>
            </a:r>
            <a:endParaRPr lang="fr-FR" sz="2600">
              <a:solidFill>
                <a:schemeClr val="tx1"/>
              </a:solidFill>
            </a:endParaRPr>
          </a:p>
          <a:p>
            <a:pPr algn="l">
              <a:defRPr/>
            </a:pPr>
            <a:endParaRPr lang="fr-FR">
              <a:solidFill>
                <a:schemeClr val="tx1"/>
              </a:solidFill>
            </a:endParaRPr>
          </a:p>
          <a:p>
            <a:pPr algn="l">
              <a:defRPr/>
            </a:pPr>
            <a:endParaRPr lang="fr-FR">
              <a:solidFill>
                <a:schemeClr val="tx1"/>
              </a:solidFill>
            </a:endParaRPr>
          </a:p>
          <a:p>
            <a:pPr algn="l">
              <a:defRPr/>
            </a:pPr>
            <a:endParaRPr lang="fr-FR">
              <a:solidFill>
                <a:schemeClr val="tx1"/>
              </a:solidFill>
            </a:endParaRPr>
          </a:p>
          <a:p>
            <a:pPr algn="l">
              <a:defRPr/>
            </a:pPr>
            <a:endParaRPr lang="fr-FR">
              <a:solidFill>
                <a:schemeClr val="tx1"/>
              </a:solidFill>
            </a:endParaRPr>
          </a:p>
        </p:txBody>
      </p:sp>
      <p:pic>
        <p:nvPicPr>
          <p:cNvPr id="6" name="Image 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699052" y="4906152"/>
            <a:ext cx="1959547" cy="110912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 bwMode="auto">
          <a:xfrm>
            <a:off x="1524000" y="533401"/>
            <a:ext cx="9144000" cy="1937656"/>
          </a:xfrm>
        </p:spPr>
        <p:txBody>
          <a:bodyPr/>
          <a:lstStyle/>
          <a:p>
            <a:pPr algn="ctr">
              <a:defRPr/>
            </a:pPr>
            <a:r>
              <a:rPr lang="fr-FR"/>
              <a:t>La mobilisation pédagogique du PGI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type="subTitle" idx="1"/>
          </p:nvPr>
        </p:nvSpPr>
        <p:spPr bwMode="auto">
          <a:xfrm>
            <a:off x="1524000" y="2883581"/>
            <a:ext cx="9144000" cy="27878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>
                <a:solidFill>
                  <a:schemeClr val="tx1"/>
                </a:solidFill>
              </a:rPr>
              <a:t>Le PGI permet de retrouver et d’analyser l’origine et la destination de chaque information</a:t>
            </a:r>
            <a:endParaRPr/>
          </a:p>
          <a:p>
            <a:pPr>
              <a:defRPr/>
            </a:pPr>
            <a:r>
              <a:rPr lang="fr-FR">
                <a:solidFill>
                  <a:schemeClr val="tx1"/>
                </a:solidFill>
              </a:rPr>
              <a:t>		</a:t>
            </a:r>
            <a:endParaRPr/>
          </a:p>
          <a:p>
            <a:pPr algn="l">
              <a:defRPr/>
            </a:pPr>
            <a:r>
              <a:rPr lang="fr-FR">
                <a:solidFill>
                  <a:schemeClr val="tx1"/>
                </a:solidFill>
              </a:rPr>
              <a:t>Lien vidéo :</a:t>
            </a:r>
          </a:p>
          <a:p>
            <a:pPr algn="l">
              <a:defRPr/>
            </a:pPr>
            <a:r>
              <a:rPr lang="fr-FR" sz="2800" u="sng">
                <a:solidFill>
                  <a:schemeClr val="tx1"/>
                </a:solidFill>
                <a:hlinkClick r:id="rId2" tooltip="https://www.youtube.com/watch?v=_2kIaYFRUS0"/>
              </a:rPr>
              <a:t>https://www.youtube.com/watch?v=_2kIaYFRUS0</a:t>
            </a:r>
            <a:endParaRPr lang="fr-FR" sz="2800">
              <a:solidFill>
                <a:schemeClr val="tx1"/>
              </a:solidFill>
            </a:endParaRPr>
          </a:p>
        </p:txBody>
      </p:sp>
      <p:pic>
        <p:nvPicPr>
          <p:cNvPr id="6" name="Image 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383368" y="5061857"/>
            <a:ext cx="1747148" cy="8914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1070119"/>
          </a:xfrm>
        </p:spPr>
        <p:txBody>
          <a:bodyPr/>
          <a:lstStyle/>
          <a:p>
            <a:pPr algn="ctr">
              <a:defRPr/>
            </a:pPr>
            <a:r>
              <a:rPr lang="fr-FR"/>
              <a:t>Synthèse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type="subTitle" idx="1"/>
          </p:nvPr>
        </p:nvSpPr>
        <p:spPr bwMode="auto">
          <a:xfrm>
            <a:off x="879764" y="2901043"/>
            <a:ext cx="9788236" cy="1055914"/>
          </a:xfrm>
        </p:spPr>
        <p:txBody>
          <a:bodyPr/>
          <a:lstStyle/>
          <a:p>
            <a:pPr marL="0" lvl="6" algn="l">
              <a:defRPr/>
            </a:pPr>
            <a:r>
              <a:rPr lang="fr-FR" sz="1800"/>
              <a:t>Lien vidéo</a:t>
            </a:r>
            <a:endParaRPr/>
          </a:p>
          <a:p>
            <a:pPr marL="0" lvl="6" algn="l">
              <a:defRPr/>
            </a:pPr>
            <a:r>
              <a:rPr lang="fr-FR" sz="2400" u="sng">
                <a:hlinkClick r:id="rId2" tooltip="https://www.youtube.com/watch?v=4ZmBxVvASL4"/>
              </a:rPr>
              <a:t>https://www.youtube.com/watch?v=4ZmBxVvASL4</a:t>
            </a:r>
            <a:endParaRPr lang="fr-FR" sz="2400"/>
          </a:p>
        </p:txBody>
      </p:sp>
      <p:pic>
        <p:nvPicPr>
          <p:cNvPr id="6" name="Image 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7892025" y="4764639"/>
            <a:ext cx="3489922" cy="112453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 bwMode="auto">
          <a:xfrm>
            <a:off x="1524000" y="903515"/>
            <a:ext cx="9144000" cy="1153886"/>
          </a:xfrm>
        </p:spPr>
        <p:txBody>
          <a:bodyPr/>
          <a:lstStyle/>
          <a:p>
            <a:pPr algn="ctr">
              <a:defRPr/>
            </a:pPr>
            <a:r>
              <a:rPr lang="fr-FR"/>
              <a:t>Exemple</a:t>
            </a: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2514600"/>
            <a:ext cx="9144000" cy="2743200"/>
          </a:xfrm>
        </p:spPr>
        <p:txBody>
          <a:bodyPr/>
          <a:lstStyle/>
          <a:p>
            <a:pPr>
              <a:defRPr/>
            </a:pPr>
            <a:r>
              <a:rPr lang="fr-FR">
                <a:solidFill>
                  <a:schemeClr val="tx1"/>
                </a:solidFill>
              </a:rPr>
              <a:t>L’impact du processus de vente</a:t>
            </a:r>
            <a:endParaRPr/>
          </a:p>
          <a:p>
            <a:pPr algn="l">
              <a:defRPr/>
            </a:pPr>
            <a:endParaRPr lang="fr-FR">
              <a:solidFill>
                <a:schemeClr val="tx1"/>
              </a:solidFill>
            </a:endParaRPr>
          </a:p>
          <a:p>
            <a:pPr algn="l">
              <a:defRPr/>
            </a:pPr>
            <a:endParaRPr lang="fr-FR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fr-FR">
                <a:solidFill>
                  <a:schemeClr val="tx1"/>
                </a:solidFill>
              </a:rPr>
              <a:t>Lien vidéo</a:t>
            </a:r>
          </a:p>
          <a:p>
            <a:pPr algn="l">
              <a:defRPr/>
            </a:pPr>
            <a:r>
              <a:rPr lang="fr-FR" sz="2800" u="sng">
                <a:solidFill>
                  <a:schemeClr val="tx1"/>
                </a:solidFill>
                <a:hlinkClick r:id="rId2" tooltip="https://www.youtube.com/watch?v=lwCsd74ZI4k"/>
              </a:rPr>
              <a:t>https://www.youtube.com/watch?v=lwCsd74ZI4k</a:t>
            </a:r>
            <a:endParaRPr lang="fr-FR" sz="2800">
              <a:solidFill>
                <a:schemeClr val="tx1"/>
              </a:solidFill>
            </a:endParaRPr>
          </a:p>
        </p:txBody>
      </p:sp>
      <p:pic>
        <p:nvPicPr>
          <p:cNvPr id="6" name="Image 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185939" y="5169061"/>
            <a:ext cx="3388575" cy="10918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ecteu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eur">
      <a:majorFont>
        <a:latin typeface="Century Gothic"/>
        <a:ea typeface="Arial"/>
        <a:cs typeface="Arial"/>
      </a:majorFont>
      <a:minorFont>
        <a:latin typeface="Century Gothic"/>
        <a:ea typeface="Arial"/>
        <a:cs typeface="Arial"/>
      </a:minorFont>
    </a:fontScheme>
    <a:fmtScheme name="Secteur">
      <a:fillStyleLst>
        <a:solidFill>
          <a:schemeClr val="phClr"/>
        </a:solidFill>
        <a:gradFill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hueMod val="94000"/>
              <a:alpha val="60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102</Words>
  <Application>Microsoft Office PowerPoint</Application>
  <DocSecurity>0</DocSecurity>
  <PresentationFormat>Grand écran</PresentationFormat>
  <Paragraphs>23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Secteur</vt:lpstr>
      <vt:lpstr>L’environnement comptable</vt:lpstr>
      <vt:lpstr>Les activités comptables dans un système d’information</vt:lpstr>
      <vt:lpstr>La mobilisation pédagogique du PGI</vt:lpstr>
      <vt:lpstr>Synthèse</vt:lpstr>
      <vt:lpstr>Exemple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L’environnement comptable</dc:title>
  <dc:subject/>
  <dc:creator>LEPAUL ELISABETH</dc:creator>
  <cp:keywords/>
  <dc:description/>
  <cp:lastModifiedBy>magali cuchetet</cp:lastModifiedBy>
  <cp:revision>8</cp:revision>
  <dcterms:created xsi:type="dcterms:W3CDTF">2020-12-14T18:55:16Z</dcterms:created>
  <dcterms:modified xsi:type="dcterms:W3CDTF">2021-01-17T15:18:50Z</dcterms:modified>
  <cp:category/>
  <dc:identifier/>
  <cp:contentStatus/>
  <dc:language/>
  <cp:version/>
</cp:coreProperties>
</file>