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51435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8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defRPr sz="1200">
                <a:latin typeface="Arial"/>
              </a:defRPr>
            </a:lvl1pPr>
          </a:lstStyle>
          <a:p>
            <a:pPr>
              <a:defRPr/>
            </a:pPr>
            <a:endParaRPr lang="fr-FR"/>
          </a:p>
        </p:txBody>
      </p:sp>
      <p:sp>
        <p:nvSpPr>
          <p:cNvPr id="5" name="Espace réservé de la date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defRPr sz="1200">
                <a:latin typeface="Arial"/>
              </a:defRPr>
            </a:lvl1pPr>
          </a:lstStyle>
          <a:p>
            <a:pPr>
              <a:defRPr/>
            </a:pPr>
            <a:fld id="{D680E798-53FF-4C51-A981-953463752515}" type="datetimeFigureOut">
              <a:rPr lang="fr-FR"/>
              <a:t>17/01/2021</a:t>
            </a:fld>
            <a:endParaRPr lang="fr-FR"/>
          </a:p>
        </p:txBody>
      </p:sp>
      <p:sp>
        <p:nvSpPr>
          <p:cNvPr id="6" name="Espace réservé de l'image des diapositives 3"/>
          <p:cNvSpPr>
            <a:spLocks noGrp="1" noRot="1" noChangeAspect="1"/>
          </p:cNvSpPr>
          <p:nvPr>
            <p:ph type="sldImg" idx="2"/>
          </p:nvPr>
        </p:nvSpPr>
        <p:spPr bwMode="auto">
          <a:xfrm>
            <a:off x="381000" y="685800"/>
            <a:ext cx="6096000" cy="34290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4343400"/>
            <a:ext cx="5486400" cy="4114800"/>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defRPr sz="1200">
                <a:latin typeface="Arial"/>
              </a:defRPr>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defRPr sz="1200">
                <a:latin typeface="Arial"/>
              </a:defRPr>
            </a:lvl1pPr>
          </a:lstStyle>
          <a:p>
            <a:pPr>
              <a:defRPr/>
            </a:pPr>
            <a:fld id="{1B06CD8F-B7ED-4A05-9FB1-A01CC0EF02CC}"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Arial"/>
        <a:ea typeface="+mn-ea"/>
        <a:cs typeface="+mn-cs"/>
      </a:defRPr>
    </a:lvl1pPr>
    <a:lvl2pPr marL="457200" algn="l" defTabSz="914400">
      <a:defRPr sz="1200">
        <a:solidFill>
          <a:schemeClr val="tx1"/>
        </a:solidFill>
        <a:latin typeface="Arial"/>
        <a:ea typeface="+mn-ea"/>
        <a:cs typeface="+mn-cs"/>
      </a:defRPr>
    </a:lvl2pPr>
    <a:lvl3pPr marL="914400" algn="l" defTabSz="914400">
      <a:defRPr sz="1200">
        <a:solidFill>
          <a:schemeClr val="tx1"/>
        </a:solidFill>
        <a:latin typeface="Arial"/>
        <a:ea typeface="+mn-ea"/>
        <a:cs typeface="+mn-cs"/>
      </a:defRPr>
    </a:lvl3pPr>
    <a:lvl4pPr marL="1371600" algn="l" defTabSz="914400">
      <a:defRPr sz="1200">
        <a:solidFill>
          <a:schemeClr val="tx1"/>
        </a:solidFill>
        <a:latin typeface="Arial"/>
        <a:ea typeface="+mn-ea"/>
        <a:cs typeface="+mn-cs"/>
      </a:defRPr>
    </a:lvl4pPr>
    <a:lvl5pPr marL="1828800" algn="l" defTabSz="914400">
      <a:defRPr sz="1200">
        <a:solidFill>
          <a:schemeClr val="tx1"/>
        </a:solidFill>
        <a:latin typeface="Arial"/>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a:solidFill>
                  <a:srgbClr val="000000"/>
                </a:solidFill>
              </a:rPr>
              <a:t>Le chef-d’œuvre étant pluridisciplinaire, les évaluations dont il fera l’objet doivent recouvrir </a:t>
            </a:r>
            <a:r>
              <a:rPr lang="fr-FR" b="1">
                <a:solidFill>
                  <a:srgbClr val="000000"/>
                </a:solidFill>
              </a:rPr>
              <a:t>à la fois </a:t>
            </a:r>
            <a:r>
              <a:rPr lang="fr-FR">
                <a:solidFill>
                  <a:srgbClr val="000000"/>
                </a:solidFill>
              </a:rPr>
              <a:t>les compétences relevant des programmes d’enseignement général et d’enseignement professionnel pour la première phase d’évaluation qui se déroule tout au long du projet</a:t>
            </a:r>
            <a:endParaRPr lang="fr-FR"/>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solidFill>
                  <a:srgbClr val="FFFFFF"/>
                </a:solidFill>
              </a:rPr>
              <a:t>Ces points sont intégrés à la somme des points obtenus par le candidat, servant au calcul de la moyenne générale requise pour être admis à l‘examen. Ils sont soit soustraits, soit ajoutés selon qu’ils sont inférieurs ou supérieurs à 10 sur 20.</a:t>
            </a:r>
            <a:endParaRPr/>
          </a:p>
          <a:p>
            <a:pPr>
              <a:defRPr/>
            </a:pPr>
            <a:endParaRPr lang="fr-FR"/>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a:t>Tous les élèves ou apprentis peuvent, s'ils le souhaitent, étayer leur propos en s'appuyant sur un support relatif à leur chef-d'œuvre, de 5 pages (recto) maximum et pouvant ne pas se limiter à du texte, qu'ils apportent et utilisent librement lors de l'oral.</a:t>
            </a:r>
            <a:endParaRPr/>
          </a:p>
          <a:p>
            <a:pPr marL="0" marR="0" lvl="0" indent="0" algn="l" defTabSz="914400">
              <a:lnSpc>
                <a:spcPct val="100000"/>
              </a:lnSpc>
              <a:spcBef>
                <a:spcPts val="0"/>
              </a:spcBef>
              <a:spcAft>
                <a:spcPts val="0"/>
              </a:spcAft>
              <a:buClrTx/>
              <a:buSzTx/>
              <a:buFontTx/>
              <a:buNone/>
              <a:defRPr/>
            </a:pPr>
            <a:r>
              <a:rPr lang="fr-FR"/>
              <a:t>Ce support ne doit pas nécessiter l'utilisation de technologie ou matériel particuliers de lecture, excepté pour satisfaire à des aménagements d'épreuves accordés à des candidats en situation de handicap</a:t>
            </a:r>
            <a:endParaRPr/>
          </a:p>
          <a:p>
            <a:pPr marL="0" marR="0" lvl="0" indent="0" algn="l" defTabSz="914400">
              <a:lnSpc>
                <a:spcPct val="100000"/>
              </a:lnSpc>
              <a:spcBef>
                <a:spcPts val="0"/>
              </a:spcBef>
              <a:spcAft>
                <a:spcPts val="0"/>
              </a:spcAft>
              <a:buClrTx/>
              <a:buSzTx/>
              <a:buFontTx/>
              <a:buNone/>
              <a:defRPr/>
            </a:pPr>
            <a:r>
              <a:rPr lang="fr-FR" sz="1200">
                <a:solidFill>
                  <a:srgbClr val="000000"/>
                </a:solidFill>
              </a:rPr>
              <a:t>Le support, en lui-même, n’est pas évalué et sa consultation ne peut être exigée par la commission d’évaluation.</a:t>
            </a:r>
            <a:endParaRPr/>
          </a:p>
          <a:p>
            <a:pPr marL="0" marR="0" lvl="0" indent="0" algn="l" defTabSz="914400">
              <a:lnSpc>
                <a:spcPct val="100000"/>
              </a:lnSpc>
              <a:spcBef>
                <a:spcPts val="0"/>
              </a:spcBef>
              <a:spcAft>
                <a:spcPts val="0"/>
              </a:spcAft>
              <a:buClrTx/>
              <a:buSzTx/>
              <a:buFontTx/>
              <a:buNone/>
              <a:defRPr/>
            </a:pPr>
            <a:endParaRPr lang="fr-FR"/>
          </a:p>
          <a:p>
            <a:pPr marL="0" marR="0" lvl="0" indent="0" algn="l" defTabSz="914400">
              <a:lnSpc>
                <a:spcPct val="100000"/>
              </a:lnSpc>
              <a:spcBef>
                <a:spcPts val="0"/>
              </a:spcBef>
              <a:spcAft>
                <a:spcPts val="0"/>
              </a:spcAft>
              <a:buClrTx/>
              <a:buSzTx/>
              <a:buFontTx/>
              <a:buNone/>
              <a:defRPr/>
            </a:pPr>
            <a:endParaRPr lang="fr-FR"/>
          </a:p>
          <a:p>
            <a:pPr marL="0" marR="0" lvl="0" indent="0" algn="l" defTabSz="914400">
              <a:lnSpc>
                <a:spcPct val="100000"/>
              </a:lnSpc>
              <a:spcBef>
                <a:spcPts val="0"/>
              </a:spcBef>
              <a:spcAft>
                <a:spcPts val="0"/>
              </a:spcAft>
              <a:buClrTx/>
              <a:buSzTx/>
              <a:buFontTx/>
              <a:buNone/>
              <a:defRPr/>
            </a:pPr>
            <a:endParaRPr lang="fr-FR"/>
          </a:p>
          <a:p>
            <a:pPr>
              <a:defRPr/>
            </a:pPr>
            <a:r>
              <a:rPr lang="fr-FR"/>
              <a:t> </a:t>
            </a:r>
          </a:p>
        </p:txBody>
      </p:sp>
      <p:sp>
        <p:nvSpPr>
          <p:cNvPr id="6" name="Espace réservé du numéro de diapositive 3"/>
          <p:cNvSpPr>
            <a:spLocks noGrp="1"/>
          </p:cNvSpPr>
          <p:nvPr>
            <p:ph type="sldNum" sz="quarter" idx="10"/>
          </p:nvPr>
        </p:nvSpPr>
        <p:spPr bwMode="auto"/>
        <p:txBody>
          <a:bodyPr/>
          <a:lstStyle/>
          <a:p>
            <a:pPr>
              <a:defRPr/>
            </a:pPr>
            <a:fld id="{1B06CD8F-B7ED-4A05-9FB1-A01CC0EF02CC}" type="slidenum">
              <a:rPr lang="fr-F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re / sous-titre / texte">
    <p:spTree>
      <p:nvGrpSpPr>
        <p:cNvPr id="1" name=""/>
        <p:cNvGrpSpPr/>
        <p:nvPr/>
      </p:nvGrpSpPr>
      <p:grpSpPr bwMode="auto">
        <a:xfrm>
          <a:off x="0" y="0"/>
          <a:ext cx="0" cy="0"/>
          <a:chOff x="0" y="0"/>
          <a:chExt cx="0" cy="0"/>
        </a:xfrm>
      </p:grpSpPr>
      <p:sp>
        <p:nvSpPr>
          <p:cNvPr id="4"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
        <p:nvSpPr>
          <p:cNvPr id="5" name="Espace réservé de la date 3"/>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pPr>
              <a:defRPr/>
            </a:pPr>
            <a:fld id="{6A4A60EE-9D13-3442-9796-E718C6343EC1}" type="datetime1">
              <a:rPr lang="fr-FR" cap="all"/>
              <a:t>17/01/2021</a:t>
            </a:fld>
            <a:endParaRPr lang="fr-FR" cap="all"/>
          </a:p>
        </p:txBody>
      </p:sp>
      <p:sp>
        <p:nvSpPr>
          <p:cNvPr id="6" name="Espace réservé du texte 7"/>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defRPr/>
            </a:pPr>
            <a:r>
              <a:rPr lang="fr-FR"/>
              <a:t>Sous-titre</a:t>
            </a:r>
            <a:endParaRPr/>
          </a:p>
          <a:p>
            <a:pPr lvl="0">
              <a:defRPr/>
            </a:pPr>
            <a:endParaRPr lang="fr-FR"/>
          </a:p>
        </p:txBody>
      </p:sp>
      <p:sp>
        <p:nvSpPr>
          <p:cNvPr id="7" name="Titre 18"/>
          <p:cNvSpPr>
            <a:spLocks noGrp="1"/>
          </p:cNvSpPr>
          <p:nvPr>
            <p:ph type="title" hasCustomPrompt="1"/>
          </p:nvPr>
        </p:nvSpPr>
        <p:spPr bwMode="auto"/>
        <p:txBody>
          <a:bodyPr/>
          <a:lstStyle/>
          <a:p>
            <a:pPr>
              <a:defRPr/>
            </a:pPr>
            <a:r>
              <a:rPr lang="fr-FR"/>
              <a:t>Titre</a:t>
            </a:r>
            <a:endParaRPr/>
          </a:p>
        </p:txBody>
      </p:sp>
      <p:sp>
        <p:nvSpPr>
          <p:cNvPr id="8"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r>
              <a:rPr lang="fr-FR"/>
              <a:t>Intitulé de la direction/service</a:t>
            </a:r>
            <a:endParaRPr/>
          </a:p>
        </p:txBody>
      </p:sp>
      <p:sp>
        <p:nvSpPr>
          <p:cNvPr id="9" name="Espace réservé du texte 11"/>
          <p:cNvSpPr>
            <a:spLocks noGrp="1"/>
          </p:cNvSpPr>
          <p:nvPr>
            <p:ph type="body" sz="quarter" idx="14" hasCustomPrompt="1"/>
          </p:nvPr>
        </p:nvSpPr>
        <p:spPr bwMode="gray">
          <a:xfrm>
            <a:off x="323850" y="1707653"/>
            <a:ext cx="8424334" cy="288032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5"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6"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7"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8" name="Espace réservé de la date 3"/>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pPr>
              <a:defRPr/>
            </a:pPr>
            <a:fld id="{251C71F6-E0A6-1740-B64F-38F332886BAF}" type="datetime1">
              <a:rPr lang="fr-FR" cap="all"/>
              <a:t>17/01/2021</a:t>
            </a:fld>
            <a:endParaRPr lang="fr-FR" cap="all"/>
          </a:p>
        </p:txBody>
      </p:sp>
      <p:sp>
        <p:nvSpPr>
          <p:cNvPr id="9" name="Titre 18"/>
          <p:cNvSpPr>
            <a:spLocks noGrp="1"/>
          </p:cNvSpPr>
          <p:nvPr>
            <p:ph type="title" hasCustomPrompt="1"/>
          </p:nvPr>
        </p:nvSpPr>
        <p:spPr bwMode="auto">
          <a:xfrm>
            <a:off x="323850" y="682801"/>
            <a:ext cx="8424863" cy="539991"/>
          </a:xfrm>
        </p:spPr>
        <p:txBody>
          <a:bodyPr/>
          <a:lstStyle/>
          <a:p>
            <a:pPr>
              <a:defRPr/>
            </a:pPr>
            <a:r>
              <a:rPr lang="fr-FR"/>
              <a:t>Sommaire</a:t>
            </a:r>
            <a:endParaRPr/>
          </a:p>
        </p:txBody>
      </p:sp>
      <p:sp>
        <p:nvSpPr>
          <p:cNvPr id="10"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r>
              <a:rPr lang="fr-FR"/>
              <a:t>Intitulé de la direction/service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Colonnes de texte">
    <p:spTree>
      <p:nvGrpSpPr>
        <p:cNvPr id="1" name=""/>
        <p:cNvGrpSpPr/>
        <p:nvPr/>
      </p:nvGrpSpPr>
      <p:grpSpPr bwMode="auto">
        <a:xfrm>
          <a:off x="0" y="0"/>
          <a:ext cx="0" cy="0"/>
          <a:chOff x="0" y="0"/>
          <a:chExt cx="0" cy="0"/>
        </a:xfrm>
      </p:grpSpPr>
      <p:sp>
        <p:nvSpPr>
          <p:cNvPr id="4"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5" name="Espace réservé de la date 3"/>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pPr>
              <a:defRPr/>
            </a:pPr>
            <a:fld id="{5E6183FC-BA60-7C49-ABF3-B50982741576}" type="datetime1">
              <a:rPr lang="fr-FR" cap="all"/>
              <a:t>17/01/2021</a:t>
            </a:fld>
            <a:endParaRPr lang="fr-FR" cap="all"/>
          </a:p>
        </p:txBody>
      </p:sp>
      <p:sp>
        <p:nvSpPr>
          <p:cNvPr id="6"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r>
              <a:rPr lang="fr-FR"/>
              <a:t>Intitulé de la direction/service</a:t>
            </a:r>
            <a:endParaRPr/>
          </a:p>
        </p:txBody>
      </p:sp>
      <p:sp>
        <p:nvSpPr>
          <p:cNvPr id="7" name="Espace réservé du texte 7"/>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defRPr/>
            </a:pPr>
            <a:r>
              <a:rPr lang="fr-FR"/>
              <a:t>Sous-titre</a:t>
            </a:r>
            <a:endParaRPr/>
          </a:p>
          <a:p>
            <a:pPr lvl="0">
              <a:defRPr/>
            </a:pPr>
            <a:endParaRPr lang="fr-FR"/>
          </a:p>
        </p:txBody>
      </p:sp>
      <p:sp>
        <p:nvSpPr>
          <p:cNvPr id="8" name="Titre 18"/>
          <p:cNvSpPr>
            <a:spLocks noGrp="1"/>
          </p:cNvSpPr>
          <p:nvPr>
            <p:ph type="title" hasCustomPrompt="1"/>
          </p:nvPr>
        </p:nvSpPr>
        <p:spPr bwMode="auto">
          <a:xfrm>
            <a:off x="323850" y="682801"/>
            <a:ext cx="8424863" cy="539991"/>
          </a:xfrm>
        </p:spPr>
        <p:txBody>
          <a:bodyPr/>
          <a:lstStyle/>
          <a:p>
            <a:pPr>
              <a:defRPr/>
            </a:pPr>
            <a:r>
              <a:rPr lang="fr-FR"/>
              <a:t>Titre</a:t>
            </a:r>
            <a:endParaRPr/>
          </a:p>
        </p:txBody>
      </p:sp>
      <p:sp>
        <p:nvSpPr>
          <p:cNvPr id="9" name="Espace réservé du texte 11"/>
          <p:cNvSpPr>
            <a:spLocks noGrp="1"/>
          </p:cNvSpPr>
          <p:nvPr>
            <p:ph type="body" sz="quarter" idx="17" hasCustomPrompt="1"/>
          </p:nvPr>
        </p:nvSpPr>
        <p:spPr bwMode="gray">
          <a:xfrm>
            <a:off x="323528" y="1707653"/>
            <a:ext cx="2556471" cy="288032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0" name="Espace réservé du texte 11"/>
          <p:cNvSpPr>
            <a:spLocks noGrp="1"/>
          </p:cNvSpPr>
          <p:nvPr>
            <p:ph type="body" sz="quarter" idx="14" hasCustomPrompt="1"/>
          </p:nvPr>
        </p:nvSpPr>
        <p:spPr bwMode="gray">
          <a:xfrm>
            <a:off x="3275856" y="1707653"/>
            <a:ext cx="2520000" cy="288032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1" name="Espace réservé du texte 11"/>
          <p:cNvSpPr>
            <a:spLocks noGrp="1"/>
          </p:cNvSpPr>
          <p:nvPr>
            <p:ph type="body" sz="quarter" idx="18" hasCustomPrompt="1"/>
          </p:nvPr>
        </p:nvSpPr>
        <p:spPr bwMode="gray">
          <a:xfrm>
            <a:off x="6228184" y="1707653"/>
            <a:ext cx="2520000" cy="288032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re, sous-titre, textes 3 et image ">
    <p:spTree>
      <p:nvGrpSpPr>
        <p:cNvPr id="1" name=""/>
        <p:cNvGrpSpPr/>
        <p:nvPr/>
      </p:nvGrpSpPr>
      <p:grpSpPr bwMode="auto">
        <a:xfrm>
          <a:off x="0" y="0"/>
          <a:ext cx="0" cy="0"/>
          <a:chOff x="0" y="0"/>
          <a:chExt cx="0" cy="0"/>
        </a:xfrm>
      </p:grpSpPr>
      <p:sp>
        <p:nvSpPr>
          <p:cNvPr id="4"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5" name="Espace réservé du texte 11"/>
          <p:cNvSpPr>
            <a:spLocks noGrp="1"/>
          </p:cNvSpPr>
          <p:nvPr>
            <p:ph type="body" sz="quarter" idx="14" hasCustomPrompt="1"/>
          </p:nvPr>
        </p:nvSpPr>
        <p:spPr bwMode="gray">
          <a:xfrm>
            <a:off x="323528" y="1707653"/>
            <a:ext cx="2520000" cy="288032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6" name="Espace réservé de la date 3"/>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pPr>
              <a:defRPr/>
            </a:pPr>
            <a:fld id="{0597CDB5-73DC-8641-8CC1-FAD9379FD627}" type="datetime1">
              <a:rPr lang="fr-FR" cap="all"/>
              <a:t>17/01/2021</a:t>
            </a:fld>
            <a:endParaRPr lang="fr-FR" cap="all"/>
          </a:p>
        </p:txBody>
      </p:sp>
      <p:sp>
        <p:nvSpPr>
          <p:cNvPr id="7" name="Espace réservé du texte 7"/>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defRPr/>
            </a:pPr>
            <a:r>
              <a:rPr lang="fr-FR"/>
              <a:t>Sous-titre</a:t>
            </a:r>
            <a:endParaRPr/>
          </a:p>
          <a:p>
            <a:pPr lvl="0">
              <a:defRPr/>
            </a:pPr>
            <a:endParaRPr lang="fr-FR"/>
          </a:p>
        </p:txBody>
      </p:sp>
      <p:sp>
        <p:nvSpPr>
          <p:cNvPr id="8" name="Titre 18"/>
          <p:cNvSpPr>
            <a:spLocks noGrp="1"/>
          </p:cNvSpPr>
          <p:nvPr>
            <p:ph type="title" hasCustomPrompt="1"/>
          </p:nvPr>
        </p:nvSpPr>
        <p:spPr bwMode="auto">
          <a:xfrm>
            <a:off x="323850" y="682801"/>
            <a:ext cx="8424863" cy="539991"/>
          </a:xfrm>
        </p:spPr>
        <p:txBody>
          <a:bodyPr/>
          <a:lstStyle/>
          <a:p>
            <a:pPr>
              <a:defRPr/>
            </a:pPr>
            <a:r>
              <a:rPr lang="fr-FR"/>
              <a:t>Titre</a:t>
            </a:r>
            <a:endParaRPr/>
          </a:p>
        </p:txBody>
      </p:sp>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r>
              <a:rPr lang="fr-FR"/>
              <a:t>Intitulé de la direction/service</a:t>
            </a:r>
            <a:endParaRPr/>
          </a:p>
        </p:txBody>
      </p:sp>
      <p:sp>
        <p:nvSpPr>
          <p:cNvPr id="10" name="Espace réservé pour une image  7"/>
          <p:cNvSpPr>
            <a:spLocks noGrp="1"/>
          </p:cNvSpPr>
          <p:nvPr>
            <p:ph type="pic" sz="quarter" idx="15"/>
          </p:nvPr>
        </p:nvSpPr>
        <p:spPr bwMode="auto">
          <a:xfrm>
            <a:off x="3131840" y="1707653"/>
            <a:ext cx="5616624" cy="2880320"/>
          </a:xfrm>
        </p:spPr>
        <p:txBody>
          <a:bodyPr/>
          <a:lstStyle/>
          <a:p>
            <a:pPr>
              <a:defRPr/>
            </a:pPr>
            <a:r>
              <a:rPr lang="fr-FR"/>
              <a:t>Cliquez sur l'icône pour ajouter une image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re, sous-titre, textes 3, et graphique ">
    <p:spTree>
      <p:nvGrpSpPr>
        <p:cNvPr id="1" name=""/>
        <p:cNvGrpSpPr/>
        <p:nvPr/>
      </p:nvGrpSpPr>
      <p:grpSpPr bwMode="auto">
        <a:xfrm>
          <a:off x="0" y="0"/>
          <a:ext cx="0" cy="0"/>
          <a:chOff x="0" y="0"/>
          <a:chExt cx="0" cy="0"/>
        </a:xfrm>
      </p:grpSpPr>
      <p:sp>
        <p:nvSpPr>
          <p:cNvPr id="4"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5" name="Espace réservé du texte 11"/>
          <p:cNvSpPr>
            <a:spLocks noGrp="1"/>
          </p:cNvSpPr>
          <p:nvPr>
            <p:ph type="body" sz="quarter" idx="14" hasCustomPrompt="1"/>
          </p:nvPr>
        </p:nvSpPr>
        <p:spPr bwMode="gray">
          <a:xfrm>
            <a:off x="6228184" y="1707653"/>
            <a:ext cx="2520000" cy="288032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6" name="Espace réservé de la date 3"/>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pPr>
              <a:defRPr/>
            </a:pPr>
            <a:fld id="{8E1290DD-BE4D-794B-919C-D565D1B9C67D}" type="datetime1">
              <a:rPr lang="fr-FR" cap="all"/>
              <a:t>17/01/2021</a:t>
            </a:fld>
            <a:endParaRPr lang="fr-FR" cap="all"/>
          </a:p>
        </p:txBody>
      </p:sp>
      <p:sp>
        <p:nvSpPr>
          <p:cNvPr id="7" name="Espace réservé du texte 7"/>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defRPr/>
            </a:pPr>
            <a:r>
              <a:rPr lang="fr-FR"/>
              <a:t>Sous-titre</a:t>
            </a:r>
            <a:endParaRPr/>
          </a:p>
          <a:p>
            <a:pPr lvl="0">
              <a:defRPr/>
            </a:pPr>
            <a:endParaRPr lang="fr-FR"/>
          </a:p>
        </p:txBody>
      </p:sp>
      <p:sp>
        <p:nvSpPr>
          <p:cNvPr id="8" name="Titre 18"/>
          <p:cNvSpPr>
            <a:spLocks noGrp="1"/>
          </p:cNvSpPr>
          <p:nvPr>
            <p:ph type="title" hasCustomPrompt="1"/>
          </p:nvPr>
        </p:nvSpPr>
        <p:spPr bwMode="auto">
          <a:xfrm>
            <a:off x="323850" y="682801"/>
            <a:ext cx="8424863" cy="539991"/>
          </a:xfrm>
        </p:spPr>
        <p:txBody>
          <a:bodyPr/>
          <a:lstStyle/>
          <a:p>
            <a:pPr>
              <a:defRPr/>
            </a:pPr>
            <a:r>
              <a:rPr lang="fr-FR"/>
              <a:t>Titre</a:t>
            </a:r>
            <a:endParaRPr/>
          </a:p>
        </p:txBody>
      </p:sp>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r>
              <a:rPr lang="fr-FR"/>
              <a:t>Intitulé de la direction/service</a:t>
            </a:r>
            <a:endParaRPr/>
          </a:p>
        </p:txBody>
      </p:sp>
      <p:sp>
        <p:nvSpPr>
          <p:cNvPr id="10" name="Espace réservé du graphique 2"/>
          <p:cNvSpPr>
            <a:spLocks noGrp="1"/>
          </p:cNvSpPr>
          <p:nvPr>
            <p:ph type="chart" sz="quarter" idx="15"/>
          </p:nvPr>
        </p:nvSpPr>
        <p:spPr bwMode="auto">
          <a:xfrm>
            <a:off x="323528" y="1707653"/>
            <a:ext cx="5761038" cy="2879725"/>
          </a:xfrm>
        </p:spPr>
        <p:txBody>
          <a:bodyPr/>
          <a:lstStyle/>
          <a:p>
            <a:pPr>
              <a:defRPr/>
            </a:pPr>
            <a:r>
              <a:rPr lang="fr-FR"/>
              <a:t>Cliquez sur l'icône pour ajouter un graphique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4"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a:lvl1pPr>
            <a:lvl2pPr marL="92075"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5"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space réservé de la date 3"/>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pPr>
              <a:defRPr/>
            </a:pPr>
            <a:fld id="{D7698221-35EF-134F-B87A-568DECC70F29}" type="datetime1">
              <a:rPr lang="fr-FR" cap="all"/>
              <a:t>17/01/2021</a:t>
            </a:fld>
            <a:endParaRPr lang="fr-FR" cap="all"/>
          </a:p>
        </p:txBody>
      </p:sp>
      <p:sp>
        <p:nvSpPr>
          <p:cNvPr id="7"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sp>
        <p:nvSpPr>
          <p:cNvPr id="8"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r>
              <a:rPr lang="fr-FR"/>
              <a:t>Intitulé de la direction/service</a:t>
            </a:r>
            <a:endParaRPr/>
          </a:p>
        </p:txBody>
      </p:sp>
      <p:pic>
        <p:nvPicPr>
          <p:cNvPr id="9" name="Image 1"/>
          <p:cNvPicPr>
            <a:picLocks noChangeAspect="1"/>
          </p:cNvPicPr>
          <p:nvPr userDrawn="1"/>
        </p:nvPicPr>
        <p:blipFill>
          <a:blip r:embed="rId2"/>
          <a:stretch/>
        </p:blipFill>
        <p:spPr bwMode="auto">
          <a:xfrm>
            <a:off x="170953" y="182740"/>
            <a:ext cx="1740395" cy="13689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4" name="Espace réservé pour une image  7"/>
          <p:cNvSpPr>
            <a:spLocks noGrp="1"/>
          </p:cNvSpPr>
          <p:nvPr>
            <p:ph type="pic" sz="quarter" idx="13" hasCustomPrompt="1"/>
          </p:nvPr>
        </p:nvSpPr>
        <p:spPr bwMode="gray">
          <a:xfrm>
            <a:off x="0" y="738000"/>
            <a:ext cx="9144000" cy="4443958"/>
          </a:xfrm>
          <a:prstGeom prst="rect">
            <a:avLst/>
          </a:prstGeom>
          <a:solidFill>
            <a:schemeClr val="tx2"/>
          </a:solidFill>
        </p:spPr>
        <p:txBody>
          <a:bodyPr tIns="1080000" anchor="ctr" anchorCtr="0"/>
          <a:lstStyle>
            <a:lvl1pPr algn="ctr">
              <a:defRPr cap="all">
                <a:solidFill>
                  <a:schemeClr val="bg1"/>
                </a:solidFill>
              </a:defRPr>
            </a:lvl1pPr>
          </a:lstStyle>
          <a:p>
            <a:pPr>
              <a:defRPr/>
            </a:pPr>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endParaRPr/>
          </a:p>
        </p:txBody>
      </p:sp>
      <p:sp>
        <p:nvSpPr>
          <p:cNvPr id="5" name="Espace réservé de la date 3"/>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pPr>
              <a:defRPr/>
            </a:pPr>
            <a:fld id="{5F7325A3-5315-1B4B-A0D9-112471EB5837}" type="datetime1">
              <a:rPr lang="fr-FR" cap="all"/>
              <a:t>17/01/2021</a:t>
            </a:fld>
            <a:endParaRPr lang="fr-FR" cap="all"/>
          </a:p>
        </p:txBody>
      </p:sp>
      <p:sp>
        <p:nvSpPr>
          <p:cNvPr id="6"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extrusionOk="0">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pPr>
              <a:defRPr/>
            </a:pPr>
            <a:r>
              <a:rPr lang="fr-FR"/>
              <a:t>Titre</a:t>
            </a:r>
            <a:endParaRPr/>
          </a:p>
        </p:txBody>
      </p:sp>
      <p:sp>
        <p:nvSpPr>
          <p:cNvPr id="7"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pPr>
              <a:defRPr/>
            </a:pPr>
            <a:fld id="{733122C9-A0B9-462F-8757-0847AD287B63}" type="slidenum">
              <a:rPr lang="fr-FR"/>
              <a:t>‹N°›</a:t>
            </a:fld>
            <a:endParaRPr lang="fr-FR"/>
          </a:p>
        </p:txBody>
      </p:sp>
      <p:sp>
        <p:nvSpPr>
          <p:cNvPr id="8"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r>
              <a:rPr lang="fr-FR"/>
              <a:t>Intitulé de la direction/service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4EA19884-7A29-DC4E-9311-A62E54788E52}" type="datetime1">
              <a:rPr lang="fr-FR"/>
              <a:t>17/01/2021</a:t>
            </a:fld>
            <a:endParaRPr lang="fr-FR"/>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pPr>
              <a:defRPr/>
            </a:pPr>
            <a:r>
              <a:rPr lang="fr-FR"/>
              <a:t>Intitulé de la direction/service</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8" name="Image 1"/>
          <p:cNvPicPr>
            <a:picLocks noChangeAspect="1"/>
          </p:cNvPicPr>
          <p:nvPr userDrawn="1"/>
        </p:nvPicPr>
        <p:blipFill>
          <a:blip r:embed="rId2"/>
          <a:stretch/>
        </p:blipFill>
        <p:spPr bwMode="auto">
          <a:xfrm>
            <a:off x="376484" y="167219"/>
            <a:ext cx="3609581" cy="283924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u texte 2"/>
          <p:cNvSpPr>
            <a:spLocks noGrp="1"/>
          </p:cNvSpPr>
          <p:nvPr>
            <p:ph type="body" idx="1"/>
          </p:nvPr>
        </p:nvSpPr>
        <p:spPr bwMode="gray">
          <a:xfrm>
            <a:off x="323850" y="1707653"/>
            <a:ext cx="8424863" cy="2952325"/>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r>
              <a:rPr lang="fr-FR"/>
              <a:t>Intitulé de la direction/service</a:t>
            </a:r>
            <a:endParaRP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7"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titre 11"/>
          <p:cNvSpPr>
            <a:spLocks noGrp="1"/>
          </p:cNvSpPr>
          <p:nvPr>
            <p:ph type="title"/>
          </p:nvPr>
        </p:nvSpPr>
        <p:spPr bwMode="auto">
          <a:xfrm>
            <a:off x="323850" y="682801"/>
            <a:ext cx="8424863" cy="539991"/>
          </a:xfrm>
          <a:prstGeom prst="rect">
            <a:avLst/>
          </a:prstGeom>
        </p:spPr>
        <p:txBody>
          <a:bodyPr vert="horz" lIns="91440" tIns="45720" rIns="91440" bIns="45720" rtlCol="0" anchor="ctr">
            <a:normAutofit/>
          </a:bodyPr>
          <a:lstStyle/>
          <a:p>
            <a:pPr>
              <a:defRPr/>
            </a:pPr>
            <a:r>
              <a:rPr lang="fr-FR"/>
              <a:t>Titre </a:t>
            </a:r>
            <a:endParaRPr/>
          </a:p>
        </p:txBody>
      </p:sp>
      <p:sp>
        <p:nvSpPr>
          <p:cNvPr id="9" name="Espace réservé de la date 1"/>
          <p:cNvSpPr>
            <a:spLocks noGrp="1"/>
          </p:cNvSpPr>
          <p:nvPr>
            <p:ph type="dt" sz="half" idx="2"/>
          </p:nvPr>
        </p:nvSpPr>
        <p:spPr bwMode="auto">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pPr>
              <a:defRPr/>
            </a:pPr>
            <a:fld id="{B858D49A-5A7A-574D-A0ED-52B5C1EFA876}" type="datetime1">
              <a:rPr lang="fr-FR" cap="all"/>
              <a:t>17/01/2021</a:t>
            </a:fld>
            <a:endParaRPr lang="fr-FR" cap="all"/>
          </a:p>
        </p:txBody>
      </p:sp>
      <p:cxnSp>
        <p:nvCxnSpPr>
          <p:cNvPr id="10" name="Connecteur droit 8"/>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3"/>
          <p:cNvPicPr>
            <a:picLocks noChangeAspect="1"/>
          </p:cNvPicPr>
          <p:nvPr userDrawn="1"/>
        </p:nvPicPr>
        <p:blipFill>
          <a:blip r:embed="rId10"/>
          <a:stretch/>
        </p:blipFill>
        <p:spPr bwMode="auto">
          <a:xfrm>
            <a:off x="311108" y="108000"/>
            <a:ext cx="660492" cy="5195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marL="14288" indent="0" algn="l" defTabSz="914400">
        <a:lnSpc>
          <a:spcPct val="90000"/>
        </a:lnSpc>
        <a:spcBef>
          <a:spcPts val="0"/>
        </a:spcBef>
        <a:buNone/>
        <a:defRPr sz="2500" b="1">
          <a:solidFill>
            <a:schemeClr val="tx1"/>
          </a:solidFill>
          <a:latin typeface="+mj-lt"/>
          <a:ea typeface="+mj-ea"/>
          <a:cs typeface="+mj-cs"/>
        </a:defRPr>
      </a:lvl1pPr>
    </p:titleStyle>
    <p:body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education.gouv.fr/bo/20/Hebdo41/MENE2019533C.htm" TargetMode="External"/><Relationship Id="rId4" Type="http://schemas.openxmlformats.org/officeDocument/2006/relationships/hyperlink" Target="https://www.legifrance.gouv.fr/jorf/id/JORFTEXT00004245228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reg.ac-versailles.fr/IMG/pdf/evaluation_chef_oeuvre_bac.pdf"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733122C9-A0B9-462F-8757-0847AD287B63}" type="slidenum">
              <a:rPr lang="fr-FR"/>
              <a:t>1</a:t>
            </a:fld>
            <a:endParaRPr lang="fr-FR"/>
          </a:p>
        </p:txBody>
      </p:sp>
      <p:sp>
        <p:nvSpPr>
          <p:cNvPr id="5" name="Espace réservé de la date 1"/>
          <p:cNvSpPr>
            <a:spLocks noGrp="1"/>
          </p:cNvSpPr>
          <p:nvPr>
            <p:ph type="dt" sz="half" idx="2"/>
          </p:nvPr>
        </p:nvSpPr>
        <p:spPr bwMode="auto"/>
        <p:txBody>
          <a:bodyPr/>
          <a:lstStyle/>
          <a:p>
            <a:pPr>
              <a:defRPr/>
            </a:pPr>
            <a:r>
              <a:rPr lang="fr-FR" cap="all"/>
              <a:t>Janvier 2021</a:t>
            </a:r>
          </a:p>
        </p:txBody>
      </p:sp>
      <p:sp>
        <p:nvSpPr>
          <p:cNvPr id="6" name="Espace réservé du pied de page 2"/>
          <p:cNvSpPr>
            <a:spLocks noGrp="1"/>
          </p:cNvSpPr>
          <p:nvPr>
            <p:ph type="ftr" sz="quarter" idx="3"/>
          </p:nvPr>
        </p:nvSpPr>
        <p:spPr bwMode="auto">
          <a:xfrm>
            <a:off x="2843807" y="195486"/>
            <a:ext cx="5879931" cy="360000"/>
          </a:xfrm>
        </p:spPr>
        <p:txBody>
          <a:bodyPr/>
          <a:lstStyle/>
          <a:p>
            <a:pPr>
              <a:defRPr/>
            </a:pPr>
            <a:r>
              <a:rPr lang="fr-FR"/>
              <a:t>Formation académique</a:t>
            </a:r>
          </a:p>
        </p:txBody>
      </p:sp>
      <p:pic>
        <p:nvPicPr>
          <p:cNvPr id="7" name="Image 5"/>
          <p:cNvPicPr>
            <a:picLocks noChangeAspect="1"/>
          </p:cNvPicPr>
          <p:nvPr/>
        </p:nvPicPr>
        <p:blipFill>
          <a:blip r:embed="rId2"/>
          <a:stretch/>
        </p:blipFill>
        <p:spPr bwMode="auto">
          <a:xfrm>
            <a:off x="7020272" y="682801"/>
            <a:ext cx="1584175" cy="1584175"/>
          </a:xfrm>
          <a:prstGeom prst="rect">
            <a:avLst/>
          </a:prstGeom>
        </p:spPr>
      </p:pic>
      <p:pic>
        <p:nvPicPr>
          <p:cNvPr id="8" name="Image 6"/>
          <p:cNvPicPr>
            <a:picLocks noChangeAspect="1"/>
          </p:cNvPicPr>
          <p:nvPr/>
        </p:nvPicPr>
        <p:blipFill>
          <a:blip r:embed="rId3"/>
          <a:stretch/>
        </p:blipFill>
        <p:spPr bwMode="auto">
          <a:xfrm>
            <a:off x="516291" y="842906"/>
            <a:ext cx="1221810" cy="1440160"/>
          </a:xfrm>
          <a:prstGeom prst="rect">
            <a:avLst/>
          </a:prstGeom>
        </p:spPr>
      </p:pic>
      <p:pic>
        <p:nvPicPr>
          <p:cNvPr id="9" name="Image 7"/>
          <p:cNvPicPr>
            <a:picLocks noChangeAspect="1"/>
          </p:cNvPicPr>
          <p:nvPr/>
        </p:nvPicPr>
        <p:blipFill>
          <a:blip r:embed="rId4"/>
          <a:stretch/>
        </p:blipFill>
        <p:spPr bwMode="auto">
          <a:xfrm>
            <a:off x="3995058" y="3110647"/>
            <a:ext cx="1082446" cy="1082446"/>
          </a:xfrm>
          <a:prstGeom prst="rect">
            <a:avLst/>
          </a:prstGeom>
        </p:spPr>
      </p:pic>
      <p:sp>
        <p:nvSpPr>
          <p:cNvPr id="10" name="Titre 8"/>
          <p:cNvSpPr>
            <a:spLocks noGrp="1"/>
          </p:cNvSpPr>
          <p:nvPr>
            <p:ph type="title"/>
          </p:nvPr>
        </p:nvSpPr>
        <p:spPr bwMode="auto"/>
        <p:txBody>
          <a:bodyPr>
            <a:normAutofit fontScale="90000"/>
          </a:bodyPr>
          <a:lstStyle/>
          <a:p>
            <a:pPr algn="ctr">
              <a:defRPr/>
            </a:pPr>
            <a:br>
              <a:rPr lang="fr-FR" sz="3200" u="sng"/>
            </a:br>
            <a:br>
              <a:rPr lang="fr-FR" sz="3200" u="sng"/>
            </a:br>
            <a:br>
              <a:rPr lang="fr-FR" sz="3200" u="sng"/>
            </a:br>
            <a:br>
              <a:rPr lang="fr-FR" sz="3200" u="sng"/>
            </a:br>
            <a:br>
              <a:rPr lang="fr-FR" sz="3200" u="sng"/>
            </a:br>
            <a:br>
              <a:rPr lang="fr-FR" sz="3200" u="sng"/>
            </a:br>
            <a:br>
              <a:rPr lang="fr-FR" sz="3200" u="sng"/>
            </a:br>
            <a:br>
              <a:rPr lang="fr-FR" sz="3200" u="sng"/>
            </a:br>
            <a:br>
              <a:rPr lang="fr-FR" sz="3200" u="sng"/>
            </a:br>
            <a:br>
              <a:rPr lang="fr-FR" sz="3200" u="sng"/>
            </a:br>
            <a:r>
              <a:rPr lang="fr-FR" sz="4000"/>
              <a:t>LE CHEF-D’ŒUVRE</a:t>
            </a:r>
            <a:br>
              <a:rPr lang="fr-FR" sz="3600"/>
            </a:br>
            <a:br>
              <a:rPr lang="fr-FR" sz="3600"/>
            </a:b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10</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a:p>
            <a:pPr>
              <a:defRPr/>
            </a:pPr>
            <a:endParaRPr lang="fr-F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sp>
        <p:nvSpPr>
          <p:cNvPr id="9" name="Espace réservé du contenu 2"/>
          <p:cNvSpPr>
            <a:spLocks/>
          </p:cNvSpPr>
          <p:nvPr/>
        </p:nvSpPr>
        <p:spPr bwMode="auto">
          <a:xfrm>
            <a:off x="323528" y="1923678"/>
            <a:ext cx="8568952" cy="2736304"/>
          </a:xfrm>
          <a:prstGeom prst="rect">
            <a:avLst/>
          </a:prstGeom>
        </p:spPr>
        <p:txBody>
          <a:bodyPr>
            <a:normAutofit/>
          </a:bodyPr>
          <a:lst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42900" indent="-342900">
              <a:spcBef>
                <a:spcPts val="600"/>
              </a:spcBef>
              <a:spcAft>
                <a:spcPts val="600"/>
              </a:spcAft>
              <a:buFont typeface="Arial"/>
              <a:buChar char="•"/>
              <a:defRPr/>
            </a:pPr>
            <a:endParaRPr lang="fr-FR" sz="1600"/>
          </a:p>
          <a:p>
            <a:pPr algn="just">
              <a:spcBef>
                <a:spcPts val="600"/>
              </a:spcBef>
              <a:spcAft>
                <a:spcPts val="600"/>
              </a:spcAft>
              <a:defRPr/>
            </a:pPr>
            <a:endParaRPr lang="fr-FR" sz="1600"/>
          </a:p>
        </p:txBody>
      </p:sp>
      <p:sp>
        <p:nvSpPr>
          <p:cNvPr id="10" name="Rectangle 1"/>
          <p:cNvSpPr/>
          <p:nvPr/>
        </p:nvSpPr>
        <p:spPr bwMode="auto">
          <a:xfrm>
            <a:off x="251520" y="1275606"/>
            <a:ext cx="8208912" cy="307777"/>
          </a:xfrm>
          <a:prstGeom prst="rect">
            <a:avLst/>
          </a:prstGeom>
        </p:spPr>
        <p:txBody>
          <a:bodyPr wrap="square">
            <a:spAutoFit/>
          </a:bodyPr>
          <a:lstStyle/>
          <a:p>
            <a:pPr>
              <a:defRPr/>
            </a:pPr>
            <a:endParaRPr lang="fr-FR" sz="1400"/>
          </a:p>
        </p:txBody>
      </p:sp>
      <p:sp>
        <p:nvSpPr>
          <p:cNvPr id="11" name="Rectangle 3"/>
          <p:cNvSpPr/>
          <p:nvPr/>
        </p:nvSpPr>
        <p:spPr bwMode="auto">
          <a:xfrm>
            <a:off x="0" y="915566"/>
            <a:ext cx="8208912" cy="369332"/>
          </a:xfrm>
          <a:prstGeom prst="rect">
            <a:avLst/>
          </a:prstGeom>
        </p:spPr>
        <p:txBody>
          <a:bodyPr wrap="square">
            <a:spAutoFit/>
          </a:bodyPr>
          <a:lstStyle/>
          <a:p>
            <a:pPr algn="just">
              <a:defRPr/>
            </a:pPr>
            <a:endParaRPr lang="fr-FR"/>
          </a:p>
        </p:txBody>
      </p:sp>
      <p:sp>
        <p:nvSpPr>
          <p:cNvPr id="12" name="Rectangle 4"/>
          <p:cNvSpPr/>
          <p:nvPr/>
        </p:nvSpPr>
        <p:spPr bwMode="auto">
          <a:xfrm>
            <a:off x="467544" y="627534"/>
            <a:ext cx="7920880" cy="707886"/>
          </a:xfrm>
          <a:prstGeom prst="rect">
            <a:avLst/>
          </a:prstGeom>
        </p:spPr>
        <p:txBody>
          <a:bodyPr wrap="square">
            <a:spAutoFit/>
          </a:bodyPr>
          <a:lstStyle/>
          <a:p>
            <a:pPr algn="just">
              <a:defRPr/>
            </a:pPr>
            <a:r>
              <a:rPr lang="fr-FR" sz="2000" b="1" u="sng">
                <a:solidFill>
                  <a:schemeClr val="tx2"/>
                </a:solidFill>
              </a:rPr>
              <a:t>Les modalités d’évaluation</a:t>
            </a:r>
            <a:r>
              <a:rPr lang="fr-FR" sz="2000" b="1">
                <a:solidFill>
                  <a:schemeClr val="tx2"/>
                </a:solidFill>
              </a:rPr>
              <a:t> : Évaluation orale </a:t>
            </a:r>
            <a:endParaRPr/>
          </a:p>
          <a:p>
            <a:pPr algn="just">
              <a:defRPr/>
            </a:pPr>
            <a:endParaRPr lang="fr-FR" sz="2000" b="1" u="sng">
              <a:solidFill>
                <a:schemeClr val="tx2"/>
              </a:solidFill>
            </a:endParaRPr>
          </a:p>
        </p:txBody>
      </p:sp>
      <p:grpSp>
        <p:nvGrpSpPr>
          <p:cNvPr id="13" name="Diagramme 25"/>
          <p:cNvGrpSpPr/>
          <p:nvPr/>
        </p:nvGrpSpPr>
        <p:grpSpPr bwMode="auto">
          <a:xfrm>
            <a:off x="1536434" y="1202136"/>
            <a:ext cx="5472608" cy="3581363"/>
            <a:chOff x="0" y="0"/>
            <a:chExt cx="5472608" cy="3312368"/>
          </a:xfrm>
        </p:grpSpPr>
        <p:sp>
          <p:nvSpPr>
            <p:cNvPr id="14" name="Rectangle : coins arrondis 13"/>
            <p:cNvSpPr/>
            <p:nvPr/>
          </p:nvSpPr>
          <p:spPr bwMode="auto">
            <a:xfrm>
              <a:off x="0" y="0"/>
              <a:ext cx="5472608" cy="1490565"/>
            </a:xfrm>
            <a:prstGeom prst="roundRect">
              <a:avLst>
                <a:gd name="adj" fmla="val 10000"/>
              </a:avLst>
            </a:prstGeom>
            <a:solidFill>
              <a:schemeClr val="accent2">
                <a:tint val="40000"/>
                <a:hueOff val="0"/>
                <a:satOff val="0"/>
                <a:lumOff val="0"/>
                <a:alphaOff val="0"/>
                <a:alpha val="90000"/>
              </a:schemeClr>
            </a:solidFill>
            <a:ln w="9525" cap="flat" cmpd="sng" algn="ctr">
              <a:solidFill>
                <a:schemeClr val="accent2">
                  <a:tint val="40000"/>
                  <a:hueOff val="0"/>
                  <a:satOff val="0"/>
                  <a:lumOff val="0"/>
                  <a:alphaOff val="0"/>
                  <a:alpha val="90000"/>
                </a:schemeClr>
              </a:solidFill>
              <a:prstDash val="solid"/>
            </a:ln>
          </p:spPr>
          <p:style>
            <a:lnRef idx="1">
              <a:srgbClr val="000000"/>
            </a:lnRef>
            <a:fillRef idx="1">
              <a:srgbClr val="000000"/>
            </a:fillRef>
            <a:effectRef idx="0">
              <a:srgbClr val="000000"/>
            </a:effectRef>
            <a:fontRef idx="minor"/>
          </p:style>
        </p:sp>
        <p:sp>
          <p:nvSpPr>
            <p:cNvPr id="15" name="Rectangle : coins arrondis 14"/>
            <p:cNvSpPr/>
            <p:nvPr/>
          </p:nvSpPr>
          <p:spPr bwMode="auto">
            <a:xfrm>
              <a:off x="164178" y="198742"/>
              <a:ext cx="1607578" cy="1093081"/>
            </a:xfrm>
            <a:prstGeom prst="roundRect">
              <a:avLst>
                <a:gd name="adj" fmla="val 10000"/>
              </a:avLst>
            </a:prstGeom>
            <a:blipFill>
              <a:blip r:embed="rId3"/>
              <a:srcRect t="13768" b="13768"/>
              <a:stretch/>
            </a:blipFill>
            <a:ln>
              <a:noFill/>
            </a:ln>
            <a:effectLst>
              <a:outerShdw blurRad="40000" dist="23000" dir="5400000" rotWithShape="0">
                <a:srgbClr val="000000">
                  <a:alpha val="35000"/>
                </a:srgbClr>
              </a:outerShdw>
            </a:effectLst>
          </p:spPr>
          <p:style>
            <a:lnRef idx="0">
              <a:srgbClr val="000000"/>
            </a:lnRef>
            <a:fillRef idx="1">
              <a:srgbClr val="000000"/>
            </a:fillRef>
            <a:effectRef idx="2">
              <a:srgbClr val="000000"/>
            </a:effectRef>
            <a:fontRef idx="minor"/>
          </p:style>
        </p:sp>
        <p:sp>
          <p:nvSpPr>
            <p:cNvPr id="16" name="Rectangle : avec coins arrondis en haut 15"/>
            <p:cNvSpPr/>
            <p:nvPr/>
          </p:nvSpPr>
          <p:spPr bwMode="auto">
            <a:xfrm rot="10800000">
              <a:off x="155240" y="1490565"/>
              <a:ext cx="1607578" cy="1821802"/>
            </a:xfrm>
            <a:prstGeom prst="round2SameRect">
              <a:avLst>
                <a:gd name="adj1" fmla="val 10500"/>
                <a:gd name="adj2" fmla="val 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rot="10800000" spcFirstLastPara="0" vert="horz" wrap="square" lIns="99568" tIns="99568" rIns="99568" bIns="99568" numCol="1" spcCol="1270" anchor="t" anchorCtr="0">
              <a:noAutofit/>
            </a:bodyPr>
            <a:lstStyle/>
            <a:p>
              <a:pPr lvl="0" algn="ctr" defTabSz="622300">
                <a:lnSpc>
                  <a:spcPct val="90000"/>
                </a:lnSpc>
                <a:spcBef>
                  <a:spcPts val="0"/>
                </a:spcBef>
                <a:spcAft>
                  <a:spcPts val="0"/>
                </a:spcAft>
                <a:defRPr/>
              </a:pPr>
              <a:r>
                <a:rPr lang="fr-FR" sz="1100" dirty="0"/>
                <a:t>15 minutes </a:t>
              </a:r>
            </a:p>
            <a:p>
              <a:pPr lvl="0" algn="ctr" defTabSz="622300">
                <a:lnSpc>
                  <a:spcPct val="90000"/>
                </a:lnSpc>
                <a:spcBef>
                  <a:spcPts val="0"/>
                </a:spcBef>
                <a:spcAft>
                  <a:spcPts val="0"/>
                </a:spcAft>
                <a:defRPr/>
              </a:pPr>
              <a:endParaRPr sz="1100" dirty="0"/>
            </a:p>
            <a:p>
              <a:pPr lvl="0" algn="ctr" defTabSz="622300">
                <a:lnSpc>
                  <a:spcPct val="90000"/>
                </a:lnSpc>
                <a:spcBef>
                  <a:spcPts val="0"/>
                </a:spcBef>
                <a:spcAft>
                  <a:spcPts val="0"/>
                </a:spcAft>
                <a:defRPr/>
              </a:pPr>
              <a:r>
                <a:rPr lang="fr-FR" sz="1100" dirty="0"/>
                <a:t>Répartition indicative</a:t>
              </a:r>
              <a:endParaRPr sz="1100" dirty="0"/>
            </a:p>
            <a:p>
              <a:pPr lvl="0" algn="ctr" defTabSz="622300">
                <a:lnSpc>
                  <a:spcPct val="90000"/>
                </a:lnSpc>
                <a:spcBef>
                  <a:spcPts val="0"/>
                </a:spcBef>
                <a:spcAft>
                  <a:spcPts val="0"/>
                </a:spcAft>
                <a:defRPr/>
              </a:pPr>
              <a:r>
                <a:rPr lang="fr-FR" sz="1100" dirty="0"/>
                <a:t>5’ : présentation orale de la réalisation du chef-d’œuvre par le candidat </a:t>
              </a:r>
            </a:p>
            <a:p>
              <a:pPr lvl="0" algn="ctr" defTabSz="622300">
                <a:lnSpc>
                  <a:spcPct val="90000"/>
                </a:lnSpc>
                <a:spcBef>
                  <a:spcPts val="0"/>
                </a:spcBef>
                <a:spcAft>
                  <a:spcPts val="0"/>
                </a:spcAft>
                <a:defRPr/>
              </a:pPr>
              <a:r>
                <a:rPr lang="fr-FR" sz="1100" dirty="0"/>
                <a:t>10’ entretien (questions) </a:t>
              </a:r>
            </a:p>
          </p:txBody>
        </p:sp>
        <p:sp>
          <p:nvSpPr>
            <p:cNvPr id="17" name="Rectangle : coins arrondis 16"/>
            <p:cNvSpPr/>
            <p:nvPr/>
          </p:nvSpPr>
          <p:spPr bwMode="auto">
            <a:xfrm>
              <a:off x="1932514" y="198742"/>
              <a:ext cx="1607578" cy="1093081"/>
            </a:xfrm>
            <a:prstGeom prst="roundRect">
              <a:avLst>
                <a:gd name="adj" fmla="val 10000"/>
              </a:avLst>
            </a:prstGeom>
            <a:blipFill>
              <a:blip r:embed="rId4"/>
              <a:srcRect l="1923" r="1923"/>
              <a:stretch/>
            </a:blipFill>
            <a:ln>
              <a:noFill/>
            </a:ln>
            <a:effectLst>
              <a:outerShdw blurRad="40000" dist="23000" dir="5400000" rotWithShape="0">
                <a:srgbClr val="000000">
                  <a:alpha val="35000"/>
                </a:srgbClr>
              </a:outerShdw>
            </a:effectLst>
          </p:spPr>
          <p:style>
            <a:lnRef idx="0">
              <a:srgbClr val="000000"/>
            </a:lnRef>
            <a:fillRef idx="1">
              <a:srgbClr val="000000"/>
            </a:fillRef>
            <a:effectRef idx="2">
              <a:srgbClr val="000000"/>
            </a:effectRef>
            <a:fontRef idx="minor"/>
          </p:style>
        </p:sp>
        <p:sp>
          <p:nvSpPr>
            <p:cNvPr id="18" name="Rectangle : avec coins arrondis en haut 17"/>
            <p:cNvSpPr/>
            <p:nvPr/>
          </p:nvSpPr>
          <p:spPr bwMode="auto">
            <a:xfrm rot="10800000">
              <a:off x="1932514" y="1490565"/>
              <a:ext cx="1607578" cy="1821802"/>
            </a:xfrm>
            <a:prstGeom prst="round2SameRect">
              <a:avLst>
                <a:gd name="adj1" fmla="val 10500"/>
                <a:gd name="adj2" fmla="val 0"/>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rot="10800000" spcFirstLastPara="0" vert="horz" wrap="square" lIns="71120" tIns="71120" rIns="71120" bIns="71120" numCol="1" spcCol="1270" anchor="t" anchorCtr="0">
              <a:noAutofit/>
            </a:bodyPr>
            <a:lstStyle/>
            <a:p>
              <a:pPr lvl="0" algn="ctr" defTabSz="444500">
                <a:lnSpc>
                  <a:spcPct val="90000"/>
                </a:lnSpc>
                <a:spcBef>
                  <a:spcPts val="0"/>
                </a:spcBef>
                <a:spcAft>
                  <a:spcPts val="0"/>
                </a:spcAft>
                <a:defRPr/>
              </a:pPr>
              <a:r>
                <a:rPr lang="fr-FR" sz="1100" dirty="0"/>
                <a:t>Possibilité d’étayer ses propos en s’appuyant sur un support relatif à leur chef-d'œuvre, de 5 pages (recto) maximum et pouvant ne pas se limiter à du texte, qu'ils apportent et utilisent librement lors de l'oral.</a:t>
              </a:r>
              <a:endParaRPr sz="1100" dirty="0"/>
            </a:p>
            <a:p>
              <a:pPr lvl="0" algn="ctr" defTabSz="444500">
                <a:lnSpc>
                  <a:spcPct val="90000"/>
                </a:lnSpc>
                <a:spcBef>
                  <a:spcPts val="0"/>
                </a:spcBef>
                <a:spcAft>
                  <a:spcPts val="0"/>
                </a:spcAft>
                <a:defRPr/>
              </a:pPr>
              <a:r>
                <a:rPr lang="fr-FR" sz="1100" dirty="0"/>
                <a:t>(non exigé)</a:t>
              </a:r>
            </a:p>
          </p:txBody>
        </p:sp>
        <p:sp>
          <p:nvSpPr>
            <p:cNvPr id="19" name="Rectangle : coins arrondis 18"/>
            <p:cNvSpPr/>
            <p:nvPr/>
          </p:nvSpPr>
          <p:spPr bwMode="auto">
            <a:xfrm>
              <a:off x="3700851" y="198742"/>
              <a:ext cx="1607578" cy="1093081"/>
            </a:xfrm>
            <a:prstGeom prst="roundRect">
              <a:avLst>
                <a:gd name="adj" fmla="val 10000"/>
              </a:avLst>
            </a:prstGeom>
            <a:blipFill>
              <a:blip r:embed="rId5"/>
              <a:srcRect l="980" r="980"/>
              <a:stretch/>
            </a:blipFill>
            <a:ln>
              <a:noFill/>
            </a:ln>
            <a:effectLst>
              <a:outerShdw blurRad="40000" dist="23000" dir="5400000" rotWithShape="0">
                <a:srgbClr val="000000">
                  <a:alpha val="35000"/>
                </a:srgbClr>
              </a:outerShdw>
            </a:effectLst>
          </p:spPr>
          <p:style>
            <a:lnRef idx="0">
              <a:srgbClr val="000000"/>
            </a:lnRef>
            <a:fillRef idx="1">
              <a:srgbClr val="000000"/>
            </a:fillRef>
            <a:effectRef idx="2">
              <a:srgbClr val="000000"/>
            </a:effectRef>
            <a:fontRef idx="minor"/>
          </p:style>
        </p:sp>
        <p:sp>
          <p:nvSpPr>
            <p:cNvPr id="20" name="Rectangle : avec coins arrondis en haut 19"/>
            <p:cNvSpPr/>
            <p:nvPr/>
          </p:nvSpPr>
          <p:spPr bwMode="auto">
            <a:xfrm rot="10800000">
              <a:off x="3700851" y="1490565"/>
              <a:ext cx="1607578" cy="1821802"/>
            </a:xfrm>
            <a:prstGeom prst="round2SameRect">
              <a:avLst>
                <a:gd name="adj1" fmla="val 10500"/>
                <a:gd name="adj2" fmla="val 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rot="10800000" spcFirstLastPara="0" vert="horz" wrap="square" lIns="71120" tIns="71120" rIns="71120" bIns="71120" numCol="1" spcCol="1270" anchor="t" anchorCtr="0">
              <a:noAutofit/>
            </a:bodyPr>
            <a:lstStyle/>
            <a:p>
              <a:pPr lvl="0" algn="ctr" defTabSz="444500">
                <a:lnSpc>
                  <a:spcPct val="90000"/>
                </a:lnSpc>
                <a:spcBef>
                  <a:spcPts val="0"/>
                </a:spcBef>
                <a:spcAft>
                  <a:spcPts val="0"/>
                </a:spcAft>
                <a:defRPr/>
              </a:pPr>
              <a:endParaRPr lang="fr-FR" sz="1000" dirty="0"/>
            </a:p>
            <a:p>
              <a:pPr lvl="0" algn="ctr" defTabSz="444500">
                <a:lnSpc>
                  <a:spcPct val="90000"/>
                </a:lnSpc>
                <a:spcBef>
                  <a:spcPts val="0"/>
                </a:spcBef>
                <a:spcAft>
                  <a:spcPts val="0"/>
                </a:spcAft>
                <a:defRPr/>
              </a:pPr>
              <a:endParaRPr lang="fr-FR" sz="1000" dirty="0"/>
            </a:p>
            <a:p>
              <a:pPr lvl="0" algn="ctr" defTabSz="444500">
                <a:lnSpc>
                  <a:spcPct val="90000"/>
                </a:lnSpc>
                <a:spcBef>
                  <a:spcPts val="0"/>
                </a:spcBef>
                <a:spcAft>
                  <a:spcPts val="0"/>
                </a:spcAft>
                <a:defRPr/>
              </a:pPr>
              <a:endParaRPr lang="fr-FR" sz="1000" dirty="0"/>
            </a:p>
            <a:p>
              <a:pPr lvl="0" algn="ctr" defTabSz="444500">
                <a:lnSpc>
                  <a:spcPct val="90000"/>
                </a:lnSpc>
                <a:spcBef>
                  <a:spcPts val="0"/>
                </a:spcBef>
                <a:spcAft>
                  <a:spcPts val="0"/>
                </a:spcAft>
                <a:defRPr/>
              </a:pPr>
              <a:r>
                <a:rPr lang="fr-FR" sz="1100" dirty="0"/>
                <a:t>Support qui ne doit pas nécessiter l'utilisation de technologie ou matériel particuliers de lecture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11</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a:p>
            <a:pPr>
              <a:defRPr/>
            </a:pPr>
            <a:endParaRPr lang="fr-F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sp>
        <p:nvSpPr>
          <p:cNvPr id="9" name="Espace réservé du contenu 2"/>
          <p:cNvSpPr>
            <a:spLocks/>
          </p:cNvSpPr>
          <p:nvPr/>
        </p:nvSpPr>
        <p:spPr bwMode="auto">
          <a:xfrm>
            <a:off x="323528" y="1923678"/>
            <a:ext cx="8568952" cy="2736304"/>
          </a:xfrm>
          <a:prstGeom prst="rect">
            <a:avLst/>
          </a:prstGeom>
        </p:spPr>
        <p:txBody>
          <a:bodyPr>
            <a:normAutofit/>
          </a:bodyPr>
          <a:lst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42900" indent="-342900">
              <a:spcBef>
                <a:spcPts val="600"/>
              </a:spcBef>
              <a:spcAft>
                <a:spcPts val="600"/>
              </a:spcAft>
              <a:buFont typeface="Arial"/>
              <a:buChar char="•"/>
              <a:defRPr/>
            </a:pPr>
            <a:endParaRPr lang="fr-FR" sz="1600"/>
          </a:p>
          <a:p>
            <a:pPr algn="just">
              <a:spcBef>
                <a:spcPts val="600"/>
              </a:spcBef>
              <a:spcAft>
                <a:spcPts val="600"/>
              </a:spcAft>
              <a:defRPr/>
            </a:pPr>
            <a:endParaRPr lang="fr-FR" sz="1600"/>
          </a:p>
        </p:txBody>
      </p:sp>
      <p:sp>
        <p:nvSpPr>
          <p:cNvPr id="10" name="Rectangle 1"/>
          <p:cNvSpPr/>
          <p:nvPr/>
        </p:nvSpPr>
        <p:spPr bwMode="auto">
          <a:xfrm>
            <a:off x="251520" y="1275606"/>
            <a:ext cx="8208912" cy="307777"/>
          </a:xfrm>
          <a:prstGeom prst="rect">
            <a:avLst/>
          </a:prstGeom>
        </p:spPr>
        <p:txBody>
          <a:bodyPr wrap="square">
            <a:spAutoFit/>
          </a:bodyPr>
          <a:lstStyle/>
          <a:p>
            <a:pPr>
              <a:defRPr/>
            </a:pPr>
            <a:endParaRPr lang="fr-FR" sz="1400"/>
          </a:p>
        </p:txBody>
      </p:sp>
      <p:sp>
        <p:nvSpPr>
          <p:cNvPr id="11" name="Rectangle 3"/>
          <p:cNvSpPr/>
          <p:nvPr/>
        </p:nvSpPr>
        <p:spPr bwMode="auto">
          <a:xfrm>
            <a:off x="0" y="915566"/>
            <a:ext cx="8208912" cy="369332"/>
          </a:xfrm>
          <a:prstGeom prst="rect">
            <a:avLst/>
          </a:prstGeom>
        </p:spPr>
        <p:txBody>
          <a:bodyPr wrap="square">
            <a:spAutoFit/>
          </a:bodyPr>
          <a:lstStyle/>
          <a:p>
            <a:pPr algn="just">
              <a:defRPr/>
            </a:pPr>
            <a:endParaRPr lang="fr-FR"/>
          </a:p>
        </p:txBody>
      </p:sp>
      <p:sp>
        <p:nvSpPr>
          <p:cNvPr id="12" name="Rectangle 4"/>
          <p:cNvSpPr/>
          <p:nvPr/>
        </p:nvSpPr>
        <p:spPr bwMode="auto">
          <a:xfrm>
            <a:off x="-6015" y="699542"/>
            <a:ext cx="8712968" cy="400110"/>
          </a:xfrm>
          <a:prstGeom prst="rect">
            <a:avLst/>
          </a:prstGeom>
        </p:spPr>
        <p:txBody>
          <a:bodyPr wrap="square">
            <a:spAutoFit/>
          </a:bodyPr>
          <a:lstStyle/>
          <a:p>
            <a:pPr algn="just">
              <a:defRPr/>
            </a:pPr>
            <a:r>
              <a:rPr lang="fr-FR" sz="2000" b="1" u="sng">
                <a:solidFill>
                  <a:schemeClr val="tx2"/>
                </a:solidFill>
              </a:rPr>
              <a:t>Les modalités d’évaluation</a:t>
            </a:r>
            <a:r>
              <a:rPr lang="fr-FR" sz="2000" b="1">
                <a:solidFill>
                  <a:schemeClr val="tx2"/>
                </a:solidFill>
              </a:rPr>
              <a:t> : déroulement de l’évaluation orale en BCP </a:t>
            </a:r>
          </a:p>
        </p:txBody>
      </p:sp>
      <p:grpSp>
        <p:nvGrpSpPr>
          <p:cNvPr id="13" name="Diagramme 2"/>
          <p:cNvGrpSpPr/>
          <p:nvPr/>
        </p:nvGrpSpPr>
        <p:grpSpPr bwMode="auto">
          <a:xfrm>
            <a:off x="323982" y="1184078"/>
            <a:ext cx="8420376" cy="3501872"/>
            <a:chOff x="-18152" y="-145522"/>
            <a:chExt cx="8420376" cy="3186469"/>
          </a:xfrm>
        </p:grpSpPr>
        <p:sp>
          <p:nvSpPr>
            <p:cNvPr id="14" name="Rectangle 13"/>
            <p:cNvSpPr/>
            <p:nvPr/>
          </p:nvSpPr>
          <p:spPr bwMode="auto">
            <a:xfrm>
              <a:off x="-6081" y="890806"/>
              <a:ext cx="8406330" cy="907876"/>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spcFirstLastPara="0" vert="horz" wrap="square" lIns="184912" tIns="184912" rIns="184912" bIns="184912" numCol="1" spcCol="1270" anchor="ctr" anchorCtr="0">
              <a:noAutofit/>
            </a:bodyPr>
            <a:lstStyle/>
            <a:p>
              <a:pPr lvl="0" algn="ctr" defTabSz="1155699">
                <a:lnSpc>
                  <a:spcPct val="90000"/>
                </a:lnSpc>
                <a:spcBef>
                  <a:spcPts val="0"/>
                </a:spcBef>
                <a:spcAft>
                  <a:spcPts val="0"/>
                </a:spcAft>
                <a:defRPr/>
              </a:pPr>
              <a:r>
                <a:rPr lang="fr-FR" sz="2600" dirty="0"/>
                <a:t>L’oral (présentation et échange à partir de questions) doit donc comprendre les aspects suivants :</a:t>
              </a:r>
            </a:p>
          </p:txBody>
        </p:sp>
        <p:sp>
          <p:nvSpPr>
            <p:cNvPr id="15" name="Rectangle 14"/>
            <p:cNvSpPr/>
            <p:nvPr/>
          </p:nvSpPr>
          <p:spPr bwMode="auto">
            <a:xfrm>
              <a:off x="4104" y="1923933"/>
              <a:ext cx="1399686" cy="1117013"/>
            </a:xfrm>
            <a:prstGeom prst="rect">
              <a:avLst/>
            </a:prstGeom>
            <a:solidFill>
              <a:schemeClr val="accent2">
                <a:tint val="40000"/>
                <a:hueOff val="0"/>
                <a:satOff val="0"/>
                <a:lumOff val="0"/>
                <a:alphaOff val="0"/>
                <a:alpha val="90000"/>
              </a:schemeClr>
            </a:solidFill>
            <a:ln w="9525" cap="flat" cmpd="sng" algn="ctr">
              <a:solidFill>
                <a:schemeClr val="accent2">
                  <a:tint val="40000"/>
                  <a:hueOff val="0"/>
                  <a:satOff val="0"/>
                  <a:lumOff val="0"/>
                  <a:alphaOff val="0"/>
                  <a:alpha val="90000"/>
                </a:schemeClr>
              </a:solidFill>
              <a:prstDash val="solid"/>
            </a:ln>
          </p:spPr>
          <p:style>
            <a:lnRef idx="1">
              <a:srgbClr val="000000"/>
            </a:lnRef>
            <a:fillRef idx="1">
              <a:srgbClr val="000000"/>
            </a:fillRef>
            <a:effectRef idx="0">
              <a:srgbClr val="000000"/>
            </a:effectRef>
            <a:fontRef idx="minor"/>
          </p:style>
          <p:txBody>
            <a:bodyPr spcFirstLastPara="0" vert="horz" wrap="square" lIns="56896" tIns="10160" rIns="56896" bIns="10160" numCol="1" spcCol="1270" anchor="ctr" anchorCtr="0">
              <a:noAutofit/>
            </a:bodyPr>
            <a:lstStyle/>
            <a:p>
              <a:pPr lvl="0" algn="ctr" defTabSz="355600">
                <a:lnSpc>
                  <a:spcPct val="90000"/>
                </a:lnSpc>
                <a:spcBef>
                  <a:spcPts val="0"/>
                </a:spcBef>
                <a:spcAft>
                  <a:spcPts val="0"/>
                </a:spcAft>
                <a:defRPr/>
              </a:pPr>
              <a:r>
                <a:rPr lang="fr-FR" sz="1000" dirty="0"/>
                <a:t>Présentation du candidat : diplôme et spécialité préparée</a:t>
              </a:r>
            </a:p>
          </p:txBody>
        </p:sp>
        <p:sp>
          <p:nvSpPr>
            <p:cNvPr id="16" name="Rectangle 15"/>
            <p:cNvSpPr/>
            <p:nvPr/>
          </p:nvSpPr>
          <p:spPr bwMode="auto">
            <a:xfrm>
              <a:off x="1403791" y="1911076"/>
              <a:ext cx="1399686" cy="1129871"/>
            </a:xfrm>
            <a:prstGeom prst="rect">
              <a:avLst/>
            </a:prstGeom>
            <a:solidFill>
              <a:schemeClr val="accent2">
                <a:tint val="40000"/>
                <a:hueOff val="0"/>
                <a:satOff val="0"/>
                <a:lumOff val="0"/>
                <a:alphaOff val="0"/>
                <a:alpha val="90000"/>
              </a:schemeClr>
            </a:solidFill>
            <a:ln w="9525" cap="flat" cmpd="sng" algn="ctr">
              <a:solidFill>
                <a:schemeClr val="accent2">
                  <a:tint val="40000"/>
                  <a:hueOff val="0"/>
                  <a:satOff val="0"/>
                  <a:lumOff val="0"/>
                  <a:alphaOff val="0"/>
                  <a:alpha val="90000"/>
                </a:schemeClr>
              </a:solidFill>
              <a:prstDash val="solid"/>
            </a:ln>
          </p:spPr>
          <p:style>
            <a:lnRef idx="1">
              <a:srgbClr val="000000"/>
            </a:lnRef>
            <a:fillRef idx="1">
              <a:srgbClr val="000000"/>
            </a:fillRef>
            <a:effectRef idx="0">
              <a:srgbClr val="000000"/>
            </a:effectRef>
            <a:fontRef idx="minor"/>
          </p:style>
          <p:txBody>
            <a:bodyPr spcFirstLastPara="0" vert="horz" wrap="square" lIns="49784" tIns="8890" rIns="49784" bIns="8890" numCol="1" spcCol="1270" anchor="ctr" anchorCtr="0">
              <a:noAutofit/>
            </a:bodyPr>
            <a:lstStyle/>
            <a:p>
              <a:pPr lvl="0" algn="ctr" defTabSz="311150">
                <a:lnSpc>
                  <a:spcPct val="90000"/>
                </a:lnSpc>
                <a:spcBef>
                  <a:spcPts val="0"/>
                </a:spcBef>
                <a:spcAft>
                  <a:spcPts val="0"/>
                </a:spcAft>
                <a:defRPr/>
              </a:pPr>
              <a:r>
                <a:rPr lang="fr-FR" sz="1000" dirty="0"/>
                <a:t>Exposé de la démarche de réalisation de son chef d’œuvre et, s’il se rattache à un projet collectif, de sa part individuelle prise dans le projet</a:t>
              </a:r>
            </a:p>
          </p:txBody>
        </p:sp>
        <p:sp>
          <p:nvSpPr>
            <p:cNvPr id="17" name="Rectangle 16"/>
            <p:cNvSpPr/>
            <p:nvPr/>
          </p:nvSpPr>
          <p:spPr bwMode="auto">
            <a:xfrm>
              <a:off x="2803478" y="1903437"/>
              <a:ext cx="1399686" cy="1137509"/>
            </a:xfrm>
            <a:prstGeom prst="rect">
              <a:avLst/>
            </a:prstGeom>
            <a:solidFill>
              <a:schemeClr val="accent2">
                <a:tint val="40000"/>
                <a:hueOff val="0"/>
                <a:satOff val="0"/>
                <a:lumOff val="0"/>
                <a:alphaOff val="0"/>
                <a:alpha val="90000"/>
              </a:schemeClr>
            </a:solidFill>
            <a:ln w="9525" cap="flat" cmpd="sng" algn="ctr">
              <a:solidFill>
                <a:schemeClr val="accent2">
                  <a:tint val="40000"/>
                  <a:hueOff val="0"/>
                  <a:satOff val="0"/>
                  <a:lumOff val="0"/>
                  <a:alphaOff val="0"/>
                  <a:alpha val="90000"/>
                </a:schemeClr>
              </a:solidFill>
              <a:prstDash val="solid"/>
            </a:ln>
          </p:spPr>
          <p:style>
            <a:lnRef idx="1">
              <a:srgbClr val="000000"/>
            </a:lnRef>
            <a:fillRef idx="1">
              <a:srgbClr val="000000"/>
            </a:fillRef>
            <a:effectRef idx="0">
              <a:srgbClr val="000000"/>
            </a:effectRef>
            <a:fontRef idx="minor"/>
          </p:style>
          <p:txBody>
            <a:bodyPr spcFirstLastPara="0" vert="horz" wrap="square" lIns="56896" tIns="10160" rIns="56896" bIns="10160" numCol="1" spcCol="1270" anchor="ctr" anchorCtr="0">
              <a:noAutofit/>
            </a:bodyPr>
            <a:lstStyle/>
            <a:p>
              <a:pPr lvl="0" algn="ctr" defTabSz="355600">
                <a:lnSpc>
                  <a:spcPct val="90000"/>
                </a:lnSpc>
                <a:spcBef>
                  <a:spcPts val="0"/>
                </a:spcBef>
                <a:spcAft>
                  <a:spcPts val="0"/>
                </a:spcAft>
                <a:defRPr/>
              </a:pPr>
              <a:r>
                <a:rPr lang="fr-FR" sz="1000" dirty="0"/>
                <a:t>Difficultés et aspects positifs du projet</a:t>
              </a:r>
            </a:p>
          </p:txBody>
        </p:sp>
        <p:sp>
          <p:nvSpPr>
            <p:cNvPr id="18" name="Rectangle 17"/>
            <p:cNvSpPr/>
            <p:nvPr/>
          </p:nvSpPr>
          <p:spPr bwMode="auto">
            <a:xfrm>
              <a:off x="4203165" y="1903437"/>
              <a:ext cx="1399686" cy="1137509"/>
            </a:xfrm>
            <a:prstGeom prst="rect">
              <a:avLst/>
            </a:prstGeom>
            <a:solidFill>
              <a:schemeClr val="accent2">
                <a:tint val="40000"/>
                <a:hueOff val="0"/>
                <a:satOff val="0"/>
                <a:lumOff val="0"/>
                <a:alphaOff val="0"/>
                <a:alpha val="90000"/>
              </a:schemeClr>
            </a:solidFill>
            <a:ln w="9525" cap="flat" cmpd="sng" algn="ctr">
              <a:solidFill>
                <a:schemeClr val="accent2">
                  <a:tint val="40000"/>
                  <a:hueOff val="0"/>
                  <a:satOff val="0"/>
                  <a:lumOff val="0"/>
                  <a:alphaOff val="0"/>
                  <a:alpha val="90000"/>
                </a:schemeClr>
              </a:solidFill>
              <a:prstDash val="solid"/>
            </a:ln>
          </p:spPr>
          <p:style>
            <a:lnRef idx="1">
              <a:srgbClr val="000000"/>
            </a:lnRef>
            <a:fillRef idx="1">
              <a:srgbClr val="000000"/>
            </a:fillRef>
            <a:effectRef idx="0">
              <a:srgbClr val="000000"/>
            </a:effectRef>
            <a:fontRef idx="minor"/>
          </p:style>
          <p:txBody>
            <a:bodyPr spcFirstLastPara="0" vert="horz" wrap="square" lIns="49784" tIns="8890" rIns="49784" bIns="8890" numCol="1" spcCol="1270" anchor="ctr" anchorCtr="0">
              <a:noAutofit/>
            </a:bodyPr>
            <a:lstStyle/>
            <a:p>
              <a:pPr lvl="0" algn="ctr" defTabSz="311150">
                <a:lnSpc>
                  <a:spcPct val="90000"/>
                </a:lnSpc>
                <a:spcBef>
                  <a:spcPts val="0"/>
                </a:spcBef>
                <a:spcAft>
                  <a:spcPts val="0"/>
                </a:spcAft>
                <a:defRPr/>
              </a:pPr>
              <a:r>
                <a:rPr lang="fr-FR" sz="1000" dirty="0"/>
                <a:t>Avis du candidat sur la production ainsi réalisée et son appréciation quant aux possibilités d’amélioration ou perspectives de développement à y apporter</a:t>
              </a:r>
            </a:p>
          </p:txBody>
        </p:sp>
        <p:sp>
          <p:nvSpPr>
            <p:cNvPr id="19" name="Rectangle 18"/>
            <p:cNvSpPr/>
            <p:nvPr/>
          </p:nvSpPr>
          <p:spPr bwMode="auto">
            <a:xfrm>
              <a:off x="5602851" y="1903437"/>
              <a:ext cx="1399686" cy="1137509"/>
            </a:xfrm>
            <a:prstGeom prst="rect">
              <a:avLst/>
            </a:prstGeom>
            <a:solidFill>
              <a:schemeClr val="accent2">
                <a:tint val="40000"/>
                <a:hueOff val="0"/>
                <a:satOff val="0"/>
                <a:lumOff val="0"/>
                <a:alphaOff val="0"/>
                <a:alpha val="90000"/>
              </a:schemeClr>
            </a:solidFill>
            <a:ln w="9525" cap="flat" cmpd="sng" algn="ctr">
              <a:solidFill>
                <a:schemeClr val="accent2">
                  <a:tint val="40000"/>
                  <a:hueOff val="0"/>
                  <a:satOff val="0"/>
                  <a:lumOff val="0"/>
                  <a:alphaOff val="0"/>
                  <a:alpha val="90000"/>
                </a:schemeClr>
              </a:solidFill>
              <a:prstDash val="solid"/>
            </a:ln>
          </p:spPr>
          <p:style>
            <a:lnRef idx="1">
              <a:srgbClr val="000000"/>
            </a:lnRef>
            <a:fillRef idx="1">
              <a:srgbClr val="000000"/>
            </a:fillRef>
            <a:effectRef idx="0">
              <a:srgbClr val="000000"/>
            </a:effectRef>
            <a:fontRef idx="minor"/>
          </p:style>
          <p:txBody>
            <a:bodyPr spcFirstLastPara="0" vert="horz" wrap="square" lIns="56896" tIns="10160" rIns="56896" bIns="10160" numCol="1" spcCol="1270" anchor="ctr" anchorCtr="0">
              <a:noAutofit/>
            </a:bodyPr>
            <a:lstStyle/>
            <a:p>
              <a:pPr lvl="0" algn="ctr" defTabSz="355600">
                <a:lnSpc>
                  <a:spcPct val="90000"/>
                </a:lnSpc>
                <a:spcBef>
                  <a:spcPts val="0"/>
                </a:spcBef>
                <a:spcAft>
                  <a:spcPts val="0"/>
                </a:spcAft>
                <a:defRPr/>
              </a:pPr>
              <a:r>
                <a:rPr lang="fr-FR" sz="1000" dirty="0"/>
                <a:t>Présentation des dimensions socio-économiques, culturelles, de développement durable et numérique du projet</a:t>
              </a:r>
            </a:p>
          </p:txBody>
        </p:sp>
        <p:sp>
          <p:nvSpPr>
            <p:cNvPr id="20" name="Rectangle 19"/>
            <p:cNvSpPr/>
            <p:nvPr/>
          </p:nvSpPr>
          <p:spPr bwMode="auto">
            <a:xfrm>
              <a:off x="7002538" y="1911075"/>
              <a:ext cx="1399686" cy="1129871"/>
            </a:xfrm>
            <a:prstGeom prst="rect">
              <a:avLst/>
            </a:prstGeom>
            <a:solidFill>
              <a:schemeClr val="accent2">
                <a:tint val="40000"/>
                <a:hueOff val="0"/>
                <a:satOff val="0"/>
                <a:lumOff val="0"/>
                <a:alphaOff val="0"/>
                <a:alpha val="90000"/>
              </a:schemeClr>
            </a:solidFill>
            <a:ln w="9525" cap="flat" cmpd="sng" algn="ctr">
              <a:solidFill>
                <a:schemeClr val="accent2">
                  <a:tint val="40000"/>
                  <a:hueOff val="0"/>
                  <a:satOff val="0"/>
                  <a:lumOff val="0"/>
                  <a:alphaOff val="0"/>
                  <a:alpha val="90000"/>
                </a:schemeClr>
              </a:solidFill>
              <a:prstDash val="solid"/>
            </a:ln>
          </p:spPr>
          <p:style>
            <a:lnRef idx="1">
              <a:srgbClr val="000000"/>
            </a:lnRef>
            <a:fillRef idx="1">
              <a:srgbClr val="000000"/>
            </a:fillRef>
            <a:effectRef idx="0">
              <a:srgbClr val="000000"/>
            </a:effectRef>
            <a:fontRef idx="minor"/>
          </p:style>
          <p:txBody>
            <a:bodyPr spcFirstLastPara="0" vert="horz" wrap="square" lIns="49784" tIns="8890" rIns="49784" bIns="8890" numCol="1" spcCol="1270" anchor="ctr" anchorCtr="0">
              <a:noAutofit/>
            </a:bodyPr>
            <a:lstStyle/>
            <a:p>
              <a:pPr lvl="0" algn="ctr" defTabSz="311150">
                <a:lnSpc>
                  <a:spcPct val="90000"/>
                </a:lnSpc>
                <a:spcBef>
                  <a:spcPts val="0"/>
                </a:spcBef>
                <a:spcAft>
                  <a:spcPts val="0"/>
                </a:spcAft>
                <a:defRPr/>
              </a:pPr>
              <a:r>
                <a:rPr lang="fr-FR" sz="1000" dirty="0"/>
                <a:t>Présentation des compétences acquises dans l’élaboration du chef d’œuvre et mobilisables pour son insertion professionnelle ou une poursuite d’études.</a:t>
              </a:r>
            </a:p>
          </p:txBody>
        </p:sp>
        <p:sp>
          <p:nvSpPr>
            <p:cNvPr id="21" name="Légende : flèche vers le haut 20"/>
            <p:cNvSpPr/>
            <p:nvPr/>
          </p:nvSpPr>
          <p:spPr bwMode="auto">
            <a:xfrm rot="10800000">
              <a:off x="-18152" y="-145522"/>
              <a:ext cx="8406330" cy="1191180"/>
            </a:xfrm>
            <a:prstGeom prst="upArrowCallout">
              <a:avLst>
                <a:gd name="adj1" fmla="val 25000"/>
                <a:gd name="adj2" fmla="val 25000"/>
                <a:gd name="adj3" fmla="val 25000"/>
                <a:gd name="adj4" fmla="val 64977"/>
              </a:avLst>
            </a:prstGeom>
            <a:gradFill rotWithShape="0">
              <a:gsLst>
                <a:gs pos="0">
                  <a:schemeClr val="accent2">
                    <a:shade val="80000"/>
                    <a:hueOff val="0"/>
                    <a:satOff val="-40810"/>
                    <a:lumOff val="40340"/>
                    <a:alphaOff val="0"/>
                    <a:shade val="51000"/>
                    <a:satMod val="130000"/>
                  </a:schemeClr>
                </a:gs>
                <a:gs pos="80000">
                  <a:schemeClr val="accent2">
                    <a:shade val="80000"/>
                    <a:hueOff val="0"/>
                    <a:satOff val="-40810"/>
                    <a:lumOff val="40340"/>
                    <a:alphaOff val="0"/>
                    <a:shade val="93000"/>
                    <a:satMod val="130000"/>
                  </a:schemeClr>
                </a:gs>
                <a:gs pos="100000">
                  <a:schemeClr val="accent2">
                    <a:shade val="80000"/>
                    <a:hueOff val="0"/>
                    <a:satOff val="-40810"/>
                    <a:lumOff val="4034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rot="10800000" spcFirstLastPara="0" vert="horz" wrap="square" lIns="184912" tIns="184912" rIns="184912" bIns="184912" numCol="1" spcCol="1270" anchor="ctr" anchorCtr="0">
              <a:noAutofit/>
            </a:bodyPr>
            <a:lstStyle/>
            <a:p>
              <a:pPr lvl="0" algn="ctr" defTabSz="1155699">
                <a:lnSpc>
                  <a:spcPct val="90000"/>
                </a:lnSpc>
                <a:spcBef>
                  <a:spcPts val="0"/>
                </a:spcBef>
                <a:spcAft>
                  <a:spcPts val="0"/>
                </a:spcAft>
                <a:defRPr/>
              </a:pPr>
              <a:r>
                <a:rPr lang="fr-FR" sz="2600"/>
                <a:t>Il est demandé au candidat de présenter son projet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12</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a:p>
            <a:pPr>
              <a:defRPr/>
            </a:pPr>
            <a:endParaRPr lang="fr-F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sp>
        <p:nvSpPr>
          <p:cNvPr id="9" name="Espace réservé du contenu 2"/>
          <p:cNvSpPr>
            <a:spLocks/>
          </p:cNvSpPr>
          <p:nvPr/>
        </p:nvSpPr>
        <p:spPr bwMode="auto">
          <a:xfrm>
            <a:off x="323528" y="1923678"/>
            <a:ext cx="8568952" cy="2736304"/>
          </a:xfrm>
          <a:prstGeom prst="rect">
            <a:avLst/>
          </a:prstGeom>
        </p:spPr>
        <p:txBody>
          <a:bodyPr>
            <a:normAutofit/>
          </a:bodyPr>
          <a:lst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42900" indent="-342900">
              <a:spcBef>
                <a:spcPts val="600"/>
              </a:spcBef>
              <a:spcAft>
                <a:spcPts val="600"/>
              </a:spcAft>
              <a:buFont typeface="Arial"/>
              <a:buChar char="•"/>
              <a:defRPr/>
            </a:pPr>
            <a:endParaRPr lang="fr-FR" sz="1600"/>
          </a:p>
          <a:p>
            <a:pPr algn="just">
              <a:spcBef>
                <a:spcPts val="600"/>
              </a:spcBef>
              <a:spcAft>
                <a:spcPts val="600"/>
              </a:spcAft>
              <a:defRPr/>
            </a:pPr>
            <a:endParaRPr lang="fr-FR" sz="1600"/>
          </a:p>
        </p:txBody>
      </p:sp>
      <p:sp>
        <p:nvSpPr>
          <p:cNvPr id="10" name="Rectangle 1"/>
          <p:cNvSpPr/>
          <p:nvPr/>
        </p:nvSpPr>
        <p:spPr bwMode="auto">
          <a:xfrm>
            <a:off x="251520" y="1275606"/>
            <a:ext cx="8208912" cy="307777"/>
          </a:xfrm>
          <a:prstGeom prst="rect">
            <a:avLst/>
          </a:prstGeom>
        </p:spPr>
        <p:txBody>
          <a:bodyPr wrap="square">
            <a:spAutoFit/>
          </a:bodyPr>
          <a:lstStyle/>
          <a:p>
            <a:pPr>
              <a:defRPr/>
            </a:pPr>
            <a:endParaRPr lang="fr-FR" sz="1400"/>
          </a:p>
        </p:txBody>
      </p:sp>
      <p:sp>
        <p:nvSpPr>
          <p:cNvPr id="11" name="Rectangle 3"/>
          <p:cNvSpPr/>
          <p:nvPr/>
        </p:nvSpPr>
        <p:spPr bwMode="auto">
          <a:xfrm>
            <a:off x="0" y="915566"/>
            <a:ext cx="8208912" cy="369332"/>
          </a:xfrm>
          <a:prstGeom prst="rect">
            <a:avLst/>
          </a:prstGeom>
        </p:spPr>
        <p:txBody>
          <a:bodyPr wrap="square">
            <a:spAutoFit/>
          </a:bodyPr>
          <a:lstStyle/>
          <a:p>
            <a:pPr algn="just">
              <a:defRPr/>
            </a:pPr>
            <a:endParaRPr lang="fr-FR"/>
          </a:p>
        </p:txBody>
      </p:sp>
      <p:sp>
        <p:nvSpPr>
          <p:cNvPr id="12" name="Rectangle 4"/>
          <p:cNvSpPr/>
          <p:nvPr/>
        </p:nvSpPr>
        <p:spPr bwMode="auto">
          <a:xfrm>
            <a:off x="467544" y="915566"/>
            <a:ext cx="4572000" cy="400110"/>
          </a:xfrm>
          <a:prstGeom prst="rect">
            <a:avLst/>
          </a:prstGeom>
        </p:spPr>
        <p:txBody>
          <a:bodyPr>
            <a:spAutoFit/>
          </a:bodyPr>
          <a:lstStyle/>
          <a:p>
            <a:pPr algn="just">
              <a:defRPr/>
            </a:pPr>
            <a:r>
              <a:rPr lang="fr-FR" sz="2000" b="1" u="sng">
                <a:solidFill>
                  <a:schemeClr val="tx2"/>
                </a:solidFill>
              </a:rPr>
              <a:t>L’évaluation</a:t>
            </a:r>
          </a:p>
        </p:txBody>
      </p:sp>
      <p:sp>
        <p:nvSpPr>
          <p:cNvPr id="13" name="Rectangle 2"/>
          <p:cNvSpPr/>
          <p:nvPr/>
        </p:nvSpPr>
        <p:spPr bwMode="auto">
          <a:xfrm>
            <a:off x="2411760" y="699542"/>
            <a:ext cx="6336703" cy="1054135"/>
          </a:xfrm>
          <a:prstGeom prst="rect">
            <a:avLst/>
          </a:prstGeom>
        </p:spPr>
        <p:txBody>
          <a:bodyPr wrap="square">
            <a:spAutoFit/>
          </a:bodyPr>
          <a:lstStyle/>
          <a:p>
            <a:pPr algn="ctr">
              <a:defRPr/>
            </a:pPr>
            <a:r>
              <a:rPr lang="fr-FR" sz="2000">
                <a:solidFill>
                  <a:schemeClr val="tx2"/>
                </a:solidFill>
              </a:rPr>
              <a:t>Extraits de l’annexe</a:t>
            </a:r>
            <a:endParaRPr/>
          </a:p>
          <a:p>
            <a:pPr algn="ctr">
              <a:defRPr/>
            </a:pPr>
            <a:r>
              <a:rPr lang="fr-FR" sz="1600">
                <a:solidFill>
                  <a:schemeClr val="tx2"/>
                </a:solidFill>
              </a:rPr>
              <a:t>ÉVALUATION TERMINALE ORALE DU CHEF-D’ŒUVRE en BCP</a:t>
            </a:r>
          </a:p>
          <a:p>
            <a:pPr algn="ctr">
              <a:defRPr/>
            </a:pPr>
            <a:r>
              <a:rPr lang="fr-FR" sz="1600">
                <a:solidFill>
                  <a:schemeClr val="tx2"/>
                </a:solidFill>
              </a:rPr>
              <a:t>comportant une présentation suivie de questions</a:t>
            </a:r>
            <a:endParaRPr/>
          </a:p>
          <a:p>
            <a:pPr>
              <a:defRPr/>
            </a:pPr>
            <a:endParaRPr lang="fr-FR" sz="1050">
              <a:solidFill>
                <a:schemeClr val="tx2"/>
              </a:solidFill>
            </a:endParaRPr>
          </a:p>
        </p:txBody>
      </p:sp>
      <p:grpSp>
        <p:nvGrpSpPr>
          <p:cNvPr id="14" name="Diagramme 6"/>
          <p:cNvGrpSpPr/>
          <p:nvPr/>
        </p:nvGrpSpPr>
        <p:grpSpPr bwMode="auto">
          <a:xfrm>
            <a:off x="467544" y="1635646"/>
            <a:ext cx="8424936" cy="2954655"/>
            <a:chOff x="0" y="0"/>
            <a:chExt cx="8424936" cy="2954655"/>
          </a:xfrm>
        </p:grpSpPr>
        <p:sp>
          <p:nvSpPr>
            <p:cNvPr id="15" name="Rectangle : avec coins arrondis en haut 14"/>
            <p:cNvSpPr/>
            <p:nvPr/>
          </p:nvSpPr>
          <p:spPr bwMode="auto">
            <a:xfrm rot="5400000">
              <a:off x="4547094" y="-1218652"/>
              <a:ext cx="2363724" cy="5391959"/>
            </a:xfrm>
            <a:prstGeom prst="round2SameRect">
              <a:avLst>
                <a:gd name="adj1" fmla="val 16667"/>
                <a:gd name="adj2" fmla="val 0"/>
              </a:avLst>
            </a:prstGeom>
            <a:solidFill>
              <a:schemeClr val="accent2">
                <a:tint val="40000"/>
                <a:hueOff val="0"/>
                <a:satOff val="0"/>
                <a:lumOff val="0"/>
                <a:alphaOff val="0"/>
                <a:alpha val="90000"/>
              </a:schemeClr>
            </a:solidFill>
            <a:ln w="9525" cap="flat" cmpd="sng" algn="ctr">
              <a:solidFill>
                <a:schemeClr val="accent2">
                  <a:tint val="40000"/>
                  <a:hueOff val="0"/>
                  <a:satOff val="0"/>
                  <a:lumOff val="0"/>
                  <a:alphaOff val="0"/>
                  <a:alpha val="90000"/>
                </a:schemeClr>
              </a:solidFill>
              <a:prstDash val="solid"/>
            </a:ln>
          </p:spPr>
          <p:style>
            <a:lnRef idx="1">
              <a:srgbClr val="000000"/>
            </a:lnRef>
            <a:fillRef idx="1">
              <a:srgbClr val="000000"/>
            </a:fillRef>
            <a:effectRef idx="0">
              <a:srgbClr val="000000"/>
            </a:effectRef>
            <a:fontRef idx="minor"/>
          </p:style>
          <p:txBody>
            <a:bodyPr spcFirstLastPara="0" vert="vert270" wrap="square" lIns="41910" tIns="20955" rIns="41910" bIns="20955" numCol="1" spcCol="1270" anchor="ctr" anchorCtr="0">
              <a:noAutofit/>
            </a:bodyPr>
            <a:lstStyle/>
            <a:p>
              <a:pPr marL="57150" lvl="1" indent="-57150" algn="l" defTabSz="488950">
                <a:lnSpc>
                  <a:spcPct val="90000"/>
                </a:lnSpc>
                <a:spcBef>
                  <a:spcPts val="0"/>
                </a:spcBef>
                <a:spcAft>
                  <a:spcPts val="0"/>
                </a:spcAft>
                <a:buChar char="••"/>
                <a:defRPr/>
              </a:pPr>
              <a:r>
                <a:rPr lang="fr-FR" sz="1100"/>
                <a:t>La capacité à relater la démarche utilisée pour conduire à la réalisation du chef-d’œuvre : objectifs, étapes, acteurs et partenaires, part individuelle investie dans le projet</a:t>
              </a:r>
            </a:p>
            <a:p>
              <a:pPr marL="57150" lvl="1" indent="-57150" algn="l" defTabSz="488950">
                <a:lnSpc>
                  <a:spcPct val="90000"/>
                </a:lnSpc>
                <a:spcBef>
                  <a:spcPts val="0"/>
                </a:spcBef>
                <a:spcAft>
                  <a:spcPts val="0"/>
                </a:spcAft>
                <a:buChar char="••"/>
                <a:defRPr/>
              </a:pPr>
              <a:r>
                <a:rPr lang="fr-FR" sz="1100"/>
                <a:t>L’aptitude à apprécier les points forts et les points faibles du chef-d’œuvre et de la démarche adoptée</a:t>
              </a:r>
            </a:p>
            <a:p>
              <a:pPr marL="57150" lvl="1" indent="-57150" algn="l" defTabSz="488950">
                <a:lnSpc>
                  <a:spcPct val="90000"/>
                </a:lnSpc>
                <a:spcBef>
                  <a:spcPts val="0"/>
                </a:spcBef>
                <a:spcAft>
                  <a:spcPts val="0"/>
                </a:spcAft>
                <a:buChar char="••"/>
                <a:defRPr/>
              </a:pPr>
              <a:r>
                <a:rPr lang="fr-FR" sz="1100"/>
                <a:t>L’aptitude à faire ressortir la valeur ou l’intérêt que présente son chef-d’œuvre</a:t>
              </a:r>
            </a:p>
            <a:p>
              <a:pPr marL="57150" lvl="1" indent="-57150" algn="l" defTabSz="488950">
                <a:lnSpc>
                  <a:spcPct val="90000"/>
                </a:lnSpc>
                <a:spcBef>
                  <a:spcPts val="0"/>
                </a:spcBef>
                <a:spcAft>
                  <a:spcPts val="0"/>
                </a:spcAft>
                <a:buChar char="••"/>
                <a:defRPr/>
              </a:pPr>
              <a:r>
                <a:rPr lang="fr-FR" sz="1100"/>
                <a:t>L’aptitude à s’adapter à ses interlocuteurs et à la situation</a:t>
              </a:r>
            </a:p>
            <a:p>
              <a:pPr marL="57150" lvl="1" indent="-57150" algn="l" defTabSz="488950">
                <a:lnSpc>
                  <a:spcPct val="90000"/>
                </a:lnSpc>
                <a:spcBef>
                  <a:spcPts val="0"/>
                </a:spcBef>
                <a:spcAft>
                  <a:spcPts val="0"/>
                </a:spcAft>
                <a:buChar char="••"/>
                <a:defRPr/>
              </a:pPr>
              <a:r>
                <a:rPr lang="fr-FR" sz="1100"/>
                <a:t>La capacité à montrer en quoi la réalisation du chef-d’oeuvre relève de la démarche de projet</a:t>
              </a:r>
            </a:p>
            <a:p>
              <a:pPr marL="57150" lvl="1" indent="-57150" algn="l" defTabSz="488950">
                <a:lnSpc>
                  <a:spcPct val="90000"/>
                </a:lnSpc>
                <a:spcBef>
                  <a:spcPts val="0"/>
                </a:spcBef>
                <a:spcAft>
                  <a:spcPts val="0"/>
                </a:spcAft>
                <a:buChar char="••"/>
                <a:defRPr/>
              </a:pPr>
              <a:r>
                <a:rPr lang="fr-FR" sz="1100"/>
                <a:t>La capacité à analyser les particularités et difficultés du travail en autonomie</a:t>
              </a:r>
            </a:p>
            <a:p>
              <a:pPr marL="57150" lvl="1" indent="-57150" algn="l" defTabSz="488950">
                <a:lnSpc>
                  <a:spcPct val="90000"/>
                </a:lnSpc>
                <a:spcBef>
                  <a:spcPts val="0"/>
                </a:spcBef>
                <a:spcAft>
                  <a:spcPts val="0"/>
                </a:spcAft>
                <a:buChar char="••"/>
                <a:defRPr/>
              </a:pPr>
              <a:r>
                <a:rPr lang="fr-FR" sz="1100"/>
                <a:t>L’aptitude à transposer la démarche de projet adoptée pour le chef-d’oeuvre, durant ses PFMP et dans sa future pratique professionnelle</a:t>
              </a:r>
            </a:p>
          </p:txBody>
        </p:sp>
        <p:sp>
          <p:nvSpPr>
            <p:cNvPr id="16" name="Rectangle : coins arrondis 15"/>
            <p:cNvSpPr/>
            <p:nvPr/>
          </p:nvSpPr>
          <p:spPr bwMode="auto">
            <a:xfrm>
              <a:off x="0" y="0"/>
              <a:ext cx="3032976" cy="2954655"/>
            </a:xfrm>
            <a:prstGeom prst="roundRect">
              <a:avLst>
                <a:gd name="adj" fmla="val 16667"/>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ts val="0"/>
                </a:spcBef>
                <a:spcAft>
                  <a:spcPts val="0"/>
                </a:spcAft>
                <a:defRPr/>
              </a:pPr>
              <a:r>
                <a:rPr lang="fr-FR" sz="2800"/>
                <a:t>I/ Les objectifs de l’évaluation orale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13</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sp>
        <p:nvSpPr>
          <p:cNvPr id="9" name="Espace réservé du contenu 2"/>
          <p:cNvSpPr>
            <a:spLocks/>
          </p:cNvSpPr>
          <p:nvPr/>
        </p:nvSpPr>
        <p:spPr bwMode="auto">
          <a:xfrm>
            <a:off x="323528" y="1923678"/>
            <a:ext cx="8568952" cy="2736304"/>
          </a:xfrm>
          <a:prstGeom prst="rect">
            <a:avLst/>
          </a:prstGeom>
        </p:spPr>
        <p:txBody>
          <a:bodyPr>
            <a:normAutofit/>
          </a:bodyPr>
          <a:lst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42900" indent="-342900">
              <a:spcBef>
                <a:spcPts val="600"/>
              </a:spcBef>
              <a:spcAft>
                <a:spcPts val="600"/>
              </a:spcAft>
              <a:buFont typeface="Arial"/>
              <a:buChar char="•"/>
              <a:defRPr/>
            </a:pPr>
            <a:endParaRPr lang="fr-FR" sz="1600"/>
          </a:p>
          <a:p>
            <a:pPr algn="just">
              <a:spcBef>
                <a:spcPts val="600"/>
              </a:spcBef>
              <a:spcAft>
                <a:spcPts val="600"/>
              </a:spcAft>
              <a:defRPr/>
            </a:pPr>
            <a:endParaRPr lang="fr-FR" sz="1600"/>
          </a:p>
        </p:txBody>
      </p:sp>
      <p:sp>
        <p:nvSpPr>
          <p:cNvPr id="10" name="Rectangle 1"/>
          <p:cNvSpPr/>
          <p:nvPr/>
        </p:nvSpPr>
        <p:spPr bwMode="auto">
          <a:xfrm>
            <a:off x="251520" y="1275606"/>
            <a:ext cx="8208912" cy="307777"/>
          </a:xfrm>
          <a:prstGeom prst="rect">
            <a:avLst/>
          </a:prstGeom>
        </p:spPr>
        <p:txBody>
          <a:bodyPr wrap="square">
            <a:spAutoFit/>
          </a:bodyPr>
          <a:lstStyle/>
          <a:p>
            <a:pPr>
              <a:defRPr/>
            </a:pPr>
            <a:endParaRPr lang="fr-FR" sz="1400"/>
          </a:p>
        </p:txBody>
      </p:sp>
      <p:sp>
        <p:nvSpPr>
          <p:cNvPr id="11" name="Rectangle 3"/>
          <p:cNvSpPr/>
          <p:nvPr/>
        </p:nvSpPr>
        <p:spPr bwMode="auto">
          <a:xfrm>
            <a:off x="-180528" y="915566"/>
            <a:ext cx="8208912" cy="369332"/>
          </a:xfrm>
          <a:prstGeom prst="rect">
            <a:avLst/>
          </a:prstGeom>
        </p:spPr>
        <p:txBody>
          <a:bodyPr wrap="square">
            <a:spAutoFit/>
          </a:bodyPr>
          <a:lstStyle/>
          <a:p>
            <a:pPr algn="just">
              <a:defRPr/>
            </a:pPr>
            <a:endParaRPr lang="fr-FR"/>
          </a:p>
        </p:txBody>
      </p:sp>
      <p:sp>
        <p:nvSpPr>
          <p:cNvPr id="12" name="Rectangle 4"/>
          <p:cNvSpPr/>
          <p:nvPr/>
        </p:nvSpPr>
        <p:spPr bwMode="auto">
          <a:xfrm>
            <a:off x="467544" y="699542"/>
            <a:ext cx="4572000" cy="400110"/>
          </a:xfrm>
          <a:prstGeom prst="rect">
            <a:avLst/>
          </a:prstGeom>
        </p:spPr>
        <p:txBody>
          <a:bodyPr>
            <a:spAutoFit/>
          </a:bodyPr>
          <a:lstStyle/>
          <a:p>
            <a:pPr algn="just">
              <a:defRPr/>
            </a:pPr>
            <a:r>
              <a:rPr lang="fr-FR" sz="2000" b="1">
                <a:solidFill>
                  <a:schemeClr val="tx2"/>
                </a:solidFill>
              </a:rPr>
              <a:t>L’évaluation</a:t>
            </a:r>
          </a:p>
        </p:txBody>
      </p:sp>
      <p:grpSp>
        <p:nvGrpSpPr>
          <p:cNvPr id="13" name="Diagramme 9"/>
          <p:cNvGrpSpPr/>
          <p:nvPr/>
        </p:nvGrpSpPr>
        <p:grpSpPr bwMode="auto">
          <a:xfrm>
            <a:off x="251520" y="1442799"/>
            <a:ext cx="8640960" cy="3361199"/>
            <a:chOff x="0" y="0"/>
            <a:chExt cx="8640960" cy="3361199"/>
          </a:xfrm>
        </p:grpSpPr>
        <p:sp>
          <p:nvSpPr>
            <p:cNvPr id="14" name="Rectangle : avec coins arrondis en haut 13"/>
            <p:cNvSpPr/>
            <p:nvPr/>
          </p:nvSpPr>
          <p:spPr bwMode="auto">
            <a:xfrm rot="5400000">
              <a:off x="4263073" y="-1385505"/>
              <a:ext cx="2688959" cy="6066814"/>
            </a:xfrm>
            <a:prstGeom prst="round2SameRect">
              <a:avLst>
                <a:gd name="adj1" fmla="val 16667"/>
                <a:gd name="adj2" fmla="val 0"/>
              </a:avLst>
            </a:prstGeom>
            <a:solidFill>
              <a:schemeClr val="accent2">
                <a:tint val="55000"/>
                <a:hueOff val="0"/>
                <a:satOff val="0"/>
                <a:lumOff val="0"/>
                <a:alphaOff val="0"/>
                <a:alpha val="90000"/>
              </a:schemeClr>
            </a:solidFill>
            <a:ln w="9525" cap="flat" cmpd="sng" algn="ctr">
              <a:solidFill>
                <a:schemeClr val="accent2">
                  <a:tint val="55000"/>
                  <a:hueOff val="0"/>
                  <a:satOff val="0"/>
                  <a:lumOff val="0"/>
                  <a:alphaOff val="0"/>
                  <a:alpha val="90000"/>
                </a:schemeClr>
              </a:solidFill>
              <a:prstDash val="solid"/>
            </a:ln>
          </p:spPr>
          <p:style>
            <a:lnRef idx="1">
              <a:srgbClr val="000000"/>
            </a:lnRef>
            <a:fillRef idx="1">
              <a:srgbClr val="000000"/>
            </a:fillRef>
            <a:effectRef idx="0">
              <a:srgbClr val="000000"/>
            </a:effectRef>
            <a:fontRef idx="minor"/>
          </p:style>
          <p:txBody>
            <a:bodyPr spcFirstLastPara="0" vert="vert270" wrap="square" lIns="247650" tIns="123825" rIns="247650" bIns="123825" numCol="1" spcCol="1270" anchor="ctr" anchorCtr="0">
              <a:noAutofit/>
            </a:bodyPr>
            <a:lstStyle/>
            <a:p>
              <a:pPr marL="57150" lvl="1" indent="-57150" algn="l" defTabSz="444500">
                <a:lnSpc>
                  <a:spcPct val="90000"/>
                </a:lnSpc>
                <a:spcBef>
                  <a:spcPts val="0"/>
                </a:spcBef>
                <a:spcAft>
                  <a:spcPts val="0"/>
                </a:spcAft>
                <a:buChar char="••"/>
                <a:defRPr/>
              </a:pPr>
              <a:r>
                <a:rPr lang="fr-FR" sz="1000"/>
                <a:t>La hiérarchisation correcte des informations délivrées pour introduire le sujet</a:t>
              </a:r>
            </a:p>
            <a:p>
              <a:pPr marL="57150" lvl="1" indent="-57150" algn="l" defTabSz="444500">
                <a:lnSpc>
                  <a:spcPct val="90000"/>
                </a:lnSpc>
                <a:spcBef>
                  <a:spcPts val="0"/>
                </a:spcBef>
                <a:spcAft>
                  <a:spcPts val="0"/>
                </a:spcAft>
                <a:buChar char="••"/>
                <a:defRPr/>
              </a:pPr>
              <a:r>
                <a:rPr lang="fr-FR" sz="1000"/>
                <a:t>La clarté de la présentation et la pertinence des termes utilisés</a:t>
              </a:r>
            </a:p>
            <a:p>
              <a:pPr marL="57150" lvl="1" indent="-57150" algn="l" defTabSz="444500">
                <a:lnSpc>
                  <a:spcPct val="90000"/>
                </a:lnSpc>
                <a:spcBef>
                  <a:spcPts val="0"/>
                </a:spcBef>
                <a:spcAft>
                  <a:spcPts val="0"/>
                </a:spcAft>
                <a:buChar char="••"/>
                <a:defRPr/>
              </a:pPr>
              <a:r>
                <a:rPr lang="fr-FR" sz="1000"/>
                <a:t>Le respect des consignes données sur le contenu exigé de la présentation</a:t>
              </a:r>
            </a:p>
            <a:p>
              <a:pPr marL="57150" lvl="1" indent="-57150" algn="l" defTabSz="444500">
                <a:lnSpc>
                  <a:spcPct val="90000"/>
                </a:lnSpc>
                <a:spcBef>
                  <a:spcPts val="0"/>
                </a:spcBef>
                <a:spcAft>
                  <a:spcPts val="0"/>
                </a:spcAft>
                <a:buChar char="••"/>
                <a:defRPr/>
              </a:pPr>
              <a:r>
                <a:rPr lang="fr-FR" sz="1000"/>
                <a:t>L’identification claire, précise et restituée objectivement des points suivants : objectifs du projet, étapes, acteurs, part individuelle investie dans le projet</a:t>
              </a:r>
            </a:p>
            <a:p>
              <a:pPr marL="57150" lvl="1" indent="-57150" algn="l" defTabSz="444500">
                <a:lnSpc>
                  <a:spcPct val="90000"/>
                </a:lnSpc>
                <a:spcBef>
                  <a:spcPts val="0"/>
                </a:spcBef>
                <a:spcAft>
                  <a:spcPts val="0"/>
                </a:spcAft>
                <a:buChar char="••"/>
                <a:defRPr/>
              </a:pPr>
              <a:r>
                <a:rPr lang="fr-FR" sz="1000"/>
                <a:t>L’identification des difficultés rencontrées et de la manière dont elles ont été dépassées ou non</a:t>
              </a:r>
            </a:p>
            <a:p>
              <a:pPr marL="57150" lvl="1" indent="-57150" algn="l" defTabSz="444500">
                <a:lnSpc>
                  <a:spcPct val="90000"/>
                </a:lnSpc>
                <a:spcBef>
                  <a:spcPts val="0"/>
                </a:spcBef>
                <a:spcAft>
                  <a:spcPts val="0"/>
                </a:spcAft>
                <a:buChar char="••"/>
                <a:defRPr/>
              </a:pPr>
              <a:r>
                <a:rPr lang="fr-FR" sz="1000"/>
                <a:t>La mise en avant des aspects positifs ou présentant des difficultés rencontrés au long du projet</a:t>
              </a:r>
            </a:p>
            <a:p>
              <a:pPr marL="57150" lvl="1" indent="-57150" algn="l" defTabSz="444500">
                <a:lnSpc>
                  <a:spcPct val="90000"/>
                </a:lnSpc>
                <a:spcBef>
                  <a:spcPts val="0"/>
                </a:spcBef>
                <a:spcAft>
                  <a:spcPts val="0"/>
                </a:spcAft>
                <a:buChar char="••"/>
                <a:defRPr/>
              </a:pPr>
              <a:r>
                <a:rPr lang="fr-FR" sz="1000"/>
                <a:t>L’autonomie d’expression par rapport au support de présentation orale du chef-d’œuvre</a:t>
              </a:r>
            </a:p>
            <a:p>
              <a:pPr marL="57150" lvl="1" indent="-57150" algn="l" defTabSz="444500">
                <a:lnSpc>
                  <a:spcPct val="90000"/>
                </a:lnSpc>
                <a:spcBef>
                  <a:spcPts val="0"/>
                </a:spcBef>
                <a:spcAft>
                  <a:spcPts val="0"/>
                </a:spcAft>
                <a:buChar char="••"/>
                <a:defRPr/>
              </a:pPr>
              <a:r>
                <a:rPr lang="fr-FR" sz="1000"/>
                <a:t>La mise en perspective de l’expérience titrée du chef-d’œuvre dans le cadre plus large du contexte économique, culturel, de la filière métier concernée</a:t>
              </a:r>
            </a:p>
            <a:p>
              <a:pPr marL="57150" lvl="1" indent="-57150" algn="l" defTabSz="444500">
                <a:lnSpc>
                  <a:spcPct val="90000"/>
                </a:lnSpc>
                <a:spcBef>
                  <a:spcPts val="0"/>
                </a:spcBef>
                <a:spcAft>
                  <a:spcPts val="0"/>
                </a:spcAft>
                <a:buChar char="••"/>
                <a:defRPr/>
              </a:pPr>
              <a:r>
                <a:rPr lang="fr-FR" sz="1000"/>
                <a:t>L’émission d’un avis ou ressenti personnel sur le chef-d’œuvre entrepris</a:t>
              </a:r>
            </a:p>
            <a:p>
              <a:pPr marL="57150" lvl="1" indent="-57150" algn="l" defTabSz="444500">
                <a:lnSpc>
                  <a:spcPct val="90000"/>
                </a:lnSpc>
                <a:spcBef>
                  <a:spcPts val="0"/>
                </a:spcBef>
                <a:spcAft>
                  <a:spcPts val="0"/>
                </a:spcAft>
                <a:buChar char="••"/>
                <a:defRPr/>
              </a:pPr>
              <a:r>
                <a:rPr lang="fr-FR" sz="1000"/>
                <a:t>La mise en exergue de la pertinence du chef-d’œuvre par rapport à la filière métier du candidat</a:t>
              </a:r>
            </a:p>
            <a:p>
              <a:pPr marL="57150" lvl="1" indent="-57150" algn="l" defTabSz="444500">
                <a:lnSpc>
                  <a:spcPct val="90000"/>
                </a:lnSpc>
                <a:spcBef>
                  <a:spcPts val="0"/>
                </a:spcBef>
                <a:spcAft>
                  <a:spcPts val="0"/>
                </a:spcAft>
                <a:buChar char="••"/>
                <a:defRPr/>
              </a:pPr>
              <a:r>
                <a:rPr lang="fr-FR" sz="1000"/>
                <a:t>Au travers de la réalisation du chef-d’œuvre, l’identification des enjeux de transition écologique et/ou numérique, dans le champ de sa spécialité de baccalauréat</a:t>
              </a:r>
            </a:p>
          </p:txBody>
        </p:sp>
        <p:sp>
          <p:nvSpPr>
            <p:cNvPr id="15" name="Rectangle : coins arrondis 14"/>
            <p:cNvSpPr/>
            <p:nvPr/>
          </p:nvSpPr>
          <p:spPr bwMode="auto">
            <a:xfrm>
              <a:off x="1710" y="107306"/>
              <a:ext cx="2570724" cy="3146586"/>
            </a:xfrm>
            <a:prstGeom prst="roundRect">
              <a:avLst>
                <a:gd name="adj" fmla="val 16667"/>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ts val="0"/>
                </a:spcBef>
                <a:spcAft>
                  <a:spcPts val="0"/>
                </a:spcAft>
                <a:defRPr/>
              </a:pPr>
              <a:r>
                <a:rPr lang="fr-FR" sz="2800"/>
                <a:t>II/ Les critères d’évaluation orale</a:t>
              </a:r>
            </a:p>
          </p:txBody>
        </p:sp>
      </p:grpSp>
      <p:sp>
        <p:nvSpPr>
          <p:cNvPr id="16" name="Rectangle 6"/>
          <p:cNvSpPr/>
          <p:nvPr/>
        </p:nvSpPr>
        <p:spPr bwMode="auto">
          <a:xfrm>
            <a:off x="2051720" y="555526"/>
            <a:ext cx="6984776" cy="830997"/>
          </a:xfrm>
          <a:prstGeom prst="rect">
            <a:avLst/>
          </a:prstGeom>
        </p:spPr>
        <p:txBody>
          <a:bodyPr wrap="square">
            <a:spAutoFit/>
          </a:bodyPr>
          <a:lstStyle/>
          <a:p>
            <a:pPr algn="ctr" defTabSz="-1431925">
              <a:defRPr/>
            </a:pPr>
            <a:r>
              <a:rPr lang="fr-FR" sz="1600">
                <a:solidFill>
                  <a:schemeClr val="tx2"/>
                </a:solidFill>
              </a:rPr>
              <a:t>Extraits de l’annexe</a:t>
            </a:r>
            <a:endParaRPr/>
          </a:p>
          <a:p>
            <a:pPr algn="ctr" defTabSz="-1431925">
              <a:defRPr/>
            </a:pPr>
            <a:r>
              <a:rPr lang="fr-FR" sz="1600">
                <a:solidFill>
                  <a:schemeClr val="tx2"/>
                </a:solidFill>
              </a:rPr>
              <a:t>ÉVALUATION TERMINALE ORALE DU CHEF-D’ŒUVRE en BCP</a:t>
            </a:r>
            <a:endParaRPr/>
          </a:p>
          <a:p>
            <a:pPr algn="ctr" defTabSz="-1431925">
              <a:defRPr/>
            </a:pPr>
            <a:r>
              <a:rPr lang="fr-FR" sz="1600">
                <a:solidFill>
                  <a:schemeClr val="tx2"/>
                </a:solidFill>
              </a:rPr>
              <a:t>comportant une présentation suivie de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2</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sp>
        <p:nvSpPr>
          <p:cNvPr id="9" name="Espace réservé du contenu 2"/>
          <p:cNvSpPr>
            <a:spLocks/>
          </p:cNvSpPr>
          <p:nvPr/>
        </p:nvSpPr>
        <p:spPr bwMode="auto">
          <a:xfrm>
            <a:off x="323528" y="1923678"/>
            <a:ext cx="8568952" cy="2736304"/>
          </a:xfrm>
          <a:prstGeom prst="rect">
            <a:avLst/>
          </a:prstGeom>
        </p:spPr>
        <p:txBody>
          <a:bodyPr>
            <a:normAutofit/>
          </a:bodyPr>
          <a:lst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42900" indent="-342900">
              <a:spcBef>
                <a:spcPts val="600"/>
              </a:spcBef>
              <a:spcAft>
                <a:spcPts val="600"/>
              </a:spcAft>
              <a:buFont typeface="Arial"/>
              <a:buChar char="•"/>
              <a:defRPr/>
            </a:pPr>
            <a:endParaRPr lang="fr-FR" sz="1600"/>
          </a:p>
          <a:p>
            <a:pPr algn="just">
              <a:spcBef>
                <a:spcPts val="600"/>
              </a:spcBef>
              <a:spcAft>
                <a:spcPts val="600"/>
              </a:spcAft>
              <a:defRPr/>
            </a:pPr>
            <a:endParaRPr lang="fr-FR" sz="1600"/>
          </a:p>
        </p:txBody>
      </p:sp>
      <p:sp>
        <p:nvSpPr>
          <p:cNvPr id="10" name="Rectangle 1"/>
          <p:cNvSpPr/>
          <p:nvPr/>
        </p:nvSpPr>
        <p:spPr bwMode="auto">
          <a:xfrm>
            <a:off x="251520" y="1275606"/>
            <a:ext cx="8208912" cy="307777"/>
          </a:xfrm>
          <a:prstGeom prst="rect">
            <a:avLst/>
          </a:prstGeom>
        </p:spPr>
        <p:txBody>
          <a:bodyPr wrap="square">
            <a:spAutoFit/>
          </a:bodyPr>
          <a:lstStyle/>
          <a:p>
            <a:pPr>
              <a:defRPr/>
            </a:pPr>
            <a:endParaRPr lang="fr-FR" sz="1400"/>
          </a:p>
        </p:txBody>
      </p:sp>
      <p:sp>
        <p:nvSpPr>
          <p:cNvPr id="11" name="Rectangle 3"/>
          <p:cNvSpPr/>
          <p:nvPr/>
        </p:nvSpPr>
        <p:spPr bwMode="auto">
          <a:xfrm>
            <a:off x="395536" y="1131590"/>
            <a:ext cx="8208912" cy="369332"/>
          </a:xfrm>
          <a:prstGeom prst="rect">
            <a:avLst/>
          </a:prstGeom>
        </p:spPr>
        <p:txBody>
          <a:bodyPr wrap="square">
            <a:spAutoFit/>
          </a:bodyPr>
          <a:lstStyle/>
          <a:p>
            <a:pPr algn="just">
              <a:defRPr/>
            </a:pPr>
            <a:endParaRPr lang="fr-FR"/>
          </a:p>
        </p:txBody>
      </p:sp>
      <p:sp>
        <p:nvSpPr>
          <p:cNvPr id="12" name="Rectangle 2"/>
          <p:cNvSpPr/>
          <p:nvPr/>
        </p:nvSpPr>
        <p:spPr bwMode="auto">
          <a:xfrm>
            <a:off x="467544" y="641284"/>
            <a:ext cx="7992888" cy="646331"/>
          </a:xfrm>
          <a:prstGeom prst="rect">
            <a:avLst/>
          </a:prstGeom>
        </p:spPr>
        <p:txBody>
          <a:bodyPr wrap="square">
            <a:spAutoFit/>
          </a:bodyPr>
          <a:lstStyle/>
          <a:p>
            <a:pPr algn="just">
              <a:defRPr/>
            </a:pPr>
            <a:endParaRPr lang="fr-FR">
              <a:solidFill>
                <a:schemeClr val="accent1"/>
              </a:solidFill>
            </a:endParaRPr>
          </a:p>
          <a:p>
            <a:pPr algn="just">
              <a:defRPr/>
            </a:pPr>
            <a:r>
              <a:rPr lang="fr-FR">
                <a:solidFill>
                  <a:srgbClr val="000000"/>
                </a:solidFill>
              </a:rPr>
              <a:t>.</a:t>
            </a:r>
            <a:endParaRPr/>
          </a:p>
        </p:txBody>
      </p:sp>
      <p:pic>
        <p:nvPicPr>
          <p:cNvPr id="13" name="Image 4"/>
          <p:cNvPicPr>
            <a:picLocks noChangeAspect="1"/>
          </p:cNvPicPr>
          <p:nvPr/>
        </p:nvPicPr>
        <p:blipFill>
          <a:blip r:embed="rId3"/>
          <a:stretch/>
        </p:blipFill>
        <p:spPr bwMode="auto">
          <a:xfrm>
            <a:off x="1100207" y="3599899"/>
            <a:ext cx="1182943" cy="963738"/>
          </a:xfrm>
          <a:prstGeom prst="rect">
            <a:avLst/>
          </a:prstGeom>
        </p:spPr>
      </p:pic>
      <p:grpSp>
        <p:nvGrpSpPr>
          <p:cNvPr id="14" name="Diagramme 6"/>
          <p:cNvGrpSpPr/>
          <p:nvPr/>
        </p:nvGrpSpPr>
        <p:grpSpPr bwMode="auto">
          <a:xfrm>
            <a:off x="720101" y="541735"/>
            <a:ext cx="8100371" cy="4064000"/>
            <a:chOff x="0" y="0"/>
            <a:chExt cx="8100371" cy="4064000"/>
          </a:xfrm>
        </p:grpSpPr>
        <p:sp>
          <p:nvSpPr>
            <p:cNvPr id="15" name="Flèche : angle droit 14"/>
            <p:cNvSpPr/>
            <p:nvPr/>
          </p:nvSpPr>
          <p:spPr bwMode="auto">
            <a:xfrm rot="5400000">
              <a:off x="2791635" y="2954003"/>
              <a:ext cx="752388" cy="87842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p:style>
        </p:sp>
        <p:sp>
          <p:nvSpPr>
            <p:cNvPr id="16" name="Rectangle : coins arrondis 15"/>
            <p:cNvSpPr/>
            <p:nvPr/>
          </p:nvSpPr>
          <p:spPr bwMode="auto">
            <a:xfrm>
              <a:off x="0" y="1277760"/>
              <a:ext cx="7568206" cy="166275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ts val="0"/>
                </a:spcBef>
                <a:spcAft>
                  <a:spcPts val="0"/>
                </a:spcAft>
                <a:defRPr/>
              </a:pPr>
              <a:r>
                <a:rPr lang="fr-FR" sz="1600" b="1" u="sng">
                  <a:solidFill>
                    <a:schemeClr val="bg1"/>
                  </a:solidFill>
                </a:rPr>
                <a:t>Extrait du BO du 21 mars 2019</a:t>
              </a:r>
              <a:endParaRPr/>
            </a:p>
            <a:p>
              <a:pPr lvl="0" algn="ctr" defTabSz="711200">
                <a:lnSpc>
                  <a:spcPct val="90000"/>
                </a:lnSpc>
                <a:spcBef>
                  <a:spcPts val="0"/>
                </a:spcBef>
                <a:spcAft>
                  <a:spcPts val="0"/>
                </a:spcAft>
                <a:defRPr/>
              </a:pPr>
              <a:endParaRPr lang="fr-FR" sz="1600">
                <a:solidFill>
                  <a:schemeClr val="bg1"/>
                </a:solidFill>
              </a:endParaRPr>
            </a:p>
            <a:p>
              <a:pPr lvl="0" algn="just" defTabSz="711200">
                <a:lnSpc>
                  <a:spcPct val="90000"/>
                </a:lnSpc>
                <a:spcBef>
                  <a:spcPts val="0"/>
                </a:spcBef>
                <a:spcAft>
                  <a:spcPts val="0"/>
                </a:spcAft>
                <a:defRPr/>
              </a:pPr>
              <a:r>
                <a:rPr lang="fr-FR" sz="1400">
                  <a:solidFill>
                    <a:schemeClr val="bg1"/>
                  </a:solidFill>
                </a:rPr>
                <a:t>Le chef d'œuvre doit être une réalisation dont l'élève se souviendra, un marqueur fort de sa scolarité en lycée professionnel. Il est l'aboutissement d'un projet pluridisciplinaire construit, individuel ou collaboratif, qui vise à développer son inventivité et sa créativité. Son caractère pluridisciplinaire mobilise l'enseignement professionnel de spécialité et une ou plusieurs disciplines d'enseignement général en fonction du chef d'œuvre travaillé.</a:t>
              </a:r>
            </a:p>
          </p:txBody>
        </p:sp>
        <p:sp>
          <p:nvSpPr>
            <p:cNvPr id="17" name="Rectangle 16"/>
            <p:cNvSpPr/>
            <p:nvPr/>
          </p:nvSpPr>
          <p:spPr bwMode="auto">
            <a:xfrm>
              <a:off x="5092520" y="675019"/>
              <a:ext cx="1900025" cy="1477962"/>
            </a:xfrm>
            <a:prstGeom prst="rect">
              <a:avLst/>
            </a:prstGeom>
            <a:noFill/>
            <a:ln>
              <a:noFill/>
            </a:ln>
          </p:spPr>
          <p:style>
            <a:lnRef idx="0">
              <a:srgbClr val="000000"/>
            </a:lnRef>
            <a:fillRef idx="0">
              <a:srgbClr val="000000"/>
            </a:fillRef>
            <a:effectRef idx="0">
              <a:srgbClr val="000000"/>
            </a:effectRef>
            <a:fontRef idx="minor"/>
          </p:style>
        </p:sp>
        <p:sp>
          <p:nvSpPr>
            <p:cNvPr id="18" name="Rectangle : coins arrondis 17"/>
            <p:cNvSpPr/>
            <p:nvPr/>
          </p:nvSpPr>
          <p:spPr bwMode="auto">
            <a:xfrm>
              <a:off x="3620840" y="3224020"/>
              <a:ext cx="4463214" cy="75446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49530" tIns="49530" rIns="49530" bIns="49530" numCol="1" spcCol="1270" anchor="ctr" anchorCtr="0">
              <a:noAutofit/>
            </a:bodyPr>
            <a:lstStyle/>
            <a:p>
              <a:pPr lvl="0" algn="ctr" defTabSz="577849">
                <a:lnSpc>
                  <a:spcPct val="90000"/>
                </a:lnSpc>
                <a:spcBef>
                  <a:spcPts val="0"/>
                </a:spcBef>
                <a:spcAft>
                  <a:spcPts val="0"/>
                </a:spcAft>
                <a:defRPr/>
              </a:pPr>
              <a:r>
                <a:rPr lang="fr-FR" sz="1300" b="1">
                  <a:solidFill>
                    <a:schemeClr val="bg1"/>
                  </a:solidFill>
                </a:rPr>
                <a:t>EVALUATION phase 1</a:t>
              </a:r>
              <a:endParaRPr/>
            </a:p>
            <a:p>
              <a:pPr lvl="0" algn="ctr" defTabSz="577849">
                <a:lnSpc>
                  <a:spcPct val="90000"/>
                </a:lnSpc>
                <a:spcBef>
                  <a:spcPts val="0"/>
                </a:spcBef>
                <a:spcAft>
                  <a:spcPts val="0"/>
                </a:spcAft>
                <a:defRPr/>
              </a:pPr>
              <a:r>
                <a:rPr lang="fr-FR" sz="1300">
                  <a:solidFill>
                    <a:schemeClr val="bg1"/>
                  </a:solidFill>
                </a:rPr>
                <a:t>Pluridisciplinaire =&gt; compétences EG + compétences EP</a:t>
              </a:r>
              <a:endParaRPr lang="fr-FR" sz="1300"/>
            </a:p>
          </p:txBody>
        </p:sp>
      </p:grpSp>
      <p:sp>
        <p:nvSpPr>
          <p:cNvPr id="19" name="ZoneTexte 11"/>
          <p:cNvSpPr>
            <a:spLocks/>
          </p:cNvSpPr>
          <p:nvPr/>
        </p:nvSpPr>
        <p:spPr bwMode="auto">
          <a:xfrm>
            <a:off x="755576" y="771550"/>
            <a:ext cx="7974736" cy="2108269"/>
          </a:xfrm>
          <a:prstGeom prst="rect">
            <a:avLst/>
          </a:prstGeom>
          <a:noFill/>
        </p:spPr>
        <p:txBody>
          <a:bodyPr wrap="square" rtlCol="0">
            <a:spAutoFit/>
          </a:bodyPr>
          <a:lstStyle/>
          <a:p>
            <a:pPr>
              <a:spcAft>
                <a:spcPts val="600"/>
              </a:spcAft>
              <a:defRPr/>
            </a:pPr>
            <a:r>
              <a:rPr lang="fr-FR"/>
              <a:t>Les références réglementaires pour le baccalauréat professionneL</a:t>
            </a:r>
          </a:p>
          <a:p>
            <a:pPr marL="285750" indent="-285750">
              <a:buFont typeface="Arial"/>
              <a:buChar char="•"/>
              <a:defRPr/>
            </a:pPr>
            <a:r>
              <a:rPr lang="fr-FR" u="sng">
                <a:latin typeface="+mj-lt"/>
                <a:hlinkClick r:id="rId4" tooltip="https://www.legifrance.gouv.fr/jorf/id/JORFTEXT000042452287"/>
              </a:rPr>
              <a:t>Arrêté du 20 octobre 2020 - J.O. du 22-10-2020</a:t>
            </a:r>
            <a:endParaRPr lang="fr-FR" u="sng">
              <a:latin typeface="+mj-lt"/>
            </a:endParaRPr>
          </a:p>
          <a:p>
            <a:pPr marL="285750" indent="-285750">
              <a:buFont typeface="Arial"/>
              <a:buChar char="•"/>
              <a:defRPr/>
            </a:pPr>
            <a:r>
              <a:rPr lang="fr-FR" u="sng">
                <a:hlinkClick r:id="rId5" tooltip="https://www.education.gouv.fr/bo/20/Hebdo41/MENE2019533C.htm"/>
              </a:rPr>
              <a:t>Circulaire du 22-10-2020</a:t>
            </a:r>
            <a:endParaRPr lang="fr-FR"/>
          </a:p>
          <a:p>
            <a:pPr>
              <a:defRPr/>
            </a:pPr>
            <a:endParaRPr lang="fr-FR" u="sng">
              <a:latin typeface="+mj-lt"/>
            </a:endParaRPr>
          </a:p>
          <a:p>
            <a:pPr>
              <a:defRPr/>
            </a:pPr>
            <a:endParaRPr lang="fr-FR" u="sng">
              <a:latin typeface="+mj-lt"/>
            </a:endParaRPr>
          </a:p>
          <a:p>
            <a:pPr>
              <a:defRPr/>
            </a:pPr>
            <a:endParaRPr lang="fr-FR"/>
          </a:p>
          <a:p>
            <a:pPr>
              <a:defRPr/>
            </a:pP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3</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a:p>
            <a:pPr>
              <a:defRPr/>
            </a:pPr>
            <a:endParaRPr lang="fr-F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sp>
        <p:nvSpPr>
          <p:cNvPr id="9" name="Espace réservé du contenu 2"/>
          <p:cNvSpPr>
            <a:spLocks/>
          </p:cNvSpPr>
          <p:nvPr/>
        </p:nvSpPr>
        <p:spPr bwMode="auto">
          <a:xfrm>
            <a:off x="323528" y="1923678"/>
            <a:ext cx="8568952" cy="2736304"/>
          </a:xfrm>
          <a:prstGeom prst="rect">
            <a:avLst/>
          </a:prstGeom>
        </p:spPr>
        <p:txBody>
          <a:bodyPr>
            <a:normAutofit/>
          </a:bodyPr>
          <a:lst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42900" indent="-342900">
              <a:spcBef>
                <a:spcPts val="600"/>
              </a:spcBef>
              <a:spcAft>
                <a:spcPts val="600"/>
              </a:spcAft>
              <a:buFont typeface="Arial"/>
              <a:buChar char="•"/>
              <a:defRPr/>
            </a:pPr>
            <a:endParaRPr lang="fr-FR" sz="1600"/>
          </a:p>
          <a:p>
            <a:pPr algn="just">
              <a:spcBef>
                <a:spcPts val="600"/>
              </a:spcBef>
              <a:spcAft>
                <a:spcPts val="600"/>
              </a:spcAft>
              <a:defRPr/>
            </a:pPr>
            <a:endParaRPr lang="fr-FR" sz="1600"/>
          </a:p>
        </p:txBody>
      </p:sp>
      <p:sp>
        <p:nvSpPr>
          <p:cNvPr id="10" name="Rectangle 1"/>
          <p:cNvSpPr/>
          <p:nvPr/>
        </p:nvSpPr>
        <p:spPr bwMode="auto">
          <a:xfrm>
            <a:off x="251520" y="1275606"/>
            <a:ext cx="8208912" cy="307777"/>
          </a:xfrm>
          <a:prstGeom prst="rect">
            <a:avLst/>
          </a:prstGeom>
        </p:spPr>
        <p:txBody>
          <a:bodyPr wrap="square">
            <a:spAutoFit/>
          </a:bodyPr>
          <a:lstStyle/>
          <a:p>
            <a:pPr>
              <a:defRPr/>
            </a:pPr>
            <a:endParaRPr lang="fr-FR" sz="1400"/>
          </a:p>
        </p:txBody>
      </p:sp>
      <p:grpSp>
        <p:nvGrpSpPr>
          <p:cNvPr id="11" name="Diagramme 6"/>
          <p:cNvGrpSpPr/>
          <p:nvPr/>
        </p:nvGrpSpPr>
        <p:grpSpPr bwMode="auto">
          <a:xfrm>
            <a:off x="251521" y="987575"/>
            <a:ext cx="8059208" cy="3512384"/>
            <a:chOff x="1" y="1"/>
            <a:chExt cx="8059208" cy="3512384"/>
          </a:xfrm>
        </p:grpSpPr>
        <p:sp>
          <p:nvSpPr>
            <p:cNvPr id="12" name="Flèche : chevron 11"/>
            <p:cNvSpPr/>
            <p:nvPr/>
          </p:nvSpPr>
          <p:spPr bwMode="auto">
            <a:xfrm rot="5400000">
              <a:off x="-187239" y="295299"/>
              <a:ext cx="1248265" cy="873785"/>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p:spPr>
          <p:style>
            <a:lnRef idx="2">
              <a:srgbClr val="000000"/>
            </a:lnRef>
            <a:fillRef idx="1">
              <a:srgbClr val="000000"/>
            </a:fillRef>
            <a:effectRef idx="1">
              <a:srgbClr val="000000"/>
            </a:effectRef>
            <a:fontRef idx="minor">
              <a:schemeClr val="lt1"/>
            </a:fontRef>
          </p:style>
          <p:txBody>
            <a:bodyPr spcFirstLastPara="0" vert="vert270" wrap="square" lIns="8255" tIns="8255" rIns="8255" bIns="8255" numCol="1" spcCol="1270" anchor="ctr" anchorCtr="0">
              <a:noAutofit/>
            </a:bodyPr>
            <a:lstStyle/>
            <a:p>
              <a:pPr lvl="0" algn="ctr" defTabSz="577849">
                <a:lnSpc>
                  <a:spcPct val="90000"/>
                </a:lnSpc>
                <a:spcBef>
                  <a:spcPts val="0"/>
                </a:spcBef>
                <a:spcAft>
                  <a:spcPts val="0"/>
                </a:spcAft>
                <a:defRPr/>
              </a:pPr>
              <a:r>
                <a:rPr lang="fr-FR" sz="1300"/>
                <a:t>Quoi ?</a:t>
              </a:r>
            </a:p>
          </p:txBody>
        </p:sp>
        <p:sp>
          <p:nvSpPr>
            <p:cNvPr id="13" name="Rectangle : avec coins arrondis en haut 12"/>
            <p:cNvSpPr/>
            <p:nvPr/>
          </p:nvSpPr>
          <p:spPr bwMode="auto">
            <a:xfrm rot="5400000">
              <a:off x="3991404" y="-3045613"/>
              <a:ext cx="1022191" cy="7113419"/>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85344" tIns="7620" rIns="7620" bIns="7620" numCol="1" spcCol="1270" anchor="ctr" anchorCtr="0">
              <a:noAutofit/>
            </a:bodyPr>
            <a:lstStyle/>
            <a:p>
              <a:pPr marL="57150" lvl="1" indent="-57150" algn="l" defTabSz="444500">
                <a:lnSpc>
                  <a:spcPct val="90000"/>
                </a:lnSpc>
                <a:spcBef>
                  <a:spcPts val="0"/>
                </a:spcBef>
                <a:spcAft>
                  <a:spcPts val="0"/>
                </a:spcAft>
                <a:buChar char="••"/>
                <a:defRPr/>
              </a:pPr>
              <a:endParaRPr lang="fr-FR" sz="1000" dirty="0"/>
            </a:p>
            <a:p>
              <a:pPr marL="114300" lvl="1" indent="-114300" algn="l" defTabSz="533400">
                <a:lnSpc>
                  <a:spcPct val="90000"/>
                </a:lnSpc>
                <a:spcBef>
                  <a:spcPts val="0"/>
                </a:spcBef>
                <a:spcAft>
                  <a:spcPts val="0"/>
                </a:spcAft>
                <a:buChar char="••"/>
                <a:defRPr/>
              </a:pPr>
              <a:endParaRPr lang="fr-FR" sz="1200" dirty="0"/>
            </a:p>
            <a:p>
              <a:pPr marL="114300" lvl="1" indent="-114300" algn="l" defTabSz="533400">
                <a:lnSpc>
                  <a:spcPct val="90000"/>
                </a:lnSpc>
                <a:spcBef>
                  <a:spcPts val="0"/>
                </a:spcBef>
                <a:spcAft>
                  <a:spcPts val="0"/>
                </a:spcAft>
                <a:buChar char="••"/>
                <a:defRPr/>
              </a:pPr>
              <a:endParaRPr lang="fr-FR" sz="1200" dirty="0"/>
            </a:p>
            <a:p>
              <a:pPr marL="114300" lvl="1" indent="-114300" algn="l" defTabSz="533400">
                <a:lnSpc>
                  <a:spcPct val="90000"/>
                </a:lnSpc>
                <a:spcBef>
                  <a:spcPts val="0"/>
                </a:spcBef>
                <a:spcAft>
                  <a:spcPts val="0"/>
                </a:spcAft>
                <a:buChar char="••"/>
                <a:defRPr/>
              </a:pPr>
              <a:endParaRPr lang="fr-FR" sz="1200" dirty="0"/>
            </a:p>
            <a:p>
              <a:pPr marL="114300" lvl="1" indent="-114300" algn="l" defTabSz="533400">
                <a:lnSpc>
                  <a:spcPct val="90000"/>
                </a:lnSpc>
                <a:spcBef>
                  <a:spcPts val="0"/>
                </a:spcBef>
                <a:spcAft>
                  <a:spcPts val="0"/>
                </a:spcAft>
                <a:buChar char="••"/>
                <a:defRPr/>
              </a:pPr>
              <a:endParaRPr lang="fr-FR" sz="1200" dirty="0"/>
            </a:p>
            <a:p>
              <a:pPr marL="114300" lvl="1" indent="-114300" algn="l" defTabSz="533400">
                <a:lnSpc>
                  <a:spcPct val="90000"/>
                </a:lnSpc>
                <a:spcBef>
                  <a:spcPts val="0"/>
                </a:spcBef>
                <a:spcAft>
                  <a:spcPts val="0"/>
                </a:spcAft>
                <a:buChar char="••"/>
                <a:defRPr/>
              </a:pPr>
              <a:endParaRPr lang="fr-FR" sz="1200" dirty="0"/>
            </a:p>
            <a:p>
              <a:pPr marL="177800" lvl="1" indent="-88900" algn="l" defTabSz="533400">
                <a:lnSpc>
                  <a:spcPct val="90000"/>
                </a:lnSpc>
                <a:spcBef>
                  <a:spcPts val="0"/>
                </a:spcBef>
                <a:spcAft>
                  <a:spcPts val="0"/>
                </a:spcAft>
                <a:buChar char="••"/>
                <a:defRPr/>
              </a:pPr>
              <a:r>
                <a:rPr lang="fr-FR" sz="1200" dirty="0"/>
                <a:t>Démarche de réalisation très concrète</a:t>
              </a:r>
            </a:p>
            <a:p>
              <a:pPr marL="177800" lvl="1" indent="-88900" algn="l" defTabSz="533400">
                <a:lnSpc>
                  <a:spcPct val="90000"/>
                </a:lnSpc>
                <a:spcBef>
                  <a:spcPts val="0"/>
                </a:spcBef>
                <a:spcAft>
                  <a:spcPts val="0"/>
                </a:spcAft>
                <a:buChar char="••"/>
                <a:defRPr/>
              </a:pPr>
              <a:r>
                <a:rPr lang="fr-FR" sz="1200" dirty="0"/>
                <a:t>S’appuie sur les compétences transversales et professionnelles travaillées dans sa spécialité par l’élève ou l’apprenti</a:t>
              </a:r>
            </a:p>
            <a:p>
              <a:pPr marL="88900" marR="0" lvl="0" algn="l" defTabSz="914400">
                <a:lnSpc>
                  <a:spcPct val="100000"/>
                </a:lnSpc>
                <a:spcBef>
                  <a:spcPts val="0"/>
                </a:spcBef>
                <a:spcAft>
                  <a:spcPts val="0"/>
                </a:spcAft>
                <a:buClrTx/>
                <a:buSzTx/>
                <a:buFontTx/>
                <a:buChar char="••"/>
                <a:defRPr/>
              </a:pPr>
              <a:r>
                <a:rPr lang="fr-FR" sz="1200" dirty="0"/>
                <a:t> Aboutissement d’un projet pluridisciplinaire qui peut être de type individuel ou collaboratif</a:t>
              </a:r>
              <a:endParaRPr dirty="0"/>
            </a:p>
            <a:p>
              <a:pPr algn="l">
                <a:spcBef>
                  <a:spcPts val="0"/>
                </a:spcBef>
                <a:buChar char="••"/>
                <a:defRPr/>
              </a:pPr>
              <a:endParaRPr lang="fr-FR" sz="1600" dirty="0"/>
            </a:p>
            <a:p>
              <a:pPr marL="171450" lvl="1" indent="-171450" algn="l" defTabSz="711200">
                <a:lnSpc>
                  <a:spcPct val="90000"/>
                </a:lnSpc>
                <a:spcBef>
                  <a:spcPts val="0"/>
                </a:spcBef>
                <a:spcAft>
                  <a:spcPts val="0"/>
                </a:spcAft>
                <a:buChar char="••"/>
                <a:defRPr/>
              </a:pPr>
              <a:endParaRPr lang="fr-FR" sz="1600" dirty="0"/>
            </a:p>
            <a:p>
              <a:pPr marL="171450" lvl="1" indent="-171450" algn="l" defTabSz="711200">
                <a:lnSpc>
                  <a:spcPct val="90000"/>
                </a:lnSpc>
                <a:spcBef>
                  <a:spcPts val="0"/>
                </a:spcBef>
                <a:spcAft>
                  <a:spcPts val="0"/>
                </a:spcAft>
                <a:buChar char="••"/>
                <a:defRPr/>
              </a:pPr>
              <a:endParaRPr lang="fr-FR" sz="1600" dirty="0"/>
            </a:p>
            <a:p>
              <a:pPr marL="171450" lvl="1" indent="-171450" algn="l" defTabSz="711200">
                <a:lnSpc>
                  <a:spcPct val="90000"/>
                </a:lnSpc>
                <a:spcBef>
                  <a:spcPts val="0"/>
                </a:spcBef>
                <a:spcAft>
                  <a:spcPts val="0"/>
                </a:spcAft>
                <a:buChar char="••"/>
                <a:defRPr/>
              </a:pPr>
              <a:endParaRPr lang="fr-FR" sz="1600" dirty="0"/>
            </a:p>
          </p:txBody>
        </p:sp>
        <p:sp>
          <p:nvSpPr>
            <p:cNvPr id="14" name="Flèche : chevron 13"/>
            <p:cNvSpPr/>
            <p:nvPr/>
          </p:nvSpPr>
          <p:spPr bwMode="auto">
            <a:xfrm rot="5400000">
              <a:off x="-187239" y="1393326"/>
              <a:ext cx="1248265" cy="873785"/>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p:spPr>
          <p:style>
            <a:lnRef idx="2">
              <a:srgbClr val="000000"/>
            </a:lnRef>
            <a:fillRef idx="1">
              <a:srgbClr val="000000"/>
            </a:fillRef>
            <a:effectRef idx="1">
              <a:srgbClr val="000000"/>
            </a:effectRef>
            <a:fontRef idx="minor">
              <a:schemeClr val="lt1"/>
            </a:fontRef>
          </p:style>
          <p:txBody>
            <a:bodyPr spcFirstLastPara="0" vert="vert270" wrap="square" lIns="8255" tIns="8255" rIns="8255" bIns="8255" numCol="1" spcCol="1270" anchor="ctr" anchorCtr="0">
              <a:noAutofit/>
            </a:bodyPr>
            <a:lstStyle/>
            <a:p>
              <a:pPr lvl="0" algn="ctr" defTabSz="577849">
                <a:lnSpc>
                  <a:spcPct val="90000"/>
                </a:lnSpc>
                <a:spcBef>
                  <a:spcPts val="0"/>
                </a:spcBef>
                <a:spcAft>
                  <a:spcPts val="0"/>
                </a:spcAft>
                <a:defRPr/>
              </a:pPr>
              <a:r>
                <a:rPr lang="fr-FR" sz="1300"/>
                <a:t>Pourquoi ?</a:t>
              </a:r>
            </a:p>
          </p:txBody>
        </p:sp>
        <p:sp>
          <p:nvSpPr>
            <p:cNvPr id="15" name="Rectangle : avec coins arrondis en haut 14"/>
            <p:cNvSpPr/>
            <p:nvPr/>
          </p:nvSpPr>
          <p:spPr bwMode="auto">
            <a:xfrm rot="5400000">
              <a:off x="4051971" y="-1940879"/>
              <a:ext cx="891357" cy="7103716"/>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85344" tIns="7620" rIns="7620" bIns="7620" numCol="1" spcCol="1270" anchor="ctr" anchorCtr="0">
              <a:noAutofit/>
            </a:bodyPr>
            <a:lstStyle/>
            <a:p>
              <a:pPr marL="177800" marR="0" lvl="1" indent="-88900" algn="just" defTabSz="889000">
                <a:lnSpc>
                  <a:spcPct val="90000"/>
                </a:lnSpc>
                <a:spcBef>
                  <a:spcPts val="0"/>
                </a:spcBef>
                <a:spcAft>
                  <a:spcPts val="0"/>
                </a:spcAft>
                <a:buClrTx/>
                <a:buSzTx/>
                <a:buFontTx/>
                <a:buChar char="••"/>
                <a:defRPr/>
              </a:pPr>
              <a:r>
                <a:rPr lang="fr-FR" sz="1200" dirty="0"/>
                <a:t> L’évaluation permettra de valoriser pour chaque élève/apprenti sa contribution personnelle et aussi lorsque ce sera le cas son action dans un cadre collectif.</a:t>
              </a:r>
              <a:endParaRPr dirty="0"/>
            </a:p>
          </p:txBody>
        </p:sp>
        <p:sp>
          <p:nvSpPr>
            <p:cNvPr id="16" name="Flèche : chevron 15"/>
            <p:cNvSpPr/>
            <p:nvPr/>
          </p:nvSpPr>
          <p:spPr bwMode="auto">
            <a:xfrm rot="5400000">
              <a:off x="-187239" y="2451360"/>
              <a:ext cx="1248265" cy="873785"/>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p:spPr>
          <p:style>
            <a:lnRef idx="2">
              <a:srgbClr val="000000"/>
            </a:lnRef>
            <a:fillRef idx="1">
              <a:srgbClr val="000000"/>
            </a:fillRef>
            <a:effectRef idx="1">
              <a:srgbClr val="000000"/>
            </a:effectRef>
            <a:fontRef idx="minor">
              <a:schemeClr val="lt1"/>
            </a:fontRef>
          </p:style>
          <p:txBody>
            <a:bodyPr spcFirstLastPara="0" vert="vert270" wrap="square" lIns="8255" tIns="8255" rIns="8255" bIns="8255" numCol="1" spcCol="1270" anchor="ctr" anchorCtr="0">
              <a:noAutofit/>
            </a:bodyPr>
            <a:lstStyle/>
            <a:p>
              <a:pPr lvl="0" algn="ctr" defTabSz="577849">
                <a:lnSpc>
                  <a:spcPct val="90000"/>
                </a:lnSpc>
                <a:spcBef>
                  <a:spcPts val="0"/>
                </a:spcBef>
                <a:spcAft>
                  <a:spcPts val="0"/>
                </a:spcAft>
                <a:defRPr/>
              </a:pPr>
              <a:r>
                <a:rPr lang="fr-FR" sz="1300"/>
                <a:t>Combien ?</a:t>
              </a:r>
            </a:p>
          </p:txBody>
        </p:sp>
        <p:sp>
          <p:nvSpPr>
            <p:cNvPr id="17" name="Rectangle : avec coins arrondis en haut 16"/>
            <p:cNvSpPr/>
            <p:nvPr/>
          </p:nvSpPr>
          <p:spPr bwMode="auto">
            <a:xfrm rot="5400000">
              <a:off x="4051111" y="-954776"/>
              <a:ext cx="811372" cy="718542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256032" tIns="22860" rIns="22860" bIns="22860" numCol="1" spcCol="1270" anchor="ctr" anchorCtr="0">
              <a:noAutofit/>
            </a:bodyPr>
            <a:lstStyle/>
            <a:p>
              <a:pPr marL="57150" lvl="1" indent="0" algn="l" defTabSz="400050">
                <a:lnSpc>
                  <a:spcPct val="90000"/>
                </a:lnSpc>
                <a:spcBef>
                  <a:spcPts val="0"/>
                </a:spcBef>
                <a:spcAft>
                  <a:spcPts val="0"/>
                </a:spcAft>
                <a:buChar char="••"/>
                <a:defRPr/>
              </a:pPr>
              <a:endParaRPr lang="fr-FR" sz="3600"/>
            </a:p>
          </p:txBody>
        </p:sp>
      </p:grpSp>
      <p:sp>
        <p:nvSpPr>
          <p:cNvPr id="19" name="Rectangle 11"/>
          <p:cNvSpPr/>
          <p:nvPr/>
        </p:nvSpPr>
        <p:spPr bwMode="auto">
          <a:xfrm>
            <a:off x="1197310" y="3257605"/>
            <a:ext cx="5318906" cy="6442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defRPr/>
            </a:pPr>
            <a:endParaRPr lang="fr-FR" sz="1200" dirty="0"/>
          </a:p>
          <a:p>
            <a:pPr algn="just">
              <a:defRPr/>
            </a:pPr>
            <a:endParaRPr lang="fr-FR" sz="1200" dirty="0"/>
          </a:p>
          <a:p>
            <a:pPr algn="just">
              <a:defRPr/>
            </a:pPr>
            <a:r>
              <a:rPr lang="fr-FR" sz="1200" dirty="0"/>
              <a:t>108 heures sur deux années de BCP : </a:t>
            </a:r>
            <a:endParaRPr dirty="0"/>
          </a:p>
          <a:p>
            <a:pPr marL="88900" indent="-88900" algn="just">
              <a:buFont typeface="Arial"/>
              <a:buChar char="•"/>
              <a:defRPr/>
            </a:pPr>
            <a:r>
              <a:rPr lang="fr-FR" sz="1200" dirty="0"/>
              <a:t>56 heures en première BCP</a:t>
            </a:r>
            <a:endParaRPr dirty="0"/>
          </a:p>
          <a:p>
            <a:pPr marL="88900" indent="-88900" algn="just">
              <a:buFont typeface="Arial"/>
              <a:buChar char="•"/>
              <a:defRPr/>
            </a:pPr>
            <a:r>
              <a:rPr lang="fr-FR" sz="1200" dirty="0"/>
              <a:t>52 heures en terminale BCP</a:t>
            </a:r>
            <a:endParaRPr lang="fr-FR" sz="1200" dirty="0">
              <a:solidFill>
                <a:schemeClr val="tx2"/>
              </a:solidFill>
            </a:endParaRPr>
          </a:p>
          <a:p>
            <a:pPr algn="ctr">
              <a:defRPr/>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4</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sp>
        <p:nvSpPr>
          <p:cNvPr id="9" name="Espace réservé du contenu 2"/>
          <p:cNvSpPr>
            <a:spLocks/>
          </p:cNvSpPr>
          <p:nvPr/>
        </p:nvSpPr>
        <p:spPr bwMode="auto">
          <a:xfrm>
            <a:off x="323528" y="1923678"/>
            <a:ext cx="8568952" cy="2736304"/>
          </a:xfrm>
          <a:prstGeom prst="rect">
            <a:avLst/>
          </a:prstGeom>
        </p:spPr>
        <p:txBody>
          <a:bodyPr>
            <a:normAutofit/>
          </a:bodyPr>
          <a:lst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42900" indent="-342900">
              <a:spcBef>
                <a:spcPts val="600"/>
              </a:spcBef>
              <a:spcAft>
                <a:spcPts val="600"/>
              </a:spcAft>
              <a:buFont typeface="Arial"/>
              <a:buChar char="•"/>
              <a:defRPr/>
            </a:pPr>
            <a:endParaRPr lang="fr-FR" sz="1600"/>
          </a:p>
          <a:p>
            <a:pPr algn="just">
              <a:spcBef>
                <a:spcPts val="600"/>
              </a:spcBef>
              <a:spcAft>
                <a:spcPts val="600"/>
              </a:spcAft>
              <a:defRPr/>
            </a:pPr>
            <a:endParaRPr lang="fr-FR" sz="1600"/>
          </a:p>
        </p:txBody>
      </p:sp>
      <p:sp>
        <p:nvSpPr>
          <p:cNvPr id="10" name="Rectangle 1"/>
          <p:cNvSpPr/>
          <p:nvPr/>
        </p:nvSpPr>
        <p:spPr bwMode="auto">
          <a:xfrm>
            <a:off x="251520" y="1275606"/>
            <a:ext cx="8208912" cy="307777"/>
          </a:xfrm>
          <a:prstGeom prst="rect">
            <a:avLst/>
          </a:prstGeom>
        </p:spPr>
        <p:txBody>
          <a:bodyPr wrap="square">
            <a:spAutoFit/>
          </a:bodyPr>
          <a:lstStyle/>
          <a:p>
            <a:pPr>
              <a:defRPr/>
            </a:pPr>
            <a:endParaRPr lang="fr-FR" sz="1400"/>
          </a:p>
        </p:txBody>
      </p:sp>
      <p:sp>
        <p:nvSpPr>
          <p:cNvPr id="11" name="Rectangle 2"/>
          <p:cNvSpPr/>
          <p:nvPr/>
        </p:nvSpPr>
        <p:spPr bwMode="auto">
          <a:xfrm>
            <a:off x="251520" y="771550"/>
            <a:ext cx="7992888" cy="307777"/>
          </a:xfrm>
          <a:prstGeom prst="rect">
            <a:avLst/>
          </a:prstGeom>
        </p:spPr>
        <p:txBody>
          <a:bodyPr wrap="square">
            <a:spAutoFit/>
          </a:bodyPr>
          <a:lstStyle/>
          <a:p>
            <a:pPr algn="just" defTabSz="685800">
              <a:spcBef>
                <a:spcPts val="450"/>
              </a:spcBef>
              <a:defRPr/>
            </a:pPr>
            <a:r>
              <a:rPr lang="fr-FR" sz="1400" b="1">
                <a:solidFill>
                  <a:srgbClr val="5B9BD5"/>
                </a:solidFill>
                <a:latin typeface="+mj-lt"/>
                <a:ea typeface="Times New Roman"/>
              </a:rPr>
              <a:t> </a:t>
            </a:r>
          </a:p>
        </p:txBody>
      </p:sp>
      <p:sp>
        <p:nvSpPr>
          <p:cNvPr id="12" name="Rectangle 9"/>
          <p:cNvSpPr/>
          <p:nvPr/>
        </p:nvSpPr>
        <p:spPr bwMode="auto">
          <a:xfrm>
            <a:off x="1910153" y="3602761"/>
            <a:ext cx="4534054" cy="800219"/>
          </a:xfrm>
          <a:prstGeom prst="rect">
            <a:avLst/>
          </a:prstGeom>
        </p:spPr>
        <p:txBody>
          <a:bodyPr wrap="square">
            <a:spAutoFit/>
          </a:bodyPr>
          <a:lstStyle/>
          <a:p>
            <a:pPr algn="just" defTabSz="685800">
              <a:spcBef>
                <a:spcPts val="450"/>
              </a:spcBef>
              <a:defRPr/>
            </a:pPr>
            <a:r>
              <a:rPr lang="fr-FR" b="1">
                <a:solidFill>
                  <a:srgbClr val="004634"/>
                </a:solidFill>
                <a:latin typeface="Arial"/>
                <a:ea typeface="Times New Roman"/>
              </a:rPr>
              <a:t>FINALITÉ :</a:t>
            </a:r>
            <a:endParaRPr/>
          </a:p>
          <a:p>
            <a:pPr defTabSz="685800">
              <a:defRPr/>
            </a:pPr>
            <a:r>
              <a:rPr lang="fr-FR" sz="1400">
                <a:solidFill>
                  <a:srgbClr val="00000A"/>
                </a:solidFill>
                <a:latin typeface="Arial"/>
                <a:ea typeface="MS Mincho"/>
              </a:rPr>
              <a:t>Développer les compétences professionnelles des élèves au travers de la mise en place du chef-d’œuvre</a:t>
            </a:r>
            <a:endParaRPr lang="fr-FR" sz="1400"/>
          </a:p>
        </p:txBody>
      </p:sp>
      <p:grpSp>
        <p:nvGrpSpPr>
          <p:cNvPr id="13" name="Diagramme 4"/>
          <p:cNvGrpSpPr/>
          <p:nvPr/>
        </p:nvGrpSpPr>
        <p:grpSpPr bwMode="auto">
          <a:xfrm>
            <a:off x="480392" y="709879"/>
            <a:ext cx="8412088" cy="2797976"/>
            <a:chOff x="0" y="0"/>
            <a:chExt cx="8412088" cy="2797976"/>
          </a:xfrm>
        </p:grpSpPr>
        <p:sp>
          <p:nvSpPr>
            <p:cNvPr id="14" name="Rectangle 13"/>
            <p:cNvSpPr/>
            <p:nvPr/>
          </p:nvSpPr>
          <p:spPr bwMode="auto">
            <a:xfrm>
              <a:off x="4166" y="185676"/>
              <a:ext cx="2242675" cy="41453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p:spPr>
          <p:style>
            <a:lnRef idx="2">
              <a:srgbClr val="000000"/>
            </a:lnRef>
            <a:fillRef idx="1">
              <a:srgbClr val="000000"/>
            </a:fillRef>
            <a:effectRef idx="1">
              <a:srgbClr val="000000"/>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ts val="0"/>
                </a:spcBef>
                <a:spcAft>
                  <a:spcPts val="0"/>
                </a:spcAft>
                <a:defRPr/>
              </a:pPr>
              <a:r>
                <a:rPr lang="fr-FR" sz="1200" b="1">
                  <a:latin typeface="Arial"/>
                  <a:ea typeface="Times New Roman"/>
                </a:rPr>
                <a:t>A</a:t>
              </a:r>
              <a:r>
                <a:rPr lang="fr-FR" sz="1200" b="1">
                  <a:latin typeface="+mj-lt"/>
                  <a:ea typeface="Times New Roman"/>
                </a:rPr>
                <a:t>ttentes </a:t>
              </a:r>
              <a:endParaRPr lang="fr-FR" sz="1200"/>
            </a:p>
          </p:txBody>
        </p:sp>
        <p:sp>
          <p:nvSpPr>
            <p:cNvPr id="15" name="Rectangle 14"/>
            <p:cNvSpPr/>
            <p:nvPr/>
          </p:nvSpPr>
          <p:spPr bwMode="auto">
            <a:xfrm>
              <a:off x="4166" y="600210"/>
              <a:ext cx="2242675" cy="2012089"/>
            </a:xfrm>
            <a:prstGeom prst="rect">
              <a:avLst/>
            </a:prstGeom>
            <a:solidFill>
              <a:schemeClr val="accent1">
                <a:tint val="40000"/>
                <a:hueOff val="0"/>
                <a:satOff val="0"/>
                <a:lumOff val="0"/>
                <a:alphaOff val="0"/>
                <a:alpha val="90000"/>
              </a:schemeClr>
            </a:solidFill>
            <a:ln w="25400" cap="flat" cmpd="sng" algn="ctr">
              <a:solidFill>
                <a:schemeClr val="accent1">
                  <a:tint val="40000"/>
                  <a:hueOff val="0"/>
                  <a:satOff val="0"/>
                  <a:lumOff val="0"/>
                  <a:alphaOff val="0"/>
                  <a:alpha val="90000"/>
                </a:schemeClr>
              </a:solidFill>
              <a:prstDash val="solid"/>
            </a:ln>
          </p:spPr>
          <p:style>
            <a:lnRef idx="2">
              <a:srgbClr val="000000"/>
            </a:lnRef>
            <a:fillRef idx="1">
              <a:srgbClr val="000000"/>
            </a:fillRef>
            <a:effectRef idx="0">
              <a:srgbClr val="000000"/>
            </a:effectRef>
            <a:fontRef idx="minor"/>
          </p:style>
          <p:txBody>
            <a:bodyPr spcFirstLastPara="0" vert="horz" wrap="square" lIns="64008" tIns="64008" rIns="85344" bIns="96012" numCol="1" spcCol="1270" anchor="t" anchorCtr="0">
              <a:noAutofit/>
            </a:bodyPr>
            <a:lstStyle/>
            <a:p>
              <a:pPr marL="114300" lvl="1" indent="-114300" algn="just" defTabSz="533400">
                <a:lnSpc>
                  <a:spcPct val="90000"/>
                </a:lnSpc>
                <a:spcBef>
                  <a:spcPts val="0"/>
                </a:spcBef>
                <a:spcAft>
                  <a:spcPts val="0"/>
                </a:spcAft>
                <a:buChar char="••"/>
                <a:defRPr/>
              </a:pPr>
              <a:r>
                <a:rPr lang="fr-FR" sz="1200">
                  <a:latin typeface="+mj-lt"/>
                  <a:ea typeface="MS Mincho"/>
                  <a:cs typeface="Times New Roman"/>
                </a:rPr>
                <a:t>Renforcer la pédagogie de projet et la pluridisciplinarité</a:t>
              </a:r>
              <a:endParaRPr lang="fr-FR" sz="1200"/>
            </a:p>
            <a:p>
              <a:pPr marL="114300" lvl="1" indent="-114300" algn="just" defTabSz="533400">
                <a:lnSpc>
                  <a:spcPct val="90000"/>
                </a:lnSpc>
                <a:spcBef>
                  <a:spcPts val="0"/>
                </a:spcBef>
                <a:spcAft>
                  <a:spcPts val="0"/>
                </a:spcAft>
                <a:buChar char="••"/>
                <a:defRPr/>
              </a:pPr>
              <a:endParaRPr lang="fr-FR" sz="1200"/>
            </a:p>
            <a:p>
              <a:pPr marL="114300" lvl="1" indent="-114300" algn="just" defTabSz="533400">
                <a:lnSpc>
                  <a:spcPct val="90000"/>
                </a:lnSpc>
                <a:spcBef>
                  <a:spcPts val="0"/>
                </a:spcBef>
                <a:spcAft>
                  <a:spcPts val="0"/>
                </a:spcAft>
                <a:buChar char="••"/>
                <a:defRPr/>
              </a:pPr>
              <a:r>
                <a:rPr lang="fr-FR" sz="1200">
                  <a:latin typeface="+mj-lt"/>
                  <a:ea typeface="MS Mincho"/>
                  <a:cs typeface="Times New Roman"/>
                </a:rPr>
                <a:t>Installer une dynamique de travail d’équipe</a:t>
              </a:r>
              <a:endParaRPr lang="fr-FR" sz="1200">
                <a:latin typeface="+mj-lt"/>
              </a:endParaRPr>
            </a:p>
          </p:txBody>
        </p:sp>
        <p:sp>
          <p:nvSpPr>
            <p:cNvPr id="16" name="Rectangle 15"/>
            <p:cNvSpPr/>
            <p:nvPr/>
          </p:nvSpPr>
          <p:spPr bwMode="auto">
            <a:xfrm>
              <a:off x="2589153" y="185676"/>
              <a:ext cx="3233781" cy="41453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p:spPr>
          <p:style>
            <a:lnRef idx="2">
              <a:srgbClr val="000000"/>
            </a:lnRef>
            <a:fillRef idx="1">
              <a:srgbClr val="000000"/>
            </a:fillRef>
            <a:effectRef idx="1">
              <a:srgbClr val="000000"/>
            </a:effectRef>
            <a:fontRef idx="minor">
              <a:schemeClr val="lt1"/>
            </a:fontRef>
          </p:style>
          <p:txBody>
            <a:bodyPr spcFirstLastPara="0" vert="horz" wrap="square" lIns="85344" tIns="48768" rIns="85344" bIns="48768" numCol="1" spcCol="1270" anchor="ctr" anchorCtr="0">
              <a:noAutofit/>
            </a:bodyPr>
            <a:lstStyle/>
            <a:p>
              <a:pPr marL="0" marR="0" lvl="0" indent="0" algn="ctr" defTabSz="914400">
                <a:lnSpc>
                  <a:spcPct val="100000"/>
                </a:lnSpc>
                <a:spcBef>
                  <a:spcPts val="0"/>
                </a:spcBef>
                <a:spcAft>
                  <a:spcPts val="0"/>
                </a:spcAft>
                <a:buClrTx/>
                <a:buSzTx/>
                <a:buFontTx/>
                <a:buNone/>
                <a:defRPr/>
              </a:pPr>
              <a:r>
                <a:rPr lang="fr-FR" sz="1200" b="1">
                  <a:solidFill>
                    <a:schemeClr val="bg1"/>
                  </a:solidFill>
                  <a:ea typeface="Times New Roman"/>
                </a:rPr>
                <a:t>Objectifs pédagogiques</a:t>
              </a:r>
              <a:r>
                <a:rPr lang="fr-FR" sz="1200" b="1">
                  <a:solidFill>
                    <a:srgbClr val="5B9BD5"/>
                  </a:solidFill>
                  <a:ea typeface="Times New Roman"/>
                </a:rPr>
                <a:t> </a:t>
              </a:r>
              <a:endParaRPr/>
            </a:p>
          </p:txBody>
        </p:sp>
        <p:sp>
          <p:nvSpPr>
            <p:cNvPr id="17" name="Rectangle 16"/>
            <p:cNvSpPr/>
            <p:nvPr/>
          </p:nvSpPr>
          <p:spPr bwMode="auto">
            <a:xfrm>
              <a:off x="2560817" y="600210"/>
              <a:ext cx="3290453" cy="2012089"/>
            </a:xfrm>
            <a:prstGeom prst="rect">
              <a:avLst/>
            </a:prstGeom>
            <a:blipFill>
              <a:blip r:embed="rId2"/>
              <a:stretch/>
            </a:blipFill>
            <a:ln w="25400" cap="flat" cmpd="sng" algn="ctr">
              <a:solidFill>
                <a:schemeClr val="accent1">
                  <a:tint val="40000"/>
                  <a:hueOff val="0"/>
                  <a:satOff val="0"/>
                  <a:lumOff val="0"/>
                  <a:alphaOff val="0"/>
                  <a:alpha val="90000"/>
                </a:schemeClr>
              </a:solidFill>
              <a:prstDash val="solid"/>
            </a:ln>
          </p:spPr>
          <p:style>
            <a:lnRef idx="2">
              <a:srgbClr val="000000"/>
            </a:lnRef>
            <a:fillRef idx="1">
              <a:srgbClr val="000000"/>
            </a:fillRef>
            <a:effectRef idx="0">
              <a:srgbClr val="000000"/>
            </a:effectRef>
            <a:fontRef idx="minor"/>
          </p:style>
          <p:txBody>
            <a:bodyPr spcFirstLastPara="0" vert="horz" wrap="square" lIns="64008" tIns="64008" rIns="85344" bIns="96012" numCol="1" spcCol="1270" anchor="t" anchorCtr="0">
              <a:noAutofit/>
            </a:bodyPr>
            <a:lstStyle/>
            <a:p>
              <a:pPr marL="114300" lvl="1" indent="-114300" algn="just" defTabSz="533400">
                <a:lnSpc>
                  <a:spcPct val="90000"/>
                </a:lnSpc>
                <a:spcBef>
                  <a:spcPts val="0"/>
                </a:spcBef>
                <a:spcAft>
                  <a:spcPts val="0"/>
                </a:spcAft>
                <a:buChar char="••"/>
                <a:defRPr/>
              </a:pPr>
              <a:r>
                <a:rPr lang="fr-FR" sz="1200">
                  <a:solidFill>
                    <a:srgbClr val="00000A"/>
                  </a:solidFill>
                  <a:ea typeface="MS Mincho"/>
                  <a:cs typeface="Times New Roman"/>
                </a:rPr>
                <a:t>Renforcer la cohérence globale de la formation</a:t>
              </a:r>
              <a:endParaRPr lang="fr-FR" sz="1200"/>
            </a:p>
            <a:p>
              <a:pPr marL="114300" lvl="1" indent="-114300" algn="just" defTabSz="533400">
                <a:lnSpc>
                  <a:spcPct val="90000"/>
                </a:lnSpc>
                <a:spcBef>
                  <a:spcPts val="0"/>
                </a:spcBef>
                <a:spcAft>
                  <a:spcPts val="0"/>
                </a:spcAft>
                <a:buChar char="••"/>
                <a:defRPr/>
              </a:pPr>
              <a:endParaRPr lang="fr-FR" sz="1200"/>
            </a:p>
            <a:p>
              <a:pPr marL="114300" lvl="1" indent="-114300" algn="just" defTabSz="533400">
                <a:lnSpc>
                  <a:spcPct val="90000"/>
                </a:lnSpc>
                <a:spcBef>
                  <a:spcPts val="0"/>
                </a:spcBef>
                <a:spcAft>
                  <a:spcPts val="0"/>
                </a:spcAft>
                <a:buChar char="••"/>
                <a:defRPr/>
              </a:pPr>
              <a:r>
                <a:rPr lang="fr-FR" sz="1200">
                  <a:solidFill>
                    <a:srgbClr val="00000A"/>
                  </a:solidFill>
                  <a:ea typeface="MS Mincho"/>
                  <a:cs typeface="Times New Roman"/>
                </a:rPr>
                <a:t>Affirmer la cohésion pluridisciplinaire dans le cadre d’un projet pédagogique</a:t>
              </a:r>
            </a:p>
            <a:p>
              <a:pPr marL="114300" lvl="1" indent="-114300" algn="just" defTabSz="533400">
                <a:lnSpc>
                  <a:spcPct val="90000"/>
                </a:lnSpc>
                <a:spcBef>
                  <a:spcPts val="0"/>
                </a:spcBef>
                <a:spcAft>
                  <a:spcPts val="0"/>
                </a:spcAft>
                <a:buChar char="••"/>
                <a:defRPr/>
              </a:pPr>
              <a:endParaRPr lang="fr-FR" sz="1200">
                <a:solidFill>
                  <a:srgbClr val="00000A"/>
                </a:solidFill>
                <a:ea typeface="MS Mincho"/>
                <a:cs typeface="Times New Roman"/>
              </a:endParaRPr>
            </a:p>
            <a:p>
              <a:pPr marL="114300" lvl="1" indent="-114300" algn="just" defTabSz="533400">
                <a:lnSpc>
                  <a:spcPct val="90000"/>
                </a:lnSpc>
                <a:spcBef>
                  <a:spcPts val="0"/>
                </a:spcBef>
                <a:spcAft>
                  <a:spcPts val="0"/>
                </a:spcAft>
                <a:buChar char="••"/>
                <a:defRPr/>
              </a:pPr>
              <a:r>
                <a:rPr lang="fr-FR" sz="1200">
                  <a:solidFill>
                    <a:srgbClr val="00000A"/>
                  </a:solidFill>
                  <a:ea typeface="MS Mincho"/>
                  <a:cs typeface="Times New Roman"/>
                </a:rPr>
                <a:t>Adapter les pratiques pédagogiques en lien avec le chef-d’œuvre mis en place</a:t>
              </a:r>
              <a:endParaRPr lang="fr-FR" sz="1200"/>
            </a:p>
          </p:txBody>
        </p:sp>
        <p:sp>
          <p:nvSpPr>
            <p:cNvPr id="18" name="Rectangle 17"/>
            <p:cNvSpPr/>
            <p:nvPr/>
          </p:nvSpPr>
          <p:spPr bwMode="auto">
            <a:xfrm>
              <a:off x="6165245" y="185676"/>
              <a:ext cx="2242675" cy="41453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p:spPr>
          <p:style>
            <a:lnRef idx="2">
              <a:srgbClr val="000000"/>
            </a:lnRef>
            <a:fillRef idx="1">
              <a:srgbClr val="000000"/>
            </a:fillRef>
            <a:effectRef idx="1">
              <a:srgbClr val="000000"/>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ts val="0"/>
                </a:spcBef>
                <a:spcAft>
                  <a:spcPts val="0"/>
                </a:spcAft>
                <a:defRPr/>
              </a:pPr>
              <a:r>
                <a:rPr lang="fr-FR" sz="1200" b="1" u="none">
                  <a:solidFill>
                    <a:schemeClr val="bg1"/>
                  </a:solidFill>
                  <a:latin typeface="Arial"/>
                  <a:ea typeface="Times New Roman"/>
                </a:rPr>
                <a:t>Impacts possibles sur les élèves </a:t>
              </a:r>
              <a:endParaRPr lang="fr-FR" sz="1200" u="none">
                <a:solidFill>
                  <a:schemeClr val="bg1"/>
                </a:solidFill>
              </a:endParaRPr>
            </a:p>
          </p:txBody>
        </p:sp>
        <p:sp>
          <p:nvSpPr>
            <p:cNvPr id="19" name="Rectangle 18"/>
            <p:cNvSpPr/>
            <p:nvPr/>
          </p:nvSpPr>
          <p:spPr bwMode="auto">
            <a:xfrm>
              <a:off x="6165245" y="600210"/>
              <a:ext cx="2242675" cy="2012089"/>
            </a:xfrm>
            <a:prstGeom prst="rect">
              <a:avLst/>
            </a:prstGeom>
            <a:solidFill>
              <a:schemeClr val="accent1">
                <a:tint val="40000"/>
                <a:hueOff val="0"/>
                <a:satOff val="0"/>
                <a:lumOff val="0"/>
                <a:alphaOff val="0"/>
                <a:alpha val="90000"/>
              </a:schemeClr>
            </a:solidFill>
            <a:ln w="25400" cap="flat" cmpd="sng" algn="ctr">
              <a:solidFill>
                <a:schemeClr val="accent1">
                  <a:tint val="40000"/>
                  <a:hueOff val="0"/>
                  <a:satOff val="0"/>
                  <a:lumOff val="0"/>
                  <a:alphaOff val="0"/>
                  <a:alpha val="90000"/>
                </a:schemeClr>
              </a:solidFill>
              <a:prstDash val="solid"/>
            </a:ln>
          </p:spPr>
          <p:style>
            <a:lnRef idx="2">
              <a:srgbClr val="000000"/>
            </a:lnRef>
            <a:fillRef idx="1">
              <a:srgbClr val="000000"/>
            </a:fillRef>
            <a:effectRef idx="0">
              <a:srgbClr val="000000"/>
            </a:effectRef>
            <a:fontRef idx="minor"/>
          </p:style>
          <p:txBody>
            <a:bodyPr spcFirstLastPara="0" vert="horz" wrap="square" lIns="64008" tIns="64008" rIns="85344" bIns="96012" numCol="1" spcCol="1270" anchor="t" anchorCtr="0">
              <a:noAutofit/>
            </a:bodyPr>
            <a:lstStyle/>
            <a:p>
              <a:pPr marL="114300" lvl="1" indent="-114300" algn="just" defTabSz="533400">
                <a:lnSpc>
                  <a:spcPct val="90000"/>
                </a:lnSpc>
                <a:spcBef>
                  <a:spcPts val="0"/>
                </a:spcBef>
                <a:spcAft>
                  <a:spcPts val="0"/>
                </a:spcAft>
                <a:buChar char="••"/>
                <a:defRPr/>
              </a:pPr>
              <a:r>
                <a:rPr lang="fr-FR" sz="1200">
                  <a:solidFill>
                    <a:srgbClr val="00000A"/>
                  </a:solidFill>
                  <a:latin typeface="Arial"/>
                  <a:ea typeface="MS Mincho"/>
                  <a:cs typeface="Times New Roman"/>
                </a:rPr>
                <a:t>Créer du lien entre les disciplines pour donner du sens au chef-d’oeuvre</a:t>
              </a:r>
              <a:endParaRPr lang="fr-FR" sz="1200"/>
            </a:p>
            <a:p>
              <a:pPr marL="114300" lvl="1" indent="-114300" algn="just" defTabSz="533400">
                <a:lnSpc>
                  <a:spcPct val="90000"/>
                </a:lnSpc>
                <a:spcBef>
                  <a:spcPts val="0"/>
                </a:spcBef>
                <a:spcAft>
                  <a:spcPts val="0"/>
                </a:spcAft>
                <a:buChar char="••"/>
                <a:defRPr/>
              </a:pPr>
              <a:endParaRPr lang="fr-FR" sz="1200"/>
            </a:p>
            <a:p>
              <a:pPr marL="114300" lvl="1" indent="-114300" algn="just" defTabSz="533400">
                <a:lnSpc>
                  <a:spcPct val="90000"/>
                </a:lnSpc>
                <a:spcBef>
                  <a:spcPts val="0"/>
                </a:spcBef>
                <a:spcAft>
                  <a:spcPts val="0"/>
                </a:spcAft>
                <a:buChar char="••"/>
                <a:defRPr/>
              </a:pPr>
              <a:r>
                <a:rPr lang="fr-FR" sz="1200">
                  <a:solidFill>
                    <a:srgbClr val="00000A"/>
                  </a:solidFill>
                  <a:latin typeface="Arial"/>
                  <a:ea typeface="MS Mincho"/>
                  <a:cs typeface="Times New Roman"/>
                </a:rPr>
                <a:t>Développer les compétences transversales</a:t>
              </a:r>
              <a:endParaRPr lang="fr-FR" sz="1200">
                <a:solidFill>
                  <a:srgbClr val="00000A"/>
                </a:solidFill>
                <a:ea typeface="MS Mincho"/>
                <a:cs typeface="Times New Roman"/>
              </a:endParaRPr>
            </a:p>
            <a:p>
              <a:pPr marL="114300" lvl="1" indent="-114300" algn="just" defTabSz="533400">
                <a:lnSpc>
                  <a:spcPct val="90000"/>
                </a:lnSpc>
                <a:spcBef>
                  <a:spcPts val="0"/>
                </a:spcBef>
                <a:spcAft>
                  <a:spcPts val="0"/>
                </a:spcAft>
                <a:buChar char="••"/>
                <a:defRPr/>
              </a:pPr>
              <a:endParaRPr lang="fr-FR" sz="1200">
                <a:solidFill>
                  <a:srgbClr val="00000A"/>
                </a:solidFill>
                <a:ea typeface="MS Mincho"/>
                <a:cs typeface="Times New Roman"/>
              </a:endParaRPr>
            </a:p>
            <a:p>
              <a:pPr marL="114300" lvl="1" indent="-114300" algn="just" defTabSz="533400">
                <a:lnSpc>
                  <a:spcPct val="90000"/>
                </a:lnSpc>
                <a:spcBef>
                  <a:spcPts val="0"/>
                </a:spcBef>
                <a:spcAft>
                  <a:spcPts val="0"/>
                </a:spcAft>
                <a:buChar char="••"/>
                <a:defRPr/>
              </a:pPr>
              <a:r>
                <a:rPr lang="fr-FR" sz="1200">
                  <a:solidFill>
                    <a:srgbClr val="00000A"/>
                  </a:solidFill>
                  <a:latin typeface="Arial"/>
                  <a:ea typeface="MS Mincho"/>
                  <a:cs typeface="Times New Roman"/>
                </a:rPr>
                <a:t>Mettre en place et finaliser un projet</a:t>
              </a:r>
              <a:endParaRPr lang="fr-FR" sz="1200">
                <a:solidFill>
                  <a:srgbClr val="00000A"/>
                </a:solidFill>
                <a:ea typeface="MS Mincho"/>
                <a:cs typeface="Times New Roman"/>
              </a:endParaRPr>
            </a:p>
          </p:txBody>
        </p:sp>
      </p:grpSp>
      <p:sp>
        <p:nvSpPr>
          <p:cNvPr id="20" name="Flèche droite rayée 12"/>
          <p:cNvSpPr/>
          <p:nvPr/>
        </p:nvSpPr>
        <p:spPr bwMode="auto">
          <a:xfrm>
            <a:off x="329701" y="3666507"/>
            <a:ext cx="1440159" cy="558009"/>
          </a:xfrm>
          <a:prstGeom prst="striped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1" name="Image 15"/>
          <p:cNvPicPr>
            <a:picLocks noChangeAspect="1"/>
          </p:cNvPicPr>
          <p:nvPr/>
        </p:nvPicPr>
        <p:blipFill>
          <a:blip r:embed="rId3"/>
          <a:stretch/>
        </p:blipFill>
        <p:spPr bwMode="auto">
          <a:xfrm>
            <a:off x="7020272" y="3435846"/>
            <a:ext cx="1259632" cy="12596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5</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grpSp>
        <p:nvGrpSpPr>
          <p:cNvPr id="9" name="Diagramme 1"/>
          <p:cNvGrpSpPr/>
          <p:nvPr/>
        </p:nvGrpSpPr>
        <p:grpSpPr bwMode="auto">
          <a:xfrm>
            <a:off x="977515" y="915566"/>
            <a:ext cx="6756920" cy="3688184"/>
            <a:chOff x="0" y="0"/>
            <a:chExt cx="6756920" cy="3688184"/>
          </a:xfrm>
        </p:grpSpPr>
        <p:sp>
          <p:nvSpPr>
            <p:cNvPr id="10" name="Rectangle : avec coin arrondi 9"/>
            <p:cNvSpPr/>
            <p:nvPr/>
          </p:nvSpPr>
          <p:spPr bwMode="auto">
            <a:xfrm rot="16199999">
              <a:off x="767184" y="-767184"/>
              <a:ext cx="1844092" cy="3378460"/>
            </a:xfrm>
            <a:prstGeom prst="round1Rect">
              <a:avLst>
                <a:gd name="adj" fmla="val 16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 wrap="square" lIns="128016" tIns="128016" rIns="128016" bIns="128016" numCol="1" spcCol="1270" anchor="ctr" anchorCtr="0">
              <a:noAutofit/>
            </a:bodyPr>
            <a:lstStyle/>
            <a:p>
              <a:pPr lvl="0" algn="ctr" defTabSz="800100">
                <a:lnSpc>
                  <a:spcPct val="90000"/>
                </a:lnSpc>
                <a:spcBef>
                  <a:spcPts val="0"/>
                </a:spcBef>
                <a:spcAft>
                  <a:spcPts val="0"/>
                </a:spcAft>
                <a:defRPr/>
              </a:pPr>
              <a:r>
                <a:rPr lang="fr-FR" sz="1800">
                  <a:solidFill>
                    <a:schemeClr val="bg1"/>
                  </a:solidFill>
                  <a:cs typeface="Arial"/>
                </a:rPr>
                <a:t>Projet pluridisciplinaire collaboratif </a:t>
              </a:r>
              <a:endParaRPr/>
            </a:p>
          </p:txBody>
        </p:sp>
        <p:sp>
          <p:nvSpPr>
            <p:cNvPr id="11" name="Rectangle : avec coin arrondi 10"/>
            <p:cNvSpPr/>
            <p:nvPr/>
          </p:nvSpPr>
          <p:spPr bwMode="auto">
            <a:xfrm>
              <a:off x="3378460" y="0"/>
              <a:ext cx="3378460" cy="1844092"/>
            </a:xfrm>
            <a:prstGeom prst="round1Rect">
              <a:avLst>
                <a:gd name="adj" fmla="val 16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ts val="0"/>
                </a:spcBef>
                <a:spcAft>
                  <a:spcPts val="0"/>
                </a:spcAft>
                <a:defRPr/>
              </a:pPr>
              <a:r>
                <a:rPr lang="fr-FR" sz="1800">
                  <a:solidFill>
                    <a:schemeClr val="bg1"/>
                  </a:solidFill>
                </a:rPr>
                <a:t>Toutes les disciplines ont vocation à participer à la </a:t>
              </a:r>
              <a:endParaRPr/>
            </a:p>
            <a:p>
              <a:pPr lvl="0" algn="ctr" defTabSz="800100">
                <a:lnSpc>
                  <a:spcPct val="90000"/>
                </a:lnSpc>
                <a:spcBef>
                  <a:spcPts val="0"/>
                </a:spcBef>
                <a:spcAft>
                  <a:spcPts val="0"/>
                </a:spcAft>
                <a:defRPr/>
              </a:pPr>
              <a:r>
                <a:rPr lang="fr-FR" sz="1800">
                  <a:solidFill>
                    <a:schemeClr val="bg1"/>
                  </a:solidFill>
                </a:rPr>
                <a:t>réalisation du chef-d’œuvre.</a:t>
              </a:r>
            </a:p>
          </p:txBody>
        </p:sp>
        <p:sp>
          <p:nvSpPr>
            <p:cNvPr id="12" name="Rectangle : avec coin arrondi 11"/>
            <p:cNvSpPr/>
            <p:nvPr/>
          </p:nvSpPr>
          <p:spPr bwMode="auto">
            <a:xfrm rot="10800000">
              <a:off x="0" y="1844092"/>
              <a:ext cx="3378460" cy="1844092"/>
            </a:xfrm>
            <a:prstGeom prst="round1Rect">
              <a:avLst>
                <a:gd name="adj" fmla="val 16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rot="10800000" spcFirstLastPara="0" vert="horz" wrap="square" lIns="128016" tIns="128016" rIns="128016" bIns="128016" numCol="1" spcCol="1270" anchor="ctr" anchorCtr="0">
              <a:noAutofit/>
            </a:bodyPr>
            <a:lstStyle/>
            <a:p>
              <a:pPr lvl="0" algn="ctr" defTabSz="800100">
                <a:lnSpc>
                  <a:spcPct val="90000"/>
                </a:lnSpc>
                <a:spcBef>
                  <a:spcPts val="0"/>
                </a:spcBef>
                <a:spcAft>
                  <a:spcPts val="0"/>
                </a:spcAft>
                <a:defRPr/>
              </a:pPr>
              <a:r>
                <a:rPr lang="fr-FR" sz="1800">
                  <a:solidFill>
                    <a:schemeClr val="bg1"/>
                  </a:solidFill>
                  <a:cs typeface="Arial"/>
                </a:rPr>
                <a:t>Il systématise la pédagogie de projet dans l’enseignement professionnel. </a:t>
              </a:r>
            </a:p>
          </p:txBody>
        </p:sp>
        <p:sp>
          <p:nvSpPr>
            <p:cNvPr id="13" name="Rectangle : avec coin arrondi 12"/>
            <p:cNvSpPr/>
            <p:nvPr/>
          </p:nvSpPr>
          <p:spPr bwMode="auto">
            <a:xfrm rot="5400000">
              <a:off x="4145644" y="1076908"/>
              <a:ext cx="1844092" cy="3378460"/>
            </a:xfrm>
            <a:prstGeom prst="round1Rect">
              <a:avLst>
                <a:gd name="adj" fmla="val 16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8016" tIns="128016" rIns="128016" bIns="128016" numCol="1" spcCol="1270" anchor="ctr" anchorCtr="0">
              <a:noAutofit/>
            </a:bodyPr>
            <a:lstStyle/>
            <a:p>
              <a:pPr marL="0" marR="0" lvl="0" indent="0" algn="ctr" defTabSz="914400">
                <a:lnSpc>
                  <a:spcPct val="100000"/>
                </a:lnSpc>
                <a:spcBef>
                  <a:spcPts val="0"/>
                </a:spcBef>
                <a:spcAft>
                  <a:spcPts val="0"/>
                </a:spcAft>
                <a:buClrTx/>
                <a:buSzTx/>
                <a:buFontTx/>
                <a:buNone/>
                <a:defRPr/>
              </a:pPr>
              <a:r>
                <a:rPr lang="fr-FR" sz="1800">
                  <a:solidFill>
                    <a:schemeClr val="bg1"/>
                  </a:solidFill>
                  <a:cs typeface="Arial"/>
                </a:rPr>
                <a:t>Il prend ancrage dans la spécialité professionnelle de l’élève ou de l’apprenti.</a:t>
              </a:r>
              <a:endParaRPr/>
            </a:p>
          </p:txBody>
        </p:sp>
        <p:sp>
          <p:nvSpPr>
            <p:cNvPr id="14" name="Rectangle : coins arrondis 13"/>
            <p:cNvSpPr/>
            <p:nvPr/>
          </p:nvSpPr>
          <p:spPr bwMode="auto">
            <a:xfrm>
              <a:off x="786174" y="1383069"/>
              <a:ext cx="5184571" cy="922046"/>
            </a:xfrm>
            <a:prstGeom prst="roundRect">
              <a:avLst>
                <a:gd name="adj" fmla="val 16667"/>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horz" wrap="square" lIns="68580" tIns="68580" rIns="68580" bIns="68580" numCol="1" spcCol="1270" anchor="ctr" anchorCtr="0">
              <a:noAutofit/>
            </a:bodyPr>
            <a:lstStyle/>
            <a:p>
              <a:pPr lvl="0" algn="ctr" defTabSz="800100">
                <a:lnSpc>
                  <a:spcPct val="90000"/>
                </a:lnSpc>
                <a:spcBef>
                  <a:spcPts val="0"/>
                </a:spcBef>
                <a:spcAft>
                  <a:spcPts val="0"/>
                </a:spcAft>
                <a:defRPr/>
              </a:pPr>
              <a:r>
                <a:rPr lang="fr-FR" sz="1800">
                  <a:solidFill>
                    <a:srgbClr val="000000"/>
                  </a:solidFill>
                </a:rPr>
                <a:t>Tous les élèves et apprentis des sections de CAP et de </a:t>
              </a:r>
              <a:endParaRPr/>
            </a:p>
            <a:p>
              <a:pPr lvl="0" algn="ctr" defTabSz="800100">
                <a:lnSpc>
                  <a:spcPct val="90000"/>
                </a:lnSpc>
                <a:spcBef>
                  <a:spcPts val="0"/>
                </a:spcBef>
                <a:spcAft>
                  <a:spcPts val="0"/>
                </a:spcAft>
                <a:defRPr/>
              </a:pPr>
              <a:r>
                <a:rPr lang="fr-FR" sz="1800">
                  <a:solidFill>
                    <a:srgbClr val="000000"/>
                  </a:solidFill>
                </a:rPr>
                <a:t>baccalauréats professionnels à partir de la 1</a:t>
              </a:r>
              <a:r>
                <a:rPr lang="fr-FR" sz="1800" baseline="30000">
                  <a:solidFill>
                    <a:srgbClr val="000000"/>
                  </a:solidFill>
                </a:rPr>
                <a:t>ère</a:t>
              </a:r>
              <a:endParaRPr lang="fr-FR" sz="18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6</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sp>
        <p:nvSpPr>
          <p:cNvPr id="9" name="Espace réservé du contenu 2"/>
          <p:cNvSpPr>
            <a:spLocks/>
          </p:cNvSpPr>
          <p:nvPr/>
        </p:nvSpPr>
        <p:spPr bwMode="auto">
          <a:xfrm>
            <a:off x="323528" y="1923678"/>
            <a:ext cx="8568952" cy="2736304"/>
          </a:xfrm>
          <a:prstGeom prst="rect">
            <a:avLst/>
          </a:prstGeom>
        </p:spPr>
        <p:txBody>
          <a:bodyPr>
            <a:normAutofit/>
          </a:bodyPr>
          <a:lst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42900" indent="-342900">
              <a:spcBef>
                <a:spcPts val="600"/>
              </a:spcBef>
              <a:spcAft>
                <a:spcPts val="600"/>
              </a:spcAft>
              <a:buFont typeface="Arial"/>
              <a:buChar char="•"/>
              <a:defRPr/>
            </a:pPr>
            <a:endParaRPr lang="fr-FR" sz="1600"/>
          </a:p>
          <a:p>
            <a:pPr algn="just">
              <a:spcBef>
                <a:spcPts val="600"/>
              </a:spcBef>
              <a:spcAft>
                <a:spcPts val="600"/>
              </a:spcAft>
              <a:defRPr/>
            </a:pPr>
            <a:endParaRPr lang="fr-FR" sz="1600"/>
          </a:p>
        </p:txBody>
      </p:sp>
      <p:sp>
        <p:nvSpPr>
          <p:cNvPr id="10" name="Rectangle 1"/>
          <p:cNvSpPr/>
          <p:nvPr/>
        </p:nvSpPr>
        <p:spPr bwMode="auto">
          <a:xfrm>
            <a:off x="323528" y="1131590"/>
            <a:ext cx="8208912" cy="307777"/>
          </a:xfrm>
          <a:prstGeom prst="rect">
            <a:avLst/>
          </a:prstGeom>
        </p:spPr>
        <p:txBody>
          <a:bodyPr wrap="square">
            <a:spAutoFit/>
          </a:bodyPr>
          <a:lstStyle/>
          <a:p>
            <a:pPr>
              <a:defRPr/>
            </a:pPr>
            <a:endParaRPr lang="fr-FR" sz="1400"/>
          </a:p>
        </p:txBody>
      </p:sp>
      <p:sp>
        <p:nvSpPr>
          <p:cNvPr id="11" name="Rectangle 3"/>
          <p:cNvSpPr/>
          <p:nvPr/>
        </p:nvSpPr>
        <p:spPr bwMode="auto">
          <a:xfrm>
            <a:off x="0" y="915566"/>
            <a:ext cx="8208912" cy="369332"/>
          </a:xfrm>
          <a:prstGeom prst="rect">
            <a:avLst/>
          </a:prstGeom>
        </p:spPr>
        <p:txBody>
          <a:bodyPr wrap="square">
            <a:spAutoFit/>
          </a:bodyPr>
          <a:lstStyle/>
          <a:p>
            <a:pPr algn="just">
              <a:defRPr/>
            </a:pPr>
            <a:endParaRPr lang="fr-FR"/>
          </a:p>
        </p:txBody>
      </p:sp>
      <p:sp>
        <p:nvSpPr>
          <p:cNvPr id="12" name="Rectangle 2"/>
          <p:cNvSpPr/>
          <p:nvPr/>
        </p:nvSpPr>
        <p:spPr bwMode="auto">
          <a:xfrm>
            <a:off x="251520" y="771550"/>
            <a:ext cx="7992888" cy="369332"/>
          </a:xfrm>
          <a:prstGeom prst="rect">
            <a:avLst/>
          </a:prstGeom>
        </p:spPr>
        <p:txBody>
          <a:bodyPr wrap="square">
            <a:spAutoFit/>
          </a:bodyPr>
          <a:lstStyle/>
          <a:p>
            <a:pPr algn="just" defTabSz="685800">
              <a:spcBef>
                <a:spcPts val="450"/>
              </a:spcBef>
              <a:defRPr/>
            </a:pPr>
            <a:r>
              <a:rPr lang="fr-FR" b="1" u="sng">
                <a:solidFill>
                  <a:schemeClr val="tx2">
                    <a:lumMod val="75000"/>
                  </a:schemeClr>
                </a:solidFill>
              </a:rPr>
              <a:t>Quelle matérialisation du chef-d’œuvre?</a:t>
            </a:r>
            <a:endParaRPr lang="fr-FR" b="1" u="sng">
              <a:solidFill>
                <a:srgbClr val="000000"/>
              </a:solidFill>
            </a:endParaRPr>
          </a:p>
        </p:txBody>
      </p:sp>
      <p:sp>
        <p:nvSpPr>
          <p:cNvPr id="13" name="Rectangle 6"/>
          <p:cNvSpPr/>
          <p:nvPr/>
        </p:nvSpPr>
        <p:spPr bwMode="auto">
          <a:xfrm>
            <a:off x="395536" y="1347614"/>
            <a:ext cx="8280919" cy="2677656"/>
          </a:xfrm>
          <a:prstGeom prst="rect">
            <a:avLst/>
          </a:prstGeom>
        </p:spPr>
        <p:txBody>
          <a:bodyPr wrap="square">
            <a:spAutoFit/>
          </a:bodyPr>
          <a:lstStyle/>
          <a:p>
            <a:pPr algn="just">
              <a:defRPr/>
            </a:pPr>
            <a:r>
              <a:rPr lang="fr-FR" sz="1400">
                <a:solidFill>
                  <a:srgbClr val="000000"/>
                </a:solidFill>
              </a:rPr>
              <a:t>Cette réalisation concrète peut prendre la forme d’une conception et d’une réalisation matérielle ou immatérielle :</a:t>
            </a:r>
            <a:endParaRPr/>
          </a:p>
          <a:p>
            <a:pPr algn="just">
              <a:defRPr/>
            </a:pPr>
            <a:endParaRPr lang="fr-FR" sz="1400">
              <a:solidFill>
                <a:srgbClr val="000000"/>
              </a:solidFill>
            </a:endParaRPr>
          </a:p>
          <a:p>
            <a:pPr marL="898525">
              <a:buFont typeface="Wingdings"/>
              <a:buChar char="q"/>
              <a:defRPr/>
            </a:pPr>
            <a:r>
              <a:rPr lang="fr-FR" sz="1400">
                <a:solidFill>
                  <a:srgbClr val="000000"/>
                </a:solidFill>
              </a:rPr>
              <a:t>d'un produit fini, un objet,</a:t>
            </a:r>
            <a:endParaRPr/>
          </a:p>
          <a:p>
            <a:pPr marL="898525">
              <a:buFont typeface="Wingdings"/>
              <a:buChar char="q"/>
              <a:defRPr/>
            </a:pPr>
            <a:r>
              <a:rPr lang="fr-FR" sz="1400">
                <a:solidFill>
                  <a:srgbClr val="000000"/>
                </a:solidFill>
              </a:rPr>
              <a:t> d’un salon</a:t>
            </a:r>
            <a:endParaRPr/>
          </a:p>
          <a:p>
            <a:pPr marL="898525">
              <a:buFont typeface="Wingdings"/>
              <a:buChar char="q"/>
              <a:defRPr/>
            </a:pPr>
            <a:r>
              <a:rPr lang="fr-FR" sz="1400">
                <a:solidFill>
                  <a:srgbClr val="000000"/>
                </a:solidFill>
              </a:rPr>
              <a:t> d’un décor</a:t>
            </a:r>
            <a:endParaRPr/>
          </a:p>
          <a:p>
            <a:pPr marL="898525">
              <a:buFont typeface="Wingdings"/>
              <a:buChar char="q"/>
              <a:defRPr/>
            </a:pPr>
            <a:r>
              <a:rPr lang="fr-FR" sz="1400">
                <a:solidFill>
                  <a:srgbClr val="000000"/>
                </a:solidFill>
              </a:rPr>
              <a:t> d’un évènement </a:t>
            </a:r>
            <a:endParaRPr/>
          </a:p>
          <a:p>
            <a:pPr marL="898525">
              <a:buFont typeface="Wingdings"/>
              <a:buChar char="q"/>
              <a:defRPr/>
            </a:pPr>
            <a:r>
              <a:rPr lang="fr-FR" sz="1400">
                <a:solidFill>
                  <a:srgbClr val="000000"/>
                </a:solidFill>
              </a:rPr>
              <a:t> d’un concours </a:t>
            </a:r>
            <a:endParaRPr/>
          </a:p>
          <a:p>
            <a:pPr marL="898525">
              <a:buFont typeface="Wingdings"/>
              <a:buChar char="q"/>
              <a:defRPr/>
            </a:pPr>
            <a:r>
              <a:rPr lang="fr-FR" sz="1400">
                <a:solidFill>
                  <a:srgbClr val="000000"/>
                </a:solidFill>
              </a:rPr>
              <a:t> d’une entreprise virtuelle</a:t>
            </a:r>
            <a:endParaRPr/>
          </a:p>
          <a:p>
            <a:pPr marL="898525">
              <a:buFont typeface="Wingdings"/>
              <a:buChar char="q"/>
              <a:defRPr/>
            </a:pPr>
            <a:r>
              <a:rPr lang="fr-FR" sz="1400">
                <a:solidFill>
                  <a:srgbClr val="000000"/>
                </a:solidFill>
              </a:rPr>
              <a:t>  ….</a:t>
            </a:r>
            <a:endParaRPr/>
          </a:p>
          <a:p>
            <a:pPr marL="898525">
              <a:defRPr/>
            </a:pPr>
            <a:r>
              <a:rPr lang="fr-FR" sz="1400" i="1">
                <a:solidFill>
                  <a:srgbClr val="000000"/>
                </a:solidFill>
              </a:rPr>
              <a:t>dépend de l’environnement</a:t>
            </a:r>
            <a:endParaRPr lang="fr-FR" sz="1400">
              <a:solidFill>
                <a:srgbClr val="000000"/>
              </a:solidFill>
            </a:endParaRPr>
          </a:p>
          <a:p>
            <a:pPr algn="just">
              <a:defRPr/>
            </a:pPr>
            <a:endParaRPr lang="fr-FR" sz="1400">
              <a:solidFill>
                <a:srgbClr val="5AA1D8"/>
              </a:solidFill>
            </a:endParaRPr>
          </a:p>
        </p:txBody>
      </p:sp>
      <p:pic>
        <p:nvPicPr>
          <p:cNvPr id="14" name="Image 4"/>
          <p:cNvPicPr>
            <a:picLocks noChangeAspect="1"/>
          </p:cNvPicPr>
          <p:nvPr/>
        </p:nvPicPr>
        <p:blipFill>
          <a:blip r:embed="rId2"/>
          <a:stretch/>
        </p:blipFill>
        <p:spPr bwMode="auto">
          <a:xfrm>
            <a:off x="6023198" y="2634232"/>
            <a:ext cx="1994148" cy="19941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7</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a:p>
            <a:pPr>
              <a:defRPr/>
            </a:pPr>
            <a:endParaRPr lang="fr-F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sp>
        <p:nvSpPr>
          <p:cNvPr id="9" name="Espace réservé du contenu 2"/>
          <p:cNvSpPr>
            <a:spLocks/>
          </p:cNvSpPr>
          <p:nvPr/>
        </p:nvSpPr>
        <p:spPr bwMode="auto">
          <a:xfrm>
            <a:off x="323528" y="1923678"/>
            <a:ext cx="8568952" cy="2736304"/>
          </a:xfrm>
          <a:prstGeom prst="rect">
            <a:avLst/>
          </a:prstGeom>
        </p:spPr>
        <p:txBody>
          <a:bodyPr>
            <a:normAutofit/>
          </a:bodyPr>
          <a:lst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42900" indent="-342900">
              <a:spcBef>
                <a:spcPts val="600"/>
              </a:spcBef>
              <a:spcAft>
                <a:spcPts val="600"/>
              </a:spcAft>
              <a:buFont typeface="Arial"/>
              <a:buChar char="•"/>
              <a:defRPr/>
            </a:pPr>
            <a:endParaRPr lang="fr-FR" sz="1600"/>
          </a:p>
          <a:p>
            <a:pPr algn="just">
              <a:spcBef>
                <a:spcPts val="600"/>
              </a:spcBef>
              <a:spcAft>
                <a:spcPts val="600"/>
              </a:spcAft>
              <a:defRPr/>
            </a:pPr>
            <a:endParaRPr lang="fr-FR" sz="1600"/>
          </a:p>
        </p:txBody>
      </p:sp>
      <p:sp>
        <p:nvSpPr>
          <p:cNvPr id="10" name="Rectangle 1"/>
          <p:cNvSpPr/>
          <p:nvPr/>
        </p:nvSpPr>
        <p:spPr bwMode="auto">
          <a:xfrm>
            <a:off x="251520" y="1275606"/>
            <a:ext cx="8208912" cy="307777"/>
          </a:xfrm>
          <a:prstGeom prst="rect">
            <a:avLst/>
          </a:prstGeom>
        </p:spPr>
        <p:txBody>
          <a:bodyPr wrap="square">
            <a:spAutoFit/>
          </a:bodyPr>
          <a:lstStyle/>
          <a:p>
            <a:pPr>
              <a:defRPr/>
            </a:pPr>
            <a:endParaRPr lang="fr-FR" sz="1400"/>
          </a:p>
        </p:txBody>
      </p:sp>
      <p:sp>
        <p:nvSpPr>
          <p:cNvPr id="11" name="Rectangle 3"/>
          <p:cNvSpPr/>
          <p:nvPr/>
        </p:nvSpPr>
        <p:spPr bwMode="auto">
          <a:xfrm>
            <a:off x="0" y="699542"/>
            <a:ext cx="8208912" cy="369332"/>
          </a:xfrm>
          <a:prstGeom prst="rect">
            <a:avLst/>
          </a:prstGeom>
        </p:spPr>
        <p:txBody>
          <a:bodyPr wrap="square">
            <a:spAutoFit/>
          </a:bodyPr>
          <a:lstStyle/>
          <a:p>
            <a:pPr algn="just">
              <a:defRPr/>
            </a:pPr>
            <a:endParaRPr lang="fr-FR"/>
          </a:p>
        </p:txBody>
      </p:sp>
      <p:sp>
        <p:nvSpPr>
          <p:cNvPr id="12" name="Rectangle 4"/>
          <p:cNvSpPr/>
          <p:nvPr/>
        </p:nvSpPr>
        <p:spPr bwMode="auto">
          <a:xfrm>
            <a:off x="467544" y="699542"/>
            <a:ext cx="4572000" cy="400110"/>
          </a:xfrm>
          <a:prstGeom prst="rect">
            <a:avLst/>
          </a:prstGeom>
        </p:spPr>
        <p:txBody>
          <a:bodyPr>
            <a:spAutoFit/>
          </a:bodyPr>
          <a:lstStyle/>
          <a:p>
            <a:pPr algn="just">
              <a:defRPr/>
            </a:pPr>
            <a:r>
              <a:rPr lang="fr-FR" sz="2000" b="1" u="sng">
                <a:solidFill>
                  <a:schemeClr val="tx2"/>
                </a:solidFill>
              </a:rPr>
              <a:t>Les modalités d’évaluation en BCP</a:t>
            </a:r>
          </a:p>
        </p:txBody>
      </p:sp>
      <p:grpSp>
        <p:nvGrpSpPr>
          <p:cNvPr id="13" name="Diagramme 9"/>
          <p:cNvGrpSpPr/>
          <p:nvPr/>
        </p:nvGrpSpPr>
        <p:grpSpPr bwMode="auto">
          <a:xfrm>
            <a:off x="429116" y="1277770"/>
            <a:ext cx="8316925" cy="3271533"/>
            <a:chOff x="0" y="0"/>
            <a:chExt cx="8316925" cy="3271533"/>
          </a:xfrm>
        </p:grpSpPr>
        <p:sp>
          <p:nvSpPr>
            <p:cNvPr id="14" name="Rectangle : coins arrondis 13"/>
            <p:cNvSpPr/>
            <p:nvPr/>
          </p:nvSpPr>
          <p:spPr bwMode="auto">
            <a:xfrm>
              <a:off x="1286985" y="1214"/>
              <a:ext cx="1868059" cy="934029"/>
            </a:xfrm>
            <a:prstGeom prst="roundRect">
              <a:avLst>
                <a:gd name="adj" fmla="val 10000"/>
              </a:avLst>
            </a:prstGeom>
            <a:solidFill>
              <a:schemeClr val="accent2">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p:spPr>
          <p:style>
            <a:lnRef idx="3">
              <a:srgbClr val="000000"/>
            </a:lnRef>
            <a:fillRef idx="1">
              <a:srgbClr val="000000"/>
            </a:fillRef>
            <a:effectRef idx="1">
              <a:srgbClr val="000000"/>
            </a:effectRef>
            <a:fontRef idx="minor">
              <a:schemeClr val="lt1"/>
            </a:fontRef>
          </p:style>
          <p:txBody>
            <a:bodyPr spcFirstLastPara="0" vert="horz" wrap="square" lIns="20955" tIns="13970" rIns="20955" bIns="13970" numCol="1" spcCol="1270" anchor="ctr" anchorCtr="0">
              <a:noAutofit/>
            </a:bodyPr>
            <a:lstStyle/>
            <a:p>
              <a:pPr lvl="0" algn="ctr" defTabSz="488950">
                <a:lnSpc>
                  <a:spcPct val="90000"/>
                </a:lnSpc>
                <a:spcBef>
                  <a:spcPts val="0"/>
                </a:spcBef>
                <a:spcAft>
                  <a:spcPts val="0"/>
                </a:spcAft>
                <a:defRPr/>
              </a:pPr>
              <a:r>
                <a:rPr lang="fr-FR" sz="1100" u="none"/>
                <a:t>EPLE, établissements privés sous contrat et CFA habilités au CCF</a:t>
              </a:r>
            </a:p>
          </p:txBody>
        </p:sp>
        <p:sp>
          <p:nvSpPr>
            <p:cNvPr id="15" name="Forme libre : forme 14"/>
            <p:cNvSpPr/>
            <p:nvPr/>
          </p:nvSpPr>
          <p:spPr bwMode="auto">
            <a:xfrm>
              <a:off x="1473792" y="935244"/>
              <a:ext cx="377721" cy="681738"/>
            </a:xfrm>
            <a:custGeom>
              <a:avLst/>
              <a:gdLst/>
              <a:ahLst/>
              <a:cxnLst/>
              <a:rect l="0" t="0" r="0" b="0"/>
              <a:pathLst>
                <a:path w="377721" h="681738" extrusionOk="0">
                  <a:moveTo>
                    <a:pt x="0" y="0"/>
                  </a:moveTo>
                  <a:lnTo>
                    <a:pt x="0" y="681738"/>
                  </a:lnTo>
                  <a:lnTo>
                    <a:pt x="377721" y="681738"/>
                  </a:lnTo>
                </a:path>
              </a:pathLst>
            </a:custGeom>
            <a:noFill/>
            <a:ln w="25400" cap="flat" cmpd="sng" algn="ctr">
              <a:solidFill>
                <a:schemeClr val="accent2">
                  <a:tint val="90000"/>
                  <a:hueOff val="0"/>
                  <a:satOff val="0"/>
                  <a:lumOff val="0"/>
                  <a:alphaOff val="0"/>
                </a:schemeClr>
              </a:solidFill>
              <a:prstDash val="solid"/>
            </a:ln>
          </p:spPr>
          <p:style>
            <a:lnRef idx="2">
              <a:srgbClr val="000000"/>
            </a:lnRef>
            <a:fillRef idx="0">
              <a:srgbClr val="000000"/>
            </a:fillRef>
            <a:effectRef idx="0">
              <a:srgbClr val="000000"/>
            </a:effectRef>
            <a:fontRef idx="minor"/>
          </p:style>
        </p:sp>
        <p:sp>
          <p:nvSpPr>
            <p:cNvPr id="16" name="Rectangle : coins arrondis 15"/>
            <p:cNvSpPr/>
            <p:nvPr/>
          </p:nvSpPr>
          <p:spPr bwMode="auto">
            <a:xfrm>
              <a:off x="1851513" y="1149968"/>
              <a:ext cx="1418544" cy="934029"/>
            </a:xfrm>
            <a:prstGeom prst="roundRect">
              <a:avLst>
                <a:gd name="adj" fmla="val 10000"/>
              </a:avLst>
            </a:prstGeom>
            <a:solidFill>
              <a:schemeClr val="lt1">
                <a:hueOff val="0"/>
                <a:satOff val="0"/>
                <a:lumOff val="0"/>
                <a:alphaOff val="0"/>
                <a:alpha val="90000"/>
              </a:schemeClr>
            </a:solidFill>
            <a:ln w="25400" cap="flat" cmpd="sng" algn="ctr">
              <a:solidFill>
                <a:schemeClr val="accent2">
                  <a:shade val="50000"/>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horz" wrap="square" lIns="17145" tIns="11430" rIns="17145" bIns="11430" numCol="1" spcCol="1270" anchor="ctr" anchorCtr="0">
              <a:noAutofit/>
            </a:bodyPr>
            <a:lstStyle/>
            <a:p>
              <a:pPr lvl="0" algn="ctr" defTabSz="400050">
                <a:lnSpc>
                  <a:spcPct val="90000"/>
                </a:lnSpc>
                <a:spcBef>
                  <a:spcPts val="0"/>
                </a:spcBef>
                <a:spcAft>
                  <a:spcPts val="0"/>
                </a:spcAft>
                <a:defRPr/>
              </a:pPr>
              <a:r>
                <a:rPr lang="fr-FR" sz="900"/>
                <a:t>50% des points issus de la moyenne  des notes figurant au livret scolaire ou au livret de formation </a:t>
              </a:r>
            </a:p>
          </p:txBody>
        </p:sp>
        <p:sp>
          <p:nvSpPr>
            <p:cNvPr id="17" name="Forme libre : forme 16"/>
            <p:cNvSpPr/>
            <p:nvPr/>
          </p:nvSpPr>
          <p:spPr bwMode="auto">
            <a:xfrm>
              <a:off x="1473792" y="935244"/>
              <a:ext cx="374403" cy="1797521"/>
            </a:xfrm>
            <a:custGeom>
              <a:avLst/>
              <a:gdLst/>
              <a:ahLst/>
              <a:cxnLst/>
              <a:rect l="0" t="0" r="0" b="0"/>
              <a:pathLst>
                <a:path w="374403" h="1797521" extrusionOk="0">
                  <a:moveTo>
                    <a:pt x="0" y="0"/>
                  </a:moveTo>
                  <a:lnTo>
                    <a:pt x="0" y="1797521"/>
                  </a:lnTo>
                  <a:lnTo>
                    <a:pt x="374403" y="1797521"/>
                  </a:lnTo>
                </a:path>
              </a:pathLst>
            </a:custGeom>
            <a:noFill/>
            <a:ln w="25400" cap="flat" cmpd="sng" algn="ctr">
              <a:solidFill>
                <a:schemeClr val="accent2">
                  <a:tint val="90000"/>
                  <a:hueOff val="0"/>
                  <a:satOff val="0"/>
                  <a:lumOff val="0"/>
                  <a:alphaOff val="0"/>
                </a:schemeClr>
              </a:solidFill>
              <a:prstDash val="solid"/>
            </a:ln>
          </p:spPr>
          <p:style>
            <a:lnRef idx="2">
              <a:srgbClr val="000000"/>
            </a:lnRef>
            <a:fillRef idx="0">
              <a:srgbClr val="000000"/>
            </a:fillRef>
            <a:effectRef idx="0">
              <a:srgbClr val="000000"/>
            </a:effectRef>
            <a:fontRef idx="minor"/>
          </p:style>
        </p:sp>
        <p:sp>
          <p:nvSpPr>
            <p:cNvPr id="18" name="Rectangle : coins arrondis 17"/>
            <p:cNvSpPr/>
            <p:nvPr/>
          </p:nvSpPr>
          <p:spPr bwMode="auto">
            <a:xfrm>
              <a:off x="1848196" y="2302093"/>
              <a:ext cx="1713204" cy="861343"/>
            </a:xfrm>
            <a:prstGeom prst="roundRect">
              <a:avLst>
                <a:gd name="adj" fmla="val 10000"/>
              </a:avLst>
            </a:prstGeom>
            <a:solidFill>
              <a:schemeClr val="lt1">
                <a:hueOff val="0"/>
                <a:satOff val="0"/>
                <a:lumOff val="0"/>
                <a:alphaOff val="0"/>
                <a:alpha val="90000"/>
              </a:schemeClr>
            </a:solidFill>
            <a:ln w="25400" cap="flat" cmpd="sng" algn="ctr">
              <a:solidFill>
                <a:schemeClr val="accent2">
                  <a:shade val="50000"/>
                  <a:hueOff val="0"/>
                  <a:satOff val="-22183"/>
                  <a:lumOff val="27824"/>
                  <a:alphaOff val="0"/>
                </a:schemeClr>
              </a:solidFill>
              <a:prstDash val="solid"/>
            </a:ln>
          </p:spPr>
          <p:style>
            <a:lnRef idx="2">
              <a:srgbClr val="000000"/>
            </a:lnRef>
            <a:fillRef idx="1">
              <a:srgbClr val="000000"/>
            </a:fillRef>
            <a:effectRef idx="0">
              <a:srgbClr val="000000"/>
            </a:effectRef>
            <a:fontRef idx="minor"/>
          </p:style>
          <p:txBody>
            <a:bodyPr spcFirstLastPara="0" vert="horz" wrap="square" lIns="20955" tIns="13970" rIns="20955" bIns="13970" numCol="1" spcCol="1270" anchor="ctr" anchorCtr="0">
              <a:noAutofit/>
            </a:bodyPr>
            <a:lstStyle/>
            <a:p>
              <a:pPr lvl="0" algn="ctr" defTabSz="533400">
                <a:lnSpc>
                  <a:spcPct val="90000"/>
                </a:lnSpc>
                <a:spcBef>
                  <a:spcPts val="0"/>
                </a:spcBef>
                <a:spcAft>
                  <a:spcPts val="0"/>
                </a:spcAft>
                <a:defRPr/>
              </a:pPr>
              <a:r>
                <a:rPr lang="fr-FR" sz="1050"/>
                <a:t>50 % des points à  l’oral de présentation</a:t>
              </a:r>
              <a:endParaRPr/>
            </a:p>
            <a:p>
              <a:pPr marL="0" marR="0" lvl="0" indent="0" algn="ctr" defTabSz="914400">
                <a:lnSpc>
                  <a:spcPct val="100000"/>
                </a:lnSpc>
                <a:spcBef>
                  <a:spcPts val="0"/>
                </a:spcBef>
                <a:spcAft>
                  <a:spcPts val="0"/>
                </a:spcAft>
                <a:buClrTx/>
                <a:buSzTx/>
                <a:buFontTx/>
                <a:buNone/>
                <a:defRPr/>
              </a:pPr>
              <a:r>
                <a:rPr lang="fr-FR" sz="1050">
                  <a:solidFill>
                    <a:srgbClr val="000000"/>
                  </a:solidFill>
                </a:rPr>
                <a:t>Commission : l’un des</a:t>
              </a:r>
              <a:r>
                <a:rPr lang="fr-FR" sz="1000">
                  <a:solidFill>
                    <a:srgbClr val="000000"/>
                  </a:solidFill>
                </a:rPr>
                <a:t> deux enseignants a suivi la réalisation du CDO</a:t>
              </a:r>
              <a:endParaRPr lang="fr-FR" sz="1000"/>
            </a:p>
          </p:txBody>
        </p:sp>
        <p:sp>
          <p:nvSpPr>
            <p:cNvPr id="19" name="Rectangle : coins arrondis 18"/>
            <p:cNvSpPr/>
            <p:nvPr/>
          </p:nvSpPr>
          <p:spPr bwMode="auto">
            <a:xfrm>
              <a:off x="3586586" y="31178"/>
              <a:ext cx="1868059" cy="934029"/>
            </a:xfrm>
            <a:prstGeom prst="roundRect">
              <a:avLst>
                <a:gd name="adj" fmla="val 10000"/>
              </a:avLst>
            </a:prstGeom>
            <a:solidFill>
              <a:schemeClr val="accent2">
                <a:shade val="50000"/>
                <a:hueOff val="0"/>
                <a:satOff val="-44702"/>
                <a:lumOff val="616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p:spPr>
          <p:style>
            <a:lnRef idx="3">
              <a:srgbClr val="000000"/>
            </a:lnRef>
            <a:fillRef idx="1">
              <a:srgbClr val="000000"/>
            </a:fillRef>
            <a:effectRef idx="1">
              <a:srgbClr val="000000"/>
            </a:effectRef>
            <a:fontRef idx="minor">
              <a:schemeClr val="lt1"/>
            </a:fontRef>
          </p:style>
          <p:txBody>
            <a:bodyPr spcFirstLastPara="0" vert="horz" wrap="square" lIns="20955" tIns="13970" rIns="20955" bIns="13970" numCol="1" spcCol="1270" anchor="ctr" anchorCtr="0">
              <a:noAutofit/>
            </a:bodyPr>
            <a:lstStyle/>
            <a:p>
              <a:pPr lvl="0" algn="ctr" defTabSz="488950">
                <a:lnSpc>
                  <a:spcPct val="90000"/>
                </a:lnSpc>
                <a:spcBef>
                  <a:spcPts val="0"/>
                </a:spcBef>
                <a:spcAft>
                  <a:spcPts val="0"/>
                </a:spcAft>
                <a:defRPr/>
              </a:pPr>
              <a:r>
                <a:rPr lang="fr-FR" sz="1100" u="none"/>
                <a:t>Etablissements d’enseignement privés hors contrat et des centres d’apprentis non habilités à pratiquer le CCF</a:t>
              </a:r>
            </a:p>
          </p:txBody>
        </p:sp>
        <p:sp>
          <p:nvSpPr>
            <p:cNvPr id="20" name="Forme libre : forme 19"/>
            <p:cNvSpPr/>
            <p:nvPr/>
          </p:nvSpPr>
          <p:spPr bwMode="auto">
            <a:xfrm>
              <a:off x="3773391" y="965207"/>
              <a:ext cx="222280" cy="670558"/>
            </a:xfrm>
            <a:custGeom>
              <a:avLst/>
              <a:gdLst/>
              <a:ahLst/>
              <a:cxnLst/>
              <a:rect l="0" t="0" r="0" b="0"/>
              <a:pathLst>
                <a:path w="222280" h="670558" extrusionOk="0">
                  <a:moveTo>
                    <a:pt x="0" y="0"/>
                  </a:moveTo>
                  <a:lnTo>
                    <a:pt x="0" y="670558"/>
                  </a:lnTo>
                  <a:lnTo>
                    <a:pt x="222280" y="670558"/>
                  </a:lnTo>
                </a:path>
              </a:pathLst>
            </a:custGeom>
            <a:noFill/>
            <a:ln w="25400" cap="flat" cmpd="sng" algn="ctr">
              <a:solidFill>
                <a:schemeClr val="accent2">
                  <a:tint val="90000"/>
                  <a:hueOff val="0"/>
                  <a:satOff val="0"/>
                  <a:lumOff val="0"/>
                  <a:alphaOff val="0"/>
                </a:schemeClr>
              </a:solidFill>
              <a:prstDash val="solid"/>
            </a:ln>
          </p:spPr>
          <p:style>
            <a:lnRef idx="2">
              <a:srgbClr val="000000"/>
            </a:lnRef>
            <a:fillRef idx="0">
              <a:srgbClr val="000000"/>
            </a:fillRef>
            <a:effectRef idx="0">
              <a:srgbClr val="000000"/>
            </a:effectRef>
            <a:fontRef idx="minor"/>
          </p:style>
        </p:sp>
        <p:sp>
          <p:nvSpPr>
            <p:cNvPr id="21" name="Rectangle : coins arrondis 20"/>
            <p:cNvSpPr/>
            <p:nvPr/>
          </p:nvSpPr>
          <p:spPr bwMode="auto">
            <a:xfrm>
              <a:off x="3995672" y="1168751"/>
              <a:ext cx="1494447" cy="934029"/>
            </a:xfrm>
            <a:prstGeom prst="roundRect">
              <a:avLst>
                <a:gd name="adj" fmla="val 10000"/>
              </a:avLst>
            </a:prstGeom>
            <a:solidFill>
              <a:schemeClr val="lt1">
                <a:hueOff val="0"/>
                <a:satOff val="0"/>
                <a:lumOff val="0"/>
                <a:alphaOff val="0"/>
                <a:alpha val="90000"/>
              </a:schemeClr>
            </a:solidFill>
            <a:ln w="25400" cap="flat" cmpd="sng" algn="ctr">
              <a:solidFill>
                <a:schemeClr val="accent2">
                  <a:shade val="50000"/>
                  <a:hueOff val="0"/>
                  <a:satOff val="-44367"/>
                  <a:lumOff val="55648"/>
                  <a:alphaOff val="0"/>
                </a:schemeClr>
              </a:solidFill>
              <a:prstDash val="solid"/>
            </a:ln>
          </p:spPr>
          <p:style>
            <a:lnRef idx="2">
              <a:srgbClr val="000000"/>
            </a:lnRef>
            <a:fillRef idx="1">
              <a:srgbClr val="000000"/>
            </a:fillRef>
            <a:effectRef idx="0">
              <a:srgbClr val="000000"/>
            </a:effectRef>
            <a:fontRef idx="minor"/>
          </p:style>
          <p:txBody>
            <a:bodyPr spcFirstLastPara="0" vert="horz" wrap="square" lIns="22860" tIns="15240" rIns="22860" bIns="15240" numCol="1" spcCol="1270" anchor="ctr" anchorCtr="0">
              <a:noAutofit/>
            </a:bodyPr>
            <a:lstStyle/>
            <a:p>
              <a:pPr lvl="0" algn="ctr" defTabSz="533400">
                <a:lnSpc>
                  <a:spcPct val="90000"/>
                </a:lnSpc>
                <a:spcBef>
                  <a:spcPts val="0"/>
                </a:spcBef>
                <a:spcAft>
                  <a:spcPts val="0"/>
                </a:spcAft>
                <a:defRPr/>
              </a:pPr>
              <a:r>
                <a:rPr lang="fr-FR" sz="1200"/>
                <a:t>Evaluation intégralement au cours de l’oral de présentation du chef-d’oeuvre</a:t>
              </a:r>
            </a:p>
          </p:txBody>
        </p:sp>
        <p:sp>
          <p:nvSpPr>
            <p:cNvPr id="22" name="Forme libre : forme 21"/>
            <p:cNvSpPr/>
            <p:nvPr/>
          </p:nvSpPr>
          <p:spPr bwMode="auto">
            <a:xfrm>
              <a:off x="3773391" y="965207"/>
              <a:ext cx="1509266" cy="1587878"/>
            </a:xfrm>
            <a:custGeom>
              <a:avLst/>
              <a:gdLst/>
              <a:ahLst/>
              <a:cxnLst/>
              <a:rect l="0" t="0" r="0" b="0"/>
              <a:pathLst>
                <a:path w="1509266" h="1587878" extrusionOk="0">
                  <a:moveTo>
                    <a:pt x="0" y="0"/>
                  </a:moveTo>
                  <a:lnTo>
                    <a:pt x="0" y="1587878"/>
                  </a:lnTo>
                  <a:lnTo>
                    <a:pt x="1509266" y="1587878"/>
                  </a:lnTo>
                </a:path>
              </a:pathLst>
            </a:custGeom>
            <a:noFill/>
            <a:ln w="25400" cap="flat" cmpd="sng" algn="ctr">
              <a:solidFill>
                <a:schemeClr val="accent2">
                  <a:tint val="90000"/>
                  <a:hueOff val="0"/>
                  <a:satOff val="0"/>
                  <a:lumOff val="0"/>
                  <a:alphaOff val="0"/>
                </a:schemeClr>
              </a:solidFill>
              <a:prstDash val="solid"/>
            </a:ln>
          </p:spPr>
          <p:style>
            <a:lnRef idx="2">
              <a:srgbClr val="000000"/>
            </a:lnRef>
            <a:fillRef idx="0">
              <a:srgbClr val="000000"/>
            </a:fillRef>
            <a:effectRef idx="0">
              <a:srgbClr val="000000"/>
            </a:effectRef>
            <a:fontRef idx="minor"/>
          </p:style>
        </p:sp>
        <p:sp>
          <p:nvSpPr>
            <p:cNvPr id="23" name="Rectangle : coins arrondis 22"/>
            <p:cNvSpPr/>
            <p:nvPr/>
          </p:nvSpPr>
          <p:spPr bwMode="auto">
            <a:xfrm>
              <a:off x="5282658" y="2086071"/>
              <a:ext cx="3034266" cy="934029"/>
            </a:xfrm>
            <a:prstGeom prst="roundRect">
              <a:avLst>
                <a:gd name="adj" fmla="val 10000"/>
              </a:avLst>
            </a:prstGeom>
            <a:solidFill>
              <a:schemeClr val="lt1">
                <a:hueOff val="0"/>
                <a:satOff val="0"/>
                <a:lumOff val="0"/>
                <a:alphaOff val="0"/>
                <a:alpha val="90000"/>
              </a:schemeClr>
            </a:solidFill>
            <a:ln w="25400" cap="flat" cmpd="sng" algn="ctr">
              <a:solidFill>
                <a:schemeClr val="accent2">
                  <a:shade val="50000"/>
                  <a:hueOff val="0"/>
                  <a:satOff val="-22183"/>
                  <a:lumOff val="27824"/>
                  <a:alphaOff val="0"/>
                </a:schemeClr>
              </a:solidFill>
              <a:prstDash val="solid"/>
            </a:ln>
          </p:spPr>
          <p:style>
            <a:lnRef idx="2">
              <a:srgbClr val="000000"/>
            </a:lnRef>
            <a:fillRef idx="1">
              <a:srgbClr val="000000"/>
            </a:fillRef>
            <a:effectRef idx="0">
              <a:srgbClr val="000000"/>
            </a:effectRef>
            <a:fontRef idx="minor"/>
          </p:style>
          <p:txBody>
            <a:bodyPr spcFirstLastPara="0" vert="horz" wrap="square" lIns="22860" tIns="15240" rIns="22860" bIns="15240" numCol="1" spcCol="1270" anchor="ctr" anchorCtr="0">
              <a:noAutofit/>
            </a:bodyPr>
            <a:lstStyle/>
            <a:p>
              <a:pPr lvl="0" algn="ctr" defTabSz="533400">
                <a:lnSpc>
                  <a:spcPct val="90000"/>
                </a:lnSpc>
                <a:spcBef>
                  <a:spcPts val="0"/>
                </a:spcBef>
                <a:spcAft>
                  <a:spcPts val="0"/>
                </a:spcAft>
                <a:defRPr/>
              </a:pPr>
              <a:r>
                <a:rPr lang="fr-FR" sz="1200">
                  <a:solidFill>
                    <a:srgbClr val="000000"/>
                  </a:solidFill>
                </a:rPr>
                <a:t>Commission : les deux enseignants sont obligatoirement issus d’un établissement d’enseignement public/privé sous contrat ou un CFA habilité à pratiquer le CCF</a:t>
              </a:r>
              <a:endParaRPr lang="fr-FR" sz="1200">
                <a:solidFill>
                  <a:srgbClr val="FFFFFF"/>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8</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a:p>
            <a:pPr>
              <a:defRPr/>
            </a:pPr>
            <a:endParaRPr lang="fr-F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sp>
        <p:nvSpPr>
          <p:cNvPr id="9" name="Espace réservé du contenu 2"/>
          <p:cNvSpPr>
            <a:spLocks/>
          </p:cNvSpPr>
          <p:nvPr/>
        </p:nvSpPr>
        <p:spPr bwMode="auto">
          <a:xfrm>
            <a:off x="323528" y="1923678"/>
            <a:ext cx="8568952" cy="2736304"/>
          </a:xfrm>
          <a:prstGeom prst="rect">
            <a:avLst/>
          </a:prstGeom>
        </p:spPr>
        <p:txBody>
          <a:bodyPr>
            <a:normAutofit/>
          </a:bodyPr>
          <a:lst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42900" indent="-342900">
              <a:spcBef>
                <a:spcPts val="600"/>
              </a:spcBef>
              <a:spcAft>
                <a:spcPts val="600"/>
              </a:spcAft>
              <a:buFont typeface="Arial"/>
              <a:buChar char="•"/>
              <a:defRPr/>
            </a:pPr>
            <a:endParaRPr lang="fr-FR" sz="1600"/>
          </a:p>
          <a:p>
            <a:pPr algn="just">
              <a:spcBef>
                <a:spcPts val="600"/>
              </a:spcBef>
              <a:spcAft>
                <a:spcPts val="600"/>
              </a:spcAft>
              <a:defRPr/>
            </a:pPr>
            <a:endParaRPr lang="fr-FR" sz="1600"/>
          </a:p>
        </p:txBody>
      </p:sp>
      <p:sp>
        <p:nvSpPr>
          <p:cNvPr id="10" name="Rectangle 1"/>
          <p:cNvSpPr/>
          <p:nvPr/>
        </p:nvSpPr>
        <p:spPr bwMode="auto">
          <a:xfrm>
            <a:off x="251520" y="1275606"/>
            <a:ext cx="8208912" cy="307777"/>
          </a:xfrm>
          <a:prstGeom prst="rect">
            <a:avLst/>
          </a:prstGeom>
        </p:spPr>
        <p:txBody>
          <a:bodyPr wrap="square">
            <a:spAutoFit/>
          </a:bodyPr>
          <a:lstStyle/>
          <a:p>
            <a:pPr>
              <a:defRPr/>
            </a:pPr>
            <a:endParaRPr lang="fr-FR" sz="1400"/>
          </a:p>
        </p:txBody>
      </p:sp>
      <p:sp>
        <p:nvSpPr>
          <p:cNvPr id="11" name="Rectangle 3"/>
          <p:cNvSpPr/>
          <p:nvPr/>
        </p:nvSpPr>
        <p:spPr bwMode="auto">
          <a:xfrm>
            <a:off x="0" y="915566"/>
            <a:ext cx="8208912" cy="369332"/>
          </a:xfrm>
          <a:prstGeom prst="rect">
            <a:avLst/>
          </a:prstGeom>
        </p:spPr>
        <p:txBody>
          <a:bodyPr wrap="square">
            <a:spAutoFit/>
          </a:bodyPr>
          <a:lstStyle/>
          <a:p>
            <a:pPr algn="just">
              <a:defRPr/>
            </a:pPr>
            <a:endParaRPr lang="fr-FR"/>
          </a:p>
        </p:txBody>
      </p:sp>
      <p:sp>
        <p:nvSpPr>
          <p:cNvPr id="12" name="Rectangle 4"/>
          <p:cNvSpPr/>
          <p:nvPr/>
        </p:nvSpPr>
        <p:spPr bwMode="auto">
          <a:xfrm>
            <a:off x="467544" y="915566"/>
            <a:ext cx="8064896" cy="400110"/>
          </a:xfrm>
          <a:prstGeom prst="rect">
            <a:avLst/>
          </a:prstGeom>
        </p:spPr>
        <p:txBody>
          <a:bodyPr wrap="square">
            <a:spAutoFit/>
          </a:bodyPr>
          <a:lstStyle/>
          <a:p>
            <a:pPr algn="just">
              <a:defRPr/>
            </a:pPr>
            <a:r>
              <a:rPr lang="fr-FR" sz="2000" b="1" u="sng">
                <a:solidFill>
                  <a:schemeClr val="tx2"/>
                </a:solidFill>
              </a:rPr>
              <a:t>L’évaluation en BCP</a:t>
            </a:r>
            <a:r>
              <a:rPr lang="fr-FR" sz="2000" b="1">
                <a:solidFill>
                  <a:schemeClr val="tx2"/>
                </a:solidFill>
              </a:rPr>
              <a:t> : 1</a:t>
            </a:r>
            <a:r>
              <a:rPr lang="fr-FR" sz="2000" b="1" baseline="30000">
                <a:solidFill>
                  <a:schemeClr val="tx2"/>
                </a:solidFill>
              </a:rPr>
              <a:t>ère</a:t>
            </a:r>
            <a:r>
              <a:rPr lang="fr-FR" sz="2000" b="1">
                <a:solidFill>
                  <a:schemeClr val="tx2"/>
                </a:solidFill>
              </a:rPr>
              <a:t> session 2022 </a:t>
            </a:r>
            <a:r>
              <a:rPr lang="fr-FR" sz="2000" b="1" u="sng">
                <a:solidFill>
                  <a:schemeClr val="tx2"/>
                </a:solidFill>
                <a:hlinkClick r:id="rId3" tooltip="https://creg.ac-versailles.fr/IMG/pdf/evaluation_chef_oeuvre_bac.pdf"/>
              </a:rPr>
              <a:t>(</a:t>
            </a:r>
            <a:r>
              <a:rPr lang="fr-FR" sz="2000" b="1" u="sng">
                <a:hlinkClick r:id="rId3" tooltip="https://creg.ac-versailles.fr/IMG/pdf/evaluation_chef_oeuvre_bac.pdf"/>
              </a:rPr>
              <a:t>fiche de synthèse </a:t>
            </a:r>
            <a:r>
              <a:rPr lang="fr-FR" sz="2000" b="1" u="sng">
                <a:solidFill>
                  <a:schemeClr val="tx2"/>
                </a:solidFill>
                <a:hlinkClick r:id="rId3" tooltip="https://creg.ac-versailles.fr/IMG/pdf/evaluation_chef_oeuvre_bac.pdf"/>
              </a:rPr>
              <a:t>CREG</a:t>
            </a:r>
            <a:r>
              <a:rPr lang="fr-FR" sz="2000" b="1">
                <a:solidFill>
                  <a:schemeClr val="tx2"/>
                </a:solidFill>
              </a:rPr>
              <a:t>)</a:t>
            </a:r>
            <a:endParaRPr/>
          </a:p>
        </p:txBody>
      </p:sp>
      <p:grpSp>
        <p:nvGrpSpPr>
          <p:cNvPr id="13" name="Diagramme 6"/>
          <p:cNvGrpSpPr/>
          <p:nvPr/>
        </p:nvGrpSpPr>
        <p:grpSpPr bwMode="auto">
          <a:xfrm>
            <a:off x="397399" y="1635646"/>
            <a:ext cx="7989161" cy="3077766"/>
            <a:chOff x="1863" y="0"/>
            <a:chExt cx="7989161" cy="3077766"/>
          </a:xfrm>
        </p:grpSpPr>
        <p:sp>
          <p:nvSpPr>
            <p:cNvPr id="14" name="Rectangle : coins arrondis 13"/>
            <p:cNvSpPr/>
            <p:nvPr/>
          </p:nvSpPr>
          <p:spPr bwMode="auto">
            <a:xfrm>
              <a:off x="1863" y="0"/>
              <a:ext cx="1953340" cy="3077766"/>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ts val="0"/>
                </a:spcBef>
                <a:spcAft>
                  <a:spcPts val="0"/>
                </a:spcAft>
                <a:defRPr/>
              </a:pPr>
              <a:r>
                <a:rPr lang="fr-FR" sz="1100" dirty="0"/>
                <a:t>Evaluation figurant au livret scolaire ou au livret de formation </a:t>
              </a:r>
              <a:endParaRPr sz="1100" dirty="0"/>
            </a:p>
            <a:p>
              <a:pPr lvl="0" algn="ctr" defTabSz="533400">
                <a:lnSpc>
                  <a:spcPct val="90000"/>
                </a:lnSpc>
                <a:spcBef>
                  <a:spcPts val="0"/>
                </a:spcBef>
                <a:spcAft>
                  <a:spcPts val="0"/>
                </a:spcAft>
                <a:defRPr/>
              </a:pPr>
              <a:r>
                <a:rPr lang="fr-FR" sz="1100" dirty="0"/>
                <a:t>+</a:t>
              </a:r>
              <a:endParaRPr sz="1100" dirty="0"/>
            </a:p>
            <a:p>
              <a:pPr lvl="0" algn="ctr" defTabSz="533400">
                <a:lnSpc>
                  <a:spcPct val="90000"/>
                </a:lnSpc>
                <a:spcBef>
                  <a:spcPts val="0"/>
                </a:spcBef>
                <a:spcAft>
                  <a:spcPts val="0"/>
                </a:spcAft>
                <a:defRPr/>
              </a:pPr>
              <a:r>
                <a:rPr lang="fr-FR" sz="1100" dirty="0"/>
                <a:t>Présentation orale terminale en fin de cursus </a:t>
              </a:r>
            </a:p>
          </p:txBody>
        </p:sp>
        <p:sp>
          <p:nvSpPr>
            <p:cNvPr id="15" name="Ellipse 14"/>
            <p:cNvSpPr/>
            <p:nvPr/>
          </p:nvSpPr>
          <p:spPr bwMode="auto">
            <a:xfrm>
              <a:off x="466085" y="184665"/>
              <a:ext cx="902067" cy="693372"/>
            </a:xfrm>
            <a:prstGeom prst="ellipse">
              <a:avLst/>
            </a:prstGeom>
            <a:blipFill>
              <a:blip r:embed="rId4"/>
              <a:srcRect l="8333" r="8333"/>
              <a:stretch/>
            </a:blipFill>
            <a:ln>
              <a:noFill/>
            </a:ln>
            <a:effectLst>
              <a:outerShdw blurRad="40000" dist="23000" dir="5400000" rotWithShape="0">
                <a:srgbClr val="000000">
                  <a:alpha val="35000"/>
                </a:srgbClr>
              </a:outerShdw>
            </a:effectLst>
          </p:spPr>
          <p:style>
            <a:lnRef idx="0">
              <a:srgbClr val="000000"/>
            </a:lnRef>
            <a:fillRef idx="1">
              <a:srgbClr val="000000"/>
            </a:fillRef>
            <a:effectRef idx="2">
              <a:srgbClr val="000000"/>
            </a:effectRef>
            <a:fontRef idx="minor"/>
          </p:style>
        </p:sp>
        <p:sp>
          <p:nvSpPr>
            <p:cNvPr id="16" name="Rectangle : coins arrondis 15"/>
            <p:cNvSpPr/>
            <p:nvPr/>
          </p:nvSpPr>
          <p:spPr bwMode="auto">
            <a:xfrm>
              <a:off x="2013803" y="0"/>
              <a:ext cx="1953340" cy="3077766"/>
            </a:xfrm>
            <a:prstGeom prst="roundRect">
              <a:avLst>
                <a:gd name="adj" fmla="val 10000"/>
              </a:avLst>
            </a:prstGeom>
            <a:gradFill rotWithShape="0">
              <a:gsLst>
                <a:gs pos="0">
                  <a:schemeClr val="accent2">
                    <a:shade val="80000"/>
                    <a:hueOff val="0"/>
                    <a:satOff val="-13603"/>
                    <a:lumOff val="13447"/>
                    <a:alphaOff val="0"/>
                    <a:shade val="51000"/>
                    <a:satMod val="130000"/>
                  </a:schemeClr>
                </a:gs>
                <a:gs pos="80000">
                  <a:schemeClr val="accent2">
                    <a:shade val="80000"/>
                    <a:hueOff val="0"/>
                    <a:satOff val="-13603"/>
                    <a:lumOff val="13447"/>
                    <a:alphaOff val="0"/>
                    <a:shade val="93000"/>
                    <a:satMod val="130000"/>
                  </a:schemeClr>
                </a:gs>
                <a:gs pos="100000">
                  <a:schemeClr val="accent2">
                    <a:shade val="80000"/>
                    <a:hueOff val="0"/>
                    <a:satOff val="-13603"/>
                    <a:lumOff val="13447"/>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spcFirstLastPara="0" vert="horz" wrap="square" lIns="64008" tIns="64008" rIns="64008" bIns="64008" numCol="1" spcCol="1270" anchor="ctr" anchorCtr="0">
              <a:noAutofit/>
            </a:bodyPr>
            <a:lstStyle/>
            <a:p>
              <a:pPr lvl="0" algn="ctr" defTabSz="400050">
                <a:lnSpc>
                  <a:spcPct val="90000"/>
                </a:lnSpc>
                <a:spcBef>
                  <a:spcPts val="0"/>
                </a:spcBef>
                <a:spcAft>
                  <a:spcPts val="0"/>
                </a:spcAft>
                <a:defRPr/>
              </a:pPr>
              <a:endParaRPr lang="fr-FR" sz="900" b="1" dirty="0">
                <a:solidFill>
                  <a:schemeClr val="bg1"/>
                </a:solidFill>
              </a:endParaRPr>
            </a:p>
            <a:p>
              <a:pPr lvl="0" algn="ctr" defTabSz="400050">
                <a:lnSpc>
                  <a:spcPct val="90000"/>
                </a:lnSpc>
                <a:spcBef>
                  <a:spcPts val="0"/>
                </a:spcBef>
                <a:spcAft>
                  <a:spcPts val="0"/>
                </a:spcAft>
                <a:defRPr/>
              </a:pPr>
              <a:endParaRPr lang="fr-FR" sz="1100" b="1" dirty="0">
                <a:solidFill>
                  <a:schemeClr val="bg1"/>
                </a:solidFill>
              </a:endParaRPr>
            </a:p>
            <a:p>
              <a:pPr lvl="0" algn="ctr" defTabSz="400050">
                <a:lnSpc>
                  <a:spcPct val="90000"/>
                </a:lnSpc>
                <a:spcBef>
                  <a:spcPts val="0"/>
                </a:spcBef>
                <a:spcAft>
                  <a:spcPts val="0"/>
                </a:spcAft>
                <a:defRPr/>
              </a:pPr>
              <a:endParaRPr lang="fr-FR" sz="1100" b="1" dirty="0">
                <a:solidFill>
                  <a:schemeClr val="bg1"/>
                </a:solidFill>
              </a:endParaRPr>
            </a:p>
            <a:p>
              <a:pPr lvl="0" algn="ctr" defTabSz="400050">
                <a:lnSpc>
                  <a:spcPct val="90000"/>
                </a:lnSpc>
                <a:spcBef>
                  <a:spcPts val="0"/>
                </a:spcBef>
                <a:spcAft>
                  <a:spcPts val="0"/>
                </a:spcAft>
                <a:defRPr/>
              </a:pPr>
              <a:endParaRPr lang="fr-FR" sz="1100" b="1" dirty="0">
                <a:solidFill>
                  <a:schemeClr val="bg1"/>
                </a:solidFill>
              </a:endParaRPr>
            </a:p>
            <a:p>
              <a:pPr lvl="0" algn="ctr" defTabSz="400050">
                <a:lnSpc>
                  <a:spcPct val="90000"/>
                </a:lnSpc>
                <a:spcBef>
                  <a:spcPts val="0"/>
                </a:spcBef>
                <a:spcAft>
                  <a:spcPts val="0"/>
                </a:spcAft>
                <a:defRPr/>
              </a:pPr>
              <a:r>
                <a:rPr lang="fr-FR" sz="1100" b="1" dirty="0">
                  <a:solidFill>
                    <a:schemeClr val="bg1"/>
                  </a:solidFill>
                </a:rPr>
                <a:t>COEFFICIENT : 2</a:t>
              </a:r>
              <a:endParaRPr sz="1100" dirty="0"/>
            </a:p>
            <a:p>
              <a:pPr lvl="0" algn="ctr" defTabSz="400050">
                <a:lnSpc>
                  <a:spcPct val="90000"/>
                </a:lnSpc>
                <a:spcBef>
                  <a:spcPts val="0"/>
                </a:spcBef>
                <a:spcAft>
                  <a:spcPts val="0"/>
                </a:spcAft>
                <a:defRPr/>
              </a:pPr>
              <a:endParaRPr lang="fr-FR" sz="1100" dirty="0">
                <a:solidFill>
                  <a:schemeClr val="bg1"/>
                </a:solidFill>
              </a:endParaRPr>
            </a:p>
            <a:p>
              <a:pPr lvl="0" algn="ctr" defTabSz="400050">
                <a:lnSpc>
                  <a:spcPct val="90000"/>
                </a:lnSpc>
                <a:spcBef>
                  <a:spcPts val="0"/>
                </a:spcBef>
                <a:spcAft>
                  <a:spcPts val="0"/>
                </a:spcAft>
                <a:defRPr/>
              </a:pPr>
              <a:r>
                <a:rPr lang="fr-FR" sz="1100" dirty="0">
                  <a:solidFill>
                    <a:schemeClr val="bg1"/>
                  </a:solidFill>
                </a:rPr>
                <a:t>L’écart de points supérieurs ou inférieurs à 10 sur 20 est affecté du </a:t>
              </a:r>
              <a:r>
                <a:rPr lang="fr-FR" sz="1100" b="1" dirty="0">
                  <a:solidFill>
                    <a:schemeClr val="bg1"/>
                  </a:solidFill>
                </a:rPr>
                <a:t>coefficient 2</a:t>
              </a:r>
              <a:endParaRPr sz="1100" dirty="0"/>
            </a:p>
            <a:p>
              <a:pPr lvl="0" algn="ctr" defTabSz="400050">
                <a:lnSpc>
                  <a:spcPct val="90000"/>
                </a:lnSpc>
                <a:spcBef>
                  <a:spcPts val="0"/>
                </a:spcBef>
                <a:spcAft>
                  <a:spcPts val="0"/>
                </a:spcAft>
                <a:defRPr/>
              </a:pPr>
              <a:r>
                <a:rPr lang="fr-FR" sz="1100" dirty="0">
                  <a:solidFill>
                    <a:srgbClr val="FFFFFF"/>
                  </a:solidFill>
                </a:rPr>
                <a:t>Les points sont soit soustraits, soit ajoutés selon qu’ils sont inférieurs ou supérieurs à 10 sur 20.</a:t>
              </a:r>
              <a:endParaRPr sz="1100" dirty="0"/>
            </a:p>
            <a:p>
              <a:pPr lvl="0" algn="ctr" defTabSz="400050">
                <a:lnSpc>
                  <a:spcPct val="90000"/>
                </a:lnSpc>
                <a:spcBef>
                  <a:spcPts val="0"/>
                </a:spcBef>
                <a:spcAft>
                  <a:spcPts val="0"/>
                </a:spcAft>
                <a:defRPr/>
              </a:pPr>
              <a:endParaRPr lang="fr-FR" sz="900" dirty="0"/>
            </a:p>
          </p:txBody>
        </p:sp>
        <p:sp>
          <p:nvSpPr>
            <p:cNvPr id="17" name="Ellipse 16"/>
            <p:cNvSpPr/>
            <p:nvPr/>
          </p:nvSpPr>
          <p:spPr bwMode="auto">
            <a:xfrm>
              <a:off x="2478025" y="184665"/>
              <a:ext cx="906351" cy="733442"/>
            </a:xfrm>
            <a:prstGeom prst="ellipse">
              <a:avLst/>
            </a:prstGeom>
            <a:blipFill>
              <a:blip r:embed="rId5"/>
              <a:srcRect l="13235" r="13235"/>
              <a:stretch/>
            </a:blipFill>
            <a:ln>
              <a:noFill/>
            </a:ln>
            <a:effectLst>
              <a:outerShdw blurRad="40000" dist="23000" dir="5400000" rotWithShape="0">
                <a:srgbClr val="000000">
                  <a:alpha val="35000"/>
                </a:srgbClr>
              </a:outerShdw>
            </a:effectLst>
          </p:spPr>
          <p:style>
            <a:lnRef idx="0">
              <a:srgbClr val="000000"/>
            </a:lnRef>
            <a:fillRef idx="1">
              <a:srgbClr val="000000"/>
            </a:fillRef>
            <a:effectRef idx="2">
              <a:srgbClr val="000000"/>
            </a:effectRef>
            <a:fontRef idx="minor"/>
          </p:style>
        </p:sp>
        <p:sp>
          <p:nvSpPr>
            <p:cNvPr id="18" name="Rectangle : coins arrondis 17"/>
            <p:cNvSpPr/>
            <p:nvPr/>
          </p:nvSpPr>
          <p:spPr bwMode="auto">
            <a:xfrm>
              <a:off x="4025744" y="0"/>
              <a:ext cx="1953340" cy="3077766"/>
            </a:xfrm>
            <a:prstGeom prst="roundRect">
              <a:avLst>
                <a:gd name="adj" fmla="val 10000"/>
              </a:avLst>
            </a:prstGeom>
            <a:gradFill rotWithShape="0">
              <a:gsLst>
                <a:gs pos="0">
                  <a:schemeClr val="accent2">
                    <a:shade val="80000"/>
                    <a:hueOff val="0"/>
                    <a:satOff val="-27207"/>
                    <a:lumOff val="26893"/>
                    <a:alphaOff val="0"/>
                    <a:shade val="51000"/>
                    <a:satMod val="130000"/>
                  </a:schemeClr>
                </a:gs>
                <a:gs pos="80000">
                  <a:schemeClr val="accent2">
                    <a:shade val="80000"/>
                    <a:hueOff val="0"/>
                    <a:satOff val="-27207"/>
                    <a:lumOff val="26893"/>
                    <a:alphaOff val="0"/>
                    <a:shade val="93000"/>
                    <a:satMod val="130000"/>
                  </a:schemeClr>
                </a:gs>
                <a:gs pos="100000">
                  <a:schemeClr val="accent2">
                    <a:shade val="80000"/>
                    <a:hueOff val="0"/>
                    <a:satOff val="-27207"/>
                    <a:lumOff val="26893"/>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ts val="0"/>
                </a:spcBef>
                <a:spcAft>
                  <a:spcPts val="0"/>
                </a:spcAft>
                <a:defRPr/>
              </a:pPr>
              <a:r>
                <a:rPr lang="fr-FR" sz="1100" dirty="0"/>
                <a:t>Un professeur d’enseignement général </a:t>
              </a:r>
              <a:endParaRPr sz="1100" dirty="0"/>
            </a:p>
            <a:p>
              <a:pPr lvl="0" algn="ctr" defTabSz="488950">
                <a:lnSpc>
                  <a:spcPct val="90000"/>
                </a:lnSpc>
                <a:spcBef>
                  <a:spcPts val="0"/>
                </a:spcBef>
                <a:spcAft>
                  <a:spcPts val="0"/>
                </a:spcAft>
                <a:defRPr/>
              </a:pPr>
              <a:r>
                <a:rPr lang="fr-FR" sz="1100" dirty="0"/>
                <a:t>+</a:t>
              </a:r>
              <a:endParaRPr sz="1100" dirty="0"/>
            </a:p>
            <a:p>
              <a:pPr lvl="0" algn="ctr" defTabSz="488950">
                <a:lnSpc>
                  <a:spcPct val="90000"/>
                </a:lnSpc>
                <a:spcBef>
                  <a:spcPts val="0"/>
                </a:spcBef>
                <a:spcAft>
                  <a:spcPts val="0"/>
                </a:spcAft>
                <a:defRPr/>
              </a:pPr>
              <a:r>
                <a:rPr lang="fr-FR" sz="1100" dirty="0"/>
                <a:t>Un professeur d’enseignement professionnel</a:t>
              </a:r>
              <a:endParaRPr sz="1100" dirty="0"/>
            </a:p>
          </p:txBody>
        </p:sp>
        <p:sp>
          <p:nvSpPr>
            <p:cNvPr id="19" name="Ellipse 18"/>
            <p:cNvSpPr/>
            <p:nvPr/>
          </p:nvSpPr>
          <p:spPr bwMode="auto">
            <a:xfrm>
              <a:off x="4462355" y="170091"/>
              <a:ext cx="938245" cy="731812"/>
            </a:xfrm>
            <a:prstGeom prst="ellipse">
              <a:avLst/>
            </a:prstGeom>
            <a:blipFill>
              <a:blip r:embed="rId6"/>
              <a:srcRect l="13768" r="13768"/>
              <a:stretch/>
            </a:blipFill>
            <a:ln>
              <a:noFill/>
            </a:ln>
            <a:effectLst>
              <a:outerShdw blurRad="40000" dist="23000" dir="5400000" rotWithShape="0">
                <a:srgbClr val="000000">
                  <a:alpha val="35000"/>
                </a:srgbClr>
              </a:outerShdw>
            </a:effectLst>
          </p:spPr>
          <p:style>
            <a:lnRef idx="0">
              <a:srgbClr val="000000"/>
            </a:lnRef>
            <a:fillRef idx="1">
              <a:srgbClr val="000000"/>
            </a:fillRef>
            <a:effectRef idx="2">
              <a:srgbClr val="000000"/>
            </a:effectRef>
            <a:fontRef idx="minor"/>
          </p:style>
        </p:sp>
        <p:sp>
          <p:nvSpPr>
            <p:cNvPr id="20" name="Rectangle : coins arrondis 19"/>
            <p:cNvSpPr/>
            <p:nvPr/>
          </p:nvSpPr>
          <p:spPr bwMode="auto">
            <a:xfrm>
              <a:off x="6037684" y="0"/>
              <a:ext cx="1953340" cy="3077766"/>
            </a:xfrm>
            <a:prstGeom prst="roundRect">
              <a:avLst>
                <a:gd name="adj" fmla="val 10000"/>
              </a:avLst>
            </a:prstGeom>
            <a:gradFill rotWithShape="0">
              <a:gsLst>
                <a:gs pos="0">
                  <a:schemeClr val="accent2">
                    <a:shade val="80000"/>
                    <a:hueOff val="0"/>
                    <a:satOff val="-40810"/>
                    <a:lumOff val="40340"/>
                    <a:alphaOff val="0"/>
                    <a:shade val="51000"/>
                    <a:satMod val="130000"/>
                  </a:schemeClr>
                </a:gs>
                <a:gs pos="80000">
                  <a:schemeClr val="accent2">
                    <a:shade val="80000"/>
                    <a:hueOff val="0"/>
                    <a:satOff val="-40810"/>
                    <a:lumOff val="40340"/>
                    <a:alphaOff val="0"/>
                    <a:shade val="93000"/>
                    <a:satMod val="130000"/>
                  </a:schemeClr>
                </a:gs>
                <a:gs pos="100000">
                  <a:schemeClr val="accent2">
                    <a:shade val="80000"/>
                    <a:hueOff val="0"/>
                    <a:satOff val="-40810"/>
                    <a:lumOff val="4034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spcFirstLastPara="0" vert="horz" wrap="square" lIns="78232" tIns="78232" rIns="78232" bIns="78232" numCol="1" spcCol="1270" anchor="ctr" anchorCtr="0">
              <a:noAutofit/>
            </a:bodyPr>
            <a:lstStyle/>
            <a:p>
              <a:pPr marL="0" marR="0" lvl="0" indent="0" algn="ctr" defTabSz="914400">
                <a:lnSpc>
                  <a:spcPct val="100000"/>
                </a:lnSpc>
                <a:spcBef>
                  <a:spcPts val="0"/>
                </a:spcBef>
                <a:spcAft>
                  <a:spcPts val="0"/>
                </a:spcAft>
                <a:buClrTx/>
                <a:buSzTx/>
                <a:buFontTx/>
                <a:buNone/>
                <a:defRPr/>
              </a:pPr>
              <a:r>
                <a:rPr lang="fr-FR" sz="1100" dirty="0"/>
                <a:t>Evaluation de la démarche concrète entreprise par le candidat pour mener à bien la réalisation d’un projet qui peut être individuel ou collectif.</a:t>
              </a:r>
              <a:endParaRPr sz="1100" dirty="0"/>
            </a:p>
            <a:p>
              <a:pPr lvl="0" algn="ctr" defTabSz="444500">
                <a:lnSpc>
                  <a:spcPct val="90000"/>
                </a:lnSpc>
                <a:spcBef>
                  <a:spcPts val="0"/>
                </a:spcBef>
                <a:spcAft>
                  <a:spcPts val="0"/>
                </a:spcAft>
                <a:defRPr/>
              </a:pPr>
              <a:endParaRPr lang="fr-FR" sz="900" dirty="0"/>
            </a:p>
          </p:txBody>
        </p:sp>
        <p:sp>
          <p:nvSpPr>
            <p:cNvPr id="21" name="Ellipse 20"/>
            <p:cNvSpPr/>
            <p:nvPr/>
          </p:nvSpPr>
          <p:spPr bwMode="auto">
            <a:xfrm>
              <a:off x="6501906" y="184665"/>
              <a:ext cx="842910" cy="717238"/>
            </a:xfrm>
            <a:prstGeom prst="ellipse">
              <a:avLst/>
            </a:prstGeom>
            <a:blipFill>
              <a:blip r:embed="rId7"/>
              <a:srcRect l="14285" r="14285"/>
              <a:stretch/>
            </a:blipFill>
            <a:ln>
              <a:noFill/>
            </a:ln>
            <a:effectLst>
              <a:outerShdw blurRad="40000" dist="23000" dir="5400000" rotWithShape="0">
                <a:srgbClr val="000000">
                  <a:alpha val="35000"/>
                </a:srgbClr>
              </a:outerShdw>
            </a:effectLst>
          </p:spPr>
          <p:style>
            <a:lnRef idx="0">
              <a:srgbClr val="000000"/>
            </a:lnRef>
            <a:fillRef idx="1">
              <a:srgbClr val="000000"/>
            </a:fillRef>
            <a:effectRef idx="2">
              <a:srgbClr val="000000"/>
            </a:effectRef>
            <a:fontRef idx="minor"/>
          </p:style>
        </p:sp>
        <p:sp>
          <p:nvSpPr>
            <p:cNvPr id="22" name="Flèche : double flèche horizontale 21"/>
            <p:cNvSpPr/>
            <p:nvPr/>
          </p:nvSpPr>
          <p:spPr bwMode="auto">
            <a:xfrm>
              <a:off x="319715" y="2462212"/>
              <a:ext cx="7353456" cy="461664"/>
            </a:xfrm>
            <a:prstGeom prst="leftRightArrow">
              <a:avLst>
                <a:gd name="adj1" fmla="val 50000"/>
                <a:gd name="adj2" fmla="val 5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p:style>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8"/>
          <p:cNvSpPr>
            <a:spLocks noGrp="1"/>
          </p:cNvSpPr>
          <p:nvPr>
            <p:ph type="sldNum" sz="quarter" idx="12"/>
          </p:nvPr>
        </p:nvSpPr>
        <p:spPr bwMode="auto">
          <a:xfrm>
            <a:off x="7380312" y="4783500"/>
            <a:ext cx="1350000" cy="360000"/>
          </a:xfrm>
        </p:spPr>
        <p:txBody>
          <a:bodyPr/>
          <a:lstStyle/>
          <a:p>
            <a:pPr>
              <a:defRPr/>
            </a:pPr>
            <a:fld id="{733122C9-A0B9-462F-8757-0847AD287B63}" type="slidenum">
              <a:rPr lang="fr-FR"/>
              <a:t>9</a:t>
            </a:fld>
            <a:endParaRPr lang="fr-FR"/>
          </a:p>
        </p:txBody>
      </p:sp>
      <p:sp>
        <p:nvSpPr>
          <p:cNvPr id="5" name="Espace réservé de la date 1"/>
          <p:cNvSpPr>
            <a:spLocks noGrp="1"/>
          </p:cNvSpPr>
          <p:nvPr>
            <p:ph type="dt" sz="half" idx="2"/>
          </p:nvPr>
        </p:nvSpPr>
        <p:spPr bwMode="auto">
          <a:xfrm>
            <a:off x="323850" y="4797631"/>
            <a:ext cx="1170000" cy="345869"/>
          </a:xfrm>
        </p:spPr>
        <p:txBody>
          <a:bodyPr/>
          <a:lstStyle/>
          <a:p>
            <a:pPr>
              <a:defRPr/>
            </a:pPr>
            <a:r>
              <a:rPr lang="fr-FR" cap="all"/>
              <a:t>Janvier 2021</a:t>
            </a:r>
          </a:p>
        </p:txBody>
      </p:sp>
      <p:sp>
        <p:nvSpPr>
          <p:cNvPr id="6" name="Espace réservé du pied de page 7"/>
          <p:cNvSpPr>
            <a:spLocks noGrp="1"/>
          </p:cNvSpPr>
          <p:nvPr>
            <p:ph type="ftr" sz="quarter" idx="3"/>
          </p:nvPr>
        </p:nvSpPr>
        <p:spPr bwMode="auto">
          <a:xfrm>
            <a:off x="2915816" y="195486"/>
            <a:ext cx="5879931" cy="360000"/>
          </a:xfrm>
        </p:spPr>
        <p:txBody>
          <a:bodyPr/>
          <a:lstStyle/>
          <a:p>
            <a:pPr>
              <a:defRPr/>
            </a:pPr>
            <a:r>
              <a:rPr lang="fr-FR"/>
              <a:t>Formation académique</a:t>
            </a:r>
          </a:p>
        </p:txBody>
      </p:sp>
      <p:sp>
        <p:nvSpPr>
          <p:cNvPr id="7" name="ZoneTexte 5"/>
          <p:cNvSpPr>
            <a:spLocks/>
          </p:cNvSpPr>
          <p:nvPr/>
        </p:nvSpPr>
        <p:spPr bwMode="auto">
          <a:xfrm>
            <a:off x="1691679" y="123479"/>
            <a:ext cx="5328593" cy="346249"/>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defTabSz="685800">
              <a:defRPr/>
            </a:pPr>
            <a:r>
              <a:rPr lang="fr-FR" b="1">
                <a:solidFill>
                  <a:prstClr val="black"/>
                </a:solidFill>
              </a:rPr>
              <a:t>Le chef-d’oeuvre</a:t>
            </a:r>
          </a:p>
        </p:txBody>
      </p:sp>
      <p:sp>
        <p:nvSpPr>
          <p:cNvPr id="8" name="Titre 1"/>
          <p:cNvSpPr>
            <a:spLocks noGrp="1"/>
          </p:cNvSpPr>
          <p:nvPr/>
        </p:nvSpPr>
        <p:spPr bwMode="auto">
          <a:xfrm>
            <a:off x="179512" y="555526"/>
            <a:ext cx="7416824" cy="720080"/>
          </a:xfrm>
          <a:prstGeom prst="rect">
            <a:avLst/>
          </a:prstGeom>
        </p:spPr>
        <p:txBody>
          <a:bodyPr vert="horz" lIns="91440" tIns="45720" rIns="91440" bIns="45720" rtlCol="0" anchor="ctr">
            <a:normAutofit/>
          </a:bodyPr>
          <a:lstStyle>
            <a:lvl1pPr algn="l" defTabSz="457200">
              <a:spcBef>
                <a:spcPts val="0"/>
              </a:spcBef>
              <a:buNone/>
              <a:defRPr sz="3200" b="1" i="0">
                <a:solidFill>
                  <a:srgbClr val="00A6BE"/>
                </a:solidFill>
                <a:latin typeface="Arial Black"/>
                <a:ea typeface="Arial Black"/>
                <a:cs typeface="Arial Black"/>
              </a:defRPr>
            </a:lvl1pPr>
          </a:lstStyle>
          <a:p>
            <a:pPr>
              <a:defRPr/>
            </a:pPr>
            <a:endParaRPr lang="fr-FR" sz="2800" b="1">
              <a:solidFill>
                <a:schemeClr val="tx2">
                  <a:lumMod val="75000"/>
                </a:schemeClr>
              </a:solidFill>
              <a:latin typeface="Arial Black"/>
              <a:ea typeface="Cambria"/>
            </a:endParaRPr>
          </a:p>
        </p:txBody>
      </p:sp>
      <p:sp>
        <p:nvSpPr>
          <p:cNvPr id="9" name="Espace réservé du contenu 2"/>
          <p:cNvSpPr>
            <a:spLocks/>
          </p:cNvSpPr>
          <p:nvPr/>
        </p:nvSpPr>
        <p:spPr bwMode="auto">
          <a:xfrm>
            <a:off x="323528" y="1923678"/>
            <a:ext cx="8568952" cy="2736304"/>
          </a:xfrm>
          <a:prstGeom prst="rect">
            <a:avLst/>
          </a:prstGeom>
        </p:spPr>
        <p:txBody>
          <a:bodyPr>
            <a:normAutofit/>
          </a:bodyPr>
          <a:lstStyle>
            <a:lvl1pPr marL="92075" indent="0" algn="l" defTabSz="914400">
              <a:lnSpc>
                <a:spcPct val="100000"/>
              </a:lnSpc>
              <a:spcBef>
                <a:spcPts val="0"/>
              </a:spcBef>
              <a:spcAft>
                <a:spcPts val="500"/>
              </a:spcAft>
              <a:buFont typeface="Arial"/>
              <a:buNone/>
              <a:defRPr sz="1400" b="0">
                <a:solidFill>
                  <a:schemeClr val="tx1"/>
                </a:solidFill>
                <a:latin typeface="+mn-lt"/>
                <a:ea typeface="+mn-ea"/>
                <a:cs typeface="+mn-cs"/>
              </a:defRPr>
            </a:lvl1pPr>
            <a:lvl2pPr marL="351450" indent="-171450" algn="l" defTabSz="914400">
              <a:lnSpc>
                <a:spcPct val="100000"/>
              </a:lnSpc>
              <a:spcBef>
                <a:spcPts val="600"/>
              </a:spcBef>
              <a:spcAft>
                <a:spcPts val="600"/>
              </a:spcAft>
              <a:buSzPct val="100000"/>
              <a:buFont typeface="Arial"/>
              <a:buChar char="•"/>
              <a:defRPr sz="1200">
                <a:solidFill>
                  <a:schemeClr val="tx1"/>
                </a:solidFill>
                <a:latin typeface="+mn-lt"/>
                <a:ea typeface="+mn-ea"/>
                <a:cs typeface="+mn-cs"/>
              </a:defRPr>
            </a:lvl2pPr>
            <a:lvl3pPr marL="531450" indent="-171450" algn="l" defTabSz="914400">
              <a:lnSpc>
                <a:spcPct val="100000"/>
              </a:lnSpc>
              <a:spcBef>
                <a:spcPts val="100"/>
              </a:spcBef>
              <a:spcAft>
                <a:spcPts val="100"/>
              </a:spcAft>
              <a:buSzPct val="100000"/>
              <a:buFont typeface="Wingdings"/>
              <a:buChar char="§"/>
              <a:defRPr sz="1000">
                <a:solidFill>
                  <a:schemeClr val="tx1"/>
                </a:solidFill>
                <a:latin typeface="+mn-lt"/>
                <a:ea typeface="+mn-ea"/>
                <a:cs typeface="+mn-cs"/>
              </a:defRPr>
            </a:lvl3pPr>
            <a:lvl4pPr marL="711450" indent="-171450" algn="l" defTabSz="914400">
              <a:lnSpc>
                <a:spcPct val="100000"/>
              </a:lnSpc>
              <a:spcBef>
                <a:spcPts val="100"/>
              </a:spcBef>
              <a:spcAft>
                <a:spcPts val="100"/>
              </a:spcAft>
              <a:buSzPct val="100000"/>
              <a:buFont typeface="Arial"/>
              <a:buChar char="•"/>
              <a:defRPr sz="800">
                <a:solidFill>
                  <a:schemeClr val="tx1"/>
                </a:solidFill>
                <a:latin typeface="+mn-lt"/>
                <a:ea typeface="+mn-ea"/>
                <a:cs typeface="+mn-cs"/>
              </a:defRPr>
            </a:lvl4pPr>
            <a:lvl5pPr marL="927450" indent="-171450" algn="l" defTabSz="914400">
              <a:lnSpc>
                <a:spcPct val="100000"/>
              </a:lnSpc>
              <a:spcBef>
                <a:spcPts val="100"/>
              </a:spcBef>
              <a:spcAft>
                <a:spcPts val="100"/>
              </a:spcAft>
              <a:buSzPct val="100000"/>
              <a:buFont typeface="Wingdings"/>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200400" indent="0" algn="l" defTabSz="914400">
              <a:spcBef>
                <a:spcPts val="0"/>
              </a:spcBef>
              <a:buFont typeface="Arial"/>
              <a:buNone/>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42900" indent="-342900">
              <a:spcBef>
                <a:spcPts val="600"/>
              </a:spcBef>
              <a:spcAft>
                <a:spcPts val="600"/>
              </a:spcAft>
              <a:buFont typeface="Arial"/>
              <a:buChar char="•"/>
              <a:defRPr/>
            </a:pPr>
            <a:endParaRPr lang="fr-FR" sz="1600"/>
          </a:p>
          <a:p>
            <a:pPr algn="just">
              <a:spcBef>
                <a:spcPts val="600"/>
              </a:spcBef>
              <a:spcAft>
                <a:spcPts val="600"/>
              </a:spcAft>
              <a:defRPr/>
            </a:pPr>
            <a:endParaRPr lang="fr-FR" sz="1600"/>
          </a:p>
        </p:txBody>
      </p:sp>
      <p:sp>
        <p:nvSpPr>
          <p:cNvPr id="10" name="Rectangle 1"/>
          <p:cNvSpPr/>
          <p:nvPr/>
        </p:nvSpPr>
        <p:spPr bwMode="auto">
          <a:xfrm>
            <a:off x="323528" y="1131590"/>
            <a:ext cx="8208912" cy="307777"/>
          </a:xfrm>
          <a:prstGeom prst="rect">
            <a:avLst/>
          </a:prstGeom>
        </p:spPr>
        <p:txBody>
          <a:bodyPr wrap="square">
            <a:spAutoFit/>
          </a:bodyPr>
          <a:lstStyle/>
          <a:p>
            <a:pPr>
              <a:defRPr/>
            </a:pPr>
            <a:endParaRPr lang="fr-FR" sz="1400"/>
          </a:p>
        </p:txBody>
      </p:sp>
      <p:sp>
        <p:nvSpPr>
          <p:cNvPr id="11" name="Rectangle 3"/>
          <p:cNvSpPr/>
          <p:nvPr/>
        </p:nvSpPr>
        <p:spPr bwMode="auto">
          <a:xfrm>
            <a:off x="0" y="915566"/>
            <a:ext cx="8208912" cy="369332"/>
          </a:xfrm>
          <a:prstGeom prst="rect">
            <a:avLst/>
          </a:prstGeom>
        </p:spPr>
        <p:txBody>
          <a:bodyPr wrap="square">
            <a:spAutoFit/>
          </a:bodyPr>
          <a:lstStyle/>
          <a:p>
            <a:pPr algn="just">
              <a:defRPr/>
            </a:pPr>
            <a:endParaRPr lang="fr-FR"/>
          </a:p>
        </p:txBody>
      </p:sp>
      <p:sp>
        <p:nvSpPr>
          <p:cNvPr id="12" name="Rectangle 2"/>
          <p:cNvSpPr/>
          <p:nvPr/>
        </p:nvSpPr>
        <p:spPr bwMode="auto">
          <a:xfrm>
            <a:off x="323528" y="662075"/>
            <a:ext cx="7992888" cy="369332"/>
          </a:xfrm>
          <a:prstGeom prst="rect">
            <a:avLst/>
          </a:prstGeom>
        </p:spPr>
        <p:txBody>
          <a:bodyPr wrap="square">
            <a:spAutoFit/>
          </a:bodyPr>
          <a:lstStyle/>
          <a:p>
            <a:pPr algn="ctr">
              <a:defRPr/>
            </a:pPr>
            <a:r>
              <a:rPr lang="fr-FR" b="1"/>
              <a:t>LE RÉFÉRENTIEL d’ÉVALUATION DU BAC PRO</a:t>
            </a:r>
            <a:endParaRPr lang="fr-FR"/>
          </a:p>
        </p:txBody>
      </p:sp>
      <p:sp>
        <p:nvSpPr>
          <p:cNvPr id="13" name="Rectangle 6"/>
          <p:cNvSpPr/>
          <p:nvPr/>
        </p:nvSpPr>
        <p:spPr bwMode="auto">
          <a:xfrm>
            <a:off x="514827" y="1121901"/>
            <a:ext cx="8280919" cy="3062377"/>
          </a:xfrm>
          <a:prstGeom prst="rect">
            <a:avLst/>
          </a:prstGeom>
        </p:spPr>
        <p:txBody>
          <a:bodyPr wrap="square">
            <a:spAutoFit/>
          </a:bodyPr>
          <a:lstStyle/>
          <a:p>
            <a:pPr>
              <a:spcAft>
                <a:spcPts val="900"/>
              </a:spcAft>
              <a:defRPr/>
            </a:pPr>
            <a:r>
              <a:rPr lang="fr-FR" b="1"/>
              <a:t>La place particulière de l’évaluation du chef d’œuvre</a:t>
            </a:r>
            <a:endParaRPr lang="fr-FR"/>
          </a:p>
          <a:p>
            <a:pPr algn="just">
              <a:spcAft>
                <a:spcPts val="900"/>
              </a:spcAft>
              <a:defRPr/>
            </a:pPr>
            <a:r>
              <a:rPr lang="fr-FR" sz="1600"/>
              <a:t>L’arrêté du 20 octobre 2020 précise les modalités d’évaluation du chef d’œuvre au baccalauréat professionnel. Pour les candidats inscrits dans un établissement habilité à pratiquer le CCF : la </a:t>
            </a:r>
            <a:r>
              <a:rPr lang="fr-FR" sz="1600" b="1"/>
              <a:t>note finale</a:t>
            </a:r>
            <a:r>
              <a:rPr lang="fr-FR" sz="1600"/>
              <a:t> est composée à hauteur de </a:t>
            </a:r>
            <a:r>
              <a:rPr lang="fr-FR" sz="1600" b="1"/>
              <a:t>50 % des notes figurant au livret scolaire et à 50 % de la note attribuée lors de l’épreuve orale terminale de présentation du chef d’œuvre </a:t>
            </a:r>
            <a:r>
              <a:rPr lang="fr-FR" sz="1600"/>
              <a:t>; pour les autres, la note finale est la note obtenue à l’issue de l’épreuve orale terminale.</a:t>
            </a:r>
            <a:endParaRPr/>
          </a:p>
          <a:p>
            <a:pPr algn="just">
              <a:spcAft>
                <a:spcPts val="900"/>
              </a:spcAft>
              <a:defRPr/>
            </a:pPr>
            <a:r>
              <a:rPr lang="fr-FR" sz="1600" b="1"/>
              <a:t>L’écart des points de cette note finale à 10 (positif ou négatif) est affecté d’un coefficient 2 et ajouté au total des points obtenus aux épreuves obligatoires </a:t>
            </a:r>
            <a:r>
              <a:rPr lang="fr-FR" sz="1600"/>
              <a:t>(auxquels se sont ajoutés éventuellement les points apportés par une ou deux épreuves facultatives).</a:t>
            </a:r>
            <a:endParaRPr lang="fr-FR" sz="1200">
              <a:solidFill>
                <a:srgbClr val="5AA1D8"/>
              </a:solidFill>
            </a:endParaRPr>
          </a:p>
        </p:txBody>
      </p:sp>
      <p:pic>
        <p:nvPicPr>
          <p:cNvPr id="14" name="Image 4"/>
          <p:cNvPicPr>
            <a:picLocks noChangeAspect="1"/>
          </p:cNvPicPr>
          <p:nvPr/>
        </p:nvPicPr>
        <p:blipFill>
          <a:blip r:embed="rId2"/>
          <a:stretch/>
        </p:blipFill>
        <p:spPr bwMode="auto">
          <a:xfrm>
            <a:off x="7885546" y="3863650"/>
            <a:ext cx="910201" cy="910201"/>
          </a:xfrm>
          <a:prstGeom prst="rect">
            <a:avLst/>
          </a:prstGeom>
        </p:spPr>
      </p:pic>
    </p:spTree>
  </p:cSld>
  <p:clrMapOvr>
    <a:masterClrMapping/>
  </p:clrMapOvr>
</p:sld>
</file>

<file path=ppt/theme/theme1.xml><?xml version="1.0" encoding="utf-8"?>
<a:theme xmlns:a="http://schemas.openxmlformats.org/drawingml/2006/main" name="PREMIER MINISTR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TEMPLATE_INTITULE_OFFICIEL</Template>
  <TotalTime>16</TotalTime>
  <Words>1593</Words>
  <Application>Microsoft Office PowerPoint</Application>
  <DocSecurity>0</DocSecurity>
  <PresentationFormat>Affichage à l'écran (16:9)</PresentationFormat>
  <Paragraphs>210</Paragraphs>
  <Slides>13</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Arial Black</vt:lpstr>
      <vt:lpstr>Wingdings</vt:lpstr>
      <vt:lpstr>PREMIER MINISTRE</vt:lpstr>
      <vt:lpstr>          LE CHEF-D’ŒUVRE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Utilisateur Windows</dc:creator>
  <cp:keywords/>
  <dc:description/>
  <cp:lastModifiedBy>magali cuchetet</cp:lastModifiedBy>
  <cp:revision>100</cp:revision>
  <dcterms:created xsi:type="dcterms:W3CDTF">2020-05-25T12:57:41Z</dcterms:created>
  <dcterms:modified xsi:type="dcterms:W3CDTF">2021-01-17T16:07:14Z</dcterms:modified>
  <cp:category/>
  <dc:identifier/>
  <cp:contentStatus/>
  <dc:language/>
  <cp:version/>
</cp:coreProperties>
</file>