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57" r:id="rId2"/>
    <p:sldId id="3059" r:id="rId3"/>
    <p:sldId id="30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BB0F3-ED29-4894-8C82-BA0C4BF75EAF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3250C-F1D0-4890-88C8-D5A5A7605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55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Élargir</a:t>
            </a:r>
            <a:r>
              <a:rPr lang="fr-FR" baseline="0" dirty="0"/>
              <a:t> le spectre des métiers concernés – organisations (collectivités, associations…entreprises) TPE ou PME ou GE </a:t>
            </a:r>
          </a:p>
          <a:p>
            <a:r>
              <a:rPr lang="fr-FR" baseline="0" dirty="0"/>
              <a:t>Assistant de gestion GA et ou plusieurs métiers concernés plus spécialisés (Compta , immobilier, juridique…)</a:t>
            </a:r>
          </a:p>
          <a:p>
            <a:endParaRPr lang="fr-FR" baseline="0" dirty="0"/>
          </a:p>
        </p:txBody>
      </p:sp>
    </p:spTree>
    <p:extLst>
      <p:ext uri="{BB962C8B-B14F-4D97-AF65-F5344CB8AC3E}">
        <p14:creationId xmlns:p14="http://schemas.microsoft.com/office/powerpoint/2010/main" val="394229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Élargir</a:t>
            </a:r>
            <a:r>
              <a:rPr lang="fr-FR" baseline="0" dirty="0"/>
              <a:t> le spectre des métiers concernés – organisations (collectivités, associations…entreprises) TPE ou PME ou GE </a:t>
            </a:r>
          </a:p>
          <a:p>
            <a:r>
              <a:rPr lang="fr-FR" baseline="0" dirty="0"/>
              <a:t>Assistant de gestion GA et ou plusieurs métiers concernés plus spécialisés (Compta , immobilier, juridique…)</a:t>
            </a:r>
          </a:p>
          <a:p>
            <a:endParaRPr lang="fr-FR" baseline="0" dirty="0"/>
          </a:p>
        </p:txBody>
      </p:sp>
    </p:spTree>
    <p:extLst>
      <p:ext uri="{BB962C8B-B14F-4D97-AF65-F5344CB8AC3E}">
        <p14:creationId xmlns:p14="http://schemas.microsoft.com/office/powerpoint/2010/main" val="2963950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Élargir</a:t>
            </a:r>
            <a:r>
              <a:rPr lang="fr-FR" baseline="0" dirty="0"/>
              <a:t> le spectre des métiers concernés – organisations (collectivités, associations…entreprises) TPE ou PME ou GE </a:t>
            </a:r>
          </a:p>
          <a:p>
            <a:r>
              <a:rPr lang="fr-FR" baseline="0" dirty="0"/>
              <a:t>Assistant de gestion GA et ou plusieurs métiers concernés plus spécialisés (Compta , immobilier, juridique…)</a:t>
            </a:r>
          </a:p>
          <a:p>
            <a:endParaRPr lang="fr-FR" baseline="0" dirty="0"/>
          </a:p>
        </p:txBody>
      </p:sp>
    </p:spTree>
    <p:extLst>
      <p:ext uri="{BB962C8B-B14F-4D97-AF65-F5344CB8AC3E}">
        <p14:creationId xmlns:p14="http://schemas.microsoft.com/office/powerpoint/2010/main" val="2150000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C10D15-D7A6-48FB-82E7-6568BF3B2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E28570-09B9-483D-819A-B747E7C641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1A2D57-8B2B-4342-98B6-8C50D22DA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CD1784-0117-4D7F-A853-7AE413EA6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D9ECAD-3088-4620-AF9F-B728070F2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65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5D9AAE-6808-4BEF-92C9-B41AD0D50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6173A8-3290-4557-8B01-00000DC03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0252A5-7D03-4D3B-BFDE-75BCB301D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6438F7-D25C-4DC3-8C72-E08D0F3AA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D412EB-9F89-4B2D-A699-7D2DD6AB0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14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5586B7D-F4DA-4802-985E-2F2B48B500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3CB582-841E-4FE2-BC1E-0FB891049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EBD65D-7D76-4701-9801-B89250A97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ACA1DC-C753-437C-AACD-CEED85096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B50827-0115-4019-B0D3-19DF3F89E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662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11274537" y="6390911"/>
            <a:ext cx="815895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1073152" y="1469379"/>
            <a:ext cx="10509249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/>
              <a:t> 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9569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BDFDB1-45A8-49BA-8F05-251295828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1069E0-DD33-4A77-9072-55A84BFF8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28E06F-9CD8-47D9-90D7-684A206C1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E8A995-BA9B-4440-A462-8567053AC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E71C33-DDBC-4AB8-A98A-B6631460A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7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9B3E29-319F-46A1-9E1A-362DA291D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7F40D7B-151A-47F4-ACC7-BBE5F3B1E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6233C7-F73C-4744-9C4B-692536945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2EB1AC-8040-49DE-AAC8-BB09F6FF8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7396DC-DA04-4650-8648-4F7D0EEAC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57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F60BD5-F539-48DE-948E-315931901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775898-4EEF-42BF-ADB0-BB4963505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2C5435-B1CA-485A-B703-E6EA846E0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C264B3-976D-4317-9640-053AD8F13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985142-29D6-4FF7-93FD-C4C78F369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BAEE88-1032-4B55-83A3-5CB85BED7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3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D9D54E-9BE4-4342-AE6C-4362755EA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BDEF7A-F3FE-423B-B7E7-3BC091FAB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624C20-E342-4480-B75A-42E9DDB61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FB701E-244F-43A3-B4DF-D466DDE5D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9669F37-7F1D-4CC1-AF92-72CB970884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701E979-B078-4E0E-9282-54CEAD4A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B187500-4BB0-41D4-B155-EE729576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8DF0B1B-F79E-4DDE-83DD-8F1364B44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33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7F03A0-4C3D-488B-A062-3A253048F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80BE8F5-15CC-41FD-A54B-143B1AEB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AEC060-E875-4F89-92EC-2C1804090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680261-4FDD-48E9-A4A5-B2CCD6F20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66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DE44D5A-08E6-4987-AB48-13B7A335A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42FF13E-B325-490D-92C6-99228B91A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E2FB999-586B-4C4C-B4D0-6412CAC2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8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493BB6-9710-40B7-AC8E-E7E40603A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786CF0-4A93-4DE0-AE5D-1D8D5C4B1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1BCD9C-C608-42AA-9D5D-DB65309D8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FF3209-0975-4C4B-9CF7-75D4348C0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6A50C1-F178-4E6D-B740-C4085630F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EFCD38-412F-41F7-9FDF-BEDD559B9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80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581D7C-FE78-4AA7-A6C7-FBF7726E4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931A440-AC54-46A7-BF7E-9E080105B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5E1990-23D1-4A6A-A75D-CD88E0D20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191C6B-C68F-4F69-AB92-615D5D82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AB713B-8C67-4E5D-87E0-B12A5B036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E76C61-75CF-4DE0-9FA0-C586FFD2C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48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F016412-4574-43F4-B519-100B47DFF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DC154D-046B-436D-8062-ED7C865BD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1F88EF-5F4A-4A82-BADD-A9238CB8F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63EB-AC53-465D-A5CB-28161C7BF049}" type="datetimeFigureOut">
              <a:rPr lang="fr-FR" smtClean="0"/>
              <a:t>17/01/2021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B6D069-5F78-4A52-AD2F-7DD5478940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8E36CF-D827-4A44-B87F-182A72D24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1D2B4-A7DE-4D48-8240-4EE84E5E9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82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08E724DD-ECCF-4BFB-8CF9-3B0F71FF4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4349" y="506889"/>
            <a:ext cx="7881400" cy="652327"/>
          </a:xfrm>
        </p:spPr>
        <p:txBody>
          <a:bodyPr>
            <a:normAutofit/>
          </a:bodyPr>
          <a:lstStyle/>
          <a:p>
            <a:r>
              <a:rPr lang="fr-FR" sz="2800" b="1" dirty="0"/>
              <a:t>Mutualisation des ressources académiques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6E4C9CC-220A-4D16-8B54-CDF3FCB97F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66312" y="3714253"/>
            <a:ext cx="3786471" cy="1811396"/>
          </a:xfrm>
          <a:prstGeom prst="rect">
            <a:avLst/>
          </a:prstGeom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47FA0BBD-7077-4395-BEBB-C3B8FFC88CD3}"/>
              </a:ext>
            </a:extLst>
          </p:cNvPr>
          <p:cNvGrpSpPr/>
          <p:nvPr/>
        </p:nvGrpSpPr>
        <p:grpSpPr>
          <a:xfrm>
            <a:off x="1716362" y="1839904"/>
            <a:ext cx="4387424" cy="2551443"/>
            <a:chOff x="490710" y="1097419"/>
            <a:chExt cx="5193071" cy="2830224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1E5A8363-E5F1-43AD-831D-75911BFE2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10" y="1097419"/>
              <a:ext cx="5193071" cy="2830224"/>
            </a:xfrm>
            <a:prstGeom prst="rect">
              <a:avLst/>
            </a:prstGeom>
          </p:spPr>
        </p:pic>
        <p:sp>
          <p:nvSpPr>
            <p:cNvPr id="9" name="Rectangle à coins arrondis 5">
              <a:extLst>
                <a:ext uri="{FF2B5EF4-FFF2-40B4-BE49-F238E27FC236}">
                  <a16:creationId xmlns:a16="http://schemas.microsoft.com/office/drawing/2014/main" id="{61A982A1-71A8-48D0-99D4-95A51C56F263}"/>
                </a:ext>
              </a:extLst>
            </p:cNvPr>
            <p:cNvSpPr/>
            <p:nvPr/>
          </p:nvSpPr>
          <p:spPr>
            <a:xfrm>
              <a:off x="2571725" y="1460419"/>
              <a:ext cx="888000" cy="1920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</a:rPr>
                <a:t>Non merci !</a:t>
              </a:r>
            </a:p>
          </p:txBody>
        </p:sp>
        <p:sp>
          <p:nvSpPr>
            <p:cNvPr id="10" name="Rectangle à coins arrondis 6">
              <a:extLst>
                <a:ext uri="{FF2B5EF4-FFF2-40B4-BE49-F238E27FC236}">
                  <a16:creationId xmlns:a16="http://schemas.microsoft.com/office/drawing/2014/main" id="{D6727AFD-774C-4D0C-B600-342A63141644}"/>
                </a:ext>
              </a:extLst>
            </p:cNvPr>
            <p:cNvSpPr/>
            <p:nvPr/>
          </p:nvSpPr>
          <p:spPr>
            <a:xfrm>
              <a:off x="3856126" y="1453121"/>
              <a:ext cx="1008000" cy="3960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</a:rPr>
                <a:t>On est trop occupé</a:t>
              </a:r>
            </a:p>
          </p:txBody>
        </p:sp>
      </p:grpSp>
      <p:sp>
        <p:nvSpPr>
          <p:cNvPr id="11" name="Flèche droite à entaille 21">
            <a:extLst>
              <a:ext uri="{FF2B5EF4-FFF2-40B4-BE49-F238E27FC236}">
                <a16:creationId xmlns:a16="http://schemas.microsoft.com/office/drawing/2014/main" id="{C11B11C7-E8BE-4574-96E8-ABC21DCEF212}"/>
              </a:ext>
            </a:extLst>
          </p:cNvPr>
          <p:cNvSpPr/>
          <p:nvPr/>
        </p:nvSpPr>
        <p:spPr>
          <a:xfrm>
            <a:off x="4879799" y="4433805"/>
            <a:ext cx="1405250" cy="372292"/>
          </a:xfrm>
          <a:prstGeom prst="notched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9047AB3-E397-46D3-AF6B-1B91904031C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055" y="1372150"/>
            <a:ext cx="531457" cy="53145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8DB7542-586A-456F-A5FE-D315B15CB799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435" y="473007"/>
            <a:ext cx="531457" cy="531457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D168B6E-9724-41D5-970F-E42D8B483A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161" y="3251453"/>
            <a:ext cx="2396597" cy="77033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DED3D67-841A-47C4-8B0D-FF4AFBBEC48B}"/>
              </a:ext>
            </a:extLst>
          </p:cNvPr>
          <p:cNvSpPr/>
          <p:nvPr/>
        </p:nvSpPr>
        <p:spPr>
          <a:xfrm>
            <a:off x="2225749" y="6230680"/>
            <a:ext cx="6241311" cy="5422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Accompagnement Mise en œuvre Bac Pro </a:t>
            </a:r>
            <a:r>
              <a:rPr lang="fr-FR" dirty="0" err="1"/>
              <a:t>AGOrA</a:t>
            </a:r>
            <a:r>
              <a:rPr lang="fr-FR" dirty="0"/>
              <a:t> – Journée 1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F88FD3B-FF3D-4874-8D54-FF0B6F1A2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439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08E724DD-ECCF-4BFB-8CF9-3B0F71FF4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4349" y="506889"/>
            <a:ext cx="7881400" cy="652327"/>
          </a:xfrm>
        </p:spPr>
        <p:txBody>
          <a:bodyPr>
            <a:normAutofit/>
          </a:bodyPr>
          <a:lstStyle/>
          <a:p>
            <a:r>
              <a:rPr lang="fr-FR" sz="2800" b="1" dirty="0"/>
              <a:t>Mutualisation des ressources académiques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6E4C9CC-220A-4D16-8B54-CDF3FCB97F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66312" y="3714253"/>
            <a:ext cx="3786471" cy="1811396"/>
          </a:xfrm>
          <a:prstGeom prst="rect">
            <a:avLst/>
          </a:prstGeom>
        </p:spPr>
      </p:pic>
      <p:sp>
        <p:nvSpPr>
          <p:cNvPr id="11" name="Flèche droite à entaille 21">
            <a:extLst>
              <a:ext uri="{FF2B5EF4-FFF2-40B4-BE49-F238E27FC236}">
                <a16:creationId xmlns:a16="http://schemas.microsoft.com/office/drawing/2014/main" id="{C11B11C7-E8BE-4574-96E8-ABC21DCEF212}"/>
              </a:ext>
            </a:extLst>
          </p:cNvPr>
          <p:cNvSpPr/>
          <p:nvPr/>
        </p:nvSpPr>
        <p:spPr>
          <a:xfrm>
            <a:off x="4879799" y="4433805"/>
            <a:ext cx="1405250" cy="372292"/>
          </a:xfrm>
          <a:prstGeom prst="notched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9047AB3-E397-46D3-AF6B-1B91904031C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055" y="1372150"/>
            <a:ext cx="531457" cy="53145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8DB7542-586A-456F-A5FE-D315B15CB79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435" y="473007"/>
            <a:ext cx="531457" cy="53145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DED3D67-841A-47C4-8B0D-FF4AFBBEC48B}"/>
              </a:ext>
            </a:extLst>
          </p:cNvPr>
          <p:cNvSpPr/>
          <p:nvPr/>
        </p:nvSpPr>
        <p:spPr>
          <a:xfrm>
            <a:off x="2225749" y="6230680"/>
            <a:ext cx="6241311" cy="5422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Accompagnement Mise en œuvre Bac Pro </a:t>
            </a:r>
            <a:r>
              <a:rPr lang="fr-FR" dirty="0" err="1"/>
              <a:t>AGOrA</a:t>
            </a:r>
            <a:r>
              <a:rPr lang="fr-FR" dirty="0"/>
              <a:t> – Journée 1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F88FD3B-FF3D-4874-8D54-FF0B6F1A2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A3DC320-B4E7-44CF-A7DB-60AC192B5B24}"/>
              </a:ext>
            </a:extLst>
          </p:cNvPr>
          <p:cNvSpPr txBox="1"/>
          <p:nvPr/>
        </p:nvSpPr>
        <p:spPr>
          <a:xfrm>
            <a:off x="2512828" y="1786270"/>
            <a:ext cx="716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1</a:t>
            </a:r>
            <a:r>
              <a:rPr lang="fr-FR" sz="2400" baseline="30000" dirty="0"/>
              <a:t>er</a:t>
            </a:r>
            <a:r>
              <a:rPr lang="fr-FR" sz="2400" dirty="0"/>
              <a:t> travail - Réfléchissez et proposez :</a:t>
            </a:r>
          </a:p>
          <a:p>
            <a:pPr marL="342900" indent="-342900">
              <a:buFontTx/>
              <a:buChar char="-"/>
            </a:pPr>
            <a:r>
              <a:rPr lang="fr-FR" sz="2400" dirty="0"/>
              <a:t>une progression sur les 3 années, </a:t>
            </a:r>
          </a:p>
          <a:p>
            <a:pPr marL="342900" indent="-342900">
              <a:buFontTx/>
              <a:buChar char="-"/>
            </a:pPr>
            <a:r>
              <a:rPr lang="fr-FR" sz="2400" dirty="0"/>
              <a:t>un partage des compétences entre les enseignants d’une même classe</a:t>
            </a:r>
          </a:p>
        </p:txBody>
      </p:sp>
    </p:spTree>
    <p:extLst>
      <p:ext uri="{BB962C8B-B14F-4D97-AF65-F5344CB8AC3E}">
        <p14:creationId xmlns:p14="http://schemas.microsoft.com/office/powerpoint/2010/main" val="32004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08E724DD-ECCF-4BFB-8CF9-3B0F71FF4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4349" y="506889"/>
            <a:ext cx="7881400" cy="652327"/>
          </a:xfrm>
        </p:spPr>
        <p:txBody>
          <a:bodyPr>
            <a:normAutofit/>
          </a:bodyPr>
          <a:lstStyle/>
          <a:p>
            <a:r>
              <a:rPr lang="fr-FR" sz="2800" b="1" dirty="0"/>
              <a:t>Mutualisation des ressources académiques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6E4C9CC-220A-4D16-8B54-CDF3FCB97F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66312" y="3714253"/>
            <a:ext cx="3786471" cy="1811396"/>
          </a:xfrm>
          <a:prstGeom prst="rect">
            <a:avLst/>
          </a:prstGeom>
        </p:spPr>
      </p:pic>
      <p:sp>
        <p:nvSpPr>
          <p:cNvPr id="11" name="Flèche droite à entaille 21">
            <a:extLst>
              <a:ext uri="{FF2B5EF4-FFF2-40B4-BE49-F238E27FC236}">
                <a16:creationId xmlns:a16="http://schemas.microsoft.com/office/drawing/2014/main" id="{C11B11C7-E8BE-4574-96E8-ABC21DCEF212}"/>
              </a:ext>
            </a:extLst>
          </p:cNvPr>
          <p:cNvSpPr/>
          <p:nvPr/>
        </p:nvSpPr>
        <p:spPr>
          <a:xfrm>
            <a:off x="4879799" y="4433805"/>
            <a:ext cx="1405250" cy="372292"/>
          </a:xfrm>
          <a:prstGeom prst="notched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9047AB3-E397-46D3-AF6B-1B91904031C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055" y="1372150"/>
            <a:ext cx="531457" cy="53145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8DB7542-586A-456F-A5FE-D315B15CB79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435" y="473007"/>
            <a:ext cx="531457" cy="53145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DED3D67-841A-47C4-8B0D-FF4AFBBEC48B}"/>
              </a:ext>
            </a:extLst>
          </p:cNvPr>
          <p:cNvSpPr/>
          <p:nvPr/>
        </p:nvSpPr>
        <p:spPr>
          <a:xfrm>
            <a:off x="2225749" y="6230680"/>
            <a:ext cx="6241311" cy="5422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Accompagnement Mise en œuvre Bac Pro </a:t>
            </a:r>
            <a:r>
              <a:rPr lang="fr-FR" dirty="0" err="1"/>
              <a:t>AGOrA</a:t>
            </a:r>
            <a:r>
              <a:rPr lang="fr-FR" dirty="0"/>
              <a:t> – Journée 1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F88FD3B-FF3D-4874-8D54-FF0B6F1A2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A3DC320-B4E7-44CF-A7DB-60AC192B5B24}"/>
              </a:ext>
            </a:extLst>
          </p:cNvPr>
          <p:cNvSpPr txBox="1"/>
          <p:nvPr/>
        </p:nvSpPr>
        <p:spPr>
          <a:xfrm>
            <a:off x="2512828" y="1786271"/>
            <a:ext cx="716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2</a:t>
            </a:r>
            <a:r>
              <a:rPr lang="fr-FR" sz="2400" baseline="30000" dirty="0"/>
              <a:t>nd</a:t>
            </a:r>
            <a:r>
              <a:rPr lang="fr-FR" sz="2400" dirty="0"/>
              <a:t> travail - À partir d’une matrice, réfléchissez et proposez :</a:t>
            </a:r>
          </a:p>
          <a:p>
            <a:pPr marL="342900" indent="-342900">
              <a:buFontTx/>
              <a:buChar char="-"/>
            </a:pPr>
            <a:r>
              <a:rPr lang="fr-FR" sz="2400" dirty="0"/>
              <a:t>une activité pour vos élèves </a:t>
            </a:r>
          </a:p>
        </p:txBody>
      </p:sp>
    </p:spTree>
    <p:extLst>
      <p:ext uri="{BB962C8B-B14F-4D97-AF65-F5344CB8AC3E}">
        <p14:creationId xmlns:p14="http://schemas.microsoft.com/office/powerpoint/2010/main" val="31310984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Grand écran</PresentationFormat>
  <Paragraphs>22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Mutualisation des ressources académiques</vt:lpstr>
      <vt:lpstr>Mutualisation des ressources académiques</vt:lpstr>
      <vt:lpstr>Mutualisation des ressources académiques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Mutualisation des ressources académiques</dc:title>
  <dc:creator>magali cuchetet</dc:creator>
  <cp:lastModifiedBy>magali cuchetet</cp:lastModifiedBy>
  <cp:revision>1</cp:revision>
  <dcterms:created xsi:type="dcterms:W3CDTF">2021-01-17T15:23:04Z</dcterms:created>
  <dcterms:modified xsi:type="dcterms:W3CDTF">2021-01-17T15:23:58Z</dcterms:modified>
</cp:coreProperties>
</file>