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6336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436" y="502785"/>
            <a:ext cx="27101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6336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614" y="2003002"/>
            <a:ext cx="8446770" cy="181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574" y="228599"/>
            <a:ext cx="4235450" cy="4187825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0" rIns="0" bIns="0" rtlCol="0">
            <a:spAutoFit/>
          </a:bodyPr>
          <a:lstStyle/>
          <a:p>
            <a:pPr marL="142875">
              <a:lnSpc>
                <a:spcPts val="5940"/>
              </a:lnSpc>
            </a:pPr>
            <a:r>
              <a:rPr sz="5400" b="1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endParaRPr sz="5400">
              <a:latin typeface="Arial"/>
              <a:cs typeface="Arial"/>
            </a:endParaRPr>
          </a:p>
          <a:p>
            <a:pPr marL="394970" marR="376555" algn="ctr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solidFill>
                  <a:srgbClr val="FEFA31"/>
                </a:solidFill>
                <a:latin typeface="Arial"/>
                <a:cs typeface="Arial"/>
              </a:rPr>
              <a:t>Classe</a:t>
            </a:r>
            <a:r>
              <a:rPr sz="3200" spc="-45" dirty="0">
                <a:solidFill>
                  <a:srgbClr val="FEFA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EFA31"/>
                </a:solidFill>
                <a:latin typeface="Arial"/>
                <a:cs typeface="Arial"/>
              </a:rPr>
              <a:t>de</a:t>
            </a:r>
            <a:r>
              <a:rPr sz="3200" spc="-45" dirty="0">
                <a:solidFill>
                  <a:srgbClr val="FEFA3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EFA31"/>
                </a:solidFill>
                <a:latin typeface="Arial"/>
                <a:cs typeface="Arial"/>
              </a:rPr>
              <a:t>seconde </a:t>
            </a:r>
            <a:r>
              <a:rPr sz="3200" spc="-875" dirty="0">
                <a:solidFill>
                  <a:srgbClr val="FEFA3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EFA31"/>
                </a:solidFill>
                <a:latin typeface="Arial"/>
                <a:cs typeface="Arial"/>
              </a:rPr>
              <a:t>Commune</a:t>
            </a:r>
            <a:endParaRPr sz="3200">
              <a:latin typeface="Arial"/>
              <a:cs typeface="Arial"/>
            </a:endParaRPr>
          </a:p>
          <a:p>
            <a:pPr marL="10795" algn="ctr">
              <a:lnSpc>
                <a:spcPts val="4785"/>
              </a:lnSpc>
            </a:pPr>
            <a:r>
              <a:rPr sz="4000" dirty="0">
                <a:solidFill>
                  <a:srgbClr val="FEFA31"/>
                </a:solidFill>
                <a:latin typeface="Arial"/>
                <a:cs typeface="Arial"/>
              </a:rPr>
              <a:t>GATL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02436" y="2378074"/>
            <a:ext cx="2057400" cy="2038350"/>
            <a:chOff x="6802436" y="2378074"/>
            <a:chExt cx="2057400" cy="2038350"/>
          </a:xfrm>
        </p:grpSpPr>
        <p:sp>
          <p:nvSpPr>
            <p:cNvPr id="4" name="object 4"/>
            <p:cNvSpPr/>
            <p:nvPr/>
          </p:nvSpPr>
          <p:spPr>
            <a:xfrm>
              <a:off x="6802436" y="2378074"/>
              <a:ext cx="2057400" cy="2038350"/>
            </a:xfrm>
            <a:custGeom>
              <a:avLst/>
              <a:gdLst/>
              <a:ahLst/>
              <a:cxnLst/>
              <a:rect l="l" t="t" r="r" b="b"/>
              <a:pathLst>
                <a:path w="2057400" h="2038350">
                  <a:moveTo>
                    <a:pt x="2057400" y="0"/>
                  </a:moveTo>
                  <a:lnTo>
                    <a:pt x="0" y="0"/>
                  </a:lnTo>
                  <a:lnTo>
                    <a:pt x="0" y="2038349"/>
                  </a:lnTo>
                  <a:lnTo>
                    <a:pt x="2057400" y="2038349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330E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9924" y="2539999"/>
              <a:ext cx="1657350" cy="17129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84139" y="4646190"/>
            <a:ext cx="3596640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663366"/>
                </a:solidFill>
                <a:latin typeface="Georgia"/>
                <a:cs typeface="Georgia"/>
              </a:rPr>
              <a:t>Famille</a:t>
            </a:r>
            <a:r>
              <a:rPr sz="2800" spc="-15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63366"/>
                </a:solidFill>
                <a:latin typeface="Georgia"/>
                <a:cs typeface="Georgia"/>
              </a:rPr>
              <a:t>de</a:t>
            </a:r>
            <a:r>
              <a:rPr sz="2800" spc="-15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663366"/>
                </a:solidFill>
                <a:latin typeface="Georgia"/>
                <a:cs typeface="Georgia"/>
              </a:rPr>
              <a:t>métiers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888888"/>
                </a:solidFill>
                <a:latin typeface="Georgia"/>
                <a:cs typeface="Georgia"/>
              </a:rPr>
              <a:t>Choix du </a:t>
            </a:r>
            <a:r>
              <a:rPr sz="2400" dirty="0">
                <a:solidFill>
                  <a:srgbClr val="888888"/>
                </a:solidFill>
                <a:latin typeface="Georgia"/>
                <a:cs typeface="Georgia"/>
              </a:rPr>
              <a:t>Bac </a:t>
            </a:r>
            <a:r>
              <a:rPr sz="2400" spc="-5" dirty="0">
                <a:solidFill>
                  <a:srgbClr val="888888"/>
                </a:solidFill>
                <a:latin typeface="Georgia"/>
                <a:cs typeface="Georgia"/>
              </a:rPr>
              <a:t>pro en classe </a:t>
            </a:r>
            <a:r>
              <a:rPr sz="2400" spc="-565" dirty="0">
                <a:solidFill>
                  <a:srgbClr val="888888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888888"/>
                </a:solidFill>
                <a:latin typeface="Georgia"/>
                <a:cs typeface="Georgia"/>
              </a:rPr>
              <a:t>de première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4386" y="228599"/>
            <a:ext cx="2057400" cy="2038350"/>
          </a:xfrm>
          <a:prstGeom prst="rect">
            <a:avLst/>
          </a:prstGeom>
          <a:solidFill>
            <a:srgbClr val="A3A0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200"/>
              </a:spcBef>
            </a:pPr>
            <a:r>
              <a:rPr sz="4000" dirty="0">
                <a:solidFill>
                  <a:srgbClr val="854805"/>
                </a:solidFill>
                <a:latin typeface="Arial"/>
                <a:cs typeface="Arial"/>
              </a:rPr>
              <a:t>AGOrA</a:t>
            </a:r>
            <a:endParaRPr sz="4000">
              <a:latin typeface="Arial"/>
              <a:cs typeface="Arial"/>
            </a:endParaRPr>
          </a:p>
          <a:p>
            <a:pPr marL="226060" marR="120650">
              <a:lnSpc>
                <a:spcPct val="100000"/>
              </a:lnSpc>
              <a:spcBef>
                <a:spcPts val="819"/>
              </a:spcBef>
            </a:pP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Assistance </a:t>
            </a:r>
            <a:r>
              <a:rPr sz="1800" dirty="0">
                <a:solidFill>
                  <a:srgbClr val="854805"/>
                </a:solidFill>
                <a:latin typeface="Arial"/>
                <a:cs typeface="Arial"/>
              </a:rPr>
              <a:t>à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la </a:t>
            </a:r>
            <a:r>
              <a:rPr sz="1800" dirty="0">
                <a:solidFill>
                  <a:srgbClr val="85480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gestion des </a:t>
            </a:r>
            <a:r>
              <a:rPr sz="1800" dirty="0">
                <a:solidFill>
                  <a:srgbClr val="85480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organisations et </a:t>
            </a:r>
            <a:r>
              <a:rPr sz="1800" dirty="0">
                <a:solidFill>
                  <a:srgbClr val="85480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de</a:t>
            </a:r>
            <a:r>
              <a:rPr sz="1800" spc="-40" dirty="0">
                <a:solidFill>
                  <a:srgbClr val="85480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leurs</a:t>
            </a:r>
            <a:r>
              <a:rPr sz="1800" spc="-40" dirty="0">
                <a:solidFill>
                  <a:srgbClr val="854805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854805"/>
                </a:solidFill>
                <a:latin typeface="Arial"/>
                <a:cs typeface="Arial"/>
              </a:rPr>
              <a:t>activités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2436" y="228599"/>
            <a:ext cx="2057400" cy="2038350"/>
          </a:xfrm>
          <a:prstGeom prst="rect">
            <a:avLst/>
          </a:prstGeom>
          <a:solidFill>
            <a:srgbClr val="666699"/>
          </a:solidFill>
        </p:spPr>
        <p:txBody>
          <a:bodyPr vert="horz" wrap="square" lIns="0" tIns="179070" rIns="0" bIns="0" rtlCol="0">
            <a:spAutoFit/>
          </a:bodyPr>
          <a:lstStyle/>
          <a:p>
            <a:pPr marL="45085" marR="389890">
              <a:lnSpc>
                <a:spcPct val="100000"/>
              </a:lnSpc>
              <a:spcBef>
                <a:spcPts val="1410"/>
              </a:spcBef>
            </a:pPr>
            <a:r>
              <a:rPr sz="1800" spc="-5" dirty="0">
                <a:solidFill>
                  <a:srgbClr val="EBEBDF"/>
                </a:solidFill>
                <a:latin typeface="Arial"/>
                <a:cs typeface="Arial"/>
              </a:rPr>
              <a:t>Organisation</a:t>
            </a:r>
            <a:r>
              <a:rPr sz="1800" spc="-50" dirty="0">
                <a:solidFill>
                  <a:srgbClr val="EBEBD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BEBDF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EBEBD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EBEBDF"/>
                </a:solidFill>
                <a:latin typeface="Arial"/>
                <a:cs typeface="Arial"/>
              </a:rPr>
              <a:t>transport </a:t>
            </a:r>
            <a:r>
              <a:rPr sz="1800" spc="-5" dirty="0">
                <a:solidFill>
                  <a:srgbClr val="EBEBDF"/>
                </a:solidFill>
                <a:latin typeface="Arial"/>
                <a:cs typeface="Arial"/>
              </a:rPr>
              <a:t>de </a:t>
            </a:r>
            <a:r>
              <a:rPr sz="1800" dirty="0">
                <a:solidFill>
                  <a:srgbClr val="EBEBDF"/>
                </a:solidFill>
                <a:latin typeface="Arial"/>
                <a:cs typeface="Arial"/>
              </a:rPr>
              <a:t> marchandises</a:t>
            </a:r>
            <a:endParaRPr sz="1800">
              <a:latin typeface="Arial"/>
              <a:cs typeface="Arial"/>
            </a:endParaRPr>
          </a:p>
          <a:p>
            <a:pPr marL="789940">
              <a:lnSpc>
                <a:spcPct val="100000"/>
              </a:lnSpc>
              <a:spcBef>
                <a:spcPts val="745"/>
              </a:spcBef>
            </a:pPr>
            <a:r>
              <a:rPr sz="4000" dirty="0">
                <a:solidFill>
                  <a:srgbClr val="FFFEB9"/>
                </a:solidFill>
                <a:latin typeface="Arial"/>
                <a:cs typeface="Arial"/>
              </a:rPr>
              <a:t>OTM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4386" y="2378074"/>
            <a:ext cx="2057400" cy="2038350"/>
          </a:xfrm>
          <a:prstGeom prst="rect">
            <a:avLst/>
          </a:prstGeom>
          <a:solidFill>
            <a:srgbClr val="99996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3200" spc="-5" dirty="0">
                <a:solidFill>
                  <a:srgbClr val="4C4C72"/>
                </a:solidFill>
                <a:latin typeface="Arial"/>
                <a:cs typeface="Arial"/>
              </a:rPr>
              <a:t>Logistique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286" y="4530725"/>
            <a:ext cx="4800600" cy="2054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4908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2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La</a:t>
            </a:r>
            <a:r>
              <a:rPr sz="3600" spc="-15" dirty="0"/>
              <a:t> </a:t>
            </a:r>
            <a:r>
              <a:rPr sz="3600" spc="-5" dirty="0"/>
              <a:t>formation</a:t>
            </a:r>
            <a:r>
              <a:rPr sz="3600" spc="-15" dirty="0"/>
              <a:t> </a:t>
            </a:r>
            <a:r>
              <a:rPr sz="3600" spc="-5" dirty="0"/>
              <a:t>générale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8312" y="3581400"/>
            <a:ext cx="4865686" cy="2882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4314" y="138390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0114" y="1263257"/>
            <a:ext cx="3815715" cy="25019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spc="-5" dirty="0">
                <a:latin typeface="Georgia"/>
                <a:cs typeface="Georgia"/>
              </a:rPr>
              <a:t>Français*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Georgia"/>
                <a:cs typeface="Georgia"/>
              </a:rPr>
              <a:t>Histoire-Géographie et Education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civique</a:t>
            </a:r>
            <a:endParaRPr sz="2000">
              <a:latin typeface="Georgia"/>
              <a:cs typeface="Georgia"/>
            </a:endParaRPr>
          </a:p>
          <a:p>
            <a:pPr marL="12700" marR="1104900">
              <a:lnSpc>
                <a:spcPts val="2850"/>
              </a:lnSpc>
              <a:spcBef>
                <a:spcPts val="170"/>
              </a:spcBef>
            </a:pPr>
            <a:r>
              <a:rPr sz="2000" spc="-5" dirty="0">
                <a:latin typeface="Georgia"/>
                <a:cs typeface="Georgia"/>
              </a:rPr>
              <a:t>Langues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vivantes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1*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2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Mathématiques*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000" spc="-5" dirty="0">
                <a:latin typeface="Georgia"/>
                <a:cs typeface="Georgia"/>
              </a:rPr>
              <a:t>Arts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appliqués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Georgia"/>
                <a:cs typeface="Georgia"/>
              </a:rPr>
              <a:t>Education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physique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sportive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314" y="174585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314" y="241260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314" y="277455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314" y="313650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314" y="3498457"/>
            <a:ext cx="1771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9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4314" y="4158857"/>
            <a:ext cx="449834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58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* </a:t>
            </a:r>
            <a:r>
              <a:rPr sz="1800" spc="-5" dirty="0">
                <a:latin typeface="Georgia"/>
                <a:cs typeface="Georgia"/>
              </a:rPr>
              <a:t>dont enseignements liés </a:t>
            </a:r>
            <a:r>
              <a:rPr sz="1800" dirty="0">
                <a:latin typeface="Georgia"/>
                <a:cs typeface="Georgia"/>
              </a:rPr>
              <a:t>à </a:t>
            </a:r>
            <a:r>
              <a:rPr sz="1800" spc="-5" dirty="0">
                <a:latin typeface="Georgia"/>
                <a:cs typeface="Georgia"/>
              </a:rPr>
              <a:t>la spécialité </a:t>
            </a:r>
            <a:r>
              <a:rPr sz="1800" dirty="0">
                <a:latin typeface="Georgia"/>
                <a:cs typeface="Georgia"/>
              </a:rPr>
              <a:t>(co-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intervention)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136" y="20623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325000"/>
            <a:ext cx="4622165" cy="80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90"/>
              </a:lnSpc>
              <a:spcBef>
                <a:spcPts val="100"/>
              </a:spcBef>
            </a:pPr>
            <a:r>
              <a:rPr sz="3200" spc="-5" dirty="0">
                <a:solidFill>
                  <a:srgbClr val="4C264C"/>
                </a:solidFill>
                <a:latin typeface="Georgia"/>
                <a:cs typeface="Georgia"/>
              </a:rPr>
              <a:t>PFMP</a:t>
            </a:r>
            <a:endParaRPr sz="3200">
              <a:latin typeface="Georgia"/>
              <a:cs typeface="Georgia"/>
            </a:endParaRPr>
          </a:p>
          <a:p>
            <a:pPr marL="808990">
              <a:lnSpc>
                <a:spcPts val="2350"/>
              </a:lnSpc>
            </a:pPr>
            <a:r>
              <a:rPr sz="2000" dirty="0">
                <a:solidFill>
                  <a:srgbClr val="4C264C"/>
                </a:solidFill>
                <a:latin typeface="Georgia"/>
                <a:cs typeface="Georgia"/>
              </a:rPr>
              <a:t>22</a:t>
            </a:r>
            <a:r>
              <a:rPr sz="2000" spc="-10" dirty="0">
                <a:solidFill>
                  <a:srgbClr val="4C264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C264C"/>
                </a:solidFill>
                <a:latin typeface="Georgia"/>
                <a:cs typeface="Georgia"/>
              </a:rPr>
              <a:t>semaines</a:t>
            </a:r>
            <a:r>
              <a:rPr sz="2000" spc="-10" dirty="0">
                <a:solidFill>
                  <a:srgbClr val="4C264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C264C"/>
                </a:solidFill>
                <a:latin typeface="Georgia"/>
                <a:cs typeface="Georgia"/>
              </a:rPr>
              <a:t>de stage</a:t>
            </a:r>
            <a:r>
              <a:rPr sz="2000" spc="-10" dirty="0">
                <a:solidFill>
                  <a:srgbClr val="4C264C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C264C"/>
                </a:solidFill>
                <a:latin typeface="Georgia"/>
                <a:cs typeface="Georgia"/>
              </a:rPr>
              <a:t>sur trois </a:t>
            </a:r>
            <a:r>
              <a:rPr sz="2000" dirty="0">
                <a:solidFill>
                  <a:srgbClr val="4C264C"/>
                </a:solidFill>
                <a:latin typeface="Georgia"/>
                <a:cs typeface="Georgia"/>
              </a:rPr>
              <a:t>ans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20774" y="1544637"/>
            <a:ext cx="8023859" cy="4059554"/>
            <a:chOff x="1120774" y="1544637"/>
            <a:chExt cx="8023859" cy="405955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820" y="2057009"/>
              <a:ext cx="3413192" cy="31964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28875" y="4079875"/>
              <a:ext cx="3876675" cy="1511300"/>
            </a:xfrm>
            <a:custGeom>
              <a:avLst/>
              <a:gdLst/>
              <a:ahLst/>
              <a:cxnLst/>
              <a:rect l="l" t="t" r="r" b="b"/>
              <a:pathLst>
                <a:path w="3876675" h="1511300">
                  <a:moveTo>
                    <a:pt x="47227" y="377824"/>
                  </a:moveTo>
                  <a:lnTo>
                    <a:pt x="0" y="377824"/>
                  </a:lnTo>
                  <a:lnTo>
                    <a:pt x="0" y="1133474"/>
                  </a:lnTo>
                  <a:lnTo>
                    <a:pt x="47227" y="1133474"/>
                  </a:lnTo>
                  <a:lnTo>
                    <a:pt x="47227" y="377824"/>
                  </a:lnTo>
                  <a:close/>
                </a:path>
                <a:path w="3876675" h="1511300">
                  <a:moveTo>
                    <a:pt x="188912" y="377824"/>
                  </a:moveTo>
                  <a:lnTo>
                    <a:pt x="94456" y="377824"/>
                  </a:lnTo>
                  <a:lnTo>
                    <a:pt x="94456" y="1133474"/>
                  </a:lnTo>
                  <a:lnTo>
                    <a:pt x="188912" y="1133474"/>
                  </a:lnTo>
                  <a:lnTo>
                    <a:pt x="188912" y="377824"/>
                  </a:lnTo>
                  <a:close/>
                </a:path>
                <a:path w="3876675" h="1511300">
                  <a:moveTo>
                    <a:pt x="3121024" y="0"/>
                  </a:moveTo>
                  <a:lnTo>
                    <a:pt x="3121024" y="377824"/>
                  </a:lnTo>
                  <a:lnTo>
                    <a:pt x="236140" y="377824"/>
                  </a:lnTo>
                  <a:lnTo>
                    <a:pt x="236140" y="1133474"/>
                  </a:lnTo>
                  <a:lnTo>
                    <a:pt x="3121024" y="1133474"/>
                  </a:lnTo>
                  <a:lnTo>
                    <a:pt x="3121024" y="1511299"/>
                  </a:lnTo>
                  <a:lnTo>
                    <a:pt x="3876674" y="755649"/>
                  </a:lnTo>
                  <a:lnTo>
                    <a:pt x="3121024" y="0"/>
                  </a:lnTo>
                  <a:close/>
                </a:path>
              </a:pathLst>
            </a:custGeom>
            <a:solidFill>
              <a:srgbClr val="FCD2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28875" y="4079875"/>
              <a:ext cx="3876675" cy="1511300"/>
            </a:xfrm>
            <a:custGeom>
              <a:avLst/>
              <a:gdLst/>
              <a:ahLst/>
              <a:cxnLst/>
              <a:rect l="l" t="t" r="r" b="b"/>
              <a:pathLst>
                <a:path w="3876675" h="1511300">
                  <a:moveTo>
                    <a:pt x="0" y="377824"/>
                  </a:moveTo>
                  <a:lnTo>
                    <a:pt x="47227" y="377824"/>
                  </a:lnTo>
                  <a:lnTo>
                    <a:pt x="47227" y="1133474"/>
                  </a:lnTo>
                  <a:lnTo>
                    <a:pt x="0" y="1133474"/>
                  </a:lnTo>
                  <a:lnTo>
                    <a:pt x="0" y="377824"/>
                  </a:lnTo>
                  <a:close/>
                </a:path>
                <a:path w="3876675" h="1511300">
                  <a:moveTo>
                    <a:pt x="94456" y="377824"/>
                  </a:moveTo>
                  <a:lnTo>
                    <a:pt x="188912" y="377824"/>
                  </a:lnTo>
                  <a:lnTo>
                    <a:pt x="188912" y="1133474"/>
                  </a:lnTo>
                  <a:lnTo>
                    <a:pt x="94456" y="1133474"/>
                  </a:lnTo>
                  <a:lnTo>
                    <a:pt x="94456" y="377824"/>
                  </a:lnTo>
                  <a:close/>
                </a:path>
                <a:path w="3876675" h="1511300">
                  <a:moveTo>
                    <a:pt x="236140" y="377824"/>
                  </a:moveTo>
                  <a:lnTo>
                    <a:pt x="3121024" y="377824"/>
                  </a:lnTo>
                  <a:lnTo>
                    <a:pt x="3121024" y="0"/>
                  </a:lnTo>
                  <a:lnTo>
                    <a:pt x="3876674" y="755649"/>
                  </a:lnTo>
                  <a:lnTo>
                    <a:pt x="3121024" y="1511299"/>
                  </a:lnTo>
                  <a:lnTo>
                    <a:pt x="3121024" y="1133474"/>
                  </a:lnTo>
                  <a:lnTo>
                    <a:pt x="236140" y="1133474"/>
                  </a:lnTo>
                  <a:lnTo>
                    <a:pt x="236140" y="377824"/>
                  </a:lnTo>
                  <a:close/>
                </a:path>
              </a:pathLst>
            </a:custGeom>
            <a:ln w="25399">
              <a:solidFill>
                <a:srgbClr val="A04B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3474" y="1557336"/>
              <a:ext cx="3856354" cy="1440180"/>
            </a:xfrm>
            <a:custGeom>
              <a:avLst/>
              <a:gdLst/>
              <a:ahLst/>
              <a:cxnLst/>
              <a:rect l="l" t="t" r="r" b="b"/>
              <a:pathLst>
                <a:path w="3856354" h="1440180">
                  <a:moveTo>
                    <a:pt x="44995" y="359965"/>
                  </a:moveTo>
                  <a:lnTo>
                    <a:pt x="0" y="359965"/>
                  </a:lnTo>
                  <a:lnTo>
                    <a:pt x="0" y="1079896"/>
                  </a:lnTo>
                  <a:lnTo>
                    <a:pt x="44995" y="1079896"/>
                  </a:lnTo>
                  <a:lnTo>
                    <a:pt x="44995" y="359965"/>
                  </a:lnTo>
                  <a:close/>
                </a:path>
                <a:path w="3856354" h="1440180">
                  <a:moveTo>
                    <a:pt x="179982" y="359965"/>
                  </a:moveTo>
                  <a:lnTo>
                    <a:pt x="89991" y="359965"/>
                  </a:lnTo>
                  <a:lnTo>
                    <a:pt x="89991" y="1079896"/>
                  </a:lnTo>
                  <a:lnTo>
                    <a:pt x="179982" y="1079896"/>
                  </a:lnTo>
                  <a:lnTo>
                    <a:pt x="179982" y="359965"/>
                  </a:lnTo>
                  <a:close/>
                </a:path>
                <a:path w="3856354" h="1440180">
                  <a:moveTo>
                    <a:pt x="3136105" y="0"/>
                  </a:moveTo>
                  <a:lnTo>
                    <a:pt x="3136105" y="359965"/>
                  </a:lnTo>
                  <a:lnTo>
                    <a:pt x="224978" y="359965"/>
                  </a:lnTo>
                  <a:lnTo>
                    <a:pt x="224978" y="1079896"/>
                  </a:lnTo>
                  <a:lnTo>
                    <a:pt x="3136105" y="1079896"/>
                  </a:lnTo>
                  <a:lnTo>
                    <a:pt x="3136105" y="1439861"/>
                  </a:lnTo>
                  <a:lnTo>
                    <a:pt x="3856036" y="719930"/>
                  </a:lnTo>
                  <a:lnTo>
                    <a:pt x="3136105" y="0"/>
                  </a:lnTo>
                  <a:close/>
                </a:path>
              </a:pathLst>
            </a:custGeom>
            <a:solidFill>
              <a:srgbClr val="DF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3474" y="1557336"/>
              <a:ext cx="3856354" cy="1440180"/>
            </a:xfrm>
            <a:custGeom>
              <a:avLst/>
              <a:gdLst/>
              <a:ahLst/>
              <a:cxnLst/>
              <a:rect l="l" t="t" r="r" b="b"/>
              <a:pathLst>
                <a:path w="3856354" h="1440180">
                  <a:moveTo>
                    <a:pt x="0" y="359965"/>
                  </a:moveTo>
                  <a:lnTo>
                    <a:pt x="44995" y="359965"/>
                  </a:lnTo>
                  <a:lnTo>
                    <a:pt x="44995" y="1079896"/>
                  </a:lnTo>
                  <a:lnTo>
                    <a:pt x="0" y="1079896"/>
                  </a:lnTo>
                  <a:lnTo>
                    <a:pt x="0" y="359965"/>
                  </a:lnTo>
                  <a:close/>
                </a:path>
                <a:path w="3856354" h="1440180">
                  <a:moveTo>
                    <a:pt x="89991" y="359965"/>
                  </a:moveTo>
                  <a:lnTo>
                    <a:pt x="179982" y="359965"/>
                  </a:lnTo>
                  <a:lnTo>
                    <a:pt x="179982" y="1079896"/>
                  </a:lnTo>
                  <a:lnTo>
                    <a:pt x="89991" y="1079896"/>
                  </a:lnTo>
                  <a:lnTo>
                    <a:pt x="89991" y="359965"/>
                  </a:lnTo>
                  <a:close/>
                </a:path>
                <a:path w="3856354" h="1440180">
                  <a:moveTo>
                    <a:pt x="224978" y="359965"/>
                  </a:moveTo>
                  <a:lnTo>
                    <a:pt x="3136105" y="359965"/>
                  </a:lnTo>
                  <a:lnTo>
                    <a:pt x="3136105" y="0"/>
                  </a:lnTo>
                  <a:lnTo>
                    <a:pt x="3856036" y="719930"/>
                  </a:lnTo>
                  <a:lnTo>
                    <a:pt x="3136105" y="1439861"/>
                  </a:lnTo>
                  <a:lnTo>
                    <a:pt x="3136105" y="1079896"/>
                  </a:lnTo>
                  <a:lnTo>
                    <a:pt x="224978" y="1079896"/>
                  </a:lnTo>
                  <a:lnTo>
                    <a:pt x="224978" y="359965"/>
                  </a:lnTo>
                  <a:close/>
                </a:path>
              </a:pathLst>
            </a:custGeom>
            <a:ln w="25399">
              <a:solidFill>
                <a:srgbClr val="A04B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5149" y="2782886"/>
              <a:ext cx="3819525" cy="1511300"/>
            </a:xfrm>
            <a:custGeom>
              <a:avLst/>
              <a:gdLst/>
              <a:ahLst/>
              <a:cxnLst/>
              <a:rect l="l" t="t" r="r" b="b"/>
              <a:pathLst>
                <a:path w="3819525" h="1511300">
                  <a:moveTo>
                    <a:pt x="47227" y="377824"/>
                  </a:moveTo>
                  <a:lnTo>
                    <a:pt x="0" y="377824"/>
                  </a:lnTo>
                  <a:lnTo>
                    <a:pt x="0" y="1133474"/>
                  </a:lnTo>
                  <a:lnTo>
                    <a:pt x="47227" y="1133474"/>
                  </a:lnTo>
                  <a:lnTo>
                    <a:pt x="47227" y="377824"/>
                  </a:lnTo>
                  <a:close/>
                </a:path>
                <a:path w="3819525" h="1511300">
                  <a:moveTo>
                    <a:pt x="188912" y="377824"/>
                  </a:moveTo>
                  <a:lnTo>
                    <a:pt x="94456" y="377824"/>
                  </a:lnTo>
                  <a:lnTo>
                    <a:pt x="94456" y="1133474"/>
                  </a:lnTo>
                  <a:lnTo>
                    <a:pt x="188912" y="1133474"/>
                  </a:lnTo>
                  <a:lnTo>
                    <a:pt x="188912" y="377824"/>
                  </a:lnTo>
                  <a:close/>
                </a:path>
                <a:path w="3819525" h="1511300">
                  <a:moveTo>
                    <a:pt x="3063874" y="0"/>
                  </a:moveTo>
                  <a:lnTo>
                    <a:pt x="3063874" y="377824"/>
                  </a:lnTo>
                  <a:lnTo>
                    <a:pt x="236140" y="377824"/>
                  </a:lnTo>
                  <a:lnTo>
                    <a:pt x="236140" y="1133474"/>
                  </a:lnTo>
                  <a:lnTo>
                    <a:pt x="3063874" y="1133474"/>
                  </a:lnTo>
                  <a:lnTo>
                    <a:pt x="3063874" y="1511299"/>
                  </a:lnTo>
                  <a:lnTo>
                    <a:pt x="3819524" y="755649"/>
                  </a:lnTo>
                  <a:lnTo>
                    <a:pt x="3063874" y="0"/>
                  </a:lnTo>
                  <a:close/>
                </a:path>
              </a:pathLst>
            </a:custGeom>
            <a:solidFill>
              <a:srgbClr val="DFB8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5149" y="2782886"/>
              <a:ext cx="3819525" cy="1511300"/>
            </a:xfrm>
            <a:custGeom>
              <a:avLst/>
              <a:gdLst/>
              <a:ahLst/>
              <a:cxnLst/>
              <a:rect l="l" t="t" r="r" b="b"/>
              <a:pathLst>
                <a:path w="3819525" h="1511300">
                  <a:moveTo>
                    <a:pt x="0" y="377824"/>
                  </a:moveTo>
                  <a:lnTo>
                    <a:pt x="47227" y="377824"/>
                  </a:lnTo>
                  <a:lnTo>
                    <a:pt x="47227" y="1133474"/>
                  </a:lnTo>
                  <a:lnTo>
                    <a:pt x="0" y="1133474"/>
                  </a:lnTo>
                  <a:lnTo>
                    <a:pt x="0" y="377824"/>
                  </a:lnTo>
                  <a:close/>
                </a:path>
                <a:path w="3819525" h="1511300">
                  <a:moveTo>
                    <a:pt x="94456" y="377824"/>
                  </a:moveTo>
                  <a:lnTo>
                    <a:pt x="188912" y="377824"/>
                  </a:lnTo>
                  <a:lnTo>
                    <a:pt x="188912" y="1133474"/>
                  </a:lnTo>
                  <a:lnTo>
                    <a:pt x="94456" y="1133474"/>
                  </a:lnTo>
                  <a:lnTo>
                    <a:pt x="94456" y="377824"/>
                  </a:lnTo>
                  <a:close/>
                </a:path>
                <a:path w="3819525" h="1511300">
                  <a:moveTo>
                    <a:pt x="236140" y="377824"/>
                  </a:moveTo>
                  <a:lnTo>
                    <a:pt x="3063874" y="377824"/>
                  </a:lnTo>
                  <a:lnTo>
                    <a:pt x="3063874" y="0"/>
                  </a:lnTo>
                  <a:lnTo>
                    <a:pt x="3819524" y="755649"/>
                  </a:lnTo>
                  <a:lnTo>
                    <a:pt x="3063874" y="1511299"/>
                  </a:lnTo>
                  <a:lnTo>
                    <a:pt x="3063874" y="1133474"/>
                  </a:lnTo>
                  <a:lnTo>
                    <a:pt x="236140" y="1133474"/>
                  </a:lnTo>
                  <a:lnTo>
                    <a:pt x="236140" y="377824"/>
                  </a:lnTo>
                  <a:close/>
                </a:path>
              </a:pathLst>
            </a:custGeom>
            <a:ln w="25399">
              <a:solidFill>
                <a:srgbClr val="A04B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54198" y="2072073"/>
            <a:ext cx="6104890" cy="462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6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semaines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seconde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Georgia"/>
              <a:cs typeface="Georgia"/>
            </a:endParaRPr>
          </a:p>
          <a:p>
            <a:pPr marL="1607820" marR="2924175" indent="-341630">
              <a:lnSpc>
                <a:spcPct val="100000"/>
              </a:lnSpc>
            </a:pPr>
            <a:r>
              <a:rPr sz="2400" dirty="0">
                <a:solidFill>
                  <a:srgbClr val="0E74CE"/>
                </a:solidFill>
                <a:latin typeface="Georgia"/>
                <a:cs typeface="Georgia"/>
              </a:rPr>
              <a:t>8</a:t>
            </a:r>
            <a:r>
              <a:rPr sz="2400" spc="-40" dirty="0">
                <a:solidFill>
                  <a:srgbClr val="0E74CE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E74CE"/>
                </a:solidFill>
                <a:latin typeface="Georgia"/>
                <a:cs typeface="Georgia"/>
              </a:rPr>
              <a:t>semaines</a:t>
            </a:r>
            <a:r>
              <a:rPr sz="2400" spc="-40" dirty="0">
                <a:solidFill>
                  <a:srgbClr val="0E74CE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E74CE"/>
                </a:solidFill>
                <a:latin typeface="Georgia"/>
                <a:cs typeface="Georgia"/>
              </a:rPr>
              <a:t>en </a:t>
            </a:r>
            <a:r>
              <a:rPr sz="2400" spc="-565" dirty="0">
                <a:solidFill>
                  <a:srgbClr val="0E74CE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E74CE"/>
                </a:solidFill>
                <a:latin typeface="Georgia"/>
                <a:cs typeface="Georgia"/>
              </a:rPr>
              <a:t>première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Georgia"/>
              <a:cs typeface="Georgia"/>
            </a:endParaRPr>
          </a:p>
          <a:p>
            <a:pPr marL="1889125" marR="23018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Georgia"/>
                <a:cs typeface="Georgia"/>
              </a:rPr>
              <a:t>8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semaines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terminale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Georgia"/>
              <a:cs typeface="Georgia"/>
            </a:endParaRPr>
          </a:p>
          <a:p>
            <a:pPr marL="2146300">
              <a:lnSpc>
                <a:spcPct val="100000"/>
              </a:lnSpc>
            </a:pP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Le</a:t>
            </a:r>
            <a:r>
              <a:rPr sz="1800" spc="-2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stagiaire</a:t>
            </a:r>
            <a:r>
              <a:rPr sz="1800" spc="-2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est</a:t>
            </a:r>
            <a:r>
              <a:rPr sz="1800" spc="-15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encadré</a:t>
            </a:r>
            <a:endParaRPr sz="1800">
              <a:latin typeface="Arial"/>
              <a:cs typeface="Arial"/>
            </a:endParaRPr>
          </a:p>
          <a:p>
            <a:pPr marL="640080" marR="5080" indent="133350">
              <a:lnSpc>
                <a:spcPct val="123100"/>
              </a:lnSpc>
            </a:pP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par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un</a:t>
            </a:r>
            <a:r>
              <a:rPr sz="180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tuteur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professionnel</a:t>
            </a:r>
            <a:r>
              <a:rPr sz="180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de la</a:t>
            </a:r>
            <a:r>
              <a:rPr sz="180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structure</a:t>
            </a:r>
            <a:r>
              <a:rPr sz="180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d’accueil </a:t>
            </a:r>
            <a:r>
              <a:rPr sz="180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et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par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un professeur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référent</a:t>
            </a:r>
            <a:r>
              <a:rPr sz="1800" spc="-10" dirty="0">
                <a:solidFill>
                  <a:srgbClr val="664A7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4A73"/>
                </a:solidFill>
                <a:latin typeface="Arial"/>
                <a:cs typeface="Arial"/>
              </a:rPr>
              <a:t>de l’équipe pédagogique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5175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2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Les</a:t>
            </a:r>
            <a:r>
              <a:rPr sz="3600" spc="-20" dirty="0"/>
              <a:t> </a:t>
            </a:r>
            <a:r>
              <a:rPr sz="3600" spc="-5" dirty="0"/>
              <a:t>poursuites</a:t>
            </a:r>
            <a:r>
              <a:rPr sz="3600" spc="-15" dirty="0"/>
              <a:t> </a:t>
            </a:r>
            <a:r>
              <a:rPr sz="3600" spc="-5" dirty="0"/>
              <a:t>d’études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614" y="2003002"/>
            <a:ext cx="6455410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663366"/>
              </a:buClr>
              <a:buSzPct val="75000"/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2800" dirty="0">
                <a:solidFill>
                  <a:srgbClr val="595959"/>
                </a:solidFill>
                <a:latin typeface="Georgia"/>
                <a:cs typeface="Georgia"/>
              </a:rPr>
              <a:t>BTS</a:t>
            </a:r>
            <a:r>
              <a:rPr sz="2800" spc="-4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Georgia"/>
                <a:cs typeface="Georgia"/>
              </a:rPr>
              <a:t>GTLA</a:t>
            </a:r>
            <a:endParaRPr sz="28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595959"/>
                </a:solidFill>
                <a:latin typeface="Georgia"/>
                <a:cs typeface="Georgia"/>
              </a:rPr>
              <a:t>BUT</a:t>
            </a:r>
            <a:r>
              <a:rPr sz="2800" spc="-1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47214C"/>
                </a:solidFill>
                <a:latin typeface="Georgia"/>
                <a:cs typeface="Georgia"/>
              </a:rPr>
              <a:t>en</a:t>
            </a:r>
            <a:r>
              <a:rPr sz="2800" spc="-5" dirty="0">
                <a:solidFill>
                  <a:srgbClr val="47214C"/>
                </a:solidFill>
                <a:latin typeface="Georgia"/>
                <a:cs typeface="Georgia"/>
              </a:rPr>
              <a:t> gestion logistique </a:t>
            </a:r>
            <a:r>
              <a:rPr sz="2800" dirty="0">
                <a:solidFill>
                  <a:srgbClr val="47214C"/>
                </a:solidFill>
                <a:latin typeface="Georgia"/>
                <a:cs typeface="Georgia"/>
              </a:rPr>
              <a:t>et</a:t>
            </a:r>
            <a:r>
              <a:rPr sz="2800" spc="-5" dirty="0">
                <a:solidFill>
                  <a:srgbClr val="47214C"/>
                </a:solidFill>
                <a:latin typeface="Georgia"/>
                <a:cs typeface="Georgia"/>
              </a:rPr>
              <a:t> transport</a:t>
            </a:r>
            <a:endParaRPr sz="28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2000"/>
              </a:spcBef>
              <a:buClr>
                <a:srgbClr val="663366"/>
              </a:buClr>
              <a:buSzPct val="75000"/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595959"/>
                </a:solidFill>
                <a:latin typeface="Georgia"/>
                <a:cs typeface="Georgia"/>
              </a:rPr>
              <a:t>Mentions</a:t>
            </a:r>
            <a:r>
              <a:rPr sz="2800" spc="-15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Georgia"/>
                <a:cs typeface="Georgia"/>
              </a:rPr>
              <a:t>complémentaires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240"/>
              </a:spcBef>
            </a:pPr>
            <a:r>
              <a:rPr sz="1400" spc="-5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2373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75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Le</a:t>
            </a:r>
            <a:r>
              <a:rPr sz="3600" spc="-35" dirty="0"/>
              <a:t> </a:t>
            </a:r>
            <a:r>
              <a:rPr sz="3600" spc="-5" dirty="0"/>
              <a:t>métier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9449" y="1593850"/>
            <a:ext cx="3136900" cy="1241425"/>
            <a:chOff x="679449" y="1593850"/>
            <a:chExt cx="3136900" cy="1241425"/>
          </a:xfrm>
        </p:grpSpPr>
        <p:sp>
          <p:nvSpPr>
            <p:cNvPr id="6" name="object 6"/>
            <p:cNvSpPr/>
            <p:nvPr/>
          </p:nvSpPr>
          <p:spPr>
            <a:xfrm>
              <a:off x="685799" y="1600200"/>
              <a:ext cx="3124200" cy="1228725"/>
            </a:xfrm>
            <a:custGeom>
              <a:avLst/>
              <a:gdLst/>
              <a:ahLst/>
              <a:cxnLst/>
              <a:rect l="l" t="t" r="r" b="b"/>
              <a:pathLst>
                <a:path w="3124200" h="1228725">
                  <a:moveTo>
                    <a:pt x="2919408" y="0"/>
                  </a:moveTo>
                  <a:lnTo>
                    <a:pt x="204791" y="0"/>
                  </a:lnTo>
                  <a:lnTo>
                    <a:pt x="158073" y="5448"/>
                  </a:lnTo>
                  <a:lnTo>
                    <a:pt x="115060" y="20947"/>
                  </a:lnTo>
                  <a:lnTo>
                    <a:pt x="77023" y="45229"/>
                  </a:lnTo>
                  <a:lnTo>
                    <a:pt x="45229" y="77023"/>
                  </a:lnTo>
                  <a:lnTo>
                    <a:pt x="20947" y="115060"/>
                  </a:lnTo>
                  <a:lnTo>
                    <a:pt x="5448" y="158073"/>
                  </a:lnTo>
                  <a:lnTo>
                    <a:pt x="0" y="204791"/>
                  </a:lnTo>
                  <a:lnTo>
                    <a:pt x="0" y="1023933"/>
                  </a:lnTo>
                  <a:lnTo>
                    <a:pt x="5448" y="1070651"/>
                  </a:lnTo>
                  <a:lnTo>
                    <a:pt x="20947" y="1113663"/>
                  </a:lnTo>
                  <a:lnTo>
                    <a:pt x="45229" y="1151701"/>
                  </a:lnTo>
                  <a:lnTo>
                    <a:pt x="77023" y="1183495"/>
                  </a:lnTo>
                  <a:lnTo>
                    <a:pt x="115060" y="1207777"/>
                  </a:lnTo>
                  <a:lnTo>
                    <a:pt x="158073" y="1223276"/>
                  </a:lnTo>
                  <a:lnTo>
                    <a:pt x="204791" y="1228725"/>
                  </a:lnTo>
                  <a:lnTo>
                    <a:pt x="2919408" y="1228725"/>
                  </a:lnTo>
                  <a:lnTo>
                    <a:pt x="2966126" y="1223276"/>
                  </a:lnTo>
                  <a:lnTo>
                    <a:pt x="3009138" y="1207777"/>
                  </a:lnTo>
                  <a:lnTo>
                    <a:pt x="3047176" y="1183495"/>
                  </a:lnTo>
                  <a:lnTo>
                    <a:pt x="3078970" y="1151701"/>
                  </a:lnTo>
                  <a:lnTo>
                    <a:pt x="3103252" y="1113663"/>
                  </a:lnTo>
                  <a:lnTo>
                    <a:pt x="3118751" y="1070651"/>
                  </a:lnTo>
                  <a:lnTo>
                    <a:pt x="3124199" y="1023933"/>
                  </a:lnTo>
                  <a:lnTo>
                    <a:pt x="3124199" y="204791"/>
                  </a:lnTo>
                  <a:lnTo>
                    <a:pt x="3118751" y="158073"/>
                  </a:lnTo>
                  <a:lnTo>
                    <a:pt x="3103252" y="115060"/>
                  </a:lnTo>
                  <a:lnTo>
                    <a:pt x="3078970" y="77023"/>
                  </a:lnTo>
                  <a:lnTo>
                    <a:pt x="3047176" y="45229"/>
                  </a:lnTo>
                  <a:lnTo>
                    <a:pt x="3009138" y="20947"/>
                  </a:lnTo>
                  <a:lnTo>
                    <a:pt x="2966126" y="5448"/>
                  </a:lnTo>
                  <a:lnTo>
                    <a:pt x="2919408" y="0"/>
                  </a:lnTo>
                  <a:close/>
                </a:path>
              </a:pathLst>
            </a:custGeom>
            <a:solidFill>
              <a:srgbClr val="C96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799" y="1600200"/>
              <a:ext cx="3124200" cy="1228725"/>
            </a:xfrm>
            <a:custGeom>
              <a:avLst/>
              <a:gdLst/>
              <a:ahLst/>
              <a:cxnLst/>
              <a:rect l="l" t="t" r="r" b="b"/>
              <a:pathLst>
                <a:path w="3124200" h="1228725">
                  <a:moveTo>
                    <a:pt x="0" y="204791"/>
                  </a:moveTo>
                  <a:lnTo>
                    <a:pt x="5448" y="158073"/>
                  </a:lnTo>
                  <a:lnTo>
                    <a:pt x="20947" y="115060"/>
                  </a:lnTo>
                  <a:lnTo>
                    <a:pt x="45229" y="77023"/>
                  </a:lnTo>
                  <a:lnTo>
                    <a:pt x="77023" y="45229"/>
                  </a:lnTo>
                  <a:lnTo>
                    <a:pt x="115060" y="20947"/>
                  </a:lnTo>
                  <a:lnTo>
                    <a:pt x="158073" y="5448"/>
                  </a:lnTo>
                  <a:lnTo>
                    <a:pt x="204791" y="0"/>
                  </a:lnTo>
                  <a:lnTo>
                    <a:pt x="2919408" y="0"/>
                  </a:lnTo>
                  <a:lnTo>
                    <a:pt x="2966126" y="5448"/>
                  </a:lnTo>
                  <a:lnTo>
                    <a:pt x="3009138" y="20947"/>
                  </a:lnTo>
                  <a:lnTo>
                    <a:pt x="3047176" y="45229"/>
                  </a:lnTo>
                  <a:lnTo>
                    <a:pt x="3078970" y="77023"/>
                  </a:lnTo>
                  <a:lnTo>
                    <a:pt x="3103252" y="115060"/>
                  </a:lnTo>
                  <a:lnTo>
                    <a:pt x="3118751" y="158073"/>
                  </a:lnTo>
                  <a:lnTo>
                    <a:pt x="3124199" y="204791"/>
                  </a:lnTo>
                  <a:lnTo>
                    <a:pt x="3124199" y="1023933"/>
                  </a:lnTo>
                  <a:lnTo>
                    <a:pt x="3118751" y="1070651"/>
                  </a:lnTo>
                  <a:lnTo>
                    <a:pt x="3103252" y="1113663"/>
                  </a:lnTo>
                  <a:lnTo>
                    <a:pt x="3078970" y="1151701"/>
                  </a:lnTo>
                  <a:lnTo>
                    <a:pt x="3047176" y="1183495"/>
                  </a:lnTo>
                  <a:lnTo>
                    <a:pt x="3009138" y="1207777"/>
                  </a:lnTo>
                  <a:lnTo>
                    <a:pt x="2966126" y="1223276"/>
                  </a:lnTo>
                  <a:lnTo>
                    <a:pt x="2919408" y="1228725"/>
                  </a:lnTo>
                  <a:lnTo>
                    <a:pt x="204791" y="1228725"/>
                  </a:lnTo>
                  <a:lnTo>
                    <a:pt x="158073" y="1223276"/>
                  </a:lnTo>
                  <a:lnTo>
                    <a:pt x="115060" y="1207777"/>
                  </a:lnTo>
                  <a:lnTo>
                    <a:pt x="77023" y="1183495"/>
                  </a:lnTo>
                  <a:lnTo>
                    <a:pt x="45229" y="1151701"/>
                  </a:lnTo>
                  <a:lnTo>
                    <a:pt x="20947" y="1113663"/>
                  </a:lnTo>
                  <a:lnTo>
                    <a:pt x="5448" y="1070651"/>
                  </a:lnTo>
                  <a:lnTo>
                    <a:pt x="0" y="1023933"/>
                  </a:lnTo>
                  <a:lnTo>
                    <a:pt x="0" y="204791"/>
                  </a:lnTo>
                  <a:close/>
                </a:path>
              </a:pathLst>
            </a:custGeom>
            <a:ln w="12699">
              <a:solidFill>
                <a:srgbClr val="1F4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0708" y="2015060"/>
            <a:ext cx="2233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Dans</a:t>
            </a:r>
            <a:r>
              <a:rPr sz="1200" b="1" spc="-1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quel</a:t>
            </a:r>
            <a:r>
              <a:rPr sz="1200" b="1" spc="-1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secteur</a:t>
            </a:r>
            <a:r>
              <a:rPr sz="1200" b="1" spc="-1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géographique</a:t>
            </a:r>
            <a:r>
              <a:rPr sz="1200" b="1" spc="-1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Au</a:t>
            </a:r>
            <a:r>
              <a:rPr sz="1200" spc="-2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national</a:t>
            </a:r>
            <a:r>
              <a:rPr sz="1200" spc="-1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comme</a:t>
            </a:r>
            <a:r>
              <a:rPr sz="1200" spc="-1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à</a:t>
            </a:r>
            <a:r>
              <a:rPr sz="1200" spc="-1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l’international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65850" y="2127249"/>
            <a:ext cx="2679700" cy="1155700"/>
            <a:chOff x="6165850" y="2127249"/>
            <a:chExt cx="2679700" cy="1155700"/>
          </a:xfrm>
        </p:grpSpPr>
        <p:sp>
          <p:nvSpPr>
            <p:cNvPr id="10" name="object 10"/>
            <p:cNvSpPr/>
            <p:nvPr/>
          </p:nvSpPr>
          <p:spPr>
            <a:xfrm>
              <a:off x="6172199" y="2133599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2476496" y="0"/>
                  </a:moveTo>
                  <a:lnTo>
                    <a:pt x="190503" y="0"/>
                  </a:lnTo>
                  <a:lnTo>
                    <a:pt x="147044" y="5068"/>
                  </a:lnTo>
                  <a:lnTo>
                    <a:pt x="107033" y="19486"/>
                  </a:lnTo>
                  <a:lnTo>
                    <a:pt x="71649" y="42073"/>
                  </a:lnTo>
                  <a:lnTo>
                    <a:pt x="42073" y="71649"/>
                  </a:lnTo>
                  <a:lnTo>
                    <a:pt x="19486" y="107033"/>
                  </a:lnTo>
                  <a:lnTo>
                    <a:pt x="5068" y="147044"/>
                  </a:lnTo>
                  <a:lnTo>
                    <a:pt x="0" y="190503"/>
                  </a:lnTo>
                  <a:lnTo>
                    <a:pt x="0" y="952495"/>
                  </a:lnTo>
                  <a:lnTo>
                    <a:pt x="5068" y="995954"/>
                  </a:lnTo>
                  <a:lnTo>
                    <a:pt x="19486" y="1035966"/>
                  </a:lnTo>
                  <a:lnTo>
                    <a:pt x="42073" y="1071350"/>
                  </a:lnTo>
                  <a:lnTo>
                    <a:pt x="71649" y="1100926"/>
                  </a:lnTo>
                  <a:lnTo>
                    <a:pt x="107033" y="1123513"/>
                  </a:lnTo>
                  <a:lnTo>
                    <a:pt x="147044" y="1137931"/>
                  </a:lnTo>
                  <a:lnTo>
                    <a:pt x="190503" y="1143000"/>
                  </a:lnTo>
                  <a:lnTo>
                    <a:pt x="2476496" y="1143000"/>
                  </a:lnTo>
                  <a:lnTo>
                    <a:pt x="2519954" y="1137931"/>
                  </a:lnTo>
                  <a:lnTo>
                    <a:pt x="2559966" y="1123513"/>
                  </a:lnTo>
                  <a:lnTo>
                    <a:pt x="2595350" y="1100926"/>
                  </a:lnTo>
                  <a:lnTo>
                    <a:pt x="2624926" y="1071350"/>
                  </a:lnTo>
                  <a:lnTo>
                    <a:pt x="2647513" y="1035966"/>
                  </a:lnTo>
                  <a:lnTo>
                    <a:pt x="2661931" y="995954"/>
                  </a:lnTo>
                  <a:lnTo>
                    <a:pt x="2666999" y="952495"/>
                  </a:lnTo>
                  <a:lnTo>
                    <a:pt x="2666999" y="190503"/>
                  </a:lnTo>
                  <a:lnTo>
                    <a:pt x="2661931" y="147044"/>
                  </a:lnTo>
                  <a:lnTo>
                    <a:pt x="2647513" y="107033"/>
                  </a:lnTo>
                  <a:lnTo>
                    <a:pt x="2624926" y="71649"/>
                  </a:lnTo>
                  <a:lnTo>
                    <a:pt x="2595350" y="42073"/>
                  </a:lnTo>
                  <a:lnTo>
                    <a:pt x="2559966" y="19486"/>
                  </a:lnTo>
                  <a:lnTo>
                    <a:pt x="2519954" y="5068"/>
                  </a:lnTo>
                  <a:lnTo>
                    <a:pt x="2476496" y="0"/>
                  </a:lnTo>
                  <a:close/>
                </a:path>
              </a:pathLst>
            </a:custGeom>
            <a:solidFill>
              <a:srgbClr val="C96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2199" y="2133599"/>
              <a:ext cx="2667000" cy="1143000"/>
            </a:xfrm>
            <a:custGeom>
              <a:avLst/>
              <a:gdLst/>
              <a:ahLst/>
              <a:cxnLst/>
              <a:rect l="l" t="t" r="r" b="b"/>
              <a:pathLst>
                <a:path w="2667000" h="1143000">
                  <a:moveTo>
                    <a:pt x="0" y="190503"/>
                  </a:moveTo>
                  <a:lnTo>
                    <a:pt x="5068" y="147044"/>
                  </a:lnTo>
                  <a:lnTo>
                    <a:pt x="19486" y="107033"/>
                  </a:lnTo>
                  <a:lnTo>
                    <a:pt x="42073" y="71649"/>
                  </a:lnTo>
                  <a:lnTo>
                    <a:pt x="71649" y="42073"/>
                  </a:lnTo>
                  <a:lnTo>
                    <a:pt x="107033" y="19486"/>
                  </a:lnTo>
                  <a:lnTo>
                    <a:pt x="147044" y="5068"/>
                  </a:lnTo>
                  <a:lnTo>
                    <a:pt x="190503" y="0"/>
                  </a:lnTo>
                  <a:lnTo>
                    <a:pt x="2476496" y="0"/>
                  </a:lnTo>
                  <a:lnTo>
                    <a:pt x="2519954" y="5068"/>
                  </a:lnTo>
                  <a:lnTo>
                    <a:pt x="2559966" y="19486"/>
                  </a:lnTo>
                  <a:lnTo>
                    <a:pt x="2595350" y="42073"/>
                  </a:lnTo>
                  <a:lnTo>
                    <a:pt x="2624926" y="71649"/>
                  </a:lnTo>
                  <a:lnTo>
                    <a:pt x="2647513" y="107033"/>
                  </a:lnTo>
                  <a:lnTo>
                    <a:pt x="2661931" y="147044"/>
                  </a:lnTo>
                  <a:lnTo>
                    <a:pt x="2666999" y="190503"/>
                  </a:lnTo>
                  <a:lnTo>
                    <a:pt x="2666999" y="952495"/>
                  </a:lnTo>
                  <a:lnTo>
                    <a:pt x="2661931" y="995954"/>
                  </a:lnTo>
                  <a:lnTo>
                    <a:pt x="2647513" y="1035966"/>
                  </a:lnTo>
                  <a:lnTo>
                    <a:pt x="2624926" y="1071350"/>
                  </a:lnTo>
                  <a:lnTo>
                    <a:pt x="2595350" y="1100926"/>
                  </a:lnTo>
                  <a:lnTo>
                    <a:pt x="2559966" y="1123513"/>
                  </a:lnTo>
                  <a:lnTo>
                    <a:pt x="2519954" y="1137931"/>
                  </a:lnTo>
                  <a:lnTo>
                    <a:pt x="2476496" y="1143000"/>
                  </a:lnTo>
                  <a:lnTo>
                    <a:pt x="190503" y="1143000"/>
                  </a:lnTo>
                  <a:lnTo>
                    <a:pt x="147044" y="1137931"/>
                  </a:lnTo>
                  <a:lnTo>
                    <a:pt x="107033" y="1123513"/>
                  </a:lnTo>
                  <a:lnTo>
                    <a:pt x="71649" y="1100926"/>
                  </a:lnTo>
                  <a:lnTo>
                    <a:pt x="42073" y="1071350"/>
                  </a:lnTo>
                  <a:lnTo>
                    <a:pt x="19486" y="1035966"/>
                  </a:lnTo>
                  <a:lnTo>
                    <a:pt x="5068" y="995954"/>
                  </a:lnTo>
                  <a:lnTo>
                    <a:pt x="0" y="952495"/>
                  </a:lnTo>
                  <a:lnTo>
                    <a:pt x="0" y="190503"/>
                  </a:lnTo>
                  <a:close/>
                </a:path>
              </a:pathLst>
            </a:custGeom>
            <a:ln w="12699">
              <a:solidFill>
                <a:srgbClr val="1F4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06736" y="2322717"/>
            <a:ext cx="23488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Quelle</a:t>
            </a:r>
            <a:r>
              <a:rPr sz="1200" b="1" spc="-3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activité</a:t>
            </a:r>
            <a:r>
              <a:rPr sz="1200" b="1" spc="-2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Il prépare,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met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en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œuvre, suit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et </a:t>
            </a:r>
            <a:r>
              <a:rPr sz="1200" spc="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contrôle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les opérations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de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transport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de </a:t>
            </a:r>
            <a:r>
              <a:rPr sz="1200" spc="-28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marchandises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46450" y="2813049"/>
            <a:ext cx="2222500" cy="1778000"/>
            <a:chOff x="3346450" y="2813049"/>
            <a:chExt cx="2222500" cy="1778000"/>
          </a:xfrm>
        </p:grpSpPr>
        <p:sp>
          <p:nvSpPr>
            <p:cNvPr id="14" name="object 14"/>
            <p:cNvSpPr/>
            <p:nvPr/>
          </p:nvSpPr>
          <p:spPr>
            <a:xfrm>
              <a:off x="3352800" y="2819399"/>
              <a:ext cx="2209800" cy="1765300"/>
            </a:xfrm>
            <a:custGeom>
              <a:avLst/>
              <a:gdLst/>
              <a:ahLst/>
              <a:cxnLst/>
              <a:rect l="l" t="t" r="r" b="b"/>
              <a:pathLst>
                <a:path w="2209800" h="1765300">
                  <a:moveTo>
                    <a:pt x="1104899" y="0"/>
                  </a:moveTo>
                  <a:lnTo>
                    <a:pt x="1051706" y="1026"/>
                  </a:lnTo>
                  <a:lnTo>
                    <a:pt x="999129" y="4072"/>
                  </a:lnTo>
                  <a:lnTo>
                    <a:pt x="947229" y="9091"/>
                  </a:lnTo>
                  <a:lnTo>
                    <a:pt x="896066" y="16035"/>
                  </a:lnTo>
                  <a:lnTo>
                    <a:pt x="845699" y="24856"/>
                  </a:lnTo>
                  <a:lnTo>
                    <a:pt x="796188" y="35506"/>
                  </a:lnTo>
                  <a:lnTo>
                    <a:pt x="747593" y="47938"/>
                  </a:lnTo>
                  <a:lnTo>
                    <a:pt x="699973" y="62104"/>
                  </a:lnTo>
                  <a:lnTo>
                    <a:pt x="653388" y="77956"/>
                  </a:lnTo>
                  <a:lnTo>
                    <a:pt x="607899" y="95446"/>
                  </a:lnTo>
                  <a:lnTo>
                    <a:pt x="563564" y="114527"/>
                  </a:lnTo>
                  <a:lnTo>
                    <a:pt x="520444" y="135151"/>
                  </a:lnTo>
                  <a:lnTo>
                    <a:pt x="478597" y="157271"/>
                  </a:lnTo>
                  <a:lnTo>
                    <a:pt x="438085" y="180838"/>
                  </a:lnTo>
                  <a:lnTo>
                    <a:pt x="398967" y="205805"/>
                  </a:lnTo>
                  <a:lnTo>
                    <a:pt x="361302" y="232123"/>
                  </a:lnTo>
                  <a:lnTo>
                    <a:pt x="325151" y="259747"/>
                  </a:lnTo>
                  <a:lnTo>
                    <a:pt x="290572" y="288626"/>
                  </a:lnTo>
                  <a:lnTo>
                    <a:pt x="257626" y="318715"/>
                  </a:lnTo>
                  <a:lnTo>
                    <a:pt x="226373" y="349965"/>
                  </a:lnTo>
                  <a:lnTo>
                    <a:pt x="196872" y="382328"/>
                  </a:lnTo>
                  <a:lnTo>
                    <a:pt x="169183" y="415756"/>
                  </a:lnTo>
                  <a:lnTo>
                    <a:pt x="143365" y="450203"/>
                  </a:lnTo>
                  <a:lnTo>
                    <a:pt x="119479" y="485620"/>
                  </a:lnTo>
                  <a:lnTo>
                    <a:pt x="97585" y="521959"/>
                  </a:lnTo>
                  <a:lnTo>
                    <a:pt x="77741" y="559174"/>
                  </a:lnTo>
                  <a:lnTo>
                    <a:pt x="60009" y="597215"/>
                  </a:lnTo>
                  <a:lnTo>
                    <a:pt x="44446" y="636035"/>
                  </a:lnTo>
                  <a:lnTo>
                    <a:pt x="31114" y="675587"/>
                  </a:lnTo>
                  <a:lnTo>
                    <a:pt x="20072" y="715823"/>
                  </a:lnTo>
                  <a:lnTo>
                    <a:pt x="11380" y="756695"/>
                  </a:lnTo>
                  <a:lnTo>
                    <a:pt x="5097" y="798155"/>
                  </a:lnTo>
                  <a:lnTo>
                    <a:pt x="1284" y="840156"/>
                  </a:lnTo>
                  <a:lnTo>
                    <a:pt x="0" y="882649"/>
                  </a:lnTo>
                  <a:lnTo>
                    <a:pt x="1284" y="925143"/>
                  </a:lnTo>
                  <a:lnTo>
                    <a:pt x="5097" y="967144"/>
                  </a:lnTo>
                  <a:lnTo>
                    <a:pt x="11380" y="1008604"/>
                  </a:lnTo>
                  <a:lnTo>
                    <a:pt x="20072" y="1049476"/>
                  </a:lnTo>
                  <a:lnTo>
                    <a:pt x="31114" y="1089711"/>
                  </a:lnTo>
                  <a:lnTo>
                    <a:pt x="44446" y="1129263"/>
                  </a:lnTo>
                  <a:lnTo>
                    <a:pt x="60009" y="1168084"/>
                  </a:lnTo>
                  <a:lnTo>
                    <a:pt x="77741" y="1206125"/>
                  </a:lnTo>
                  <a:lnTo>
                    <a:pt x="97585" y="1243339"/>
                  </a:lnTo>
                  <a:lnTo>
                    <a:pt x="119479" y="1279679"/>
                  </a:lnTo>
                  <a:lnTo>
                    <a:pt x="143365" y="1315095"/>
                  </a:lnTo>
                  <a:lnTo>
                    <a:pt x="169183" y="1349542"/>
                  </a:lnTo>
                  <a:lnTo>
                    <a:pt x="196872" y="1382971"/>
                  </a:lnTo>
                  <a:lnTo>
                    <a:pt x="226373" y="1415334"/>
                  </a:lnTo>
                  <a:lnTo>
                    <a:pt x="257626" y="1446584"/>
                  </a:lnTo>
                  <a:lnTo>
                    <a:pt x="290572" y="1476672"/>
                  </a:lnTo>
                  <a:lnTo>
                    <a:pt x="325151" y="1505552"/>
                  </a:lnTo>
                  <a:lnTo>
                    <a:pt x="361302" y="1533175"/>
                  </a:lnTo>
                  <a:lnTo>
                    <a:pt x="398967" y="1559494"/>
                  </a:lnTo>
                  <a:lnTo>
                    <a:pt x="438085" y="1584461"/>
                  </a:lnTo>
                  <a:lnTo>
                    <a:pt x="478597" y="1608028"/>
                  </a:lnTo>
                  <a:lnTo>
                    <a:pt x="520444" y="1630147"/>
                  </a:lnTo>
                  <a:lnTo>
                    <a:pt x="563564" y="1650772"/>
                  </a:lnTo>
                  <a:lnTo>
                    <a:pt x="607899" y="1669853"/>
                  </a:lnTo>
                  <a:lnTo>
                    <a:pt x="653388" y="1687343"/>
                  </a:lnTo>
                  <a:lnTo>
                    <a:pt x="699973" y="1703195"/>
                  </a:lnTo>
                  <a:lnTo>
                    <a:pt x="747593" y="1717361"/>
                  </a:lnTo>
                  <a:lnTo>
                    <a:pt x="796188" y="1729793"/>
                  </a:lnTo>
                  <a:lnTo>
                    <a:pt x="845699" y="1740443"/>
                  </a:lnTo>
                  <a:lnTo>
                    <a:pt x="896066" y="1749264"/>
                  </a:lnTo>
                  <a:lnTo>
                    <a:pt x="947229" y="1756208"/>
                  </a:lnTo>
                  <a:lnTo>
                    <a:pt x="999129" y="1761227"/>
                  </a:lnTo>
                  <a:lnTo>
                    <a:pt x="1051706" y="1764273"/>
                  </a:lnTo>
                  <a:lnTo>
                    <a:pt x="1104899" y="1765300"/>
                  </a:lnTo>
                  <a:lnTo>
                    <a:pt x="1158093" y="1764273"/>
                  </a:lnTo>
                  <a:lnTo>
                    <a:pt x="1210669" y="1761227"/>
                  </a:lnTo>
                  <a:lnTo>
                    <a:pt x="1262569" y="1756208"/>
                  </a:lnTo>
                  <a:lnTo>
                    <a:pt x="1313732" y="1749264"/>
                  </a:lnTo>
                  <a:lnTo>
                    <a:pt x="1364099" y="1740443"/>
                  </a:lnTo>
                  <a:lnTo>
                    <a:pt x="1413610" y="1729793"/>
                  </a:lnTo>
                  <a:lnTo>
                    <a:pt x="1462206" y="1717361"/>
                  </a:lnTo>
                  <a:lnTo>
                    <a:pt x="1509826" y="1703195"/>
                  </a:lnTo>
                  <a:lnTo>
                    <a:pt x="1556410" y="1687343"/>
                  </a:lnTo>
                  <a:lnTo>
                    <a:pt x="1601900" y="1669853"/>
                  </a:lnTo>
                  <a:lnTo>
                    <a:pt x="1646235" y="1650772"/>
                  </a:lnTo>
                  <a:lnTo>
                    <a:pt x="1689355" y="1630147"/>
                  </a:lnTo>
                  <a:lnTo>
                    <a:pt x="1731201" y="1608028"/>
                  </a:lnTo>
                  <a:lnTo>
                    <a:pt x="1771713" y="1584461"/>
                  </a:lnTo>
                  <a:lnTo>
                    <a:pt x="1810832" y="1559494"/>
                  </a:lnTo>
                  <a:lnTo>
                    <a:pt x="1848497" y="1533175"/>
                  </a:lnTo>
                  <a:lnTo>
                    <a:pt x="1884648" y="1505552"/>
                  </a:lnTo>
                  <a:lnTo>
                    <a:pt x="1919227" y="1476672"/>
                  </a:lnTo>
                  <a:lnTo>
                    <a:pt x="1952173" y="1446584"/>
                  </a:lnTo>
                  <a:lnTo>
                    <a:pt x="1983426" y="1415334"/>
                  </a:lnTo>
                  <a:lnTo>
                    <a:pt x="2012927" y="1382971"/>
                  </a:lnTo>
                  <a:lnTo>
                    <a:pt x="2040616" y="1349542"/>
                  </a:lnTo>
                  <a:lnTo>
                    <a:pt x="2066434" y="1315095"/>
                  </a:lnTo>
                  <a:lnTo>
                    <a:pt x="2090319" y="1279679"/>
                  </a:lnTo>
                  <a:lnTo>
                    <a:pt x="2112214" y="1243339"/>
                  </a:lnTo>
                  <a:lnTo>
                    <a:pt x="2132057" y="1206125"/>
                  </a:lnTo>
                  <a:lnTo>
                    <a:pt x="2149790" y="1168084"/>
                  </a:lnTo>
                  <a:lnTo>
                    <a:pt x="2165353" y="1129263"/>
                  </a:lnTo>
                  <a:lnTo>
                    <a:pt x="2178685" y="1089711"/>
                  </a:lnTo>
                  <a:lnTo>
                    <a:pt x="2189727" y="1049476"/>
                  </a:lnTo>
                  <a:lnTo>
                    <a:pt x="2198419" y="1008604"/>
                  </a:lnTo>
                  <a:lnTo>
                    <a:pt x="2204701" y="967144"/>
                  </a:lnTo>
                  <a:lnTo>
                    <a:pt x="2208515" y="925143"/>
                  </a:lnTo>
                  <a:lnTo>
                    <a:pt x="2209799" y="882649"/>
                  </a:lnTo>
                  <a:lnTo>
                    <a:pt x="2208515" y="840156"/>
                  </a:lnTo>
                  <a:lnTo>
                    <a:pt x="2204701" y="798155"/>
                  </a:lnTo>
                  <a:lnTo>
                    <a:pt x="2198419" y="756695"/>
                  </a:lnTo>
                  <a:lnTo>
                    <a:pt x="2189727" y="715823"/>
                  </a:lnTo>
                  <a:lnTo>
                    <a:pt x="2178685" y="675587"/>
                  </a:lnTo>
                  <a:lnTo>
                    <a:pt x="2165353" y="636035"/>
                  </a:lnTo>
                  <a:lnTo>
                    <a:pt x="2149790" y="597215"/>
                  </a:lnTo>
                  <a:lnTo>
                    <a:pt x="2132057" y="559174"/>
                  </a:lnTo>
                  <a:lnTo>
                    <a:pt x="2112214" y="521959"/>
                  </a:lnTo>
                  <a:lnTo>
                    <a:pt x="2090319" y="485620"/>
                  </a:lnTo>
                  <a:lnTo>
                    <a:pt x="2066434" y="450203"/>
                  </a:lnTo>
                  <a:lnTo>
                    <a:pt x="2040616" y="415756"/>
                  </a:lnTo>
                  <a:lnTo>
                    <a:pt x="2012927" y="382328"/>
                  </a:lnTo>
                  <a:lnTo>
                    <a:pt x="1983426" y="349965"/>
                  </a:lnTo>
                  <a:lnTo>
                    <a:pt x="1952173" y="318715"/>
                  </a:lnTo>
                  <a:lnTo>
                    <a:pt x="1919227" y="288626"/>
                  </a:lnTo>
                  <a:lnTo>
                    <a:pt x="1884648" y="259747"/>
                  </a:lnTo>
                  <a:lnTo>
                    <a:pt x="1848497" y="232123"/>
                  </a:lnTo>
                  <a:lnTo>
                    <a:pt x="1810832" y="205805"/>
                  </a:lnTo>
                  <a:lnTo>
                    <a:pt x="1771713" y="180838"/>
                  </a:lnTo>
                  <a:lnTo>
                    <a:pt x="1731201" y="157271"/>
                  </a:lnTo>
                  <a:lnTo>
                    <a:pt x="1689355" y="135151"/>
                  </a:lnTo>
                  <a:lnTo>
                    <a:pt x="1646235" y="114527"/>
                  </a:lnTo>
                  <a:lnTo>
                    <a:pt x="1601900" y="95446"/>
                  </a:lnTo>
                  <a:lnTo>
                    <a:pt x="1556410" y="77956"/>
                  </a:lnTo>
                  <a:lnTo>
                    <a:pt x="1509826" y="62104"/>
                  </a:lnTo>
                  <a:lnTo>
                    <a:pt x="1462206" y="47938"/>
                  </a:lnTo>
                  <a:lnTo>
                    <a:pt x="1413610" y="35506"/>
                  </a:lnTo>
                  <a:lnTo>
                    <a:pt x="1364099" y="24856"/>
                  </a:lnTo>
                  <a:lnTo>
                    <a:pt x="1313732" y="16035"/>
                  </a:lnTo>
                  <a:lnTo>
                    <a:pt x="1262569" y="9091"/>
                  </a:lnTo>
                  <a:lnTo>
                    <a:pt x="1210669" y="4072"/>
                  </a:lnTo>
                  <a:lnTo>
                    <a:pt x="1158093" y="1026"/>
                  </a:lnTo>
                  <a:lnTo>
                    <a:pt x="1104899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2800" y="2819399"/>
              <a:ext cx="2209800" cy="1765300"/>
            </a:xfrm>
            <a:custGeom>
              <a:avLst/>
              <a:gdLst/>
              <a:ahLst/>
              <a:cxnLst/>
              <a:rect l="l" t="t" r="r" b="b"/>
              <a:pathLst>
                <a:path w="2209800" h="1765300">
                  <a:moveTo>
                    <a:pt x="0" y="882649"/>
                  </a:moveTo>
                  <a:lnTo>
                    <a:pt x="1284" y="840156"/>
                  </a:lnTo>
                  <a:lnTo>
                    <a:pt x="5097" y="798155"/>
                  </a:lnTo>
                  <a:lnTo>
                    <a:pt x="11380" y="756695"/>
                  </a:lnTo>
                  <a:lnTo>
                    <a:pt x="20072" y="715823"/>
                  </a:lnTo>
                  <a:lnTo>
                    <a:pt x="31114" y="675587"/>
                  </a:lnTo>
                  <a:lnTo>
                    <a:pt x="44446" y="636035"/>
                  </a:lnTo>
                  <a:lnTo>
                    <a:pt x="60009" y="597215"/>
                  </a:lnTo>
                  <a:lnTo>
                    <a:pt x="77741" y="559174"/>
                  </a:lnTo>
                  <a:lnTo>
                    <a:pt x="97585" y="521959"/>
                  </a:lnTo>
                  <a:lnTo>
                    <a:pt x="119479" y="485620"/>
                  </a:lnTo>
                  <a:lnTo>
                    <a:pt x="143365" y="450203"/>
                  </a:lnTo>
                  <a:lnTo>
                    <a:pt x="169183" y="415756"/>
                  </a:lnTo>
                  <a:lnTo>
                    <a:pt x="196872" y="382328"/>
                  </a:lnTo>
                  <a:lnTo>
                    <a:pt x="226373" y="349965"/>
                  </a:lnTo>
                  <a:lnTo>
                    <a:pt x="257626" y="318715"/>
                  </a:lnTo>
                  <a:lnTo>
                    <a:pt x="290572" y="288626"/>
                  </a:lnTo>
                  <a:lnTo>
                    <a:pt x="325151" y="259747"/>
                  </a:lnTo>
                  <a:lnTo>
                    <a:pt x="361302" y="232123"/>
                  </a:lnTo>
                  <a:lnTo>
                    <a:pt x="398967" y="205805"/>
                  </a:lnTo>
                  <a:lnTo>
                    <a:pt x="438085" y="180838"/>
                  </a:lnTo>
                  <a:lnTo>
                    <a:pt x="478597" y="157271"/>
                  </a:lnTo>
                  <a:lnTo>
                    <a:pt x="520444" y="135151"/>
                  </a:lnTo>
                  <a:lnTo>
                    <a:pt x="563564" y="114527"/>
                  </a:lnTo>
                  <a:lnTo>
                    <a:pt x="607899" y="95446"/>
                  </a:lnTo>
                  <a:lnTo>
                    <a:pt x="653388" y="77956"/>
                  </a:lnTo>
                  <a:lnTo>
                    <a:pt x="699973" y="62104"/>
                  </a:lnTo>
                  <a:lnTo>
                    <a:pt x="747593" y="47938"/>
                  </a:lnTo>
                  <a:lnTo>
                    <a:pt x="796188" y="35506"/>
                  </a:lnTo>
                  <a:lnTo>
                    <a:pt x="845699" y="24856"/>
                  </a:lnTo>
                  <a:lnTo>
                    <a:pt x="896066" y="16035"/>
                  </a:lnTo>
                  <a:lnTo>
                    <a:pt x="947229" y="9091"/>
                  </a:lnTo>
                  <a:lnTo>
                    <a:pt x="999129" y="4072"/>
                  </a:lnTo>
                  <a:lnTo>
                    <a:pt x="1051706" y="1026"/>
                  </a:lnTo>
                  <a:lnTo>
                    <a:pt x="1104899" y="0"/>
                  </a:lnTo>
                  <a:lnTo>
                    <a:pt x="1158093" y="1026"/>
                  </a:lnTo>
                  <a:lnTo>
                    <a:pt x="1210669" y="4072"/>
                  </a:lnTo>
                  <a:lnTo>
                    <a:pt x="1262569" y="9091"/>
                  </a:lnTo>
                  <a:lnTo>
                    <a:pt x="1313732" y="16035"/>
                  </a:lnTo>
                  <a:lnTo>
                    <a:pt x="1364099" y="24856"/>
                  </a:lnTo>
                  <a:lnTo>
                    <a:pt x="1413610" y="35506"/>
                  </a:lnTo>
                  <a:lnTo>
                    <a:pt x="1462206" y="47938"/>
                  </a:lnTo>
                  <a:lnTo>
                    <a:pt x="1509826" y="62104"/>
                  </a:lnTo>
                  <a:lnTo>
                    <a:pt x="1556410" y="77956"/>
                  </a:lnTo>
                  <a:lnTo>
                    <a:pt x="1601900" y="95446"/>
                  </a:lnTo>
                  <a:lnTo>
                    <a:pt x="1646235" y="114527"/>
                  </a:lnTo>
                  <a:lnTo>
                    <a:pt x="1689355" y="135151"/>
                  </a:lnTo>
                  <a:lnTo>
                    <a:pt x="1731201" y="157271"/>
                  </a:lnTo>
                  <a:lnTo>
                    <a:pt x="1771713" y="180838"/>
                  </a:lnTo>
                  <a:lnTo>
                    <a:pt x="1810832" y="205805"/>
                  </a:lnTo>
                  <a:lnTo>
                    <a:pt x="1848497" y="232123"/>
                  </a:lnTo>
                  <a:lnTo>
                    <a:pt x="1884648" y="259747"/>
                  </a:lnTo>
                  <a:lnTo>
                    <a:pt x="1919227" y="288626"/>
                  </a:lnTo>
                  <a:lnTo>
                    <a:pt x="1952173" y="318715"/>
                  </a:lnTo>
                  <a:lnTo>
                    <a:pt x="1983426" y="349965"/>
                  </a:lnTo>
                  <a:lnTo>
                    <a:pt x="2012927" y="382328"/>
                  </a:lnTo>
                  <a:lnTo>
                    <a:pt x="2040616" y="415756"/>
                  </a:lnTo>
                  <a:lnTo>
                    <a:pt x="2066434" y="450203"/>
                  </a:lnTo>
                  <a:lnTo>
                    <a:pt x="2090319" y="485620"/>
                  </a:lnTo>
                  <a:lnTo>
                    <a:pt x="2112214" y="521959"/>
                  </a:lnTo>
                  <a:lnTo>
                    <a:pt x="2132057" y="559174"/>
                  </a:lnTo>
                  <a:lnTo>
                    <a:pt x="2149790" y="597215"/>
                  </a:lnTo>
                  <a:lnTo>
                    <a:pt x="2165353" y="636035"/>
                  </a:lnTo>
                  <a:lnTo>
                    <a:pt x="2178685" y="675587"/>
                  </a:lnTo>
                  <a:lnTo>
                    <a:pt x="2189727" y="715823"/>
                  </a:lnTo>
                  <a:lnTo>
                    <a:pt x="2198419" y="756695"/>
                  </a:lnTo>
                  <a:lnTo>
                    <a:pt x="2204701" y="798155"/>
                  </a:lnTo>
                  <a:lnTo>
                    <a:pt x="2208515" y="840156"/>
                  </a:lnTo>
                  <a:lnTo>
                    <a:pt x="2209799" y="882649"/>
                  </a:lnTo>
                  <a:lnTo>
                    <a:pt x="2208515" y="925143"/>
                  </a:lnTo>
                  <a:lnTo>
                    <a:pt x="2204701" y="967144"/>
                  </a:lnTo>
                  <a:lnTo>
                    <a:pt x="2198419" y="1008604"/>
                  </a:lnTo>
                  <a:lnTo>
                    <a:pt x="2189727" y="1049476"/>
                  </a:lnTo>
                  <a:lnTo>
                    <a:pt x="2178685" y="1089711"/>
                  </a:lnTo>
                  <a:lnTo>
                    <a:pt x="2165353" y="1129263"/>
                  </a:lnTo>
                  <a:lnTo>
                    <a:pt x="2149790" y="1168084"/>
                  </a:lnTo>
                  <a:lnTo>
                    <a:pt x="2132057" y="1206125"/>
                  </a:lnTo>
                  <a:lnTo>
                    <a:pt x="2112214" y="1243339"/>
                  </a:lnTo>
                  <a:lnTo>
                    <a:pt x="2090319" y="1279679"/>
                  </a:lnTo>
                  <a:lnTo>
                    <a:pt x="2066434" y="1315095"/>
                  </a:lnTo>
                  <a:lnTo>
                    <a:pt x="2040616" y="1349542"/>
                  </a:lnTo>
                  <a:lnTo>
                    <a:pt x="2012927" y="1382971"/>
                  </a:lnTo>
                  <a:lnTo>
                    <a:pt x="1983426" y="1415334"/>
                  </a:lnTo>
                  <a:lnTo>
                    <a:pt x="1952173" y="1446584"/>
                  </a:lnTo>
                  <a:lnTo>
                    <a:pt x="1919227" y="1476672"/>
                  </a:lnTo>
                  <a:lnTo>
                    <a:pt x="1884648" y="1505552"/>
                  </a:lnTo>
                  <a:lnTo>
                    <a:pt x="1848497" y="1533175"/>
                  </a:lnTo>
                  <a:lnTo>
                    <a:pt x="1810832" y="1559494"/>
                  </a:lnTo>
                  <a:lnTo>
                    <a:pt x="1771713" y="1584461"/>
                  </a:lnTo>
                  <a:lnTo>
                    <a:pt x="1731201" y="1608028"/>
                  </a:lnTo>
                  <a:lnTo>
                    <a:pt x="1689355" y="1630147"/>
                  </a:lnTo>
                  <a:lnTo>
                    <a:pt x="1646235" y="1650772"/>
                  </a:lnTo>
                  <a:lnTo>
                    <a:pt x="1601900" y="1669853"/>
                  </a:lnTo>
                  <a:lnTo>
                    <a:pt x="1556410" y="1687343"/>
                  </a:lnTo>
                  <a:lnTo>
                    <a:pt x="1509826" y="1703195"/>
                  </a:lnTo>
                  <a:lnTo>
                    <a:pt x="1462206" y="1717361"/>
                  </a:lnTo>
                  <a:lnTo>
                    <a:pt x="1413610" y="1729793"/>
                  </a:lnTo>
                  <a:lnTo>
                    <a:pt x="1364099" y="1740443"/>
                  </a:lnTo>
                  <a:lnTo>
                    <a:pt x="1313732" y="1749264"/>
                  </a:lnTo>
                  <a:lnTo>
                    <a:pt x="1262569" y="1756208"/>
                  </a:lnTo>
                  <a:lnTo>
                    <a:pt x="1210669" y="1761227"/>
                  </a:lnTo>
                  <a:lnTo>
                    <a:pt x="1158093" y="1764273"/>
                  </a:lnTo>
                  <a:lnTo>
                    <a:pt x="1104899" y="1765300"/>
                  </a:lnTo>
                  <a:lnTo>
                    <a:pt x="1051706" y="1764273"/>
                  </a:lnTo>
                  <a:lnTo>
                    <a:pt x="999129" y="1761227"/>
                  </a:lnTo>
                  <a:lnTo>
                    <a:pt x="947229" y="1756208"/>
                  </a:lnTo>
                  <a:lnTo>
                    <a:pt x="896066" y="1749264"/>
                  </a:lnTo>
                  <a:lnTo>
                    <a:pt x="845699" y="1740443"/>
                  </a:lnTo>
                  <a:lnTo>
                    <a:pt x="796188" y="1729793"/>
                  </a:lnTo>
                  <a:lnTo>
                    <a:pt x="747593" y="1717361"/>
                  </a:lnTo>
                  <a:lnTo>
                    <a:pt x="699973" y="1703195"/>
                  </a:lnTo>
                  <a:lnTo>
                    <a:pt x="653388" y="1687343"/>
                  </a:lnTo>
                  <a:lnTo>
                    <a:pt x="607899" y="1669853"/>
                  </a:lnTo>
                  <a:lnTo>
                    <a:pt x="563564" y="1650772"/>
                  </a:lnTo>
                  <a:lnTo>
                    <a:pt x="520444" y="1630147"/>
                  </a:lnTo>
                  <a:lnTo>
                    <a:pt x="478597" y="1608028"/>
                  </a:lnTo>
                  <a:lnTo>
                    <a:pt x="438085" y="1584461"/>
                  </a:lnTo>
                  <a:lnTo>
                    <a:pt x="398967" y="1559494"/>
                  </a:lnTo>
                  <a:lnTo>
                    <a:pt x="361302" y="1533175"/>
                  </a:lnTo>
                  <a:lnTo>
                    <a:pt x="325151" y="1505552"/>
                  </a:lnTo>
                  <a:lnTo>
                    <a:pt x="290572" y="1476672"/>
                  </a:lnTo>
                  <a:lnTo>
                    <a:pt x="257626" y="1446584"/>
                  </a:lnTo>
                  <a:lnTo>
                    <a:pt x="226373" y="1415334"/>
                  </a:lnTo>
                  <a:lnTo>
                    <a:pt x="196872" y="1382971"/>
                  </a:lnTo>
                  <a:lnTo>
                    <a:pt x="169183" y="1349542"/>
                  </a:lnTo>
                  <a:lnTo>
                    <a:pt x="143365" y="1315095"/>
                  </a:lnTo>
                  <a:lnTo>
                    <a:pt x="119479" y="1279679"/>
                  </a:lnTo>
                  <a:lnTo>
                    <a:pt x="97585" y="1243339"/>
                  </a:lnTo>
                  <a:lnTo>
                    <a:pt x="77741" y="1206125"/>
                  </a:lnTo>
                  <a:lnTo>
                    <a:pt x="60009" y="1168084"/>
                  </a:lnTo>
                  <a:lnTo>
                    <a:pt x="44446" y="1129263"/>
                  </a:lnTo>
                  <a:lnTo>
                    <a:pt x="31114" y="1089711"/>
                  </a:lnTo>
                  <a:lnTo>
                    <a:pt x="20072" y="1049476"/>
                  </a:lnTo>
                  <a:lnTo>
                    <a:pt x="11380" y="1008604"/>
                  </a:lnTo>
                  <a:lnTo>
                    <a:pt x="5097" y="967144"/>
                  </a:lnTo>
                  <a:lnTo>
                    <a:pt x="1284" y="925143"/>
                  </a:lnTo>
                  <a:lnTo>
                    <a:pt x="0" y="882649"/>
                  </a:lnTo>
                  <a:close/>
                </a:path>
              </a:pathLst>
            </a:custGeom>
            <a:ln w="12699">
              <a:solidFill>
                <a:srgbClr val="1F4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01737" y="3378013"/>
            <a:ext cx="1113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EFA31"/>
                </a:solidFill>
                <a:latin typeface="Times New Roman"/>
                <a:cs typeface="Times New Roman"/>
              </a:rPr>
              <a:t>D</a:t>
            </a:r>
            <a:r>
              <a:rPr sz="2000" b="1" dirty="0">
                <a:solidFill>
                  <a:srgbClr val="FEFA31"/>
                </a:solidFill>
                <a:latin typeface="Times New Roman"/>
                <a:cs typeface="Times New Roman"/>
              </a:rPr>
              <a:t>éfi</a:t>
            </a:r>
            <a:r>
              <a:rPr sz="2000" b="1" spc="-5" dirty="0">
                <a:solidFill>
                  <a:srgbClr val="FEFA31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FEFA31"/>
                </a:solidFill>
                <a:latin typeface="Times New Roman"/>
                <a:cs typeface="Times New Roman"/>
              </a:rPr>
              <a:t>ition  </a:t>
            </a:r>
            <a:r>
              <a:rPr sz="2000" b="1" spc="-5" dirty="0">
                <a:solidFill>
                  <a:srgbClr val="FEFA31"/>
                </a:solidFill>
                <a:latin typeface="Times New Roman"/>
                <a:cs typeface="Times New Roman"/>
              </a:rPr>
              <a:t>du</a:t>
            </a:r>
            <a:r>
              <a:rPr sz="2000" b="1" spc="-75" dirty="0">
                <a:solidFill>
                  <a:srgbClr val="FEFA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EFA31"/>
                </a:solidFill>
                <a:latin typeface="Times New Roman"/>
                <a:cs typeface="Times New Roman"/>
              </a:rPr>
              <a:t>métier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3249" y="3879850"/>
            <a:ext cx="1993900" cy="2222500"/>
            <a:chOff x="603249" y="3879850"/>
            <a:chExt cx="1993900" cy="2222500"/>
          </a:xfrm>
        </p:grpSpPr>
        <p:sp>
          <p:nvSpPr>
            <p:cNvPr id="18" name="object 18"/>
            <p:cNvSpPr/>
            <p:nvPr/>
          </p:nvSpPr>
          <p:spPr>
            <a:xfrm>
              <a:off x="609599" y="3886200"/>
              <a:ext cx="1981200" cy="2209800"/>
            </a:xfrm>
            <a:custGeom>
              <a:avLst/>
              <a:gdLst/>
              <a:ahLst/>
              <a:cxnLst/>
              <a:rect l="l" t="t" r="r" b="b"/>
              <a:pathLst>
                <a:path w="1981200" h="2209800">
                  <a:moveTo>
                    <a:pt x="1650993" y="0"/>
                  </a:moveTo>
                  <a:lnTo>
                    <a:pt x="330206" y="0"/>
                  </a:lnTo>
                  <a:lnTo>
                    <a:pt x="281686" y="3607"/>
                  </a:lnTo>
                  <a:lnTo>
                    <a:pt x="235284" y="14079"/>
                  </a:lnTo>
                  <a:lnTo>
                    <a:pt x="191528" y="30888"/>
                  </a:lnTo>
                  <a:lnTo>
                    <a:pt x="150945" y="53506"/>
                  </a:lnTo>
                  <a:lnTo>
                    <a:pt x="114062" y="81407"/>
                  </a:lnTo>
                  <a:lnTo>
                    <a:pt x="81407" y="114062"/>
                  </a:lnTo>
                  <a:lnTo>
                    <a:pt x="53506" y="150945"/>
                  </a:lnTo>
                  <a:lnTo>
                    <a:pt x="30888" y="191528"/>
                  </a:lnTo>
                  <a:lnTo>
                    <a:pt x="14079" y="235284"/>
                  </a:lnTo>
                  <a:lnTo>
                    <a:pt x="3607" y="281686"/>
                  </a:lnTo>
                  <a:lnTo>
                    <a:pt x="0" y="330206"/>
                  </a:lnTo>
                  <a:lnTo>
                    <a:pt x="0" y="1879593"/>
                  </a:lnTo>
                  <a:lnTo>
                    <a:pt x="3607" y="1928113"/>
                  </a:lnTo>
                  <a:lnTo>
                    <a:pt x="14079" y="1974515"/>
                  </a:lnTo>
                  <a:lnTo>
                    <a:pt x="30888" y="2018271"/>
                  </a:lnTo>
                  <a:lnTo>
                    <a:pt x="53506" y="2058854"/>
                  </a:lnTo>
                  <a:lnTo>
                    <a:pt x="81407" y="2095737"/>
                  </a:lnTo>
                  <a:lnTo>
                    <a:pt x="114062" y="2128392"/>
                  </a:lnTo>
                  <a:lnTo>
                    <a:pt x="150945" y="2156293"/>
                  </a:lnTo>
                  <a:lnTo>
                    <a:pt x="191528" y="2178911"/>
                  </a:lnTo>
                  <a:lnTo>
                    <a:pt x="235284" y="2195720"/>
                  </a:lnTo>
                  <a:lnTo>
                    <a:pt x="281686" y="2206192"/>
                  </a:lnTo>
                  <a:lnTo>
                    <a:pt x="330206" y="2209799"/>
                  </a:lnTo>
                  <a:lnTo>
                    <a:pt x="1650993" y="2209799"/>
                  </a:lnTo>
                  <a:lnTo>
                    <a:pt x="1699513" y="2206192"/>
                  </a:lnTo>
                  <a:lnTo>
                    <a:pt x="1745915" y="2195720"/>
                  </a:lnTo>
                  <a:lnTo>
                    <a:pt x="1789671" y="2178911"/>
                  </a:lnTo>
                  <a:lnTo>
                    <a:pt x="1830254" y="2156293"/>
                  </a:lnTo>
                  <a:lnTo>
                    <a:pt x="1867137" y="2128392"/>
                  </a:lnTo>
                  <a:lnTo>
                    <a:pt x="1899792" y="2095737"/>
                  </a:lnTo>
                  <a:lnTo>
                    <a:pt x="1927693" y="2058854"/>
                  </a:lnTo>
                  <a:lnTo>
                    <a:pt x="1950311" y="2018271"/>
                  </a:lnTo>
                  <a:lnTo>
                    <a:pt x="1967120" y="1974515"/>
                  </a:lnTo>
                  <a:lnTo>
                    <a:pt x="1977592" y="1928113"/>
                  </a:lnTo>
                  <a:lnTo>
                    <a:pt x="1981199" y="1879593"/>
                  </a:lnTo>
                  <a:lnTo>
                    <a:pt x="1981199" y="330206"/>
                  </a:lnTo>
                  <a:lnTo>
                    <a:pt x="1977592" y="281686"/>
                  </a:lnTo>
                  <a:lnTo>
                    <a:pt x="1967120" y="235284"/>
                  </a:lnTo>
                  <a:lnTo>
                    <a:pt x="1950311" y="191528"/>
                  </a:lnTo>
                  <a:lnTo>
                    <a:pt x="1927693" y="150945"/>
                  </a:lnTo>
                  <a:lnTo>
                    <a:pt x="1899792" y="114062"/>
                  </a:lnTo>
                  <a:lnTo>
                    <a:pt x="1867137" y="81407"/>
                  </a:lnTo>
                  <a:lnTo>
                    <a:pt x="1830254" y="53506"/>
                  </a:lnTo>
                  <a:lnTo>
                    <a:pt x="1789671" y="30888"/>
                  </a:lnTo>
                  <a:lnTo>
                    <a:pt x="1745915" y="14079"/>
                  </a:lnTo>
                  <a:lnTo>
                    <a:pt x="1699513" y="3607"/>
                  </a:lnTo>
                  <a:lnTo>
                    <a:pt x="1650993" y="0"/>
                  </a:lnTo>
                  <a:close/>
                </a:path>
              </a:pathLst>
            </a:custGeom>
            <a:solidFill>
              <a:srgbClr val="C96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599" y="3886200"/>
              <a:ext cx="1981200" cy="2209800"/>
            </a:xfrm>
            <a:custGeom>
              <a:avLst/>
              <a:gdLst/>
              <a:ahLst/>
              <a:cxnLst/>
              <a:rect l="l" t="t" r="r" b="b"/>
              <a:pathLst>
                <a:path w="1981200" h="2209800">
                  <a:moveTo>
                    <a:pt x="0" y="330206"/>
                  </a:moveTo>
                  <a:lnTo>
                    <a:pt x="3607" y="281686"/>
                  </a:lnTo>
                  <a:lnTo>
                    <a:pt x="14079" y="235284"/>
                  </a:lnTo>
                  <a:lnTo>
                    <a:pt x="30888" y="191528"/>
                  </a:lnTo>
                  <a:lnTo>
                    <a:pt x="53506" y="150945"/>
                  </a:lnTo>
                  <a:lnTo>
                    <a:pt x="81407" y="114062"/>
                  </a:lnTo>
                  <a:lnTo>
                    <a:pt x="114062" y="81407"/>
                  </a:lnTo>
                  <a:lnTo>
                    <a:pt x="150945" y="53506"/>
                  </a:lnTo>
                  <a:lnTo>
                    <a:pt x="191528" y="30888"/>
                  </a:lnTo>
                  <a:lnTo>
                    <a:pt x="235284" y="14079"/>
                  </a:lnTo>
                  <a:lnTo>
                    <a:pt x="281686" y="3607"/>
                  </a:lnTo>
                  <a:lnTo>
                    <a:pt x="330206" y="0"/>
                  </a:lnTo>
                  <a:lnTo>
                    <a:pt x="1650993" y="0"/>
                  </a:lnTo>
                  <a:lnTo>
                    <a:pt x="1699513" y="3607"/>
                  </a:lnTo>
                  <a:lnTo>
                    <a:pt x="1745915" y="14079"/>
                  </a:lnTo>
                  <a:lnTo>
                    <a:pt x="1789671" y="30888"/>
                  </a:lnTo>
                  <a:lnTo>
                    <a:pt x="1830254" y="53506"/>
                  </a:lnTo>
                  <a:lnTo>
                    <a:pt x="1867137" y="81407"/>
                  </a:lnTo>
                  <a:lnTo>
                    <a:pt x="1899792" y="114062"/>
                  </a:lnTo>
                  <a:lnTo>
                    <a:pt x="1927693" y="150945"/>
                  </a:lnTo>
                  <a:lnTo>
                    <a:pt x="1950311" y="191528"/>
                  </a:lnTo>
                  <a:lnTo>
                    <a:pt x="1967120" y="235284"/>
                  </a:lnTo>
                  <a:lnTo>
                    <a:pt x="1977592" y="281686"/>
                  </a:lnTo>
                  <a:lnTo>
                    <a:pt x="1981199" y="330206"/>
                  </a:lnTo>
                  <a:lnTo>
                    <a:pt x="1981199" y="1879593"/>
                  </a:lnTo>
                  <a:lnTo>
                    <a:pt x="1977592" y="1928113"/>
                  </a:lnTo>
                  <a:lnTo>
                    <a:pt x="1967120" y="1974515"/>
                  </a:lnTo>
                  <a:lnTo>
                    <a:pt x="1950311" y="2018271"/>
                  </a:lnTo>
                  <a:lnTo>
                    <a:pt x="1927693" y="2058854"/>
                  </a:lnTo>
                  <a:lnTo>
                    <a:pt x="1899792" y="2095737"/>
                  </a:lnTo>
                  <a:lnTo>
                    <a:pt x="1867137" y="2128392"/>
                  </a:lnTo>
                  <a:lnTo>
                    <a:pt x="1830254" y="2156293"/>
                  </a:lnTo>
                  <a:lnTo>
                    <a:pt x="1789671" y="2178911"/>
                  </a:lnTo>
                  <a:lnTo>
                    <a:pt x="1745915" y="2195720"/>
                  </a:lnTo>
                  <a:lnTo>
                    <a:pt x="1699513" y="2206192"/>
                  </a:lnTo>
                  <a:lnTo>
                    <a:pt x="1650993" y="2209799"/>
                  </a:lnTo>
                  <a:lnTo>
                    <a:pt x="330206" y="2209799"/>
                  </a:lnTo>
                  <a:lnTo>
                    <a:pt x="281686" y="2206192"/>
                  </a:lnTo>
                  <a:lnTo>
                    <a:pt x="235284" y="2195720"/>
                  </a:lnTo>
                  <a:lnTo>
                    <a:pt x="191528" y="2178911"/>
                  </a:lnTo>
                  <a:lnTo>
                    <a:pt x="150945" y="2156293"/>
                  </a:lnTo>
                  <a:lnTo>
                    <a:pt x="114062" y="2128392"/>
                  </a:lnTo>
                  <a:lnTo>
                    <a:pt x="81407" y="2095737"/>
                  </a:lnTo>
                  <a:lnTo>
                    <a:pt x="53506" y="2058854"/>
                  </a:lnTo>
                  <a:lnTo>
                    <a:pt x="30888" y="2018271"/>
                  </a:lnTo>
                  <a:lnTo>
                    <a:pt x="14079" y="1974515"/>
                  </a:lnTo>
                  <a:lnTo>
                    <a:pt x="3607" y="1928113"/>
                  </a:lnTo>
                  <a:lnTo>
                    <a:pt x="0" y="1879593"/>
                  </a:lnTo>
                  <a:lnTo>
                    <a:pt x="0" y="330206"/>
                  </a:lnTo>
                  <a:close/>
                </a:path>
              </a:pathLst>
            </a:custGeom>
            <a:ln w="12699">
              <a:solidFill>
                <a:srgbClr val="1F4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5053" y="4242957"/>
            <a:ext cx="15779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5445" marR="5080" indent="-32194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Quelles relations, quels </a:t>
            </a:r>
            <a:r>
              <a:rPr sz="1200" b="1" spc="-28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partenaires</a:t>
            </a:r>
            <a:r>
              <a:rPr sz="1200" b="1" spc="-1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</a:pP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Les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partenaires externes, </a:t>
            </a:r>
            <a:r>
              <a:rPr sz="1200" spc="-28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internes, les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différents </a:t>
            </a:r>
            <a:r>
              <a:rPr sz="1200" spc="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services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(logistique, </a:t>
            </a:r>
            <a:r>
              <a:rPr sz="1200" spc="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administratif,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commercial,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comptable, </a:t>
            </a:r>
            <a:r>
              <a:rPr sz="1200" spc="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douane…)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08650" y="4251324"/>
            <a:ext cx="3289300" cy="1622425"/>
            <a:chOff x="5708650" y="4251324"/>
            <a:chExt cx="3289300" cy="1622425"/>
          </a:xfrm>
        </p:grpSpPr>
        <p:sp>
          <p:nvSpPr>
            <p:cNvPr id="22" name="object 22"/>
            <p:cNvSpPr/>
            <p:nvPr/>
          </p:nvSpPr>
          <p:spPr>
            <a:xfrm>
              <a:off x="5714999" y="4257674"/>
              <a:ext cx="3276600" cy="1609725"/>
            </a:xfrm>
            <a:custGeom>
              <a:avLst/>
              <a:gdLst/>
              <a:ahLst/>
              <a:cxnLst/>
              <a:rect l="l" t="t" r="r" b="b"/>
              <a:pathLst>
                <a:path w="3276600" h="1609725">
                  <a:moveTo>
                    <a:pt x="3008306" y="0"/>
                  </a:moveTo>
                  <a:lnTo>
                    <a:pt x="268292" y="0"/>
                  </a:lnTo>
                  <a:lnTo>
                    <a:pt x="220328" y="4355"/>
                  </a:lnTo>
                  <a:lnTo>
                    <a:pt x="175077" y="16899"/>
                  </a:lnTo>
                  <a:lnTo>
                    <a:pt x="133321" y="36850"/>
                  </a:lnTo>
                  <a:lnTo>
                    <a:pt x="95843" y="63425"/>
                  </a:lnTo>
                  <a:lnTo>
                    <a:pt x="63425" y="95843"/>
                  </a:lnTo>
                  <a:lnTo>
                    <a:pt x="36850" y="133321"/>
                  </a:lnTo>
                  <a:lnTo>
                    <a:pt x="16899" y="175077"/>
                  </a:lnTo>
                  <a:lnTo>
                    <a:pt x="4355" y="220328"/>
                  </a:lnTo>
                  <a:lnTo>
                    <a:pt x="0" y="268292"/>
                  </a:lnTo>
                  <a:lnTo>
                    <a:pt x="0" y="1341432"/>
                  </a:lnTo>
                  <a:lnTo>
                    <a:pt x="4355" y="1389396"/>
                  </a:lnTo>
                  <a:lnTo>
                    <a:pt x="16899" y="1434647"/>
                  </a:lnTo>
                  <a:lnTo>
                    <a:pt x="36850" y="1476403"/>
                  </a:lnTo>
                  <a:lnTo>
                    <a:pt x="63425" y="1513881"/>
                  </a:lnTo>
                  <a:lnTo>
                    <a:pt x="95843" y="1546298"/>
                  </a:lnTo>
                  <a:lnTo>
                    <a:pt x="133321" y="1572874"/>
                  </a:lnTo>
                  <a:lnTo>
                    <a:pt x="175077" y="1592825"/>
                  </a:lnTo>
                  <a:lnTo>
                    <a:pt x="220328" y="1605369"/>
                  </a:lnTo>
                  <a:lnTo>
                    <a:pt x="268292" y="1609724"/>
                  </a:lnTo>
                  <a:lnTo>
                    <a:pt x="3008306" y="1609724"/>
                  </a:lnTo>
                  <a:lnTo>
                    <a:pt x="3056271" y="1605369"/>
                  </a:lnTo>
                  <a:lnTo>
                    <a:pt x="3101522" y="1592825"/>
                  </a:lnTo>
                  <a:lnTo>
                    <a:pt x="3143278" y="1572874"/>
                  </a:lnTo>
                  <a:lnTo>
                    <a:pt x="3180756" y="1546298"/>
                  </a:lnTo>
                  <a:lnTo>
                    <a:pt x="3213173" y="1513881"/>
                  </a:lnTo>
                  <a:lnTo>
                    <a:pt x="3239749" y="1476403"/>
                  </a:lnTo>
                  <a:lnTo>
                    <a:pt x="3259700" y="1434647"/>
                  </a:lnTo>
                  <a:lnTo>
                    <a:pt x="3272244" y="1389396"/>
                  </a:lnTo>
                  <a:lnTo>
                    <a:pt x="3276599" y="1341432"/>
                  </a:lnTo>
                  <a:lnTo>
                    <a:pt x="3276599" y="268292"/>
                  </a:lnTo>
                  <a:lnTo>
                    <a:pt x="3272244" y="220328"/>
                  </a:lnTo>
                  <a:lnTo>
                    <a:pt x="3259700" y="175077"/>
                  </a:lnTo>
                  <a:lnTo>
                    <a:pt x="3239749" y="133321"/>
                  </a:lnTo>
                  <a:lnTo>
                    <a:pt x="3213173" y="95843"/>
                  </a:lnTo>
                  <a:lnTo>
                    <a:pt x="3180756" y="63425"/>
                  </a:lnTo>
                  <a:lnTo>
                    <a:pt x="3143278" y="36850"/>
                  </a:lnTo>
                  <a:lnTo>
                    <a:pt x="3101522" y="16899"/>
                  </a:lnTo>
                  <a:lnTo>
                    <a:pt x="3056271" y="4355"/>
                  </a:lnTo>
                  <a:lnTo>
                    <a:pt x="3008306" y="0"/>
                  </a:lnTo>
                  <a:close/>
                </a:path>
              </a:pathLst>
            </a:custGeom>
            <a:solidFill>
              <a:srgbClr val="C96C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4999" y="4257674"/>
              <a:ext cx="3276600" cy="1609725"/>
            </a:xfrm>
            <a:custGeom>
              <a:avLst/>
              <a:gdLst/>
              <a:ahLst/>
              <a:cxnLst/>
              <a:rect l="l" t="t" r="r" b="b"/>
              <a:pathLst>
                <a:path w="3276600" h="1609725">
                  <a:moveTo>
                    <a:pt x="0" y="268292"/>
                  </a:moveTo>
                  <a:lnTo>
                    <a:pt x="4355" y="220328"/>
                  </a:lnTo>
                  <a:lnTo>
                    <a:pt x="16899" y="175077"/>
                  </a:lnTo>
                  <a:lnTo>
                    <a:pt x="36850" y="133321"/>
                  </a:lnTo>
                  <a:lnTo>
                    <a:pt x="63425" y="95843"/>
                  </a:lnTo>
                  <a:lnTo>
                    <a:pt x="95843" y="63425"/>
                  </a:lnTo>
                  <a:lnTo>
                    <a:pt x="133321" y="36850"/>
                  </a:lnTo>
                  <a:lnTo>
                    <a:pt x="175077" y="16899"/>
                  </a:lnTo>
                  <a:lnTo>
                    <a:pt x="220328" y="4355"/>
                  </a:lnTo>
                  <a:lnTo>
                    <a:pt x="268292" y="0"/>
                  </a:lnTo>
                  <a:lnTo>
                    <a:pt x="3008306" y="0"/>
                  </a:lnTo>
                  <a:lnTo>
                    <a:pt x="3056271" y="4355"/>
                  </a:lnTo>
                  <a:lnTo>
                    <a:pt x="3101522" y="16899"/>
                  </a:lnTo>
                  <a:lnTo>
                    <a:pt x="3143278" y="36850"/>
                  </a:lnTo>
                  <a:lnTo>
                    <a:pt x="3180756" y="63425"/>
                  </a:lnTo>
                  <a:lnTo>
                    <a:pt x="3213173" y="95843"/>
                  </a:lnTo>
                  <a:lnTo>
                    <a:pt x="3239749" y="133321"/>
                  </a:lnTo>
                  <a:lnTo>
                    <a:pt x="3259700" y="175077"/>
                  </a:lnTo>
                  <a:lnTo>
                    <a:pt x="3272244" y="220328"/>
                  </a:lnTo>
                  <a:lnTo>
                    <a:pt x="3276599" y="268292"/>
                  </a:lnTo>
                  <a:lnTo>
                    <a:pt x="3276599" y="1341432"/>
                  </a:lnTo>
                  <a:lnTo>
                    <a:pt x="3272244" y="1389396"/>
                  </a:lnTo>
                  <a:lnTo>
                    <a:pt x="3259700" y="1434647"/>
                  </a:lnTo>
                  <a:lnTo>
                    <a:pt x="3239749" y="1476403"/>
                  </a:lnTo>
                  <a:lnTo>
                    <a:pt x="3213173" y="1513881"/>
                  </a:lnTo>
                  <a:lnTo>
                    <a:pt x="3180756" y="1546298"/>
                  </a:lnTo>
                  <a:lnTo>
                    <a:pt x="3143278" y="1572874"/>
                  </a:lnTo>
                  <a:lnTo>
                    <a:pt x="3101522" y="1592825"/>
                  </a:lnTo>
                  <a:lnTo>
                    <a:pt x="3056271" y="1605369"/>
                  </a:lnTo>
                  <a:lnTo>
                    <a:pt x="3008306" y="1609724"/>
                  </a:lnTo>
                  <a:lnTo>
                    <a:pt x="268292" y="1609724"/>
                  </a:lnTo>
                  <a:lnTo>
                    <a:pt x="220328" y="1605369"/>
                  </a:lnTo>
                  <a:lnTo>
                    <a:pt x="175077" y="1592825"/>
                  </a:lnTo>
                  <a:lnTo>
                    <a:pt x="133321" y="1572874"/>
                  </a:lnTo>
                  <a:lnTo>
                    <a:pt x="95843" y="1546298"/>
                  </a:lnTo>
                  <a:lnTo>
                    <a:pt x="63425" y="1513881"/>
                  </a:lnTo>
                  <a:lnTo>
                    <a:pt x="36850" y="1476403"/>
                  </a:lnTo>
                  <a:lnTo>
                    <a:pt x="16899" y="1434647"/>
                  </a:lnTo>
                  <a:lnTo>
                    <a:pt x="4355" y="1389396"/>
                  </a:lnTo>
                  <a:lnTo>
                    <a:pt x="0" y="1341432"/>
                  </a:lnTo>
                  <a:lnTo>
                    <a:pt x="0" y="268292"/>
                  </a:lnTo>
                  <a:close/>
                </a:path>
              </a:pathLst>
            </a:custGeom>
            <a:ln w="12699">
              <a:solidFill>
                <a:srgbClr val="1F4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872320" y="4680155"/>
            <a:ext cx="2840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72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DE9D2"/>
                </a:solidFill>
                <a:latin typeface="Times New Roman"/>
                <a:cs typeface="Times New Roman"/>
              </a:rPr>
              <a:t>Comment</a:t>
            </a:r>
            <a:r>
              <a:rPr sz="1200" b="1" spc="-4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DE9D2"/>
                </a:solidFill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Dans le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respect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des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réglementations,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des </a:t>
            </a:r>
            <a:r>
              <a:rPr sz="1200" spc="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procédures, 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des règles de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sécurité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et de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sûreté, </a:t>
            </a:r>
            <a:r>
              <a:rPr sz="1200" spc="-285" dirty="0">
                <a:solidFill>
                  <a:srgbClr val="FDE9D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les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normes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qualité</a:t>
            </a:r>
            <a:r>
              <a:rPr sz="1200" dirty="0">
                <a:solidFill>
                  <a:srgbClr val="FDE9D2"/>
                </a:solidFill>
                <a:latin typeface="Times New Roman"/>
                <a:cs typeface="Times New Roman"/>
              </a:rPr>
              <a:t> et </a:t>
            </a:r>
            <a:r>
              <a:rPr sz="1200" spc="-5" dirty="0">
                <a:solidFill>
                  <a:srgbClr val="FDE9D2"/>
                </a:solidFill>
                <a:latin typeface="Times New Roman"/>
                <a:cs typeface="Times New Roman"/>
              </a:rPr>
              <a:t>environnementales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19399" y="304799"/>
            <a:ext cx="3733800" cy="6248400"/>
            <a:chOff x="2819399" y="304799"/>
            <a:chExt cx="3733800" cy="624840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304799"/>
              <a:ext cx="2209799" cy="14700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9399" y="5181599"/>
              <a:ext cx="2441574" cy="1371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36" y="502785"/>
            <a:ext cx="32305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75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Bac</a:t>
            </a:r>
            <a:r>
              <a:rPr sz="3600" spc="-35" dirty="0"/>
              <a:t> </a:t>
            </a:r>
            <a:r>
              <a:rPr sz="3600" dirty="0"/>
              <a:t>Pro</a:t>
            </a:r>
            <a:r>
              <a:rPr sz="3600" spc="-30" dirty="0"/>
              <a:t> </a:t>
            </a:r>
            <a:r>
              <a:rPr sz="3600" spc="-5" dirty="0"/>
              <a:t>OT</a:t>
            </a:r>
            <a:r>
              <a:rPr lang="fr-FR" sz="3600" spc="-5" dirty="0"/>
              <a:t>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61" y="1474786"/>
            <a:ext cx="7778749" cy="53466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3539" y="1056232"/>
            <a:ext cx="7258050" cy="5070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3366"/>
                </a:solidFill>
                <a:latin typeface="Georgia"/>
                <a:cs typeface="Georgia"/>
              </a:rPr>
              <a:t>organisation</a:t>
            </a:r>
            <a:r>
              <a:rPr sz="2400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3366"/>
                </a:solidFill>
                <a:latin typeface="Georgia"/>
                <a:cs typeface="Georgia"/>
              </a:rPr>
              <a:t>de</a:t>
            </a:r>
            <a:r>
              <a:rPr sz="2400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3366"/>
                </a:solidFill>
                <a:latin typeface="Georgia"/>
                <a:cs typeface="Georgia"/>
              </a:rPr>
              <a:t>transport</a:t>
            </a:r>
            <a:r>
              <a:rPr sz="2400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3366"/>
                </a:solidFill>
                <a:latin typeface="Georgia"/>
                <a:cs typeface="Georgia"/>
              </a:rPr>
              <a:t>de</a:t>
            </a:r>
            <a:r>
              <a:rPr sz="2400" dirty="0">
                <a:solidFill>
                  <a:srgbClr val="66336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663366"/>
                </a:solidFill>
                <a:latin typeface="Georgia"/>
                <a:cs typeface="Georgia"/>
              </a:rPr>
              <a:t>marchandises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000" spc="-5" dirty="0">
                <a:solidFill>
                  <a:srgbClr val="4C4C72"/>
                </a:solidFill>
                <a:latin typeface="Arial"/>
                <a:cs typeface="Arial"/>
              </a:rPr>
              <a:t>Des</a:t>
            </a:r>
            <a:r>
              <a:rPr sz="2000" spc="-3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72"/>
                </a:solidFill>
                <a:latin typeface="Arial"/>
                <a:cs typeface="Arial"/>
              </a:rPr>
              <a:t>missions</a:t>
            </a:r>
            <a:r>
              <a:rPr sz="2000" spc="-2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4C4C72"/>
                </a:solidFill>
                <a:latin typeface="Arial"/>
                <a:cs typeface="Arial"/>
              </a:rPr>
              <a:t>variées</a:t>
            </a:r>
            <a:r>
              <a:rPr sz="2000" spc="-2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C4C72"/>
                </a:solidFill>
                <a:latin typeface="Arial"/>
                <a:cs typeface="Arial"/>
              </a:rPr>
              <a:t>:</a:t>
            </a:r>
            <a:endParaRPr lang="fr-FR" sz="2000" dirty="0">
              <a:solidFill>
                <a:srgbClr val="4C4C7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buChar char="•"/>
              <a:tabLst>
                <a:tab pos="140335" algn="l"/>
              </a:tabLst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Réception d’une demande de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transport, collecte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 informations, identification </a:t>
            </a:r>
            <a:r>
              <a:rPr sz="1400" spc="-43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</a:t>
            </a:r>
            <a:r>
              <a:rPr sz="1400" spc="-1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besoins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•Etude</a:t>
            </a:r>
            <a:r>
              <a:rPr sz="1400" spc="-2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faisabilité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•Recherche</a:t>
            </a:r>
            <a:r>
              <a:rPr sz="1400" spc="-1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du</a:t>
            </a:r>
            <a:r>
              <a:rPr sz="1400" spc="-1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type</a:t>
            </a:r>
            <a:r>
              <a:rPr sz="1400" spc="-1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</a:t>
            </a:r>
            <a:r>
              <a:rPr sz="1400" spc="-1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transport</a:t>
            </a:r>
            <a:r>
              <a:rPr sz="1400" spc="-1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approprié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L="12700" marR="31115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•Organisation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l’envoi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(choix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moyens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humains et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matériels,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itininéraire, </a:t>
            </a:r>
            <a:r>
              <a:rPr sz="1400" spc="-43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organisation 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tournée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d’enlèvement,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traction, livraison)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•Sélection et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application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 tarifs,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proposition 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prix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prestations annexes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•Transmission 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l’offre au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client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Arial"/>
              <a:cs typeface="Arial"/>
            </a:endParaRPr>
          </a:p>
          <a:p>
            <a:pPr marL="12700" marR="649605">
              <a:lnSpc>
                <a:spcPct val="100000"/>
              </a:lnSpc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•Mise en œuvre,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planification de l’envoi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et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suivi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 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l’envoi</a:t>
            </a:r>
            <a:r>
              <a:rPr sz="1400" spc="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(documents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 de </a:t>
            </a:r>
            <a:r>
              <a:rPr sz="1400" spc="-43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transport,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 dématérialisé ou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non, utilisation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</a:t>
            </a:r>
            <a:r>
              <a:rPr sz="1400" spc="-1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outils de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traçabilité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…)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•Veille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à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la vérification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des</a:t>
            </a:r>
            <a:r>
              <a:rPr sz="1400" spc="-10" dirty="0">
                <a:solidFill>
                  <a:srgbClr val="4C4C7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procédures de 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sureté </a:t>
            </a:r>
            <a:r>
              <a:rPr sz="1400" spc="-5" dirty="0">
                <a:solidFill>
                  <a:srgbClr val="4C4C72"/>
                </a:solidFill>
                <a:latin typeface="Arial"/>
                <a:cs typeface="Arial"/>
              </a:rPr>
              <a:t>et de</a:t>
            </a:r>
            <a:r>
              <a:rPr sz="1400" dirty="0">
                <a:solidFill>
                  <a:srgbClr val="4C4C72"/>
                </a:solidFill>
                <a:latin typeface="Arial"/>
                <a:cs typeface="Arial"/>
              </a:rPr>
              <a:t> sécurité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0550" y="282574"/>
            <a:ext cx="641350" cy="1600200"/>
          </a:xfrm>
          <a:custGeom>
            <a:avLst/>
            <a:gdLst/>
            <a:ahLst/>
            <a:cxnLst/>
            <a:rect l="l" t="t" r="r" b="b"/>
            <a:pathLst>
              <a:path w="641350" h="1600200">
                <a:moveTo>
                  <a:pt x="641349" y="0"/>
                </a:moveTo>
                <a:lnTo>
                  <a:pt x="0" y="0"/>
                </a:lnTo>
                <a:lnTo>
                  <a:pt x="0" y="1600200"/>
                </a:lnTo>
                <a:lnTo>
                  <a:pt x="641349" y="1600200"/>
                </a:lnTo>
                <a:lnTo>
                  <a:pt x="641349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66722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67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Bac</a:t>
            </a:r>
            <a:r>
              <a:rPr sz="3600" spc="-20" dirty="0"/>
              <a:t> </a:t>
            </a:r>
            <a:r>
              <a:rPr sz="3600" dirty="0"/>
              <a:t>Pro</a:t>
            </a:r>
            <a:r>
              <a:rPr sz="3600" spc="-25" dirty="0"/>
              <a:t> </a:t>
            </a:r>
            <a:r>
              <a:rPr sz="3600" spc="-5" dirty="0"/>
              <a:t>OT</a:t>
            </a:r>
            <a:r>
              <a:rPr lang="fr-FR" sz="3600" spc="-5" dirty="0"/>
              <a:t>M</a:t>
            </a:r>
            <a:endParaRPr sz="3600" dirty="0">
              <a:latin typeface="Arial"/>
              <a:cs typeface="Arial"/>
            </a:endParaRPr>
          </a:p>
          <a:p>
            <a:pPr marL="403860">
              <a:lnSpc>
                <a:spcPct val="100000"/>
              </a:lnSpc>
              <a:spcBef>
                <a:spcPts val="35"/>
              </a:spcBef>
            </a:pPr>
            <a:r>
              <a:rPr lang="fr-FR" sz="2400" spc="-5" dirty="0"/>
              <a:t>O</a:t>
            </a:r>
            <a:r>
              <a:rPr sz="2400" spc="-5" dirty="0" err="1"/>
              <a:t>rganisation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lang="fr-FR" sz="2400" spc="-5" dirty="0"/>
              <a:t>T</a:t>
            </a:r>
            <a:r>
              <a:rPr sz="2400" spc="-5" dirty="0" err="1"/>
              <a:t>ransport</a:t>
            </a:r>
            <a:r>
              <a:rPr sz="2400" dirty="0"/>
              <a:t> </a:t>
            </a:r>
            <a:r>
              <a:rPr sz="2400" spc="-5" dirty="0"/>
              <a:t>de</a:t>
            </a:r>
            <a:r>
              <a:rPr sz="2400" dirty="0"/>
              <a:t> </a:t>
            </a:r>
            <a:r>
              <a:rPr lang="fr-FR" sz="2400" spc="-5" dirty="0"/>
              <a:t>M</a:t>
            </a:r>
            <a:r>
              <a:rPr sz="2400" spc="-5" dirty="0" err="1"/>
              <a:t>archandises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7986" y="300460"/>
            <a:ext cx="1136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561" y="4400550"/>
            <a:ext cx="8693149" cy="22685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7298" y="4695824"/>
            <a:ext cx="692912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Autres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missions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•</a:t>
            </a:r>
            <a:r>
              <a:rPr sz="1400" spc="-5" dirty="0">
                <a:latin typeface="Arial"/>
                <a:cs typeface="Arial"/>
              </a:rPr>
              <a:t>rechercher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remplir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camions</a:t>
            </a: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•Accueil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des</a:t>
            </a:r>
            <a:r>
              <a:rPr sz="1400" dirty="0">
                <a:latin typeface="Arial"/>
                <a:cs typeface="Arial"/>
              </a:rPr>
              <a:t> clients </a:t>
            </a:r>
            <a:r>
              <a:rPr sz="1400" spc="-5" dirty="0">
                <a:latin typeface="Arial"/>
                <a:cs typeface="Arial"/>
              </a:rPr>
              <a:t>et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des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prestataires partenaires</a:t>
            </a:r>
            <a:r>
              <a:rPr sz="1400" dirty="0">
                <a:latin typeface="Arial"/>
                <a:cs typeface="Arial"/>
              </a:rPr>
              <a:t> – </a:t>
            </a:r>
            <a:r>
              <a:rPr sz="1400" spc="-5" dirty="0">
                <a:latin typeface="Arial"/>
                <a:cs typeface="Arial"/>
              </a:rPr>
              <a:t>communication </a:t>
            </a:r>
            <a:r>
              <a:rPr sz="1400" spc="-48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téléphonique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•Organiser les tournées des chauffeurs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•Veiller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 </a:t>
            </a:r>
            <a:r>
              <a:rPr sz="1400" dirty="0">
                <a:latin typeface="Arial"/>
                <a:cs typeface="Arial"/>
              </a:rPr>
              <a:t>respect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réglementations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•Traiter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les incidents,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les réclamations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•Vérification des temps de </a:t>
            </a:r>
            <a:r>
              <a:rPr sz="1400" dirty="0">
                <a:latin typeface="Arial"/>
                <a:cs typeface="Arial"/>
              </a:rPr>
              <a:t>conduite </a:t>
            </a:r>
            <a:r>
              <a:rPr sz="1400" spc="-5" dirty="0">
                <a:latin typeface="Arial"/>
                <a:cs typeface="Arial"/>
              </a:rPr>
              <a:t>et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repos </a:t>
            </a:r>
            <a:r>
              <a:rPr sz="1400" spc="-5" dirty="0">
                <a:latin typeface="Arial"/>
                <a:cs typeface="Arial"/>
              </a:rPr>
              <a:t>des chauffeurs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3999"/>
            <a:ext cx="4572000" cy="25399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412" y="1547811"/>
            <a:ext cx="2163761" cy="281146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21739" y="1998586"/>
            <a:ext cx="125285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EFA31"/>
                </a:solidFill>
                <a:latin typeface="Georgia"/>
                <a:cs typeface="Georgia"/>
              </a:rPr>
              <a:t>Routier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200000"/>
              </a:lnSpc>
            </a:pPr>
            <a:r>
              <a:rPr sz="2000" b="1" spc="-5" dirty="0">
                <a:solidFill>
                  <a:srgbClr val="FEFA31"/>
                </a:solidFill>
                <a:latin typeface="Georgia"/>
                <a:cs typeface="Georgia"/>
              </a:rPr>
              <a:t>M</a:t>
            </a:r>
            <a:r>
              <a:rPr sz="2000" b="1" dirty="0">
                <a:solidFill>
                  <a:srgbClr val="FEFA31"/>
                </a:solidFill>
                <a:latin typeface="Georgia"/>
                <a:cs typeface="Georgia"/>
              </a:rPr>
              <a:t>ari</a:t>
            </a:r>
            <a:r>
              <a:rPr sz="2000" b="1" spc="-5" dirty="0">
                <a:solidFill>
                  <a:srgbClr val="FEFA31"/>
                </a:solidFill>
                <a:latin typeface="Georgia"/>
                <a:cs typeface="Georgia"/>
              </a:rPr>
              <a:t>t</a:t>
            </a:r>
            <a:r>
              <a:rPr sz="2000" b="1" dirty="0">
                <a:solidFill>
                  <a:srgbClr val="FEFA31"/>
                </a:solidFill>
                <a:latin typeface="Georgia"/>
                <a:cs typeface="Georgia"/>
              </a:rPr>
              <a:t>ime  </a:t>
            </a:r>
            <a:r>
              <a:rPr sz="2000" b="1" spc="-5" dirty="0">
                <a:solidFill>
                  <a:srgbClr val="FEFA31"/>
                </a:solidFill>
                <a:latin typeface="Georgia"/>
                <a:cs typeface="Georgia"/>
              </a:rPr>
              <a:t>Aérien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3667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9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spc="-5" dirty="0"/>
              <a:t>Outils</a:t>
            </a:r>
            <a:r>
              <a:rPr sz="3600" spc="-15" dirty="0"/>
              <a:t> </a:t>
            </a:r>
            <a:r>
              <a:rPr sz="3600" spc="-5" dirty="0"/>
              <a:t>de</a:t>
            </a:r>
            <a:r>
              <a:rPr sz="3600" spc="-15" dirty="0"/>
              <a:t> </a:t>
            </a:r>
            <a:r>
              <a:rPr sz="3600" spc="-5" dirty="0"/>
              <a:t>travail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1285875"/>
            <a:ext cx="3908425" cy="52800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8339" y="1320407"/>
            <a:ext cx="3383915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Téléphone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–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Ordinateur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- </a:t>
            </a:r>
            <a:r>
              <a:rPr sz="2000" spc="5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Matériel bureautique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(imprimante,</a:t>
            </a:r>
            <a:r>
              <a:rPr sz="2000" spc="-4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photocopieur…)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Georgia"/>
              <a:cs typeface="Georgia"/>
            </a:endParaRPr>
          </a:p>
          <a:p>
            <a:pPr marL="12700" marR="605155">
              <a:lnSpc>
                <a:spcPct val="100000"/>
              </a:lnSpc>
            </a:pP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Réseau internet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,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logiciel </a:t>
            </a:r>
            <a:r>
              <a:rPr sz="2000" spc="-47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professionnel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Georgia"/>
              <a:cs typeface="Georgia"/>
            </a:endParaRPr>
          </a:p>
          <a:p>
            <a:pPr marL="12700" marR="148590">
              <a:lnSpc>
                <a:spcPct val="100000"/>
              </a:lnSpc>
            </a:pP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Outils de traçabiité des colis, </a:t>
            </a:r>
            <a:r>
              <a:rPr sz="2000" spc="-47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application mobile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embarquée,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PDA,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outils de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géolocalisation embarquée, </a:t>
            </a:r>
            <a:r>
              <a:rPr sz="2000" dirty="0">
                <a:solidFill>
                  <a:srgbClr val="595959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Georgia"/>
                <a:cs typeface="Georgia"/>
              </a:rPr>
              <a:t>chronotachygraphe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2362199"/>
            <a:ext cx="3809999" cy="21335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5744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37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spc="-5" dirty="0"/>
              <a:t>Lieux d’exercice du métier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14" y="1981199"/>
            <a:ext cx="6774820" cy="41064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5986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marR="30480" indent="-366395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2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spc="-5" dirty="0"/>
              <a:t>Aptitudes</a:t>
            </a:r>
            <a:r>
              <a:rPr sz="3600" spc="-10" dirty="0"/>
              <a:t> </a:t>
            </a:r>
            <a:r>
              <a:rPr sz="3600" dirty="0"/>
              <a:t>et</a:t>
            </a:r>
            <a:r>
              <a:rPr sz="3600" spc="-10" dirty="0"/>
              <a:t> </a:t>
            </a:r>
            <a:r>
              <a:rPr sz="3600" spc="-5" dirty="0"/>
              <a:t>comportement </a:t>
            </a:r>
            <a:r>
              <a:rPr sz="3600" spc="-855" dirty="0"/>
              <a:t> </a:t>
            </a:r>
            <a:r>
              <a:rPr sz="3600" spc="-5" dirty="0"/>
              <a:t>attendus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198" y="1981199"/>
            <a:ext cx="6223125" cy="39930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36" y="502785"/>
            <a:ext cx="5246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b="1" baseline="36265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r>
              <a:rPr sz="5400" b="1" spc="-352" baseline="36265" dirty="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sz="3600" dirty="0"/>
              <a:t>Les</a:t>
            </a:r>
            <a:r>
              <a:rPr sz="3600" spc="-20" dirty="0"/>
              <a:t> </a:t>
            </a:r>
            <a:r>
              <a:rPr sz="3600" spc="-5" dirty="0"/>
              <a:t>outils</a:t>
            </a:r>
            <a:r>
              <a:rPr sz="3600" spc="-15" dirty="0"/>
              <a:t> </a:t>
            </a:r>
            <a:r>
              <a:rPr sz="3600" spc="-5" dirty="0"/>
              <a:t>pédagogiques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903" y="2037977"/>
            <a:ext cx="1695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526" y="1977652"/>
            <a:ext cx="54756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Georgia"/>
                <a:cs typeface="Georgia"/>
              </a:rPr>
              <a:t>Salles de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cours aménagées en espace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professionnel,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903" y="2552581"/>
            <a:ext cx="1695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526" y="2492256"/>
            <a:ext cx="44373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Georgia"/>
                <a:cs typeface="Georgia"/>
              </a:rPr>
              <a:t>GED</a:t>
            </a:r>
            <a:r>
              <a:rPr sz="1900" spc="-1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(Gestion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Electronique des Données)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903" y="3067185"/>
            <a:ext cx="1695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8526" y="3006860"/>
            <a:ext cx="7058659" cy="166199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60"/>
              </a:spcBef>
              <a:tabLst>
                <a:tab pos="795655" algn="l"/>
                <a:tab pos="2331720" algn="l"/>
                <a:tab pos="2544445" algn="l"/>
                <a:tab pos="3811270" algn="l"/>
                <a:tab pos="4203700" algn="l"/>
                <a:tab pos="4928235" algn="l"/>
                <a:tab pos="5894070" algn="l"/>
                <a:tab pos="6790055" algn="l"/>
              </a:tabLst>
            </a:pPr>
            <a:r>
              <a:rPr sz="1900" spc="-5" dirty="0">
                <a:latin typeface="Georgia"/>
                <a:cs typeface="Georgia"/>
              </a:rPr>
              <a:t>Out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l</a:t>
            </a:r>
            <a:r>
              <a:rPr sz="1900" dirty="0">
                <a:latin typeface="Georgia"/>
                <a:cs typeface="Georgia"/>
              </a:rPr>
              <a:t>s	</a:t>
            </a:r>
            <a:r>
              <a:rPr sz="1900" spc="-5" dirty="0">
                <a:latin typeface="Georgia"/>
                <a:cs typeface="Georgia"/>
              </a:rPr>
              <a:t>bu</a:t>
            </a:r>
            <a:r>
              <a:rPr sz="1900" dirty="0">
                <a:latin typeface="Georgia"/>
                <a:cs typeface="Georgia"/>
              </a:rPr>
              <a:t>r</a:t>
            </a:r>
            <a:r>
              <a:rPr sz="1900" spc="-5" dirty="0">
                <a:latin typeface="Georgia"/>
                <a:cs typeface="Georgia"/>
              </a:rPr>
              <a:t>e</a:t>
            </a:r>
            <a:r>
              <a:rPr sz="1900" dirty="0">
                <a:latin typeface="Georgia"/>
                <a:cs typeface="Georgia"/>
              </a:rPr>
              <a:t>a</a:t>
            </a:r>
            <a:r>
              <a:rPr sz="1900" spc="-5" dirty="0">
                <a:latin typeface="Georgia"/>
                <a:cs typeface="Georgia"/>
              </a:rPr>
              <a:t>ut</a:t>
            </a:r>
            <a:r>
              <a:rPr sz="1900" dirty="0">
                <a:latin typeface="Georgia"/>
                <a:cs typeface="Georgia"/>
              </a:rPr>
              <a:t>iq</a:t>
            </a:r>
            <a:r>
              <a:rPr sz="1900" spc="-5" dirty="0">
                <a:latin typeface="Georgia"/>
                <a:cs typeface="Georgia"/>
              </a:rPr>
              <a:t>ue</a:t>
            </a:r>
            <a:r>
              <a:rPr sz="1900" dirty="0">
                <a:latin typeface="Georgia"/>
                <a:cs typeface="Georgia"/>
              </a:rPr>
              <a:t>s	:	</a:t>
            </a:r>
            <a:r>
              <a:rPr sz="1900" spc="-5" dirty="0">
                <a:latin typeface="Georgia"/>
                <a:cs typeface="Georgia"/>
              </a:rPr>
              <a:t>t</a:t>
            </a:r>
            <a:r>
              <a:rPr sz="1900" dirty="0">
                <a:latin typeface="Georgia"/>
                <a:cs typeface="Georgia"/>
              </a:rPr>
              <a:t>rai</a:t>
            </a:r>
            <a:r>
              <a:rPr sz="1900" spc="-5" dirty="0">
                <a:latin typeface="Georgia"/>
                <a:cs typeface="Georgia"/>
              </a:rPr>
              <a:t>te</a:t>
            </a:r>
            <a:r>
              <a:rPr sz="1900" dirty="0">
                <a:latin typeface="Georgia"/>
                <a:cs typeface="Georgia"/>
              </a:rPr>
              <a:t>m</a:t>
            </a:r>
            <a:r>
              <a:rPr sz="1900" spc="-5" dirty="0">
                <a:latin typeface="Georgia"/>
                <a:cs typeface="Georgia"/>
              </a:rPr>
              <a:t>e</a:t>
            </a:r>
            <a:r>
              <a:rPr sz="1900" dirty="0">
                <a:latin typeface="Georgia"/>
                <a:cs typeface="Georgia"/>
              </a:rPr>
              <a:t>nt	</a:t>
            </a:r>
            <a:r>
              <a:rPr sz="1900" spc="-5" dirty="0">
                <a:latin typeface="Georgia"/>
                <a:cs typeface="Georgia"/>
              </a:rPr>
              <a:t>d</a:t>
            </a:r>
            <a:r>
              <a:rPr sz="1900" dirty="0">
                <a:latin typeface="Georgia"/>
                <a:cs typeface="Georgia"/>
              </a:rPr>
              <a:t>e	</a:t>
            </a:r>
            <a:r>
              <a:rPr sz="1900" spc="-5" dirty="0">
                <a:latin typeface="Georgia"/>
                <a:cs typeface="Georgia"/>
              </a:rPr>
              <a:t>te</a:t>
            </a:r>
            <a:r>
              <a:rPr sz="1900" dirty="0">
                <a:latin typeface="Georgia"/>
                <a:cs typeface="Georgia"/>
              </a:rPr>
              <a:t>x</a:t>
            </a:r>
            <a:r>
              <a:rPr sz="1900" spc="-5" dirty="0">
                <a:latin typeface="Georgia"/>
                <a:cs typeface="Georgia"/>
              </a:rPr>
              <a:t>te</a:t>
            </a:r>
            <a:r>
              <a:rPr sz="1900" dirty="0">
                <a:latin typeface="Georgia"/>
                <a:cs typeface="Georgia"/>
              </a:rPr>
              <a:t>,	</a:t>
            </a:r>
            <a:r>
              <a:rPr sz="1900" spc="-5" dirty="0">
                <a:latin typeface="Georgia"/>
                <a:cs typeface="Georgia"/>
              </a:rPr>
              <a:t>t</a:t>
            </a:r>
            <a:r>
              <a:rPr sz="1900" dirty="0">
                <a:latin typeface="Georgia"/>
                <a:cs typeface="Georgia"/>
              </a:rPr>
              <a:t>a</a:t>
            </a:r>
            <a:r>
              <a:rPr sz="1900" spc="-5" dirty="0">
                <a:latin typeface="Georgia"/>
                <a:cs typeface="Georgia"/>
              </a:rPr>
              <a:t>bleu</a:t>
            </a:r>
            <a:r>
              <a:rPr sz="1900" dirty="0">
                <a:latin typeface="Georgia"/>
                <a:cs typeface="Georgia"/>
              </a:rPr>
              <a:t>r,	</a:t>
            </a:r>
            <a:r>
              <a:rPr sz="1900" spc="-5" dirty="0">
                <a:latin typeface="Georgia"/>
                <a:cs typeface="Georgia"/>
              </a:rPr>
              <a:t>log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c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e</a:t>
            </a:r>
            <a:r>
              <a:rPr sz="1900" dirty="0">
                <a:latin typeface="Georgia"/>
                <a:cs typeface="Georgia"/>
              </a:rPr>
              <a:t>l	</a:t>
            </a:r>
            <a:r>
              <a:rPr sz="1900" spc="-5" dirty="0">
                <a:latin typeface="Georgia"/>
                <a:cs typeface="Georgia"/>
              </a:rPr>
              <a:t>de  présentation, logiciel de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standard</a:t>
            </a:r>
            <a:r>
              <a:rPr sz="1900" dirty="0">
                <a:latin typeface="Georgia"/>
                <a:cs typeface="Georgia"/>
              </a:rPr>
              <a:t> </a:t>
            </a:r>
            <a:r>
              <a:rPr sz="1900" spc="-5" dirty="0" err="1">
                <a:latin typeface="Georgia"/>
                <a:cs typeface="Georgia"/>
              </a:rPr>
              <a:t>téléphonique</a:t>
            </a:r>
            <a:r>
              <a:rPr lang="fr-FR" sz="1900" spc="-5" dirty="0">
                <a:latin typeface="Georgia"/>
                <a:cs typeface="Georgia"/>
              </a:rPr>
              <a:t>, logiciels professionnels</a:t>
            </a:r>
            <a:endParaRPr sz="19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Georgia"/>
              <a:cs typeface="Georgia"/>
            </a:endParaRPr>
          </a:p>
          <a:p>
            <a:pPr marL="12700" marR="5715">
              <a:lnSpc>
                <a:spcPts val="2050"/>
              </a:lnSpc>
              <a:tabLst>
                <a:tab pos="1378585" algn="l"/>
                <a:tab pos="2940685" algn="l"/>
                <a:tab pos="4030345" algn="l"/>
                <a:tab pos="5059680" algn="l"/>
                <a:tab pos="5429250" algn="l"/>
                <a:tab pos="6685280" algn="l"/>
              </a:tabLst>
            </a:pPr>
            <a:r>
              <a:rPr sz="1900" spc="-5" dirty="0">
                <a:latin typeface="Georgia"/>
                <a:cs typeface="Georgia"/>
              </a:rPr>
              <a:t>Mess</a:t>
            </a:r>
            <a:r>
              <a:rPr sz="1900" dirty="0">
                <a:latin typeface="Georgia"/>
                <a:cs typeface="Georgia"/>
              </a:rPr>
              <a:t>a</a:t>
            </a:r>
            <a:r>
              <a:rPr sz="1900" spc="-5" dirty="0">
                <a:latin typeface="Georgia"/>
                <a:cs typeface="Georgia"/>
              </a:rPr>
              <a:t>ge</a:t>
            </a:r>
            <a:r>
              <a:rPr sz="1900" dirty="0">
                <a:latin typeface="Georgia"/>
                <a:cs typeface="Georgia"/>
              </a:rPr>
              <a:t>rie	</a:t>
            </a:r>
            <a:r>
              <a:rPr sz="1900" spc="-5" dirty="0">
                <a:latin typeface="Georgia"/>
                <a:cs typeface="Georgia"/>
              </a:rPr>
              <a:t>élect</a:t>
            </a:r>
            <a:r>
              <a:rPr sz="1900" dirty="0">
                <a:latin typeface="Georgia"/>
                <a:cs typeface="Georgia"/>
              </a:rPr>
              <a:t>r</a:t>
            </a:r>
            <a:r>
              <a:rPr sz="1900" spc="-5" dirty="0">
                <a:latin typeface="Georgia"/>
                <a:cs typeface="Georgia"/>
              </a:rPr>
              <a:t>o</a:t>
            </a:r>
            <a:r>
              <a:rPr sz="1900" dirty="0">
                <a:latin typeface="Georgia"/>
                <a:cs typeface="Georgia"/>
              </a:rPr>
              <a:t>niq</a:t>
            </a:r>
            <a:r>
              <a:rPr sz="1900" spc="-5" dirty="0">
                <a:latin typeface="Georgia"/>
                <a:cs typeface="Georgia"/>
              </a:rPr>
              <a:t>ue</a:t>
            </a:r>
            <a:r>
              <a:rPr sz="1900" dirty="0">
                <a:latin typeface="Georgia"/>
                <a:cs typeface="Georgia"/>
              </a:rPr>
              <a:t>,	in</a:t>
            </a:r>
            <a:r>
              <a:rPr sz="1900" spc="-5" dirty="0">
                <a:latin typeface="Georgia"/>
                <a:cs typeface="Georgia"/>
              </a:rPr>
              <a:t>te</a:t>
            </a:r>
            <a:r>
              <a:rPr sz="1900" dirty="0">
                <a:latin typeface="Georgia"/>
                <a:cs typeface="Georgia"/>
              </a:rPr>
              <a:t>rn</a:t>
            </a:r>
            <a:r>
              <a:rPr sz="1900" spc="-5" dirty="0">
                <a:latin typeface="Georgia"/>
                <a:cs typeface="Georgia"/>
              </a:rPr>
              <a:t>et</a:t>
            </a:r>
            <a:r>
              <a:rPr sz="1900" dirty="0">
                <a:latin typeface="Georgia"/>
                <a:cs typeface="Georgia"/>
              </a:rPr>
              <a:t>,	in</a:t>
            </a:r>
            <a:r>
              <a:rPr sz="1900" spc="-5" dirty="0">
                <a:latin typeface="Georgia"/>
                <a:cs typeface="Georgia"/>
              </a:rPr>
              <a:t>t</a:t>
            </a:r>
            <a:r>
              <a:rPr sz="1900" dirty="0">
                <a:latin typeface="Georgia"/>
                <a:cs typeface="Georgia"/>
              </a:rPr>
              <a:t>ran</a:t>
            </a:r>
            <a:r>
              <a:rPr sz="1900" spc="-5" dirty="0">
                <a:latin typeface="Georgia"/>
                <a:cs typeface="Georgia"/>
              </a:rPr>
              <a:t>e</a:t>
            </a:r>
            <a:r>
              <a:rPr sz="1900" dirty="0">
                <a:latin typeface="Georgia"/>
                <a:cs typeface="Georgia"/>
              </a:rPr>
              <a:t>t	</a:t>
            </a:r>
            <a:r>
              <a:rPr sz="1900" spc="-5" dirty="0">
                <a:latin typeface="Georgia"/>
                <a:cs typeface="Georgia"/>
              </a:rPr>
              <a:t>e</a:t>
            </a:r>
            <a:r>
              <a:rPr sz="1900" dirty="0">
                <a:latin typeface="Georgia"/>
                <a:cs typeface="Georgia"/>
              </a:rPr>
              <a:t>t	</a:t>
            </a:r>
            <a:r>
              <a:rPr sz="1900" spc="-5" dirty="0">
                <a:latin typeface="Georgia"/>
                <a:cs typeface="Georgia"/>
              </a:rPr>
              <a:t>ut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l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s</a:t>
            </a:r>
            <a:r>
              <a:rPr sz="1900" dirty="0">
                <a:latin typeface="Georgia"/>
                <a:cs typeface="Georgia"/>
              </a:rPr>
              <a:t>a</a:t>
            </a:r>
            <a:r>
              <a:rPr sz="1900" spc="-5" dirty="0">
                <a:latin typeface="Georgia"/>
                <a:cs typeface="Georgia"/>
              </a:rPr>
              <a:t>t</a:t>
            </a:r>
            <a:r>
              <a:rPr sz="1900" dirty="0">
                <a:latin typeface="Georgia"/>
                <a:cs typeface="Georgia"/>
              </a:rPr>
              <a:t>i</a:t>
            </a:r>
            <a:r>
              <a:rPr sz="1900" spc="-5" dirty="0">
                <a:latin typeface="Georgia"/>
                <a:cs typeface="Georgia"/>
              </a:rPr>
              <a:t>o</a:t>
            </a:r>
            <a:r>
              <a:rPr sz="1900" dirty="0">
                <a:latin typeface="Georgia"/>
                <a:cs typeface="Georgia"/>
              </a:rPr>
              <a:t>n	</a:t>
            </a:r>
            <a:r>
              <a:rPr sz="1900" spc="-5" dirty="0">
                <a:latin typeface="Georgia"/>
                <a:cs typeface="Georgia"/>
              </a:rPr>
              <a:t>des  réseaux sociaux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903" y="3842393"/>
            <a:ext cx="1695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5903" y="4617601"/>
            <a:ext cx="169545" cy="242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10" dirty="0">
                <a:solidFill>
                  <a:srgbClr val="663366"/>
                </a:solidFill>
                <a:latin typeface="Arial"/>
                <a:cs typeface="Arial"/>
              </a:rPr>
              <a:t>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526" y="4557276"/>
            <a:ext cx="684910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Georgia"/>
                <a:cs typeface="Georgia"/>
              </a:rPr>
              <a:t>Matériel de</a:t>
            </a:r>
            <a:r>
              <a:rPr sz="1900" spc="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reprographie</a:t>
            </a:r>
            <a:r>
              <a:rPr sz="1900" spc="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:</a:t>
            </a:r>
            <a:r>
              <a:rPr sz="1900" spc="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photocopieur,</a:t>
            </a:r>
            <a:r>
              <a:rPr sz="1900" spc="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scanner,</a:t>
            </a:r>
            <a:r>
              <a:rPr sz="1900" spc="5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imprimante…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136" y="206231"/>
            <a:ext cx="292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870B8"/>
                </a:solidFill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7675" y="282574"/>
            <a:ext cx="92075" cy="1600200"/>
          </a:xfrm>
          <a:custGeom>
            <a:avLst/>
            <a:gdLst/>
            <a:ahLst/>
            <a:cxnLst/>
            <a:rect l="l" t="t" r="r" b="b"/>
            <a:pathLst>
              <a:path w="92075" h="1600200">
                <a:moveTo>
                  <a:pt x="92074" y="0"/>
                </a:moveTo>
                <a:lnTo>
                  <a:pt x="0" y="0"/>
                </a:lnTo>
                <a:lnTo>
                  <a:pt x="0" y="1600200"/>
                </a:lnTo>
                <a:lnTo>
                  <a:pt x="92074" y="1600200"/>
                </a:lnTo>
                <a:lnTo>
                  <a:pt x="9207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10550" y="282574"/>
            <a:ext cx="641350" cy="1600200"/>
          </a:xfrm>
          <a:prstGeom prst="rect">
            <a:avLst/>
          </a:prstGeom>
          <a:solidFill>
            <a:srgbClr val="663366"/>
          </a:solidFill>
        </p:spPr>
        <p:txBody>
          <a:bodyPr vert="horz" wrap="square" lIns="0" tIns="3048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761" y="0"/>
            <a:ext cx="189865" cy="189865"/>
            <a:chOff x="-4761" y="0"/>
            <a:chExt cx="189865" cy="18986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180000" y="0"/>
                  </a:moveTo>
                  <a:lnTo>
                    <a:pt x="0" y="0"/>
                  </a:lnTo>
                  <a:lnTo>
                    <a:pt x="0" y="180000"/>
                  </a:lnTo>
                  <a:lnTo>
                    <a:pt x="180000" y="180000"/>
                  </a:lnTo>
                  <a:lnTo>
                    <a:pt x="180000" y="0"/>
                  </a:lnTo>
                  <a:close/>
                </a:path>
              </a:pathLst>
            </a:custGeom>
            <a:solidFill>
              <a:srgbClr val="66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  <a:path w="180340" h="180340">
                  <a:moveTo>
                    <a:pt x="0" y="0"/>
                  </a:moveTo>
                  <a:lnTo>
                    <a:pt x="180000" y="0"/>
                  </a:lnTo>
                  <a:lnTo>
                    <a:pt x="180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0739" y="209430"/>
            <a:ext cx="71507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7214C"/>
                </a:solidFill>
              </a:rPr>
              <a:t>LA</a:t>
            </a:r>
            <a:r>
              <a:rPr sz="3200" spc="-20" dirty="0">
                <a:solidFill>
                  <a:srgbClr val="47214C"/>
                </a:solidFill>
              </a:rPr>
              <a:t> </a:t>
            </a:r>
            <a:r>
              <a:rPr sz="3200" spc="-5" dirty="0">
                <a:solidFill>
                  <a:srgbClr val="47214C"/>
                </a:solidFill>
              </a:rPr>
              <a:t>FORMATION</a:t>
            </a:r>
            <a:r>
              <a:rPr sz="3200" spc="-20" dirty="0">
                <a:solidFill>
                  <a:srgbClr val="47214C"/>
                </a:solidFill>
              </a:rPr>
              <a:t> </a:t>
            </a:r>
            <a:r>
              <a:rPr sz="3200" spc="-5" dirty="0">
                <a:solidFill>
                  <a:srgbClr val="47214C"/>
                </a:solidFill>
              </a:rPr>
              <a:t>PROFESSIONNELLE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185425" y="2251292"/>
            <a:ext cx="646430" cy="3736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4905"/>
              </a:lnSpc>
              <a:tabLst>
                <a:tab pos="1217930" algn="l"/>
                <a:tab pos="2472690" algn="l"/>
              </a:tabLst>
            </a:pPr>
            <a:r>
              <a:rPr sz="4300" dirty="0">
                <a:solidFill>
                  <a:srgbClr val="47214C"/>
                </a:solidFill>
                <a:latin typeface="Georgia"/>
                <a:cs typeface="Georgia"/>
              </a:rPr>
              <a:t>BAC	PRO	</a:t>
            </a:r>
            <a:r>
              <a:rPr sz="4300" spc="-5" dirty="0">
                <a:solidFill>
                  <a:srgbClr val="47214C"/>
                </a:solidFill>
                <a:latin typeface="Georgia"/>
                <a:cs typeface="Georgia"/>
              </a:rPr>
              <a:t>O</a:t>
            </a:r>
            <a:r>
              <a:rPr sz="4300" dirty="0">
                <a:solidFill>
                  <a:srgbClr val="47214C"/>
                </a:solidFill>
                <a:latin typeface="Georgia"/>
                <a:cs typeface="Georgia"/>
              </a:rPr>
              <a:t>TM</a:t>
            </a:r>
            <a:endParaRPr sz="43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99" y="1981199"/>
            <a:ext cx="6986586" cy="3809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551</Words>
  <Application>Microsoft Macintosh PowerPoint</Application>
  <PresentationFormat>Affichage à l'écran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Times New Roman</vt:lpstr>
      <vt:lpstr>Trebuchet MS</vt:lpstr>
      <vt:lpstr>Office Theme</vt:lpstr>
      <vt:lpstr>Présentation PowerPoint</vt:lpstr>
      <vt:lpstr>+ Le métier</vt:lpstr>
      <vt:lpstr>+ Bac Pro OTM</vt:lpstr>
      <vt:lpstr>+ Bac Pro OTM Organisation de Transport de Marchandises</vt:lpstr>
      <vt:lpstr>+ Outils de travail</vt:lpstr>
      <vt:lpstr>+ Lieux d’exercice du métier</vt:lpstr>
      <vt:lpstr>+ Aptitudes et comportement  attendus</vt:lpstr>
      <vt:lpstr>+ Les outils pédagogiques</vt:lpstr>
      <vt:lpstr>LA FORMATION PROFESSIONNELLE</vt:lpstr>
      <vt:lpstr>+ La formation générale</vt:lpstr>
      <vt:lpstr>Présentation PowerPoint</vt:lpstr>
      <vt:lpstr>+ Les poursuites d’études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Office User</cp:lastModifiedBy>
  <cp:revision>1</cp:revision>
  <dcterms:created xsi:type="dcterms:W3CDTF">2022-03-11T08:06:14Z</dcterms:created>
  <dcterms:modified xsi:type="dcterms:W3CDTF">2022-03-11T08:09:20Z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2022-03-11T00:00:00Z</vt:filetime>
  </property>
  <property fmtid="{D5CDD505-2E9C-101B-9397-08002B2CF9AE}" pid="3" name="LastSaved">
    <vt:filetime>2022-03-11T00:00:00Z</vt:filetime>
  </property>
</Properties>
</file>