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5" r:id="rId5"/>
    <p:sldId id="258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31C6-F55B-411F-B9AA-EFFE2B92F64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CC0C7-DEBF-4353-A969-2C6D5CBE34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9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%C3%A9dian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.wikipedia.org/wiki/Niveau_de_vi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CC0C7-DEBF-4353-A969-2C6D5CBE341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239B5-2AB0-4644-BFA0-6D9C14A271AE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b="1" smtClean="0"/>
              <a:t>IV L’accès à l’éducation.</a:t>
            </a:r>
            <a:r>
              <a:rPr lang="fr-FR" smtClean="0"/>
              <a:t> </a:t>
            </a:r>
            <a:br>
              <a:rPr lang="fr-FR" smtClean="0"/>
            </a:br>
            <a:r>
              <a:rPr lang="fr-FR" smtClean="0"/>
              <a:t>a)Un développement de l'accès à l'éducation.</a:t>
            </a:r>
            <a:br>
              <a:rPr lang="fr-FR" smtClean="0"/>
            </a:br>
            <a:r>
              <a:rPr lang="fr-FR" smtClean="0"/>
              <a:t>Il y a en France 14 millions d’élèves et d'étudiants. L’état s'est fixé pour objectif d'amener 70 % d'une classe d'âge au Baccalauréat.En 1950, seul 30 % d'une classe d'âge accédait au Bac. En 70, seul 20% d’une classe d’âge l’obtient. En 95, le chiffre passe à 63%. On assiste donc à une massification de l'enseignement. </a:t>
            </a:r>
            <a:br>
              <a:rPr lang="fr-FR" smtClean="0"/>
            </a:br>
            <a:r>
              <a:rPr lang="fr-FR" smtClean="0"/>
              <a:t>b) L’ECOLE et l'égalité des chances.</a:t>
            </a:r>
            <a:br>
              <a:rPr lang="fr-FR" smtClean="0"/>
            </a:br>
            <a:r>
              <a:rPr lang="fr-FR" smtClean="0"/>
              <a:t>Des progrès ont été effectués. Par Exemple: entre 1960 et 1980, la proportion d'enfants d'ouvriers entrant en seconde est passé de 20 % à 30%.</a:t>
            </a:r>
            <a:br>
              <a:rPr lang="fr-FR" smtClean="0"/>
            </a:br>
            <a:r>
              <a:rPr lang="fr-FR" smtClean="0"/>
              <a:t>Cependant, on observe que l'école est un instrument de reproduction des élites.</a:t>
            </a:r>
            <a:br>
              <a:rPr lang="fr-FR" smtClean="0"/>
            </a:br>
            <a:r>
              <a:rPr lang="fr-FR" smtClean="0"/>
              <a:t>Exemple : On constate une sur-représentation des enfants de chefs d’entreprises, des cadres, etc ..dans les classes préparatoires aux grandes écoles qui donnent accès aux fonctions de responsabilité, de décision, d'encadrement.</a:t>
            </a:r>
            <a:br>
              <a:rPr lang="fr-FR" smtClean="0"/>
            </a:br>
            <a:r>
              <a:rPr lang="fr-FR" smtClean="0"/>
              <a:t>c) L’ECOLE et l’intégration.</a:t>
            </a:r>
            <a:br>
              <a:rPr lang="fr-FR" smtClean="0"/>
            </a:br>
            <a:r>
              <a:rPr lang="fr-FR" smtClean="0"/>
              <a:t>Grâce à l'obligation de scolarisation de tous les enfants résidents en France, l’école est considérée comme une machine à intégrer.</a:t>
            </a:r>
            <a:br>
              <a:rPr lang="fr-FR" smtClean="0"/>
            </a:br>
            <a:r>
              <a:rPr lang="fr-FR" smtClean="0"/>
              <a:t>Ainsi, les enfants d'immigrés constituent 10 % des effectifs des écoles et 7 % des effectifs dans les collèges et lycées.</a:t>
            </a:r>
            <a:br>
              <a:rPr lang="fr-FR" smtClean="0"/>
            </a:br>
            <a:r>
              <a:rPr lang="fr-FR" smtClean="0"/>
              <a:t>Cependant, l’école ne parvient pas à effacer toutes les difficultés de ces enfants qui pour certains ne maîtrisent pas totalement la langue.</a:t>
            </a:r>
            <a:br>
              <a:rPr lang="fr-FR" smtClean="0"/>
            </a:br>
            <a:r>
              <a:rPr lang="fr-FR" smtClean="0"/>
              <a:t>Ainsi l'Académie de Créteil qui compte 20 % des élèves d'origine étrangère en France est aussi la dernière pour l'accès au Bac.</a:t>
            </a:r>
            <a:br>
              <a:rPr lang="fr-FR" smtClean="0"/>
            </a:br>
            <a:r>
              <a:rPr lang="fr-FR" smtClean="0"/>
              <a:t>Conclusion : L’accès à l’éducation s’est développé mais le système éducatif ne réduit pas les inégalités sociales.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EF946-CC4C-4A1E-9026-2C63DB015687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EF946-CC4C-4A1E-9026-2C63DB015687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dirty="0" smtClean="0"/>
              <a:t>Un couple</a:t>
            </a:r>
            <a:r>
              <a:rPr lang="fr-FR" baseline="0" dirty="0" smtClean="0"/>
              <a:t> d’Anglais, pas d’autres étrangers.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32493-EA8C-4AEB-A082-BEBD81C044AB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Un citoyen français, ni bébé, ni adulte, jouit du confort moelleux, rassurant et protecteur qu’offre la tendre poitrine de sa mère, l’État-providence. Le sourire béat de l’insouciance révèle son manque d’ inquiétude pour l’avenir.</a:t>
            </a:r>
          </a:p>
          <a:p>
            <a:pPr eaLnBrk="1" hangingPunct="1"/>
            <a:r>
              <a:rPr lang="fr-FR" smtClean="0"/>
              <a:t>Cet État-providence (la sécurité sociale) est représenté par Marianne, jeune mère pleine de sensualité, mais soucieuse du bien-être de son enfant (le peuple) ; préoccupée car elle s’interroge sur son avenir. Comment fera-t-il le jour où elle ne pourra plus le protéger? N’est-il pas trop cajolé, assisté pour être préparé à assumer son existence.</a:t>
            </a:r>
          </a:p>
          <a:p>
            <a:pPr eaLnBrk="1" hangingPunct="1"/>
            <a:r>
              <a:rPr lang="fr-FR" smtClean="0"/>
              <a:t>Le dessin soulève le problème du financement de l’État-providence.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32493-EA8C-4AEB-A082-BEBD81C044AB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Un citoyen français, ni bébé, ni adulte, jouit du confort moelleux, rassurant et protecteur qu’offre la tendre poitrine de sa mère, l’État-providence. Le sourire béat de l’insouciance révèle son manque d’ inquiétude pour l’avenir.</a:t>
            </a:r>
          </a:p>
          <a:p>
            <a:pPr eaLnBrk="1" hangingPunct="1"/>
            <a:r>
              <a:rPr lang="fr-FR" smtClean="0"/>
              <a:t>Cet État-providence (la sécurité sociale) est représenté par Marianne, jeune mère pleine de sensualité, mais soucieuse du bien-être de son enfant (le peuple) ; préoccupée car elle s’interroge sur son avenir. Comment fera-t-il le jour où elle ne pourra plus le protéger? N’est-il pas trop cajolé, assisté pour être préparé à assumer son existence.</a:t>
            </a:r>
          </a:p>
          <a:p>
            <a:pPr eaLnBrk="1" hangingPunct="1"/>
            <a:r>
              <a:rPr lang="fr-FR" smtClean="0"/>
              <a:t>Le dessin soulève le problème du financement de l’État-providence.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276E0-7F08-4C5A-9C00-3D3D403690F2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Seuil de pauvreté = égal à 50 % du </a:t>
            </a:r>
            <a:r>
              <a:rPr lang="fr-FR" b="1" smtClean="0"/>
              <a:t>revenu </a:t>
            </a:r>
            <a:r>
              <a:rPr lang="fr-FR" smtClean="0">
                <a:hlinkClick r:id="rId3" tooltip="Médiane"/>
              </a:rPr>
              <a:t>médian</a:t>
            </a:r>
            <a:r>
              <a:rPr lang="fr-FR" smtClean="0"/>
              <a:t> (revenu = salaire et allocations). (681 euros en 2005 pour une personne seule)</a:t>
            </a:r>
          </a:p>
          <a:p>
            <a:pPr eaLnBrk="1" hangingPunct="1"/>
            <a:r>
              <a:rPr lang="fr-FR" smtClean="0"/>
              <a:t>Avec l'augmentation continue du </a:t>
            </a:r>
            <a:r>
              <a:rPr lang="fr-FR" smtClean="0">
                <a:hlinkClick r:id="rId4" tooltip="Niveau de vie"/>
              </a:rPr>
              <a:t>niveau de vie</a:t>
            </a:r>
            <a:r>
              <a:rPr lang="fr-FR" smtClean="0"/>
              <a:t> moyen, le taux de pauvreté </a:t>
            </a:r>
            <a:r>
              <a:rPr lang="fr-FR" i="1" smtClean="0"/>
              <a:t>absolu</a:t>
            </a:r>
            <a:r>
              <a:rPr lang="fr-FR" smtClean="0"/>
              <a:t> baisse fortement et continuellement au cours du temps. Par exemple, si l'on définit un seuil de pauvreté absolu comme égal la valeur qu'avait le seuil de pauvreté relative à 50 % en 1996, 7,2 % de la population est concernée en 1996, contre seulement 4,8 % en 2001.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6309-6FDC-4C0A-B2E7-301136786ADB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A780-1AAB-45DA-B9FF-AA112EA52B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fr-FR" dirty="0" smtClean="0"/>
              <a:t>THÈME : LA SOCIÉTÉ FRANÇAISE</a:t>
            </a:r>
            <a:br>
              <a:rPr lang="fr-FR" dirty="0" smtClean="0"/>
            </a:br>
            <a:r>
              <a:rPr lang="fr-FR" dirty="0" smtClean="0"/>
              <a:t>DE 1945 À NOS JOURS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400800" cy="185738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FR" b="1" dirty="0" smtClean="0"/>
              <a:t>I.</a:t>
            </a:r>
            <a:r>
              <a:rPr lang="fr-FR" dirty="0" smtClean="0"/>
              <a:t> Exercice autour de l’exemple de Douelle.</a:t>
            </a:r>
          </a:p>
          <a:p>
            <a:r>
              <a:rPr lang="fr-FR" dirty="0" smtClean="0"/>
              <a:t>D’après Jean Fourastié et un article</a:t>
            </a:r>
          </a:p>
          <a:p>
            <a:r>
              <a:rPr lang="fr-FR" dirty="0" smtClean="0"/>
              <a:t>du journal </a:t>
            </a:r>
            <a:r>
              <a:rPr lang="fr-FR" i="1" dirty="0" smtClean="0"/>
              <a:t>Le Monde </a:t>
            </a:r>
            <a:r>
              <a:rPr lang="fr-FR" dirty="0" smtClean="0"/>
              <a:t>du 19 novembre 2009.</a:t>
            </a:r>
          </a:p>
          <a:p>
            <a:r>
              <a:rPr lang="fr-FR" dirty="0" smtClean="0"/>
              <a:t>+ données de l’INSEE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285852" y="4857760"/>
            <a:ext cx="6400800" cy="100013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II.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Éléments de correction pour l’ensemble documentaire de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 baccalauréat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14282" y="5143512"/>
            <a:ext cx="8715436" cy="15234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dirty="0">
                <a:latin typeface="Arial" charset="0"/>
              </a:rPr>
              <a:t>   </a:t>
            </a:r>
            <a:r>
              <a:rPr lang="fr-FR" sz="1800" b="1" u="sng" dirty="0">
                <a:latin typeface="Arial" charset="0"/>
              </a:rPr>
              <a:t>Société duale</a:t>
            </a:r>
            <a:r>
              <a:rPr lang="fr-FR" sz="1800" dirty="0">
                <a:latin typeface="Arial" charset="0"/>
              </a:rPr>
              <a:t>: majorité intégrée, minorité marginalisée ou exclue.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  </a:t>
            </a:r>
            <a:r>
              <a:rPr lang="fr-FR" sz="1600" dirty="0">
                <a:latin typeface="Arial" charset="0"/>
              </a:rPr>
              <a:t>Majorité active et productive. Grosse minorité profitant de la redistribution de l’État providence</a:t>
            </a:r>
            <a:r>
              <a:rPr lang="fr-FR" sz="1600" dirty="0" smtClean="0">
                <a:latin typeface="Arial" charset="0"/>
              </a:rPr>
              <a:t>. En 2007 : 8 </a:t>
            </a:r>
            <a:r>
              <a:rPr lang="fr-FR" sz="1600" dirty="0">
                <a:latin typeface="Arial" charset="0"/>
              </a:rPr>
              <a:t>millions de personnes en-dessous du </a:t>
            </a:r>
            <a:r>
              <a:rPr lang="fr-FR" sz="1600" b="1" dirty="0">
                <a:latin typeface="Arial" charset="0"/>
              </a:rPr>
              <a:t>seuil de </a:t>
            </a:r>
            <a:r>
              <a:rPr lang="fr-FR" sz="1600" b="1" dirty="0" smtClean="0">
                <a:latin typeface="Arial" charset="0"/>
              </a:rPr>
              <a:t>pauvreté </a:t>
            </a:r>
            <a:r>
              <a:rPr lang="fr-FR" sz="1600" dirty="0" smtClean="0">
                <a:latin typeface="Arial" charset="0"/>
              </a:rPr>
              <a:t>(selon l’INSEE). Mais 3.4 millions d’allocataires à bas revenus dans les Caisses d’Allocations Familiales.</a:t>
            </a:r>
            <a:endParaRPr lang="fr-FR" sz="1600" dirty="0">
              <a:latin typeface="Arial" charset="0"/>
            </a:endParaRPr>
          </a:p>
        </p:txBody>
      </p:sp>
      <p:pic>
        <p:nvPicPr>
          <p:cNvPr id="31749" name="Picture 5" descr="C:\Bernard0103\terminale\terminale devoirs\histoire\Plantu fracture sociale 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5334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438400" y="4572000"/>
            <a:ext cx="292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latin typeface="Arial" charset="0"/>
              </a:rPr>
              <a:t>Plantu. Le Monde 1999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24000" y="0"/>
            <a:ext cx="462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« fracture sociale » en trois aspects.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81000" y="1371600"/>
            <a:ext cx="2851150" cy="1311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 dirty="0">
                <a:solidFill>
                  <a:srgbClr val="0066FF"/>
                </a:solidFill>
                <a:latin typeface="Arial" charset="0"/>
              </a:rPr>
              <a:t>La France de ceux qui</a:t>
            </a:r>
          </a:p>
          <a:p>
            <a:r>
              <a:rPr lang="fr-FR" sz="2000" b="1" i="1" dirty="0">
                <a:solidFill>
                  <a:srgbClr val="0066FF"/>
                </a:solidFill>
                <a:latin typeface="Arial" charset="0"/>
              </a:rPr>
              <a:t>sont intégrés. Actifs </a:t>
            </a:r>
          </a:p>
          <a:p>
            <a:r>
              <a:rPr lang="fr-FR" sz="2000" b="1" i="1" dirty="0">
                <a:solidFill>
                  <a:srgbClr val="0066FF"/>
                </a:solidFill>
                <a:latin typeface="Arial" charset="0"/>
              </a:rPr>
              <a:t>ou retraités à revenus</a:t>
            </a:r>
          </a:p>
          <a:p>
            <a:r>
              <a:rPr lang="fr-FR" sz="2000" b="1" i="1" dirty="0">
                <a:solidFill>
                  <a:srgbClr val="0066FF"/>
                </a:solidFill>
                <a:latin typeface="Arial" charset="0"/>
              </a:rPr>
              <a:t>suffisants.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267200" y="1295400"/>
            <a:ext cx="4030663" cy="1311275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 dirty="0">
                <a:solidFill>
                  <a:srgbClr val="FF3300"/>
                </a:solidFill>
                <a:latin typeface="Arial" charset="0"/>
              </a:rPr>
              <a:t>La France des banlieues,</a:t>
            </a:r>
          </a:p>
          <a:p>
            <a:r>
              <a:rPr lang="fr-FR" sz="2000" b="1" i="1" dirty="0">
                <a:solidFill>
                  <a:srgbClr val="FF3300"/>
                </a:solidFill>
                <a:latin typeface="Arial" charset="0"/>
              </a:rPr>
              <a:t>des quartiers </a:t>
            </a:r>
            <a:r>
              <a:rPr lang="fr-FR" sz="2000" b="1" i="1" dirty="0" err="1">
                <a:solidFill>
                  <a:srgbClr val="FF3300"/>
                </a:solidFill>
                <a:latin typeface="Arial" charset="0"/>
              </a:rPr>
              <a:t>ghettoisés</a:t>
            </a:r>
            <a:r>
              <a:rPr lang="fr-FR" sz="2000" b="1" i="1" dirty="0">
                <a:solidFill>
                  <a:srgbClr val="FF3300"/>
                </a:solidFill>
                <a:latin typeface="Arial" charset="0"/>
              </a:rPr>
              <a:t>, mais</a:t>
            </a:r>
          </a:p>
          <a:p>
            <a:r>
              <a:rPr lang="fr-FR" sz="2000" b="1" i="1" dirty="0">
                <a:solidFill>
                  <a:srgbClr val="FF3300"/>
                </a:solidFill>
                <a:latin typeface="Arial" charset="0"/>
              </a:rPr>
              <a:t>qui bénéficie aussi de réseaux </a:t>
            </a:r>
          </a:p>
          <a:p>
            <a:r>
              <a:rPr lang="fr-FR" sz="2000" b="1" i="1" dirty="0">
                <a:solidFill>
                  <a:srgbClr val="FF3300"/>
                </a:solidFill>
                <a:latin typeface="Arial" charset="0"/>
              </a:rPr>
              <a:t>de solidarités privés et publics. 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2133600" y="2362200"/>
            <a:ext cx="3276600" cy="1509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latin typeface="Arial" charset="0"/>
              </a:rPr>
              <a:t>La France </a:t>
            </a:r>
          </a:p>
          <a:p>
            <a:pPr algn="ctr"/>
            <a:r>
              <a:rPr lang="fr-FR" sz="1600" b="1" dirty="0">
                <a:latin typeface="Arial" charset="0"/>
              </a:rPr>
              <a:t>des exclus, issue </a:t>
            </a:r>
          </a:p>
          <a:p>
            <a:pPr algn="ctr"/>
            <a:r>
              <a:rPr lang="fr-FR" sz="1600" b="1" dirty="0">
                <a:latin typeface="Arial" charset="0"/>
              </a:rPr>
              <a:t>des deux autres:</a:t>
            </a:r>
          </a:p>
          <a:p>
            <a:pPr algn="ctr"/>
            <a:r>
              <a:rPr lang="fr-FR" sz="1600" b="1" dirty="0">
                <a:latin typeface="Arial" charset="0"/>
              </a:rPr>
              <a:t>SDF, </a:t>
            </a:r>
          </a:p>
          <a:p>
            <a:pPr algn="ctr"/>
            <a:r>
              <a:rPr lang="fr-FR" sz="1600" b="1" dirty="0">
                <a:latin typeface="Arial" charset="0"/>
              </a:rPr>
              <a:t>« </a:t>
            </a:r>
            <a:r>
              <a:rPr lang="fr-FR" sz="1600" b="1" i="1" dirty="0">
                <a:latin typeface="Arial" charset="0"/>
              </a:rPr>
              <a:t>paumés</a:t>
            </a:r>
            <a:r>
              <a:rPr lang="fr-FR" sz="1600" b="1" dirty="0">
                <a:latin typeface="Arial" charset="0"/>
              </a:rPr>
              <a:t> »…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643702" y="285728"/>
            <a:ext cx="1667444" cy="892552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 smtClean="0">
                <a:solidFill>
                  <a:srgbClr val="FF3300"/>
                </a:solidFill>
                <a:latin typeface="Arial" charset="0"/>
              </a:rPr>
              <a:t>Ce </a:t>
            </a:r>
            <a:r>
              <a:rPr lang="fr-FR" sz="1600" b="1" i="1" dirty="0">
                <a:solidFill>
                  <a:srgbClr val="FF3300"/>
                </a:solidFill>
                <a:latin typeface="Arial" charset="0"/>
              </a:rPr>
              <a:t>n’est pas </a:t>
            </a:r>
          </a:p>
          <a:p>
            <a:r>
              <a:rPr lang="fr-FR" sz="1600" b="1" i="1" dirty="0">
                <a:solidFill>
                  <a:srgbClr val="FF3300"/>
                </a:solidFill>
                <a:latin typeface="Arial" charset="0"/>
              </a:rPr>
              <a:t>la seule France</a:t>
            </a:r>
          </a:p>
          <a:p>
            <a:r>
              <a:rPr lang="fr-FR" sz="1600" b="1" i="1" dirty="0">
                <a:solidFill>
                  <a:srgbClr val="FF3300"/>
                </a:solidFill>
                <a:latin typeface="Arial" charset="0"/>
              </a:rPr>
              <a:t> des pauvres.</a:t>
            </a:r>
            <a:r>
              <a:rPr lang="fr-FR" sz="2000" b="1" i="1" dirty="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324600" y="2819400"/>
            <a:ext cx="241925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>
                <a:latin typeface="Arial" charset="0"/>
              </a:rPr>
              <a:t>Plantu veut montrer</a:t>
            </a:r>
          </a:p>
          <a:p>
            <a:r>
              <a:rPr lang="fr-FR" sz="2000" dirty="0">
                <a:latin typeface="Arial" charset="0"/>
              </a:rPr>
              <a:t>les inquiétudes </a:t>
            </a:r>
          </a:p>
          <a:p>
            <a:r>
              <a:rPr lang="fr-FR" sz="2000" dirty="0">
                <a:latin typeface="Arial" charset="0"/>
              </a:rPr>
              <a:t>de </a:t>
            </a:r>
            <a:r>
              <a:rPr lang="fr-FR" sz="2000" dirty="0" smtClean="0">
                <a:latin typeface="Arial" charset="0"/>
              </a:rPr>
              <a:t>tous vis à vis</a:t>
            </a:r>
          </a:p>
          <a:p>
            <a:r>
              <a:rPr lang="fr-FR" sz="2000" dirty="0" smtClean="0">
                <a:latin typeface="Arial" charset="0"/>
              </a:rPr>
              <a:t>de l’exclusion</a:t>
            </a:r>
            <a:r>
              <a:rPr lang="fr-FR" sz="2000" i="1" dirty="0" smtClean="0">
                <a:solidFill>
                  <a:srgbClr val="FF3300"/>
                </a:solidFill>
                <a:latin typeface="Arial" charset="0"/>
              </a:rPr>
              <a:t>.</a:t>
            </a:r>
            <a:endParaRPr lang="fr-FR" sz="2000" i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  <p:bldP spid="31750" grpId="0" autoUpdateAnimBg="0"/>
      <p:bldP spid="31751" grpId="0" autoUpdateAnimBg="0"/>
      <p:bldP spid="31752" grpId="0" animBg="1" autoUpdateAnimBg="0"/>
      <p:bldP spid="31753" grpId="0" animBg="1" autoUpdateAnimBg="0"/>
      <p:bldP spid="31754" grpId="0" animBg="1" autoUpdateAnimBg="0"/>
      <p:bldP spid="31757" grpId="0" animBg="1" autoUpdateAnimBg="0"/>
      <p:bldP spid="3175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elle_cah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1428736"/>
            <a:ext cx="9096375" cy="4705350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428596" y="142852"/>
            <a:ext cx="8458200" cy="914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- 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Douelle</a:t>
            </a: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 est un village situé à 11 km de Cahors.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- 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Jean Fourastié </a:t>
            </a: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(1907-1990) l’a pris comme exemple dans </a:t>
            </a:r>
            <a:r>
              <a:rPr kumimoji="0" lang="fr-FR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« les Trente Glorieuses , la Révolution invisible »</a:t>
            </a: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écrit en 1979.</a:t>
            </a:r>
            <a:endParaRPr kumimoji="0" lang="fr-FR" sz="14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8" name="Oval 1039"/>
          <p:cNvSpPr>
            <a:spLocks noChangeArrowheads="1"/>
          </p:cNvSpPr>
          <p:nvPr/>
        </p:nvSpPr>
        <p:spPr bwMode="auto">
          <a:xfrm>
            <a:off x="357158" y="1785926"/>
            <a:ext cx="914400" cy="914400"/>
          </a:xfrm>
          <a:prstGeom prst="ellips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charset="0"/>
              </a:rPr>
              <a:t>Population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charset="0"/>
              </a:rPr>
              <a:t>En 2000</a:t>
            </a:r>
          </a:p>
        </p:txBody>
      </p:sp>
      <p:pic>
        <p:nvPicPr>
          <p:cNvPr id="9" name="Picture 1038" descr="C:\Users\Utilisateur\Pictures\boucles\Douelle_carte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6957219" cy="478634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Oval 1039"/>
          <p:cNvSpPr>
            <a:spLocks noChangeArrowheads="1"/>
          </p:cNvSpPr>
          <p:nvPr/>
        </p:nvSpPr>
        <p:spPr bwMode="auto">
          <a:xfrm>
            <a:off x="1928794" y="3357562"/>
            <a:ext cx="914400" cy="914400"/>
          </a:xfrm>
          <a:prstGeom prst="ellips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charset="0"/>
              </a:rPr>
              <a:t>Population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charset="0"/>
              </a:rPr>
              <a:t>En 2000</a:t>
            </a:r>
          </a:p>
        </p:txBody>
      </p:sp>
      <p:sp>
        <p:nvSpPr>
          <p:cNvPr id="11" name="AutoShape 1040"/>
          <p:cNvSpPr>
            <a:spLocks noChangeArrowheads="1"/>
          </p:cNvSpPr>
          <p:nvPr/>
        </p:nvSpPr>
        <p:spPr bwMode="auto">
          <a:xfrm>
            <a:off x="6000760" y="4786322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Arial" charset="0"/>
              </a:rPr>
              <a:t>Cahors. </a:t>
            </a:r>
            <a:r>
              <a:rPr lang="fr-FR" sz="1200" b="1" dirty="0" smtClean="0">
                <a:solidFill>
                  <a:srgbClr val="FF0000"/>
                </a:solidFill>
                <a:latin typeface="Arial" charset="0"/>
              </a:rPr>
              <a:t>11 </a:t>
            </a:r>
            <a:r>
              <a:rPr lang="fr-FR" sz="1200" b="1" dirty="0">
                <a:solidFill>
                  <a:srgbClr val="FF0000"/>
                </a:solidFill>
                <a:latin typeface="Arial" charset="0"/>
              </a:rPr>
              <a:t>km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I.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animBg="1" autoUpdateAnimBg="0"/>
      <p:bldP spid="10" grpId="0" animBg="1" autoUpdateAnimBg="0"/>
      <p:bldP spid="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6072206"/>
            <a:ext cx="3548058" cy="428628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1600" b="1" i="1" dirty="0" smtClean="0">
                <a:solidFill>
                  <a:srgbClr val="FF3300"/>
                </a:solidFill>
                <a:latin typeface="Arial" charset="0"/>
              </a:rPr>
              <a:t>Image extraite du </a:t>
            </a:r>
            <a:r>
              <a:rPr lang="fr-FR" sz="1600" b="1" i="1" dirty="0" err="1" smtClean="0">
                <a:solidFill>
                  <a:srgbClr val="FF3300"/>
                </a:solidFill>
                <a:latin typeface="Arial" charset="0"/>
              </a:rPr>
              <a:t>Géoportail</a:t>
            </a:r>
            <a:r>
              <a:rPr lang="fr-FR" sz="1600" b="1" i="1" dirty="0" smtClean="0">
                <a:solidFill>
                  <a:srgbClr val="FF3300"/>
                </a:solidFill>
                <a:latin typeface="Arial" charset="0"/>
              </a:rPr>
              <a:t>.</a:t>
            </a:r>
            <a:endParaRPr lang="fr-FR" sz="1400" b="1" i="1" dirty="0" smtClean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8" name="Image 7" descr="Douelle_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4722519"/>
          </a:xfrm>
          <a:prstGeom prst="rect">
            <a:avLst/>
          </a:prstGeom>
        </p:spPr>
      </p:pic>
      <p:pic>
        <p:nvPicPr>
          <p:cNvPr id="11" name="Image 10" descr="douelle_pays de Cah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33750" cy="2476500"/>
          </a:xfrm>
          <a:prstGeom prst="rect">
            <a:avLst/>
          </a:prstGeom>
        </p:spPr>
      </p:pic>
      <p:sp>
        <p:nvSpPr>
          <p:cNvPr id="12" name="Rectangle 1026"/>
          <p:cNvSpPr txBox="1">
            <a:spLocks noChangeArrowheads="1"/>
          </p:cNvSpPr>
          <p:nvPr/>
        </p:nvSpPr>
        <p:spPr>
          <a:xfrm>
            <a:off x="3786182" y="142852"/>
            <a:ext cx="3548058" cy="64294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Photographie empruntée au site du Pays de Cahors et du sud du Lot.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rot="10800000">
            <a:off x="3214678" y="142852"/>
            <a:ext cx="571504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  <p:bldP spid="12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elle_aireurbainecah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61609" cy="685800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rot="5400000">
            <a:off x="2786050" y="3143248"/>
            <a:ext cx="285752" cy="1428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71802" y="1643050"/>
            <a:ext cx="4581767" cy="923330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CAHORS : Une ville de 20 000 habitants</a:t>
            </a:r>
          </a:p>
          <a:p>
            <a:r>
              <a:rPr lang="fr-FR" dirty="0" smtClean="0"/>
              <a:t>Une aire urbaine de moins de 50 000 habitants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Douelle est dans l’aire urbaine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"/>
            <a:ext cx="3810000" cy="304800"/>
          </a:xfrm>
          <a:solidFill>
            <a:srgbClr val="CCFFFF">
              <a:alpha val="50195"/>
            </a:srgbClr>
          </a:solidFill>
          <a:ln>
            <a:solidFill>
              <a:srgbClr val="0066FF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sz="1800" b="1" dirty="0" smtClean="0">
                <a:latin typeface="Arial" charset="0"/>
              </a:rPr>
              <a:t>Douelle en 1946</a:t>
            </a:r>
            <a:endParaRPr lang="fr-FR" sz="1400" dirty="0" smtClean="0">
              <a:latin typeface="Arial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28600"/>
            <a:ext cx="4419600" cy="304800"/>
          </a:xfrm>
          <a:solidFill>
            <a:srgbClr val="FFFFCC">
              <a:alpha val="50195"/>
            </a:srgbClr>
          </a:solidFill>
          <a:ln>
            <a:solidFill>
              <a:srgbClr val="FF9933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sz="1800" b="1" dirty="0" smtClean="0">
                <a:latin typeface="Arial" charset="0"/>
              </a:rPr>
              <a:t>Douelle en 1975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81000" y="609600"/>
            <a:ext cx="3810000" cy="2362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Village moyen (&gt;500 hab.)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Un habitant sur deux est actif (279 sur 534)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>
                <a:latin typeface="Arial" charset="0"/>
              </a:rPr>
              <a:t>75% dans </a:t>
            </a:r>
            <a:r>
              <a:rPr lang="fr-FR" sz="1600" dirty="0" smtClean="0">
                <a:latin typeface="Arial" charset="0"/>
              </a:rPr>
              <a:t>l’agriculture </a:t>
            </a:r>
            <a:r>
              <a:rPr lang="fr-FR" sz="1200" dirty="0" smtClean="0">
                <a:latin typeface="Arial" charset="0"/>
              </a:rPr>
              <a:t>(92 exploitations)</a:t>
            </a:r>
            <a:endParaRPr lang="fr-FR" sz="12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10% dans l’artisanat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12% tertiaire =</a:t>
            </a:r>
            <a:r>
              <a:rPr lang="fr-FR" sz="1800" dirty="0">
                <a:latin typeface="Arial" charset="0"/>
              </a:rPr>
              <a:t> </a:t>
            </a:r>
            <a:r>
              <a:rPr lang="fr-FR" sz="1400" dirty="0">
                <a:latin typeface="Arial" charset="0"/>
              </a:rPr>
              <a:t>instituteurs, commerçants</a:t>
            </a:r>
            <a:endParaRPr lang="fr-FR" sz="1800" dirty="0">
              <a:latin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419600" y="609600"/>
            <a:ext cx="4419600" cy="23622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Village moyen </a:t>
            </a:r>
            <a:r>
              <a:rPr lang="fr-FR" sz="1400" dirty="0">
                <a:latin typeface="Arial" charset="0"/>
              </a:rPr>
              <a:t>(+26% de </a:t>
            </a:r>
            <a:r>
              <a:rPr lang="fr-FR" sz="1400" dirty="0" smtClean="0">
                <a:latin typeface="Arial" charset="0"/>
              </a:rPr>
              <a:t>population =630)</a:t>
            </a:r>
            <a:endParaRPr lang="fr-FR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=  </a:t>
            </a:r>
            <a:r>
              <a:rPr lang="fr-FR" sz="1400" dirty="0">
                <a:latin typeface="Arial" charset="0"/>
              </a:rPr>
              <a:t>baby boom de 1945 à 1963 + 1</a:t>
            </a:r>
            <a:r>
              <a:rPr lang="fr-FR" sz="1400" baseline="30000" dirty="0">
                <a:latin typeface="Arial" charset="0"/>
              </a:rPr>
              <a:t>ers </a:t>
            </a:r>
            <a:r>
              <a:rPr lang="fr-FR" sz="1400" i="1" dirty="0">
                <a:latin typeface="Arial" charset="0"/>
              </a:rPr>
              <a:t>rurbains</a:t>
            </a:r>
            <a:r>
              <a:rPr lang="fr-FR" sz="1400" dirty="0">
                <a:latin typeface="Arial" charset="0"/>
              </a:rPr>
              <a:t> de Cahors</a:t>
            </a:r>
            <a:r>
              <a:rPr lang="fr-FR" sz="1800" dirty="0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Un habitant sur trois est actif. </a:t>
            </a:r>
            <a:r>
              <a:rPr lang="fr-FR" sz="1400" i="1" dirty="0">
                <a:solidFill>
                  <a:srgbClr val="FF3300"/>
                </a:solidFill>
                <a:latin typeface="Arial" charset="0"/>
              </a:rPr>
              <a:t>Pourquoi?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>
                <a:latin typeface="Arial" charset="0"/>
                <a:sym typeface="Wingdings" pitchFamily="2" charset="2"/>
              </a:rPr>
              <a:t> </a:t>
            </a:r>
            <a:r>
              <a:rPr lang="fr-FR" sz="1600" dirty="0">
                <a:latin typeface="Arial" charset="0"/>
              </a:rPr>
              <a:t>Scolarisation </a:t>
            </a:r>
            <a:r>
              <a:rPr lang="fr-FR" sz="1600" dirty="0" smtClean="0">
                <a:latin typeface="Arial" charset="0"/>
              </a:rPr>
              <a:t>allongée et + de retraités.</a:t>
            </a:r>
            <a:endParaRPr lang="fr-FR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25% dans </a:t>
            </a:r>
            <a:r>
              <a:rPr lang="fr-FR" sz="1400" dirty="0" smtClean="0">
                <a:latin typeface="Arial" charset="0"/>
              </a:rPr>
              <a:t>l’agriculture (39 exploitations)</a:t>
            </a:r>
            <a:endParaRPr lang="fr-FR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11% dans l’artisanat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47% dans le tertiaire (à Cahors)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81000" y="3048000"/>
            <a:ext cx="3810000" cy="1524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 err="1">
                <a:latin typeface="Arial" charset="0"/>
              </a:rPr>
              <a:t>Démographie:</a:t>
            </a:r>
            <a:r>
              <a:rPr lang="fr-FR" sz="1400" dirty="0" err="1">
                <a:solidFill>
                  <a:srgbClr val="FF0000"/>
                </a:solidFill>
                <a:latin typeface="Arial" charset="0"/>
              </a:rPr>
              <a:t>accroissement</a:t>
            </a:r>
            <a:r>
              <a:rPr lang="fr-FR" sz="1400" dirty="0">
                <a:solidFill>
                  <a:srgbClr val="FF0000"/>
                </a:solidFill>
                <a:latin typeface="Arial" charset="0"/>
              </a:rPr>
              <a:t> naturel?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7 pour mille (début du baby boom)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Population très peu mobile, casanière </a:t>
            </a:r>
            <a:r>
              <a:rPr lang="fr-FR" sz="1400" dirty="0">
                <a:latin typeface="Arial" charset="0"/>
              </a:rPr>
              <a:t>(750 natifs pour mille hab.)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Espérance de vie  = 62 ans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81000" y="4800600"/>
            <a:ext cx="3810000" cy="9906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Agriculture traditionnelle. </a:t>
            </a:r>
            <a:r>
              <a:rPr lang="fr-FR" sz="1400" dirty="0">
                <a:latin typeface="Arial" charset="0"/>
              </a:rPr>
              <a:t>Bêtes de </a:t>
            </a:r>
            <a:r>
              <a:rPr lang="fr-FR" sz="1400" dirty="0" smtClean="0">
                <a:latin typeface="Arial" charset="0"/>
              </a:rPr>
              <a:t>trait (2 tracteurs)</a:t>
            </a:r>
            <a:endParaRPr lang="fr-FR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28 travailleurs pour 100 ha = rendements faibles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81000" y="5867400"/>
            <a:ext cx="3833810" cy="84774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>
                <a:latin typeface="Arial" charset="0"/>
              </a:rPr>
              <a:t>Habitat et équipement traditionnel (âtre = cheminée ouverte</a:t>
            </a:r>
            <a:r>
              <a:rPr lang="fr-FR" sz="1600" dirty="0" smtClean="0">
                <a:latin typeface="Arial" charset="0"/>
              </a:rPr>
              <a:t>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5 téléphones. 5 automobiles.</a:t>
            </a:r>
            <a:endParaRPr lang="fr-FR" sz="1600" dirty="0">
              <a:latin typeface="Arial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419600" y="3048000"/>
            <a:ext cx="4419600" cy="16002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Démographie : </a:t>
            </a:r>
            <a:r>
              <a:rPr lang="fr-FR" sz="1400" dirty="0">
                <a:latin typeface="Arial" charset="0"/>
              </a:rPr>
              <a:t>3 pour mille d’accroissement naturel. Chute de fécondité à partir de </a:t>
            </a:r>
            <a:r>
              <a:rPr lang="fr-FR" sz="1400" dirty="0" smtClean="0">
                <a:latin typeface="Arial" charset="0"/>
              </a:rPr>
              <a:t>1974 (</a:t>
            </a:r>
            <a:r>
              <a:rPr lang="fr-FR" sz="1400" i="1" dirty="0" smtClean="0">
                <a:latin typeface="Arial" charset="0"/>
              </a:rPr>
              <a:t>Pilule </a:t>
            </a:r>
            <a:r>
              <a:rPr lang="fr-FR" sz="1400" i="1" dirty="0">
                <a:latin typeface="Arial" charset="0"/>
              </a:rPr>
              <a:t>contraceptive légale à partir de 1967</a:t>
            </a:r>
            <a:r>
              <a:rPr lang="fr-FR" sz="1400" i="1" dirty="0" smtClean="0">
                <a:latin typeface="Arial" charset="0"/>
              </a:rPr>
              <a:t>.)</a:t>
            </a:r>
            <a:endParaRPr lang="fr-FR" sz="14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2 fois plus de mobilité </a:t>
            </a:r>
            <a:r>
              <a:rPr lang="fr-FR" sz="1400" dirty="0">
                <a:latin typeface="Arial" charset="0"/>
              </a:rPr>
              <a:t>(310 natifs pour mille hab.).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 Espérance de vie = +10 ans</a:t>
            </a:r>
            <a:endParaRPr lang="fr-FR" sz="1800" dirty="0">
              <a:latin typeface="Arial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419600" y="4800600"/>
            <a:ext cx="4419600" cy="9906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Agriculture mécanisée. </a:t>
            </a:r>
            <a:r>
              <a:rPr lang="fr-FR" sz="1400" dirty="0" smtClean="0">
                <a:latin typeface="Arial" charset="0"/>
              </a:rPr>
              <a:t>(40 tracteurs)</a:t>
            </a:r>
            <a:endParaRPr lang="fr-FR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Concentration des  exploitations (de 92 à 39)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Productivité en hausse (</a:t>
            </a:r>
            <a:r>
              <a:rPr lang="fr-FR" sz="1400" dirty="0">
                <a:latin typeface="Arial" charset="0"/>
              </a:rPr>
              <a:t>8 </a:t>
            </a:r>
            <a:r>
              <a:rPr lang="fr-FR" sz="1400" dirty="0" smtClean="0">
                <a:latin typeface="Arial" charset="0"/>
              </a:rPr>
              <a:t>T. </a:t>
            </a:r>
            <a:r>
              <a:rPr lang="fr-FR" sz="1400" dirty="0">
                <a:latin typeface="Arial" charset="0"/>
              </a:rPr>
              <a:t>pour 100 ha)</a:t>
            </a:r>
            <a:endParaRPr lang="fr-FR" sz="1800" dirty="0"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419600" y="5867400"/>
            <a:ext cx="4419600" cy="6858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Confort électrique. </a:t>
            </a:r>
            <a:r>
              <a:rPr lang="fr-FR" sz="1400" dirty="0" smtClean="0">
                <a:latin typeface="Arial" charset="0"/>
              </a:rPr>
              <a:t>Chauffage central. WC </a:t>
            </a:r>
            <a:r>
              <a:rPr lang="fr-FR" sz="1400" dirty="0">
                <a:latin typeface="Arial" charset="0"/>
              </a:rPr>
              <a:t>intérieurs à chasse d’eau. </a:t>
            </a:r>
            <a:r>
              <a:rPr lang="fr-FR" sz="1400" dirty="0" err="1">
                <a:latin typeface="Arial" charset="0"/>
              </a:rPr>
              <a:t>Électro-ménager</a:t>
            </a:r>
            <a:r>
              <a:rPr lang="fr-FR" sz="1400" dirty="0">
                <a:latin typeface="Arial" charset="0"/>
              </a:rPr>
              <a:t>. </a:t>
            </a:r>
            <a:r>
              <a:rPr lang="fr-FR" sz="1400" dirty="0" smtClean="0">
                <a:latin typeface="Arial" charset="0"/>
              </a:rPr>
              <a:t>Téléphone (110). Automobiles (280). </a:t>
            </a:r>
            <a:r>
              <a:rPr lang="fr-FR" sz="1400" dirty="0">
                <a:latin typeface="Arial" charset="0"/>
              </a:rPr>
              <a:t>Radio et TV.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09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09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09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40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64" grpId="0" build="p" autoUpdateAnimBg="0"/>
      <p:bldP spid="40965" grpId="0" build="p" animBg="1" autoUpdateAnimBg="0"/>
      <p:bldP spid="40966" grpId="0" build="p" animBg="1" autoUpdateAnimBg="0"/>
      <p:bldP spid="40967" grpId="0" build="p" animBg="1" autoUpdateAnimBg="0"/>
      <p:bldP spid="40968" grpId="0" build="p" animBg="1" autoUpdateAnimBg="0"/>
      <p:bldP spid="40969" grpId="0" animBg="1" autoUpdateAnimBg="0"/>
      <p:bldP spid="40970" grpId="0" build="p" animBg="1" autoUpdateAnimBg="0"/>
      <p:bldP spid="40971" grpId="0" build="p" animBg="1" autoUpdateAnimBg="0"/>
      <p:bldP spid="4097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214290"/>
            <a:ext cx="4419600" cy="304800"/>
          </a:xfrm>
          <a:solidFill>
            <a:srgbClr val="FFFFCC">
              <a:alpha val="50195"/>
            </a:srgbClr>
          </a:solidFill>
          <a:ln>
            <a:solidFill>
              <a:srgbClr val="FF9933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sz="1800" b="1" dirty="0" smtClean="0">
                <a:latin typeface="Arial" charset="0"/>
              </a:rPr>
              <a:t>Douelle en 1975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282" y="642918"/>
            <a:ext cx="4419600" cy="23622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Village moyen (+26% de population)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=  </a:t>
            </a:r>
            <a:r>
              <a:rPr lang="fr-FR" sz="1400" dirty="0">
                <a:latin typeface="Arial" charset="0"/>
              </a:rPr>
              <a:t>baby boom de 1945 à 1963 + 1</a:t>
            </a:r>
            <a:r>
              <a:rPr lang="fr-FR" sz="1400" baseline="30000" dirty="0">
                <a:latin typeface="Arial" charset="0"/>
              </a:rPr>
              <a:t>ers </a:t>
            </a:r>
            <a:r>
              <a:rPr lang="fr-FR" sz="1400" i="1" dirty="0">
                <a:latin typeface="Arial" charset="0"/>
              </a:rPr>
              <a:t>rurbains</a:t>
            </a:r>
            <a:r>
              <a:rPr lang="fr-FR" sz="1400" dirty="0">
                <a:latin typeface="Arial" charset="0"/>
              </a:rPr>
              <a:t> de Cahors</a:t>
            </a:r>
            <a:r>
              <a:rPr lang="fr-FR" sz="1800" dirty="0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Un habitant sur trois est actif. </a:t>
            </a:r>
            <a:r>
              <a:rPr lang="fr-FR" sz="1400" i="1" dirty="0">
                <a:solidFill>
                  <a:srgbClr val="FF3300"/>
                </a:solidFill>
                <a:latin typeface="Arial" charset="0"/>
              </a:rPr>
              <a:t>Pourquoi?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  <a:sym typeface="Wingdings" pitchFamily="2" charset="2"/>
              </a:rPr>
              <a:t> </a:t>
            </a:r>
            <a:r>
              <a:rPr lang="fr-FR" sz="1800" dirty="0">
                <a:latin typeface="Arial" charset="0"/>
              </a:rPr>
              <a:t>Scolarisation allongée.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25% dans l’agriculture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11% dans l’artisanat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47% dans le tertiaire (à Cahors)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14282" y="3071810"/>
            <a:ext cx="4419600" cy="16002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Démographie : </a:t>
            </a:r>
            <a:r>
              <a:rPr lang="fr-FR" sz="1400" dirty="0">
                <a:latin typeface="Arial" charset="0"/>
              </a:rPr>
              <a:t>3 pour mille d’accroissement naturel. Chute de fécondité à partir de 1974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Pilule contraceptive légale à partir de 1967.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2 fois plus de mobilité </a:t>
            </a:r>
            <a:r>
              <a:rPr lang="fr-FR" sz="1400" dirty="0">
                <a:latin typeface="Arial" charset="0"/>
              </a:rPr>
              <a:t>(310 natifs pour mille hab.).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 Espérance de vie = +10 ans</a:t>
            </a:r>
            <a:endParaRPr lang="fr-FR" sz="1800" dirty="0">
              <a:latin typeface="Arial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214282" y="4714884"/>
            <a:ext cx="4419600" cy="9906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Agriculture mécanisée.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Concentration des  exploitations </a:t>
            </a:r>
            <a:r>
              <a:rPr lang="fr-FR" sz="1200" dirty="0">
                <a:latin typeface="Arial" charset="0"/>
              </a:rPr>
              <a:t>(de 92 à 39)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Productivité en hausse (</a:t>
            </a:r>
            <a:r>
              <a:rPr lang="fr-FR" sz="1400" dirty="0">
                <a:latin typeface="Arial" charset="0"/>
              </a:rPr>
              <a:t>8 </a:t>
            </a:r>
            <a:r>
              <a:rPr lang="fr-FR" sz="1400" dirty="0" smtClean="0">
                <a:latin typeface="Arial" charset="0"/>
              </a:rPr>
              <a:t>T. </a:t>
            </a:r>
            <a:r>
              <a:rPr lang="fr-FR" sz="1400" dirty="0">
                <a:latin typeface="Arial" charset="0"/>
              </a:rPr>
              <a:t>pour 100 ha)</a:t>
            </a:r>
            <a:endParaRPr lang="fr-FR" sz="1800" dirty="0"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14282" y="5786454"/>
            <a:ext cx="4429156" cy="857256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Arial" charset="0"/>
              </a:rPr>
              <a:t>Confort électrique. WC intérieurs à chasse d’eau. </a:t>
            </a:r>
            <a:r>
              <a:rPr lang="fr-FR" sz="1400" dirty="0" err="1">
                <a:latin typeface="Arial" charset="0"/>
              </a:rPr>
              <a:t>Électro-ménager</a:t>
            </a:r>
            <a:r>
              <a:rPr lang="fr-FR" sz="1400" dirty="0">
                <a:latin typeface="Arial" charset="0"/>
              </a:rPr>
              <a:t>. Téléphone. Automobile. Radio et TV.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724400" y="214290"/>
            <a:ext cx="4205318" cy="35719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fr-F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Douelle en 2009</a:t>
            </a:r>
            <a:r>
              <a:rPr lang="fr-FR" sz="6400" dirty="0" smtClean="0"/>
              <a:t> </a:t>
            </a:r>
            <a:r>
              <a:rPr lang="fr-FR" sz="4800" dirty="0" smtClean="0"/>
              <a:t>d’après Marie-Pierre Subtil dans le Monde du 19 novembre 2009, </a:t>
            </a:r>
            <a:r>
              <a:rPr lang="fr-FR" sz="4800" i="1" dirty="0" smtClean="0"/>
              <a:t>la France en son miroir</a:t>
            </a:r>
            <a:r>
              <a:rPr lang="fr-FR" sz="4800" dirty="0" smtClean="0"/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724400" y="642918"/>
            <a:ext cx="4205318" cy="2362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dirty="0" smtClean="0">
                <a:latin typeface="Arial" charset="0"/>
              </a:rPr>
              <a:t>Population : 750 hab.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dirty="0" smtClean="0">
                <a:latin typeface="Arial" charset="0"/>
              </a:rPr>
              <a:t>Un village, mais un mode de vie de citadin.</a:t>
            </a:r>
            <a:endParaRPr lang="fr-FR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7 exploitations agricoles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Emplois tertiaires locaux et cadurciens.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Beaucoup d’actifs pendulaires (Cahors)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28 demandeurs d’emploi en 2006</a:t>
            </a:r>
            <a:endParaRPr lang="fr-FR" sz="1600" dirty="0">
              <a:latin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724400" y="3071810"/>
            <a:ext cx="4205318" cy="15716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800" dirty="0" smtClean="0">
                <a:latin typeface="Arial" charset="0"/>
              </a:rPr>
              <a:t>Démographie </a:t>
            </a:r>
            <a:r>
              <a:rPr lang="fr-FR" sz="1400" dirty="0" smtClean="0">
                <a:latin typeface="Arial" charset="0"/>
              </a:rPr>
              <a:t>: 0.2 pour mille d’accroissement naturel (Taux de natalité: 9.2, taus de mortalité :9)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Sept femmes sur quinze  conseillers municipaux.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Un couple d’anglais installé. </a:t>
            </a:r>
            <a:endParaRPr lang="fr-FR" sz="1600" dirty="0">
              <a:latin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714876" y="4714884"/>
            <a:ext cx="4205318" cy="9906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Vignerons en AOC Cahors, en difficultés au point de disparaître)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latin typeface="Arial" charset="0"/>
              </a:rPr>
              <a:t>Tourisme, batellerie sur le Lot..</a:t>
            </a:r>
            <a:endParaRPr lang="fr-FR" sz="1600" dirty="0">
              <a:latin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714876" y="5786454"/>
            <a:ext cx="4143404" cy="85725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 smtClean="0">
                <a:latin typeface="Arial" charset="0"/>
              </a:rPr>
              <a:t>Téléphonie mobile. TV écran plat et TNT.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1400" dirty="0" smtClean="0">
                <a:latin typeface="Arial" charset="0"/>
              </a:rPr>
              <a:t>Internet. 331 automobiles (presque une pour deux habitants). Une vingtaine de piscines.</a:t>
            </a:r>
            <a:endParaRPr lang="fr-FR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build="p" animBg="1" autoUpdateAnimBg="0"/>
      <p:bldP spid="15" grpId="0" build="p" animBg="1" autoUpdateAnimBg="0"/>
      <p:bldP spid="16" grpId="0" build="p" animBg="1" autoUpdateAnimBg="0"/>
      <p:bldP spid="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14908" cy="1000132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Pratique religieuse à Douelle</a:t>
            </a:r>
            <a:r>
              <a:rPr lang="fr-FR" sz="3200" dirty="0" smtClean="0">
                <a:solidFill>
                  <a:srgbClr val="C00000"/>
                </a:solidFill>
              </a:rPr>
              <a:t>.</a:t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000" dirty="0" smtClean="0"/>
              <a:t>D’après l’article de Marie-Pierre SUBTIL :</a:t>
            </a:r>
            <a:br>
              <a:rPr lang="fr-FR" sz="2000" dirty="0" smtClean="0"/>
            </a:b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En plein Quercy, le curé birman et ses ouailles</a:t>
            </a:r>
            <a:endParaRPr lang="fr-F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3"/>
            <a:ext cx="2500330" cy="3500462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fr-FR" sz="2800" dirty="0" smtClean="0">
                <a:solidFill>
                  <a:srgbClr val="0070C0"/>
                </a:solidFill>
              </a:rPr>
              <a:t>1946</a:t>
            </a:r>
          </a:p>
          <a:p>
            <a:r>
              <a:rPr lang="fr-FR" sz="2000" dirty="0" smtClean="0"/>
              <a:t>Tout le monde est baptisé.</a:t>
            </a:r>
          </a:p>
          <a:p>
            <a:r>
              <a:rPr lang="fr-FR" sz="2000" dirty="0" smtClean="0"/>
              <a:t>Curé de paroisse à demeure</a:t>
            </a:r>
            <a:endParaRPr lang="fr-FR" sz="2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00364" y="1571613"/>
            <a:ext cx="2786082" cy="350046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à 20% de la population assiste à la messe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857884" y="1571613"/>
            <a:ext cx="2928958" cy="35004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/>
              <a:t>3 </a:t>
            </a:r>
            <a:r>
              <a:rPr lang="fr-FR" sz="2000" dirty="0"/>
              <a:t>à </a:t>
            </a:r>
            <a:r>
              <a:rPr lang="fr-FR" sz="2000" dirty="0" smtClean="0"/>
              <a:t>4% </a:t>
            </a:r>
            <a:r>
              <a:rPr lang="fr-FR" sz="2000" dirty="0"/>
              <a:t>de la population assiste à la </a:t>
            </a:r>
            <a:r>
              <a:rPr lang="fr-FR" sz="2000" dirty="0" smtClean="0"/>
              <a:t>messe.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/>
              <a:t>Prêtre basé à Luzech et chargé de 12 ex-paroisses. Originaire de Birmanie.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/>
              <a:t>Aucun baptisé de Douelle en 2009.</a:t>
            </a:r>
            <a:endParaRPr lang="fr-FR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95400" y="533400"/>
            <a:ext cx="63484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fr-FR" sz="14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</a:rPr>
              <a:t>Éléments de correction pour l’ensemble documentaire de type baccalauréat</a:t>
            </a:r>
          </a:p>
          <a:p>
            <a:endParaRPr lang="fr-FR" sz="2800" b="1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Document 3B et document 5</a:t>
            </a:r>
            <a:endParaRPr lang="fr-FR" sz="28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II.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tilisateur\Documents\TERMINALE\terminale cours\histoire\France\eco_societe45_08\fond de Marianne protectrice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6858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Oval 3"/>
          <p:cNvSpPr>
            <a:spLocks noChangeArrowheads="1"/>
          </p:cNvSpPr>
          <p:nvPr/>
        </p:nvSpPr>
        <p:spPr bwMode="auto">
          <a:xfrm rot="-1432653">
            <a:off x="3079750" y="3800475"/>
            <a:ext cx="1435100" cy="2751138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latin typeface="Arial" charset="0"/>
                <a:cs typeface="Times New Roman" pitchFamily="18" charset="0"/>
              </a:rPr>
              <a:t>Petit citoyen français</a:t>
            </a:r>
          </a:p>
          <a:p>
            <a:pPr algn="ctr"/>
            <a:r>
              <a:rPr lang="fr-FR" sz="1600" b="1" dirty="0">
                <a:latin typeface="Arial" charset="0"/>
                <a:cs typeface="Times New Roman" pitchFamily="18" charset="0"/>
              </a:rPr>
              <a:t> (mi bébé, mi adulte)</a:t>
            </a:r>
          </a:p>
          <a:p>
            <a:pPr algn="ctr"/>
            <a:r>
              <a:rPr lang="fr-FR" sz="1600" b="1" dirty="0">
                <a:latin typeface="Arial" charset="0"/>
                <a:cs typeface="Times New Roman" pitchFamily="18" charset="0"/>
              </a:rPr>
              <a:t> jouissant, dans une béate</a:t>
            </a:r>
          </a:p>
          <a:p>
            <a:pPr algn="ctr"/>
            <a:r>
              <a:rPr lang="fr-FR" sz="1600" b="1" dirty="0">
                <a:latin typeface="Arial" charset="0"/>
                <a:cs typeface="Times New Roman" pitchFamily="18" charset="0"/>
              </a:rPr>
              <a:t>insouciance, du confort </a:t>
            </a:r>
          </a:p>
          <a:p>
            <a:pPr algn="ctr"/>
            <a:r>
              <a:rPr lang="fr-FR" sz="1600" b="1" dirty="0" err="1">
                <a:latin typeface="Arial" charset="0"/>
                <a:cs typeface="Times New Roman" pitchFamily="18" charset="0"/>
              </a:rPr>
              <a:t>Douillet,rassurant</a:t>
            </a:r>
            <a:r>
              <a:rPr lang="fr-FR" sz="1600" b="1" dirty="0">
                <a:latin typeface="Arial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1600" b="1" dirty="0">
                <a:latin typeface="Arial" charset="0"/>
                <a:cs typeface="Times New Roman" pitchFamily="18" charset="0"/>
              </a:rPr>
              <a:t>et protecteur </a:t>
            </a:r>
          </a:p>
          <a:p>
            <a:pPr algn="ctr"/>
            <a:r>
              <a:rPr lang="fr-FR" sz="1600" b="1" dirty="0">
                <a:latin typeface="Arial" charset="0"/>
                <a:cs typeface="Times New Roman" pitchFamily="18" charset="0"/>
              </a:rPr>
              <a:t>de sa mère </a:t>
            </a:r>
            <a:r>
              <a:rPr lang="fr-FR" sz="1600" b="1" i="1" dirty="0">
                <a:latin typeface="Arial" charset="0"/>
                <a:cs typeface="Times New Roman" pitchFamily="18" charset="0"/>
              </a:rPr>
              <a:t>Marianne-</a:t>
            </a:r>
          </a:p>
          <a:p>
            <a:pPr algn="ctr"/>
            <a:r>
              <a:rPr lang="fr-FR" sz="1600" b="1" i="1" dirty="0">
                <a:latin typeface="Arial" charset="0"/>
                <a:cs typeface="Times New Roman" pitchFamily="18" charset="0"/>
              </a:rPr>
              <a:t>Sécurité-Sociale-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95400" y="533400"/>
            <a:ext cx="28257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Marianne soucieuse, 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s’interroge, comme toute mère,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sur la capacité de 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son enfant (peuple)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à affronter les duretés 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à venir de la vie.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Cette insouciance 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peut-elle durer?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67200" y="304800"/>
            <a:ext cx="2940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Le Monde du 26 janvier 1993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500694" y="3429000"/>
            <a:ext cx="32607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Que veut dire le dessinateur?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500694" y="4000504"/>
            <a:ext cx="3382657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Comment peut-on faire face aux</a:t>
            </a:r>
          </a:p>
          <a:p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déficits  </a:t>
            </a:r>
            <a:r>
              <a:rPr lang="fr-FR" sz="1600" b="1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de l’assurance maladie</a:t>
            </a:r>
          </a:p>
          <a:p>
            <a:r>
              <a:rPr lang="fr-FR" sz="1600" b="1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	des </a:t>
            </a:r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caisses de retraite</a:t>
            </a:r>
          </a:p>
          <a:p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	de l’UNEDIC.</a:t>
            </a:r>
          </a:p>
          <a:p>
            <a:r>
              <a:rPr lang="fr-FR" sz="1600" b="1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Ces déficits ne </a:t>
            </a:r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risquent-ils </a:t>
            </a:r>
            <a:r>
              <a:rPr lang="fr-FR" sz="1600" b="1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pas</a:t>
            </a:r>
          </a:p>
          <a:p>
            <a:r>
              <a:rPr lang="fr-FR" sz="1600" b="1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de remettre </a:t>
            </a:r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en cause </a:t>
            </a:r>
            <a:r>
              <a:rPr lang="fr-FR" sz="1600" b="1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l’existence</a:t>
            </a:r>
          </a:p>
          <a:p>
            <a:r>
              <a:rPr lang="fr-FR" sz="1600" b="1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même </a:t>
            </a:r>
            <a:r>
              <a:rPr lang="fr-FR" sz="16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de la Sécurité sociale?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86380" y="857232"/>
            <a:ext cx="3260725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À cette date, il existe des allocations familiales, des allocations logements, des minima sociaux comme le minimum vieillesse, l’allocation adulte handicapé, l’allocation de parent isolé, le RMI…</a:t>
            </a:r>
            <a:endParaRPr lang="fr-FR" sz="1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II.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30" grpId="0" animBg="1"/>
      <p:bldP spid="52231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1240</Words>
  <Application>Microsoft Office PowerPoint</Application>
  <PresentationFormat>Affichage à l'écran (4:3)</PresentationFormat>
  <Paragraphs>170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THÈME : LA SOCIÉTÉ FRANÇAISE DE 1945 À NOS JOURS</vt:lpstr>
      <vt:lpstr>Présentation PowerPoint</vt:lpstr>
      <vt:lpstr>Image extraite du Géoportail.</vt:lpstr>
      <vt:lpstr>Présentation PowerPoint</vt:lpstr>
      <vt:lpstr>Présentation PowerPoint</vt:lpstr>
      <vt:lpstr>Présentation PowerPoint</vt:lpstr>
      <vt:lpstr>Pratique religieuse à Douelle. D’après l’article de Marie-Pierre SUBTIL : En plein Quercy, le curé birman et ses ouailles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SOCIÉTÉ FRANÇAISE DE 1945 À NOS JOURS</dc:title>
  <dc:creator>Utilisateur</dc:creator>
  <cp:lastModifiedBy>stagiaire</cp:lastModifiedBy>
  <cp:revision>46</cp:revision>
  <dcterms:created xsi:type="dcterms:W3CDTF">2009-11-22T15:01:33Z</dcterms:created>
  <dcterms:modified xsi:type="dcterms:W3CDTF">2015-09-25T08:07:05Z</dcterms:modified>
</cp:coreProperties>
</file>