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8" r:id="rId3"/>
    <p:sldId id="259" r:id="rId4"/>
    <p:sldId id="260" r:id="rId5"/>
    <p:sldId id="262" r:id="rId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5797" autoAdjust="0"/>
  </p:normalViewPr>
  <p:slideViewPr>
    <p:cSldViewPr>
      <p:cViewPr varScale="1">
        <p:scale>
          <a:sx n="87" d="100"/>
          <a:sy n="87" d="100"/>
        </p:scale>
        <p:origin x="-134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061F2C-EE16-4A43-A784-91FDF76D1680}" type="datetimeFigureOut">
              <a:rPr lang="fr-FR" smtClean="0"/>
              <a:pPr/>
              <a:t>19/09/2012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5A11B9-4C7D-4719-B2C4-11E3FC2AE3CB}"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baseline="0" dirty="0" smtClean="0"/>
          </a:p>
          <a:p>
            <a:endParaRPr lang="fr-FR" dirty="0"/>
          </a:p>
        </p:txBody>
      </p:sp>
      <p:sp>
        <p:nvSpPr>
          <p:cNvPr id="4" name="Espace réservé du numéro de diapositive 3"/>
          <p:cNvSpPr>
            <a:spLocks noGrp="1"/>
          </p:cNvSpPr>
          <p:nvPr>
            <p:ph type="sldNum" sz="quarter" idx="10"/>
          </p:nvPr>
        </p:nvSpPr>
        <p:spPr/>
        <p:txBody>
          <a:bodyPr/>
          <a:lstStyle/>
          <a:p>
            <a:fld id="{A15A11B9-4C7D-4719-B2C4-11E3FC2AE3CB}" type="slidenum">
              <a:rPr lang="fr-FR" smtClean="0"/>
              <a:pPr/>
              <a:t>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8F30A053-0FC4-4E6B-8F1C-462AC3A9E00C}" type="datetimeFigureOut">
              <a:rPr lang="fr-FR" smtClean="0"/>
              <a:pPr/>
              <a:t>19/09/2012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7BD932-7244-4297-8570-24536EBDFF5E}"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F30A053-0FC4-4E6B-8F1C-462AC3A9E00C}" type="datetimeFigureOut">
              <a:rPr lang="fr-FR" smtClean="0"/>
              <a:pPr/>
              <a:t>19/09/2012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7BD932-7244-4297-8570-24536EBDFF5E}"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F30A053-0FC4-4E6B-8F1C-462AC3A9E00C}" type="datetimeFigureOut">
              <a:rPr lang="fr-FR" smtClean="0"/>
              <a:pPr/>
              <a:t>19/09/2012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7BD932-7244-4297-8570-24536EBDFF5E}"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F30A053-0FC4-4E6B-8F1C-462AC3A9E00C}" type="datetimeFigureOut">
              <a:rPr lang="fr-FR" smtClean="0"/>
              <a:pPr/>
              <a:t>19/09/2012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7BD932-7244-4297-8570-24536EBDFF5E}"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8F30A053-0FC4-4E6B-8F1C-462AC3A9E00C}" type="datetimeFigureOut">
              <a:rPr lang="fr-FR" smtClean="0"/>
              <a:pPr/>
              <a:t>19/09/2012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7BD932-7244-4297-8570-24536EBDFF5E}"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8F30A053-0FC4-4E6B-8F1C-462AC3A9E00C}" type="datetimeFigureOut">
              <a:rPr lang="fr-FR" smtClean="0"/>
              <a:pPr/>
              <a:t>19/09/2012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7BD932-7244-4297-8570-24536EBDFF5E}"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8F30A053-0FC4-4E6B-8F1C-462AC3A9E00C}" type="datetimeFigureOut">
              <a:rPr lang="fr-FR" smtClean="0"/>
              <a:pPr/>
              <a:t>19/09/2012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C7BD932-7244-4297-8570-24536EBDFF5E}"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8F30A053-0FC4-4E6B-8F1C-462AC3A9E00C}" type="datetimeFigureOut">
              <a:rPr lang="fr-FR" smtClean="0"/>
              <a:pPr/>
              <a:t>19/09/2012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C7BD932-7244-4297-8570-24536EBDFF5E}"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F30A053-0FC4-4E6B-8F1C-462AC3A9E00C}" type="datetimeFigureOut">
              <a:rPr lang="fr-FR" smtClean="0"/>
              <a:pPr/>
              <a:t>19/09/2012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C7BD932-7244-4297-8570-24536EBDFF5E}"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8F30A053-0FC4-4E6B-8F1C-462AC3A9E00C}" type="datetimeFigureOut">
              <a:rPr lang="fr-FR" smtClean="0"/>
              <a:pPr/>
              <a:t>19/09/2012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7BD932-7244-4297-8570-24536EBDFF5E}"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8F30A053-0FC4-4E6B-8F1C-462AC3A9E00C}" type="datetimeFigureOut">
              <a:rPr lang="fr-FR" smtClean="0"/>
              <a:pPr/>
              <a:t>19/09/2012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7BD932-7244-4297-8570-24536EBDFF5E}"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30A053-0FC4-4E6B-8F1C-462AC3A9E00C}" type="datetimeFigureOut">
              <a:rPr lang="fr-FR" smtClean="0"/>
              <a:pPr/>
              <a:t>19/09/2012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7BD932-7244-4297-8570-24536EBDFF5E}"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ville-rail-transports.com/sites/default/files/VRT531_TAP_BESANCON.pdf" TargetMode="External"/><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www.besancon.fr/gallery_files/site_1/1071/42790/42791/info_deplacement.pdf" TargetMode="External"/><Relationship Id="rId5" Type="http://schemas.openxmlformats.org/officeDocument/2006/relationships/hyperlink" Target="http://www.ginkobus.com/contenu.php?id=326" TargetMode="External"/><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hyperlink" Target="http://www.ville-rail-transports.com/"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franche-comte.developpement-durable.gouv.fr/contournement-de-besancon-r327.html" TargetMode="External"/><Relationship Id="rId7" Type="http://schemas.openxmlformats.org/officeDocument/2006/relationships/hyperlink" Target="http://tous-sur-le-pont.over-blog.com/" TargetMode="External"/><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hyperlink" Target="http://www.besancon.fr/gallery_files/site_1/346/348/15561/b2020-4.pdf" TargetMode="External"/><Relationship Id="rId5" Type="http://schemas.openxmlformats.org/officeDocument/2006/relationships/hyperlink" Target="http://www.scot.grandbesancon.fr/dmdocuments/projet-amenagement-et-developpement-durable.pdf" TargetMode="External"/><Relationship Id="rId4" Type="http://schemas.openxmlformats.org/officeDocument/2006/relationships/hyperlink" Target="http://www.besancon.fr/index.php?p=1105&amp;art_id=4696"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hyperlink" Target="http://franche-comte.france3.fr/info/la-transjurassienne-sauvee-de-justesse--67316346.html"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centre-de-ressources.parcs-naturels-regionaux.fr/fpnrportal/restrictedFPNR.html" TargetMode="External"/><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79512" y="908720"/>
            <a:ext cx="2693732" cy="2485454"/>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2915815" y="908720"/>
            <a:ext cx="3223963" cy="2592289"/>
          </a:xfrm>
          <a:prstGeom prst="rect">
            <a:avLst/>
          </a:prstGeom>
          <a:noFill/>
          <a:ln w="9525">
            <a:noFill/>
            <a:miter lim="800000"/>
            <a:headEnd/>
            <a:tailEnd/>
          </a:ln>
        </p:spPr>
      </p:pic>
      <p:sp>
        <p:nvSpPr>
          <p:cNvPr id="6" name="ZoneTexte 5"/>
          <p:cNvSpPr txBox="1"/>
          <p:nvPr/>
        </p:nvSpPr>
        <p:spPr>
          <a:xfrm>
            <a:off x="323528" y="3429000"/>
            <a:ext cx="3118674" cy="461665"/>
          </a:xfrm>
          <a:prstGeom prst="rect">
            <a:avLst/>
          </a:prstGeom>
          <a:noFill/>
        </p:spPr>
        <p:txBody>
          <a:bodyPr wrap="none" rtlCol="0">
            <a:spAutoFit/>
          </a:bodyPr>
          <a:lstStyle/>
          <a:p>
            <a:r>
              <a:rPr lang="fr-FR" sz="1200" dirty="0" smtClean="0"/>
              <a:t>Sources doc 1,2 et 3: sites internet de </a:t>
            </a:r>
            <a:r>
              <a:rPr lang="fr-FR" sz="1200" i="1" dirty="0" err="1" smtClean="0">
                <a:hlinkClick r:id="rId5"/>
              </a:rPr>
              <a:t>ginkobus</a:t>
            </a:r>
            <a:endParaRPr lang="fr-FR" sz="1200" i="1" dirty="0" smtClean="0"/>
          </a:p>
          <a:p>
            <a:r>
              <a:rPr lang="fr-FR" sz="1200" dirty="0" smtClean="0"/>
              <a:t>et </a:t>
            </a:r>
            <a:r>
              <a:rPr lang="fr-FR" sz="1200" i="1" dirty="0" smtClean="0">
                <a:hlinkClick r:id="rId6"/>
              </a:rPr>
              <a:t>besancon.fr</a:t>
            </a:r>
            <a:endParaRPr lang="fr-FR" sz="1200" i="1" dirty="0"/>
          </a:p>
        </p:txBody>
      </p:sp>
      <p:pic>
        <p:nvPicPr>
          <p:cNvPr id="1028" name="Picture 4"/>
          <p:cNvPicPr>
            <a:picLocks noChangeAspect="1" noChangeArrowheads="1"/>
          </p:cNvPicPr>
          <p:nvPr/>
        </p:nvPicPr>
        <p:blipFill>
          <a:blip r:embed="rId7" cstate="print"/>
          <a:srcRect/>
          <a:stretch>
            <a:fillRect/>
          </a:stretch>
        </p:blipFill>
        <p:spPr bwMode="auto">
          <a:xfrm>
            <a:off x="6156175" y="810218"/>
            <a:ext cx="2920803" cy="3410870"/>
          </a:xfrm>
          <a:prstGeom prst="rect">
            <a:avLst/>
          </a:prstGeom>
          <a:noFill/>
          <a:ln w="9525">
            <a:noFill/>
            <a:miter lim="800000"/>
            <a:headEnd/>
            <a:tailEnd/>
          </a:ln>
        </p:spPr>
      </p:pic>
      <p:sp>
        <p:nvSpPr>
          <p:cNvPr id="8" name="ZoneTexte 7"/>
          <p:cNvSpPr txBox="1"/>
          <p:nvPr/>
        </p:nvSpPr>
        <p:spPr>
          <a:xfrm>
            <a:off x="395536" y="3995678"/>
            <a:ext cx="5328592" cy="2492990"/>
          </a:xfrm>
          <a:prstGeom prst="rect">
            <a:avLst/>
          </a:prstGeom>
          <a:noFill/>
          <a:ln w="3175">
            <a:solidFill>
              <a:schemeClr val="tx1"/>
            </a:solidFill>
          </a:ln>
        </p:spPr>
        <p:txBody>
          <a:bodyPr wrap="square" rtlCol="0">
            <a:spAutoFit/>
          </a:bodyPr>
          <a:lstStyle/>
          <a:p>
            <a:pPr algn="just"/>
            <a:r>
              <a:rPr lang="fr-FR" sz="1200" b="1" dirty="0" smtClean="0"/>
              <a:t>Doc 5 : Avec son </a:t>
            </a:r>
            <a:r>
              <a:rPr lang="fr-FR" sz="1200" b="1" dirty="0"/>
              <a:t>tram pour 2015, Besançon va connaître sa révolution des transports</a:t>
            </a:r>
            <a:r>
              <a:rPr lang="fr-FR" sz="1200" b="1" dirty="0" smtClean="0"/>
              <a:t>.</a:t>
            </a:r>
          </a:p>
          <a:p>
            <a:pPr algn="just"/>
            <a:r>
              <a:rPr lang="fr-FR" sz="1200" dirty="0"/>
              <a:t>	</a:t>
            </a:r>
            <a:r>
              <a:rPr lang="fr-FR" sz="1200" dirty="0" smtClean="0"/>
              <a:t>Ce </a:t>
            </a:r>
            <a:r>
              <a:rPr lang="fr-FR" sz="1200" dirty="0"/>
              <a:t>sont 750 places de parking qui vont </a:t>
            </a:r>
            <a:r>
              <a:rPr lang="fr-FR" sz="1200" dirty="0" smtClean="0"/>
              <a:t>être créées </a:t>
            </a:r>
            <a:r>
              <a:rPr lang="fr-FR" sz="1200" dirty="0"/>
              <a:t>dans des parcs-relais spécialement </a:t>
            </a:r>
            <a:r>
              <a:rPr lang="fr-FR" sz="1200" dirty="0" smtClean="0"/>
              <a:t>prévus. Il </a:t>
            </a:r>
            <a:r>
              <a:rPr lang="fr-FR" sz="1200" dirty="0"/>
              <a:t>s’agira alors de laisser les voitures </a:t>
            </a:r>
            <a:r>
              <a:rPr lang="fr-FR" sz="1200" dirty="0" smtClean="0"/>
              <a:t>sur les </a:t>
            </a:r>
            <a:r>
              <a:rPr lang="fr-FR" sz="1200" dirty="0"/>
              <a:t>cinq aires pour </a:t>
            </a:r>
            <a:r>
              <a:rPr lang="fr-FR" sz="1200" dirty="0" smtClean="0"/>
              <a:t>emprunter </a:t>
            </a:r>
            <a:r>
              <a:rPr lang="fr-FR" sz="1200" dirty="0"/>
              <a:t>le tramway. </a:t>
            </a:r>
            <a:r>
              <a:rPr lang="fr-FR" sz="1200" dirty="0" smtClean="0"/>
              <a:t>Les parcs-relais des Hauts </a:t>
            </a:r>
            <a:r>
              <a:rPr lang="fr-FR" sz="1200" dirty="0"/>
              <a:t>du </a:t>
            </a:r>
            <a:r>
              <a:rPr lang="fr-FR" sz="1200" dirty="0" err="1"/>
              <a:t>Chazal</a:t>
            </a:r>
            <a:r>
              <a:rPr lang="fr-FR" sz="1200" dirty="0"/>
              <a:t>, </a:t>
            </a:r>
            <a:r>
              <a:rPr lang="fr-FR" sz="1200" dirty="0" smtClean="0"/>
              <a:t>de </a:t>
            </a:r>
            <a:r>
              <a:rPr lang="fr-FR" sz="1200" dirty="0" err="1" smtClean="0"/>
              <a:t>Micropolis</a:t>
            </a:r>
            <a:r>
              <a:rPr lang="fr-FR" sz="1200" dirty="0" smtClean="0"/>
              <a:t> </a:t>
            </a:r>
            <a:r>
              <a:rPr lang="fr-FR" sz="1200" dirty="0"/>
              <a:t>et </a:t>
            </a:r>
            <a:r>
              <a:rPr lang="fr-FR" sz="1200" dirty="0" smtClean="0"/>
              <a:t>du Fort </a:t>
            </a:r>
            <a:r>
              <a:rPr lang="fr-FR" sz="1200" dirty="0"/>
              <a:t>Benoît </a:t>
            </a:r>
            <a:r>
              <a:rPr lang="fr-FR" sz="1200" dirty="0" smtClean="0"/>
              <a:t>permettront un </a:t>
            </a:r>
            <a:r>
              <a:rPr lang="fr-FR" sz="1200" dirty="0"/>
              <a:t>accès </a:t>
            </a:r>
            <a:r>
              <a:rPr lang="fr-FR" sz="1200" dirty="0" smtClean="0"/>
              <a:t>direct au tramway, tandis </a:t>
            </a:r>
            <a:r>
              <a:rPr lang="fr-FR" sz="1200" dirty="0"/>
              <a:t>que ceux de </a:t>
            </a:r>
            <a:r>
              <a:rPr lang="fr-FR" sz="1200" dirty="0" err="1"/>
              <a:t>Temis</a:t>
            </a:r>
            <a:r>
              <a:rPr lang="fr-FR" sz="1200" dirty="0"/>
              <a:t> et de </a:t>
            </a:r>
            <a:r>
              <a:rPr lang="fr-FR" sz="1200" dirty="0" err="1" smtClean="0"/>
              <a:t>Casamène</a:t>
            </a:r>
            <a:r>
              <a:rPr lang="fr-FR" sz="1200" dirty="0" smtClean="0"/>
              <a:t> donneront </a:t>
            </a:r>
            <a:r>
              <a:rPr lang="fr-FR" sz="1200" dirty="0"/>
              <a:t>surtout un accès aux </a:t>
            </a:r>
            <a:r>
              <a:rPr lang="fr-FR" sz="1200" dirty="0" smtClean="0"/>
              <a:t>bus (…)</a:t>
            </a:r>
          </a:p>
          <a:p>
            <a:pPr algn="just"/>
            <a:r>
              <a:rPr lang="fr-FR" sz="1200" dirty="0" smtClean="0"/>
              <a:t>	C’est </a:t>
            </a:r>
            <a:r>
              <a:rPr lang="fr-FR" sz="1200" dirty="0"/>
              <a:t>sans </a:t>
            </a:r>
            <a:r>
              <a:rPr lang="fr-FR" sz="1200" dirty="0" smtClean="0"/>
              <a:t>doute sur </a:t>
            </a:r>
            <a:r>
              <a:rPr lang="fr-FR" sz="1200" dirty="0"/>
              <a:t>ce point que la contestation se fait la </a:t>
            </a:r>
            <a:r>
              <a:rPr lang="fr-FR" sz="1200" dirty="0" smtClean="0"/>
              <a:t>plus forte</a:t>
            </a:r>
            <a:r>
              <a:rPr lang="fr-FR" sz="1200" dirty="0"/>
              <a:t>, car Besançon est le type même de </a:t>
            </a:r>
            <a:r>
              <a:rPr lang="fr-FR" sz="1200" dirty="0" smtClean="0"/>
              <a:t>ville de </a:t>
            </a:r>
            <a:r>
              <a:rPr lang="fr-FR" sz="1200" dirty="0"/>
              <a:t>moyenne importance où, </a:t>
            </a:r>
            <a:r>
              <a:rPr lang="fr-FR" sz="1200" dirty="0" smtClean="0"/>
              <a:t>jusqu’aujourd’hui, tout </a:t>
            </a:r>
            <a:r>
              <a:rPr lang="fr-FR" sz="1200" dirty="0"/>
              <a:t>ou presque pouvait se faire avec sa </a:t>
            </a:r>
            <a:r>
              <a:rPr lang="fr-FR" sz="1200" dirty="0" smtClean="0"/>
              <a:t>voiture. Il </a:t>
            </a:r>
            <a:r>
              <a:rPr lang="fr-FR" sz="1200" dirty="0"/>
              <a:t>s’agit donc d’un changement radical </a:t>
            </a:r>
            <a:r>
              <a:rPr lang="fr-FR" sz="1200" dirty="0" smtClean="0"/>
              <a:t>des mentalités.</a:t>
            </a:r>
          </a:p>
          <a:p>
            <a:endParaRPr lang="fr-FR" sz="1200" dirty="0" smtClean="0"/>
          </a:p>
          <a:p>
            <a:r>
              <a:rPr lang="fr-FR" sz="1200" dirty="0" smtClean="0"/>
              <a:t>Source </a:t>
            </a:r>
            <a:r>
              <a:rPr lang="fr-FR" sz="1200" dirty="0" smtClean="0">
                <a:hlinkClick r:id="rId8"/>
              </a:rPr>
              <a:t>: </a:t>
            </a:r>
            <a:r>
              <a:rPr lang="fr-FR" sz="1200" i="1" dirty="0" smtClean="0">
                <a:hlinkClick r:id="rId9"/>
              </a:rPr>
              <a:t>www.ville-rail-transports.com</a:t>
            </a:r>
            <a:r>
              <a:rPr lang="fr-FR" sz="1200" i="1" dirty="0"/>
              <a:t> </a:t>
            </a:r>
            <a:r>
              <a:rPr lang="fr-FR" sz="1200" dirty="0" smtClean="0"/>
              <a:t>Novembre 2011</a:t>
            </a:r>
            <a:endParaRPr lang="fr-FR" sz="1200" dirty="0"/>
          </a:p>
        </p:txBody>
      </p:sp>
      <p:pic>
        <p:nvPicPr>
          <p:cNvPr id="1030" name="Picture 6" descr="http://www.besancon.fr/gallery_images/site_1/257/258/602/velocite2.jpg"/>
          <p:cNvPicPr>
            <a:picLocks noChangeAspect="1" noChangeArrowheads="1"/>
          </p:cNvPicPr>
          <p:nvPr/>
        </p:nvPicPr>
        <p:blipFill>
          <a:blip r:embed="rId10" cstate="print"/>
          <a:srcRect/>
          <a:stretch>
            <a:fillRect/>
          </a:stretch>
        </p:blipFill>
        <p:spPr bwMode="auto">
          <a:xfrm>
            <a:off x="6300192" y="4221088"/>
            <a:ext cx="2381250" cy="1590675"/>
          </a:xfrm>
          <a:prstGeom prst="rect">
            <a:avLst/>
          </a:prstGeom>
          <a:noFill/>
        </p:spPr>
      </p:pic>
      <p:sp>
        <p:nvSpPr>
          <p:cNvPr id="10" name="ZoneTexte 9"/>
          <p:cNvSpPr txBox="1"/>
          <p:nvPr/>
        </p:nvSpPr>
        <p:spPr>
          <a:xfrm>
            <a:off x="6300192" y="5805264"/>
            <a:ext cx="2376264" cy="646331"/>
          </a:xfrm>
          <a:prstGeom prst="rect">
            <a:avLst/>
          </a:prstGeom>
          <a:noFill/>
          <a:ln w="3175">
            <a:solidFill>
              <a:schemeClr val="tx1"/>
            </a:solidFill>
          </a:ln>
        </p:spPr>
        <p:txBody>
          <a:bodyPr wrap="square" rtlCol="0">
            <a:spAutoFit/>
          </a:bodyPr>
          <a:lstStyle/>
          <a:p>
            <a:pPr algn="just"/>
            <a:r>
              <a:rPr lang="fr-FR" sz="1200" b="1" dirty="0" smtClean="0"/>
              <a:t>Doc 6 :  </a:t>
            </a:r>
            <a:r>
              <a:rPr lang="fr-FR" sz="1200" dirty="0" err="1" smtClean="0"/>
              <a:t>VéloCité</a:t>
            </a:r>
            <a:r>
              <a:rPr lang="fr-FR" sz="1200" dirty="0" smtClean="0"/>
              <a:t> à Besançon, ce sont 200 vélos répartis sur 30 stations au cœur de ville</a:t>
            </a:r>
            <a:endParaRPr lang="fr-FR" sz="1200" dirty="0"/>
          </a:p>
        </p:txBody>
      </p:sp>
      <p:sp>
        <p:nvSpPr>
          <p:cNvPr id="11" name="ZoneTexte 10"/>
          <p:cNvSpPr txBox="1"/>
          <p:nvPr/>
        </p:nvSpPr>
        <p:spPr>
          <a:xfrm>
            <a:off x="179512" y="692696"/>
            <a:ext cx="2431691" cy="276999"/>
          </a:xfrm>
          <a:prstGeom prst="rect">
            <a:avLst/>
          </a:prstGeom>
          <a:noFill/>
        </p:spPr>
        <p:txBody>
          <a:bodyPr wrap="none" rtlCol="0">
            <a:spAutoFit/>
          </a:bodyPr>
          <a:lstStyle/>
          <a:p>
            <a:r>
              <a:rPr lang="fr-FR" sz="1200" b="1" dirty="0" smtClean="0"/>
              <a:t>Doc 1 : </a:t>
            </a:r>
            <a:r>
              <a:rPr lang="fr-FR" sz="1200" dirty="0" smtClean="0"/>
              <a:t>image extraite du site </a:t>
            </a:r>
            <a:r>
              <a:rPr lang="fr-FR" sz="1200" dirty="0" err="1" smtClean="0"/>
              <a:t>Ginko</a:t>
            </a:r>
            <a:r>
              <a:rPr lang="fr-FR" sz="1200" dirty="0" smtClean="0"/>
              <a:t> </a:t>
            </a:r>
            <a:endParaRPr lang="fr-FR" sz="1200" dirty="0"/>
          </a:p>
        </p:txBody>
      </p:sp>
      <p:sp>
        <p:nvSpPr>
          <p:cNvPr id="12" name="ZoneTexte 11"/>
          <p:cNvSpPr txBox="1"/>
          <p:nvPr/>
        </p:nvSpPr>
        <p:spPr>
          <a:xfrm>
            <a:off x="2915816" y="692696"/>
            <a:ext cx="2429768" cy="276999"/>
          </a:xfrm>
          <a:prstGeom prst="rect">
            <a:avLst/>
          </a:prstGeom>
          <a:noFill/>
        </p:spPr>
        <p:txBody>
          <a:bodyPr wrap="none" rtlCol="0">
            <a:spAutoFit/>
          </a:bodyPr>
          <a:lstStyle/>
          <a:p>
            <a:r>
              <a:rPr lang="fr-FR" sz="1200" b="1" dirty="0" smtClean="0"/>
              <a:t>Doc 2 : </a:t>
            </a:r>
            <a:r>
              <a:rPr lang="fr-FR" sz="1200" dirty="0" smtClean="0"/>
              <a:t>carte des parcs relais et axes</a:t>
            </a:r>
            <a:endParaRPr lang="fr-FR" sz="1200" dirty="0"/>
          </a:p>
        </p:txBody>
      </p:sp>
      <p:sp>
        <p:nvSpPr>
          <p:cNvPr id="13" name="ZoneTexte 12"/>
          <p:cNvSpPr txBox="1"/>
          <p:nvPr/>
        </p:nvSpPr>
        <p:spPr>
          <a:xfrm>
            <a:off x="6228184" y="620688"/>
            <a:ext cx="1937262" cy="276999"/>
          </a:xfrm>
          <a:prstGeom prst="rect">
            <a:avLst/>
          </a:prstGeom>
          <a:noFill/>
        </p:spPr>
        <p:txBody>
          <a:bodyPr wrap="none" rtlCol="0">
            <a:spAutoFit/>
          </a:bodyPr>
          <a:lstStyle/>
          <a:p>
            <a:r>
              <a:rPr lang="fr-FR" sz="1200" b="1" dirty="0" smtClean="0"/>
              <a:t>Doc 3: </a:t>
            </a:r>
            <a:r>
              <a:rPr lang="fr-FR" sz="1200" dirty="0" smtClean="0"/>
              <a:t>extrait de prospectus</a:t>
            </a:r>
            <a:endParaRPr lang="fr-FR" sz="1200" dirty="0"/>
          </a:p>
        </p:txBody>
      </p:sp>
      <p:sp>
        <p:nvSpPr>
          <p:cNvPr id="16" name="ZoneTexte 15"/>
          <p:cNvSpPr txBox="1"/>
          <p:nvPr/>
        </p:nvSpPr>
        <p:spPr>
          <a:xfrm>
            <a:off x="251520" y="188640"/>
            <a:ext cx="7502139" cy="307777"/>
          </a:xfrm>
          <a:prstGeom prst="rect">
            <a:avLst/>
          </a:prstGeom>
          <a:noFill/>
        </p:spPr>
        <p:txBody>
          <a:bodyPr wrap="square" rtlCol="0">
            <a:spAutoFit/>
          </a:bodyPr>
          <a:lstStyle/>
          <a:p>
            <a:r>
              <a:rPr lang="fr-FR" sz="1400" b="1" u="sng" dirty="0" err="1" smtClean="0"/>
              <a:t>Intermodalité</a:t>
            </a:r>
            <a:r>
              <a:rPr lang="fr-FR" sz="1400" b="1" u="sng" dirty="0" smtClean="0"/>
              <a:t> dans l’aire urbaine de Besançon</a:t>
            </a:r>
            <a:endParaRPr lang="fr-FR" sz="1400" b="1" u="sn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www.franche-comte.developpement-durable.gouv.fr/local/cache-vignettes/L400xH332/schema_Contournement_400_cle58abfa-0dbc9.jpg"/>
          <p:cNvPicPr>
            <a:picLocks noChangeAspect="1" noChangeArrowheads="1"/>
          </p:cNvPicPr>
          <p:nvPr/>
        </p:nvPicPr>
        <p:blipFill>
          <a:blip r:embed="rId2" cstate="print"/>
          <a:srcRect/>
          <a:stretch>
            <a:fillRect/>
          </a:stretch>
        </p:blipFill>
        <p:spPr bwMode="auto">
          <a:xfrm>
            <a:off x="179512" y="1844824"/>
            <a:ext cx="3384376" cy="2809033"/>
          </a:xfrm>
          <a:prstGeom prst="rect">
            <a:avLst/>
          </a:prstGeom>
          <a:noFill/>
          <a:ln w="3175">
            <a:solidFill>
              <a:schemeClr val="tx1"/>
            </a:solidFill>
          </a:ln>
        </p:spPr>
      </p:pic>
      <p:sp>
        <p:nvSpPr>
          <p:cNvPr id="3" name="ZoneTexte 2"/>
          <p:cNvSpPr txBox="1"/>
          <p:nvPr/>
        </p:nvSpPr>
        <p:spPr>
          <a:xfrm>
            <a:off x="4139952" y="1916832"/>
            <a:ext cx="4752528" cy="2677656"/>
          </a:xfrm>
          <a:prstGeom prst="rect">
            <a:avLst/>
          </a:prstGeom>
          <a:noFill/>
          <a:ln w="3175">
            <a:solidFill>
              <a:schemeClr val="tx1"/>
            </a:solidFill>
          </a:ln>
        </p:spPr>
        <p:txBody>
          <a:bodyPr wrap="square" rtlCol="0">
            <a:spAutoFit/>
          </a:bodyPr>
          <a:lstStyle/>
          <a:p>
            <a:r>
              <a:rPr lang="fr-FR" sz="1200" b="1" dirty="0" smtClean="0"/>
              <a:t>Doc 2 : </a:t>
            </a:r>
            <a:r>
              <a:rPr lang="fr-FR" sz="1200" dirty="0" smtClean="0"/>
              <a:t>Ce projet du contournement de l’agglomération de Besançon comporte 3 sections distinctes : </a:t>
            </a:r>
            <a:br>
              <a:rPr lang="fr-FR" sz="1200" dirty="0" smtClean="0"/>
            </a:br>
            <a:r>
              <a:rPr lang="fr-FR" sz="1200" dirty="0" smtClean="0"/>
              <a:t> La voie des </a:t>
            </a:r>
            <a:r>
              <a:rPr lang="fr-FR" sz="1200" dirty="0" err="1" smtClean="0"/>
              <a:t>Montboucons</a:t>
            </a:r>
            <a:r>
              <a:rPr lang="fr-FR" sz="1200" dirty="0" smtClean="0"/>
              <a:t> mise en service depuis septembre 2003. </a:t>
            </a:r>
            <a:br>
              <a:rPr lang="fr-FR" sz="1200" dirty="0" smtClean="0"/>
            </a:br>
            <a:r>
              <a:rPr lang="fr-FR" sz="1200" dirty="0" smtClean="0"/>
              <a:t> La voie des </a:t>
            </a:r>
            <a:r>
              <a:rPr lang="fr-FR" sz="1200" dirty="0" err="1" smtClean="0"/>
              <a:t>Mercureaux</a:t>
            </a:r>
            <a:r>
              <a:rPr lang="fr-FR" sz="1200" dirty="0" smtClean="0"/>
              <a:t> mise en service depuis juillet 2011. </a:t>
            </a:r>
            <a:br>
              <a:rPr lang="fr-FR" sz="1200" dirty="0" smtClean="0"/>
            </a:br>
            <a:r>
              <a:rPr lang="fr-FR" sz="1200" dirty="0" smtClean="0"/>
              <a:t> La section entre l’échangeur des Boulevards et Beure, en cours d’étude.</a:t>
            </a:r>
          </a:p>
          <a:p>
            <a:r>
              <a:rPr lang="fr-FR" sz="1200" dirty="0" smtClean="0"/>
              <a:t>Source : </a:t>
            </a:r>
            <a:r>
              <a:rPr lang="fr-FR" sz="1200" i="1" dirty="0" smtClean="0">
                <a:hlinkClick r:id="rId3"/>
              </a:rPr>
              <a:t>site de la DREAL de Franche Comté</a:t>
            </a:r>
            <a:endParaRPr lang="fr-FR" sz="1200" i="1" dirty="0" smtClean="0"/>
          </a:p>
          <a:p>
            <a:endParaRPr lang="fr-FR" sz="1200" i="1" dirty="0"/>
          </a:p>
          <a:p>
            <a:r>
              <a:rPr lang="fr-FR" sz="1200" b="1" dirty="0" smtClean="0"/>
              <a:t>Plan de financement de la Voie des </a:t>
            </a:r>
            <a:r>
              <a:rPr lang="fr-FR" sz="1200" b="1" dirty="0" err="1" smtClean="0"/>
              <a:t>Mercureaux</a:t>
            </a:r>
            <a:endParaRPr lang="fr-FR" sz="1200" b="1" dirty="0" smtClean="0"/>
          </a:p>
          <a:p>
            <a:r>
              <a:rPr lang="fr-FR" sz="1200" dirty="0" smtClean="0"/>
              <a:t>Coût : 160,9 M€ financés par :</a:t>
            </a:r>
          </a:p>
          <a:p>
            <a:r>
              <a:rPr lang="fr-FR" sz="1200" dirty="0" smtClean="0"/>
              <a:t>l'Etat (29,8%)</a:t>
            </a:r>
          </a:p>
          <a:p>
            <a:r>
              <a:rPr lang="fr-FR" sz="1200" dirty="0" smtClean="0"/>
              <a:t>le Conseil général du Doubs (23,8%)</a:t>
            </a:r>
          </a:p>
          <a:p>
            <a:r>
              <a:rPr lang="fr-FR" sz="1200" dirty="0" smtClean="0"/>
              <a:t>le Conseil régional (23,8%)</a:t>
            </a:r>
          </a:p>
          <a:p>
            <a:r>
              <a:rPr lang="fr-FR" sz="1200" dirty="0" smtClean="0"/>
              <a:t>le Grand Besançon (22,6%)</a:t>
            </a:r>
          </a:p>
          <a:p>
            <a:r>
              <a:rPr lang="fr-FR" sz="1200" dirty="0" smtClean="0"/>
              <a:t>Source</a:t>
            </a:r>
            <a:r>
              <a:rPr lang="fr-FR" sz="1200" i="1" dirty="0" smtClean="0">
                <a:hlinkClick r:id="rId4"/>
              </a:rPr>
              <a:t> www.besancon.fr</a:t>
            </a:r>
            <a:endParaRPr lang="fr-FR" sz="1200" i="1" dirty="0"/>
          </a:p>
        </p:txBody>
      </p:sp>
      <p:sp>
        <p:nvSpPr>
          <p:cNvPr id="5" name="ZoneTexte 4"/>
          <p:cNvSpPr txBox="1"/>
          <p:nvPr/>
        </p:nvSpPr>
        <p:spPr>
          <a:xfrm>
            <a:off x="179512" y="459829"/>
            <a:ext cx="8712968" cy="1384995"/>
          </a:xfrm>
          <a:prstGeom prst="rect">
            <a:avLst/>
          </a:prstGeom>
          <a:noFill/>
          <a:ln w="3175">
            <a:solidFill>
              <a:schemeClr val="tx1"/>
            </a:solidFill>
          </a:ln>
        </p:spPr>
        <p:txBody>
          <a:bodyPr wrap="square" rtlCol="0">
            <a:spAutoFit/>
          </a:bodyPr>
          <a:lstStyle/>
          <a:p>
            <a:r>
              <a:rPr lang="fr-FR" sz="1200" b="1" dirty="0" smtClean="0"/>
              <a:t>Doc 1 Extrait du </a:t>
            </a:r>
            <a:r>
              <a:rPr lang="fr-FR" sz="1200" b="1" i="1" dirty="0" smtClean="0">
                <a:hlinkClick r:id="rId5"/>
              </a:rPr>
              <a:t>Projet </a:t>
            </a:r>
            <a:r>
              <a:rPr lang="fr-FR" sz="1200" b="1" i="1" dirty="0">
                <a:hlinkClick r:id="rId5"/>
              </a:rPr>
              <a:t>d’Aménagement </a:t>
            </a:r>
            <a:r>
              <a:rPr lang="fr-FR" sz="1200" b="1" i="1" dirty="0" smtClean="0">
                <a:hlinkClick r:id="rId5"/>
              </a:rPr>
              <a:t>et </a:t>
            </a:r>
            <a:r>
              <a:rPr lang="fr-FR" sz="1200" b="1" i="1" dirty="0">
                <a:hlinkClick r:id="rId5"/>
              </a:rPr>
              <a:t>de Développement </a:t>
            </a:r>
            <a:r>
              <a:rPr lang="fr-FR" sz="1200" b="1" i="1" dirty="0" smtClean="0">
                <a:hlinkClick r:id="rId5"/>
              </a:rPr>
              <a:t>Durable du Scot de l’agglomération bisontine 12/2011</a:t>
            </a:r>
            <a:endParaRPr lang="fr-FR" sz="1200" b="1" dirty="0" smtClean="0"/>
          </a:p>
          <a:p>
            <a:pPr algn="just"/>
            <a:r>
              <a:rPr lang="fr-FR" sz="1200" dirty="0" smtClean="0"/>
              <a:t>	Afin </a:t>
            </a:r>
            <a:r>
              <a:rPr lang="fr-FR" sz="1200" dirty="0"/>
              <a:t>de faciliter la connexion de l’ensemble des communes du </a:t>
            </a:r>
            <a:r>
              <a:rPr lang="fr-FR" sz="1200" dirty="0" err="1"/>
              <a:t>SCoT</a:t>
            </a:r>
            <a:r>
              <a:rPr lang="fr-FR" sz="1200" dirty="0"/>
              <a:t> aux grands réseaux européens, la mise à 2x2 voies du contournement routier ouest de l’agglomération, entre le nord et le sud du territoire est un objectif majeur et devra être achevée dans les meilleurs délais</a:t>
            </a:r>
            <a:r>
              <a:rPr lang="fr-FR" sz="1200" dirty="0" smtClean="0"/>
              <a:t>.</a:t>
            </a:r>
          </a:p>
          <a:p>
            <a:pPr algn="just"/>
            <a:r>
              <a:rPr lang="fr-FR" sz="1200" dirty="0" smtClean="0"/>
              <a:t>	Ces </a:t>
            </a:r>
            <a:r>
              <a:rPr lang="fr-FR" sz="1200" dirty="0"/>
              <a:t>projets sont par ailleurs essentiels à une meilleure utilisation du réseau existant, et contribueront à réduire considérablement le trafic de transit qui touche actuellement la ville centre. Dès lors, ils amélioreront la circulation routière au profit de la totalité du </a:t>
            </a:r>
            <a:r>
              <a:rPr lang="fr-FR" sz="1200" dirty="0" err="1"/>
              <a:t>SCoT</a:t>
            </a:r>
            <a:r>
              <a:rPr lang="fr-FR" sz="1200" dirty="0"/>
              <a:t>.</a:t>
            </a:r>
          </a:p>
        </p:txBody>
      </p:sp>
      <p:sp>
        <p:nvSpPr>
          <p:cNvPr id="7" name="ZoneTexte 6"/>
          <p:cNvSpPr txBox="1"/>
          <p:nvPr/>
        </p:nvSpPr>
        <p:spPr>
          <a:xfrm>
            <a:off x="179512" y="4653136"/>
            <a:ext cx="8712968" cy="1200329"/>
          </a:xfrm>
          <a:prstGeom prst="rect">
            <a:avLst/>
          </a:prstGeom>
          <a:noFill/>
          <a:ln w="3175">
            <a:solidFill>
              <a:schemeClr val="tx1"/>
            </a:solidFill>
          </a:ln>
        </p:spPr>
        <p:txBody>
          <a:bodyPr wrap="square" rtlCol="0">
            <a:spAutoFit/>
          </a:bodyPr>
          <a:lstStyle/>
          <a:p>
            <a:r>
              <a:rPr lang="fr-FR" sz="1200" b="1" dirty="0" smtClean="0"/>
              <a:t>Doc 3 : TERMINER </a:t>
            </a:r>
            <a:r>
              <a:rPr lang="fr-FR" sz="1200" b="1" dirty="0"/>
              <a:t>LE CONTOURNEMENT DE BESANÇON. </a:t>
            </a:r>
            <a:endParaRPr lang="fr-FR" sz="1200" b="1" dirty="0" smtClean="0"/>
          </a:p>
          <a:p>
            <a:pPr algn="just"/>
            <a:r>
              <a:rPr lang="fr-FR" sz="1200" b="1" dirty="0" smtClean="0"/>
              <a:t>Afin </a:t>
            </a:r>
            <a:r>
              <a:rPr lang="fr-FR" sz="1200" b="1" dirty="0"/>
              <a:t>de </a:t>
            </a:r>
            <a:r>
              <a:rPr lang="fr-FR" sz="1200" b="1" dirty="0" smtClean="0"/>
              <a:t>faciliter </a:t>
            </a:r>
            <a:r>
              <a:rPr lang="fr-FR" sz="1200" dirty="0" smtClean="0"/>
              <a:t>l’accès </a:t>
            </a:r>
            <a:r>
              <a:rPr lang="fr-FR" sz="1200" dirty="0"/>
              <a:t>à la ville et les liaisons inter quartiers, le projet de ville </a:t>
            </a:r>
            <a:r>
              <a:rPr lang="fr-FR" sz="1200" dirty="0" smtClean="0"/>
              <a:t>met également </a:t>
            </a:r>
            <a:r>
              <a:rPr lang="fr-FR" sz="1200" dirty="0"/>
              <a:t>l’accent sur </a:t>
            </a:r>
            <a:r>
              <a:rPr lang="fr-FR" sz="1200" b="1" dirty="0"/>
              <a:t>la nécessité d’achever le </a:t>
            </a:r>
            <a:r>
              <a:rPr lang="fr-FR" sz="1200" b="1" dirty="0" smtClean="0"/>
              <a:t>contournement routier</a:t>
            </a:r>
            <a:r>
              <a:rPr lang="fr-FR" sz="1200" b="1" dirty="0"/>
              <a:t>. C’est un enjeu de développement et de qualité de </a:t>
            </a:r>
            <a:r>
              <a:rPr lang="fr-FR" sz="1200" b="1" dirty="0" smtClean="0"/>
              <a:t>vie </a:t>
            </a:r>
            <a:r>
              <a:rPr lang="fr-FR" sz="1200" dirty="0" smtClean="0"/>
              <a:t>important </a:t>
            </a:r>
            <a:r>
              <a:rPr lang="fr-FR" sz="1200" dirty="0"/>
              <a:t>pour la capitale régionale, notamment pour les </a:t>
            </a:r>
            <a:r>
              <a:rPr lang="fr-FR" sz="1200" dirty="0" smtClean="0"/>
              <a:t>riverains des </a:t>
            </a:r>
            <a:r>
              <a:rPr lang="fr-FR" sz="1200" dirty="0"/>
              <a:t>axes actuellement engorgés par la circulation de transit. </a:t>
            </a:r>
            <a:r>
              <a:rPr lang="fr-FR" sz="1200" dirty="0" smtClean="0"/>
              <a:t>Outre l’achèvement </a:t>
            </a:r>
            <a:r>
              <a:rPr lang="fr-FR" sz="1200" dirty="0"/>
              <a:t>des travaux en cours réalisés par l’État, il </a:t>
            </a:r>
            <a:r>
              <a:rPr lang="fr-FR" sz="1200" dirty="0" smtClean="0"/>
              <a:t>convient d’engager </a:t>
            </a:r>
            <a:r>
              <a:rPr lang="fr-FR" sz="1200" dirty="0"/>
              <a:t>la réalisation de la liaison nord-est, afin de soulager </a:t>
            </a:r>
            <a:r>
              <a:rPr lang="fr-FR" sz="1200" dirty="0" smtClean="0"/>
              <a:t>le boulevard nord.</a:t>
            </a:r>
          </a:p>
          <a:p>
            <a:r>
              <a:rPr lang="fr-FR" sz="1200" dirty="0" smtClean="0"/>
              <a:t>Source : brochure </a:t>
            </a:r>
            <a:r>
              <a:rPr lang="fr-FR" sz="1200" i="1" dirty="0" smtClean="0">
                <a:hlinkClick r:id="rId6"/>
              </a:rPr>
              <a:t>Besançon 2020</a:t>
            </a:r>
            <a:endParaRPr lang="fr-FR" sz="1200" i="1" dirty="0"/>
          </a:p>
        </p:txBody>
      </p:sp>
      <p:sp>
        <p:nvSpPr>
          <p:cNvPr id="8" name="ZoneTexte 7"/>
          <p:cNvSpPr txBox="1"/>
          <p:nvPr/>
        </p:nvSpPr>
        <p:spPr>
          <a:xfrm>
            <a:off x="179512" y="5877272"/>
            <a:ext cx="8712968" cy="830997"/>
          </a:xfrm>
          <a:prstGeom prst="rect">
            <a:avLst/>
          </a:prstGeom>
          <a:noFill/>
          <a:ln w="3175">
            <a:solidFill>
              <a:schemeClr val="tx1"/>
            </a:solidFill>
          </a:ln>
        </p:spPr>
        <p:txBody>
          <a:bodyPr wrap="square" rtlCol="0">
            <a:spAutoFit/>
          </a:bodyPr>
          <a:lstStyle/>
          <a:p>
            <a:pPr algn="just"/>
            <a:r>
              <a:rPr lang="fr-FR" sz="1200" b="1" dirty="0" smtClean="0"/>
              <a:t>Doc 4  : </a:t>
            </a:r>
            <a:r>
              <a:rPr lang="fr-FR" sz="1200" dirty="0" smtClean="0"/>
              <a:t>«  l’État et les Collectivités locales viennent d’enterrer une solution de déplacement en « mode doux » (vélos, piétons) sur un axe de transport majeur du Grand Besançon ». Le pont de Beure concentre tout le trafic routier de la partie sud de l’agglomération bisontine. Mais pas l'ombre d'un aménagement réglementaire pour les non-motorisés. </a:t>
            </a:r>
          </a:p>
          <a:p>
            <a:pPr algn="just"/>
            <a:r>
              <a:rPr lang="fr-FR" sz="1200" dirty="0" smtClean="0"/>
              <a:t>Source : </a:t>
            </a:r>
            <a:r>
              <a:rPr lang="fr-FR" sz="1200" i="1" dirty="0" smtClean="0">
                <a:hlinkClick r:id="rId7"/>
              </a:rPr>
              <a:t>collectif tous sur le pont</a:t>
            </a:r>
            <a:r>
              <a:rPr lang="fr-FR" sz="1200" i="1" dirty="0" smtClean="0"/>
              <a:t> </a:t>
            </a:r>
            <a:r>
              <a:rPr lang="fr-FR" sz="1200" dirty="0" smtClean="0"/>
              <a:t>regroupe des citoyens </a:t>
            </a:r>
            <a:endParaRPr lang="fr-FR" sz="1200" i="1" dirty="0"/>
          </a:p>
        </p:txBody>
      </p:sp>
      <p:sp>
        <p:nvSpPr>
          <p:cNvPr id="9" name="ZoneTexte 8"/>
          <p:cNvSpPr txBox="1"/>
          <p:nvPr/>
        </p:nvSpPr>
        <p:spPr>
          <a:xfrm>
            <a:off x="251520" y="188640"/>
            <a:ext cx="7502139" cy="307777"/>
          </a:xfrm>
          <a:prstGeom prst="rect">
            <a:avLst/>
          </a:prstGeom>
          <a:noFill/>
        </p:spPr>
        <p:txBody>
          <a:bodyPr wrap="square" rtlCol="0">
            <a:spAutoFit/>
          </a:bodyPr>
          <a:lstStyle/>
          <a:p>
            <a:r>
              <a:rPr lang="fr-FR" sz="1400" b="1" u="sng" dirty="0" smtClean="0"/>
              <a:t>Contournement de l’aire urbaine de Besançon</a:t>
            </a:r>
            <a:endParaRPr lang="fr-FR" sz="1400" b="1" u="sng"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a:blip r:embed="rId2" cstate="print"/>
          <a:srcRect r="10187"/>
          <a:stretch>
            <a:fillRect/>
          </a:stretch>
        </p:blipFill>
        <p:spPr bwMode="auto">
          <a:xfrm>
            <a:off x="395536" y="548680"/>
            <a:ext cx="2321560" cy="2456815"/>
          </a:xfrm>
          <a:prstGeom prst="rect">
            <a:avLst/>
          </a:prstGeom>
          <a:noFill/>
          <a:ln w="9525">
            <a:noFill/>
            <a:miter lim="800000"/>
            <a:headEnd/>
            <a:tailEnd/>
          </a:ln>
        </p:spPr>
      </p:pic>
      <p:pic>
        <p:nvPicPr>
          <p:cNvPr id="4" name="Image 3"/>
          <p:cNvPicPr/>
          <p:nvPr/>
        </p:nvPicPr>
        <p:blipFill>
          <a:blip r:embed="rId3" cstate="print"/>
          <a:srcRect l="10956"/>
          <a:stretch>
            <a:fillRect/>
          </a:stretch>
        </p:blipFill>
        <p:spPr bwMode="auto">
          <a:xfrm>
            <a:off x="2699792" y="548680"/>
            <a:ext cx="2345690" cy="2417445"/>
          </a:xfrm>
          <a:prstGeom prst="rect">
            <a:avLst/>
          </a:prstGeom>
          <a:noFill/>
          <a:ln w="9525">
            <a:noFill/>
            <a:miter lim="800000"/>
            <a:headEnd/>
            <a:tailEnd/>
          </a:ln>
        </p:spPr>
      </p:pic>
      <p:pic>
        <p:nvPicPr>
          <p:cNvPr id="5" name="Image 4"/>
          <p:cNvPicPr/>
          <p:nvPr/>
        </p:nvPicPr>
        <p:blipFill>
          <a:blip r:embed="rId4" cstate="print"/>
          <a:srcRect/>
          <a:stretch>
            <a:fillRect/>
          </a:stretch>
        </p:blipFill>
        <p:spPr bwMode="auto">
          <a:xfrm>
            <a:off x="5148064" y="2060848"/>
            <a:ext cx="1677670" cy="668020"/>
          </a:xfrm>
          <a:prstGeom prst="rect">
            <a:avLst/>
          </a:prstGeom>
          <a:noFill/>
          <a:ln w="9525">
            <a:noFill/>
            <a:miter lim="800000"/>
            <a:headEnd/>
            <a:tailEnd/>
          </a:ln>
        </p:spPr>
      </p:pic>
      <p:sp>
        <p:nvSpPr>
          <p:cNvPr id="6" name="Forme libre 5"/>
          <p:cNvSpPr/>
          <p:nvPr/>
        </p:nvSpPr>
        <p:spPr>
          <a:xfrm>
            <a:off x="5148064" y="1556792"/>
            <a:ext cx="2736304" cy="461665"/>
          </a:xfrm>
          <a:custGeom>
            <a:avLst/>
            <a:gdLst>
              <a:gd name="connsiteX0" fmla="*/ 0 w 2736304"/>
              <a:gd name="connsiteY0" fmla="*/ 0 h 461665"/>
              <a:gd name="connsiteX1" fmla="*/ 2736304 w 2736304"/>
              <a:gd name="connsiteY1" fmla="*/ 0 h 461665"/>
              <a:gd name="connsiteX2" fmla="*/ 2736304 w 2736304"/>
              <a:gd name="connsiteY2" fmla="*/ 461665 h 461665"/>
              <a:gd name="connsiteX3" fmla="*/ 0 w 2736304"/>
              <a:gd name="connsiteY3" fmla="*/ 461665 h 461665"/>
              <a:gd name="connsiteX4" fmla="*/ 0 w 2736304"/>
              <a:gd name="connsiteY4" fmla="*/ 0 h 46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4" h="461665">
                <a:moveTo>
                  <a:pt x="0" y="0"/>
                </a:moveTo>
                <a:lnTo>
                  <a:pt x="2736304" y="0"/>
                </a:lnTo>
                <a:lnTo>
                  <a:pt x="2736304" y="461665"/>
                </a:lnTo>
                <a:lnTo>
                  <a:pt x="0" y="461665"/>
                </a:lnTo>
                <a:lnTo>
                  <a:pt x="0" y="0"/>
                </a:lnTo>
                <a:close/>
              </a:path>
            </a:pathLst>
          </a:custGeom>
          <a:ln w="3175">
            <a:solidFill>
              <a:schemeClr val="tx1"/>
            </a:solidFill>
          </a:ln>
        </p:spPr>
        <p:txBody>
          <a:bodyPr wrap="square">
            <a:spAutoFit/>
          </a:bodyPr>
          <a:lstStyle/>
          <a:p>
            <a:r>
              <a:rPr lang="fr-FR" sz="1200" b="1" dirty="0"/>
              <a:t>Doc 1 :</a:t>
            </a:r>
            <a:r>
              <a:rPr lang="fr-FR" sz="1200" dirty="0"/>
              <a:t> document de Claire Dupanloup réalisé à partir d’</a:t>
            </a:r>
            <a:r>
              <a:rPr lang="fr-FR" sz="1200" dirty="0" err="1"/>
              <a:t>édugéo</a:t>
            </a:r>
            <a:endParaRPr lang="fr-FR" sz="1200" dirty="0"/>
          </a:p>
        </p:txBody>
      </p:sp>
      <p:sp>
        <p:nvSpPr>
          <p:cNvPr id="11" name="ZoneTexte 10"/>
          <p:cNvSpPr txBox="1"/>
          <p:nvPr/>
        </p:nvSpPr>
        <p:spPr>
          <a:xfrm>
            <a:off x="395536" y="3212976"/>
            <a:ext cx="5904656" cy="3308598"/>
          </a:xfrm>
          <a:prstGeom prst="rect">
            <a:avLst/>
          </a:prstGeom>
          <a:noFill/>
          <a:ln w="3175">
            <a:solidFill>
              <a:schemeClr val="tx1"/>
            </a:solidFill>
          </a:ln>
        </p:spPr>
        <p:txBody>
          <a:bodyPr wrap="square" rtlCol="0">
            <a:spAutoFit/>
          </a:bodyPr>
          <a:lstStyle/>
          <a:p>
            <a:r>
              <a:rPr lang="fr-FR" sz="1100" b="1" dirty="0"/>
              <a:t>Doc 2 </a:t>
            </a:r>
            <a:r>
              <a:rPr lang="fr-FR" sz="1100" dirty="0"/>
              <a:t>: COMPTE-RENDU DES RESULTATS DE L’ETUDE D’IMPACT ECONOMIQUE </a:t>
            </a:r>
            <a:r>
              <a:rPr lang="fr-FR" sz="1100" dirty="0" smtClean="0"/>
              <a:t>:</a:t>
            </a:r>
          </a:p>
          <a:p>
            <a:pPr algn="just"/>
            <a:r>
              <a:rPr lang="fr-FR" sz="1100" b="1" dirty="0" smtClean="0"/>
              <a:t>	</a:t>
            </a:r>
            <a:r>
              <a:rPr lang="fr-FR" sz="1100" dirty="0" smtClean="0"/>
              <a:t>En </a:t>
            </a:r>
            <a:r>
              <a:rPr lang="fr-FR" sz="1100" dirty="0"/>
              <a:t>2008 et 2009, à la demande de la Direction Régionale de la Jeunesse et des Sports de Franche-Comté, La </a:t>
            </a:r>
            <a:r>
              <a:rPr lang="fr-FR" sz="1100" dirty="0" err="1"/>
              <a:t>Transjurassienne</a:t>
            </a:r>
            <a:r>
              <a:rPr lang="fr-FR" sz="1100" dirty="0"/>
              <a:t> a donné lieu à une grande enquête. Les informations collectées auprès des participants, des accompagnants et des spectateurs, prouvent combien celle-ci joue un rôle économique important pour la région, avec un impact net, direct et indirect, évalué à 651 831 €.</a:t>
            </a:r>
          </a:p>
          <a:p>
            <a:pPr algn="just"/>
            <a:r>
              <a:rPr lang="fr-FR" sz="1100" dirty="0"/>
              <a:t> </a:t>
            </a:r>
            <a:r>
              <a:rPr lang="fr-FR" sz="1100" dirty="0" smtClean="0"/>
              <a:t>	</a:t>
            </a:r>
            <a:r>
              <a:rPr lang="fr-FR" sz="1100" b="1" dirty="0" smtClean="0"/>
              <a:t>Le </a:t>
            </a:r>
            <a:r>
              <a:rPr lang="fr-FR" sz="1100" b="1" dirty="0"/>
              <a:t>profil des participants :</a:t>
            </a:r>
            <a:endParaRPr lang="fr-FR" sz="1100" dirty="0"/>
          </a:p>
          <a:p>
            <a:pPr algn="just">
              <a:buFontTx/>
              <a:buChar char="-"/>
            </a:pPr>
            <a:r>
              <a:rPr lang="fr-FR" sz="1100" dirty="0" smtClean="0"/>
              <a:t>26 </a:t>
            </a:r>
            <a:r>
              <a:rPr lang="fr-FR" sz="1100" dirty="0"/>
              <a:t>nations </a:t>
            </a:r>
            <a:r>
              <a:rPr lang="fr-FR" sz="1100" dirty="0" smtClean="0"/>
              <a:t>représentées</a:t>
            </a:r>
          </a:p>
          <a:p>
            <a:pPr algn="just">
              <a:buFontTx/>
              <a:buChar char="-"/>
            </a:pPr>
            <a:r>
              <a:rPr lang="fr-FR" sz="1100" dirty="0" smtClean="0"/>
              <a:t>13</a:t>
            </a:r>
            <a:r>
              <a:rPr lang="fr-FR" sz="1100" dirty="0"/>
              <a:t>% de femmes et 87% </a:t>
            </a:r>
            <a:r>
              <a:rPr lang="fr-FR" sz="1100" dirty="0" smtClean="0"/>
              <a:t>d’hommes</a:t>
            </a:r>
          </a:p>
          <a:p>
            <a:pPr algn="just">
              <a:buFontTx/>
              <a:buChar char="-"/>
            </a:pPr>
            <a:r>
              <a:rPr lang="fr-FR" sz="1100" dirty="0"/>
              <a:t> </a:t>
            </a:r>
            <a:r>
              <a:rPr lang="fr-FR" sz="1100" dirty="0" smtClean="0"/>
              <a:t>participants </a:t>
            </a:r>
            <a:r>
              <a:rPr lang="fr-FR" sz="1100" dirty="0"/>
              <a:t>étrangers </a:t>
            </a:r>
            <a:r>
              <a:rPr lang="fr-FR" sz="1100" dirty="0" smtClean="0"/>
              <a:t>représentent </a:t>
            </a:r>
            <a:r>
              <a:rPr lang="fr-FR" sz="1100" dirty="0"/>
              <a:t>21%, </a:t>
            </a:r>
            <a:r>
              <a:rPr lang="fr-FR" sz="1100" dirty="0" smtClean="0"/>
              <a:t>et 82</a:t>
            </a:r>
            <a:r>
              <a:rPr lang="fr-FR" sz="1100" dirty="0"/>
              <a:t>% d’entre eux sont en séjour touristique et parmi eux, 98% sont en hébergement marchand.</a:t>
            </a:r>
          </a:p>
          <a:p>
            <a:pPr algn="just"/>
            <a:r>
              <a:rPr lang="fr-FR" sz="1100" b="1" dirty="0"/>
              <a:t> </a:t>
            </a:r>
            <a:r>
              <a:rPr lang="fr-FR" sz="1100" b="1" dirty="0" smtClean="0"/>
              <a:t>	Les </a:t>
            </a:r>
            <a:r>
              <a:rPr lang="fr-FR" sz="1100" b="1" dirty="0"/>
              <a:t>retombées </a:t>
            </a:r>
            <a:r>
              <a:rPr lang="fr-FR" sz="1100" b="1" dirty="0" smtClean="0"/>
              <a:t>économiques :</a:t>
            </a:r>
            <a:endParaRPr lang="fr-FR" sz="1100" b="1" dirty="0"/>
          </a:p>
          <a:p>
            <a:pPr algn="just"/>
            <a:r>
              <a:rPr lang="fr-FR" sz="1100" dirty="0"/>
              <a:t>Au final, La </a:t>
            </a:r>
            <a:r>
              <a:rPr lang="fr-FR" sz="1100" dirty="0" err="1"/>
              <a:t>Transjurassienne</a:t>
            </a:r>
            <a:r>
              <a:rPr lang="fr-FR" sz="1100" dirty="0"/>
              <a:t> génère des retombées économiques nettes de 519 905€ pour la Région Franche-Comté.</a:t>
            </a:r>
          </a:p>
          <a:p>
            <a:pPr algn="just"/>
            <a:r>
              <a:rPr lang="fr-FR" sz="1100" dirty="0"/>
              <a:t>A cela s’ajoute le coût de l’organisation soit 130 926 euros. Pour 1 euro dépensé par l’organisation, 0.52 sont injectés dans l’économie locale</a:t>
            </a:r>
            <a:r>
              <a:rPr lang="fr-FR" sz="1100" dirty="0" smtClean="0"/>
              <a:t>.</a:t>
            </a:r>
          </a:p>
          <a:p>
            <a:pPr algn="just"/>
            <a:endParaRPr lang="fr-FR" sz="1100" dirty="0"/>
          </a:p>
          <a:p>
            <a:r>
              <a:rPr lang="fr-FR" sz="1100" dirty="0"/>
              <a:t>Extrait du </a:t>
            </a:r>
            <a:r>
              <a:rPr lang="fr-FR" sz="1100" i="1" dirty="0"/>
              <a:t>Communiqué de Presse</a:t>
            </a:r>
            <a:r>
              <a:rPr lang="fr-FR" sz="1100" dirty="0"/>
              <a:t>, 19 octobre 2009</a:t>
            </a:r>
          </a:p>
          <a:p>
            <a:endParaRPr lang="fr-FR" sz="1100" dirty="0"/>
          </a:p>
        </p:txBody>
      </p:sp>
      <p:pic>
        <p:nvPicPr>
          <p:cNvPr id="12" name="Image 11"/>
          <p:cNvPicPr/>
          <p:nvPr/>
        </p:nvPicPr>
        <p:blipFill>
          <a:blip r:embed="rId5" cstate="print"/>
          <a:srcRect/>
          <a:stretch>
            <a:fillRect/>
          </a:stretch>
        </p:blipFill>
        <p:spPr bwMode="auto">
          <a:xfrm>
            <a:off x="6372200" y="3861048"/>
            <a:ext cx="2555776" cy="1864094"/>
          </a:xfrm>
          <a:prstGeom prst="rect">
            <a:avLst/>
          </a:prstGeom>
          <a:noFill/>
          <a:ln w="9525">
            <a:noFill/>
            <a:miter lim="800000"/>
            <a:headEnd/>
            <a:tailEnd/>
          </a:ln>
        </p:spPr>
      </p:pic>
      <p:sp>
        <p:nvSpPr>
          <p:cNvPr id="13" name="ZoneTexte 12"/>
          <p:cNvSpPr txBox="1"/>
          <p:nvPr/>
        </p:nvSpPr>
        <p:spPr>
          <a:xfrm>
            <a:off x="4977178" y="530677"/>
            <a:ext cx="3987309" cy="738664"/>
          </a:xfrm>
          <a:prstGeom prst="rect">
            <a:avLst/>
          </a:prstGeom>
          <a:noFill/>
        </p:spPr>
        <p:txBody>
          <a:bodyPr wrap="none" rtlCol="0">
            <a:spAutoFit/>
          </a:bodyPr>
          <a:lstStyle/>
          <a:p>
            <a:pPr algn="ctr"/>
            <a:r>
              <a:rPr lang="fr-FR" sz="1400" b="1" u="sng" dirty="0"/>
              <a:t>Etude de cas sur un conflit </a:t>
            </a:r>
            <a:r>
              <a:rPr lang="fr-FR" sz="1400" b="1" u="sng" dirty="0" smtClean="0"/>
              <a:t>d’usage</a:t>
            </a:r>
          </a:p>
          <a:p>
            <a:pPr algn="ctr"/>
            <a:r>
              <a:rPr lang="fr-FR" sz="1400" b="1" u="sng" dirty="0" smtClean="0"/>
              <a:t> </a:t>
            </a:r>
            <a:r>
              <a:rPr lang="fr-FR" sz="1400" b="1" u="sng" dirty="0"/>
              <a:t>dans un </a:t>
            </a:r>
            <a:r>
              <a:rPr lang="fr-FR" sz="1400" b="1" u="sng" dirty="0" smtClean="0"/>
              <a:t>Parc Naturel Régional  </a:t>
            </a:r>
          </a:p>
          <a:p>
            <a:pPr algn="ctr"/>
            <a:r>
              <a:rPr lang="fr-FR" sz="1400" b="1" u="sng" dirty="0" smtClean="0"/>
              <a:t>Le parc régional du Haut Jura et la </a:t>
            </a:r>
            <a:r>
              <a:rPr lang="fr-FR" sz="1400" b="1" u="sng" dirty="0" err="1" smtClean="0"/>
              <a:t>Transjurassienne</a:t>
            </a:r>
            <a:endParaRPr lang="fr-FR" sz="1400" b="1" u="sng"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23528" y="332656"/>
            <a:ext cx="8352928" cy="1615827"/>
          </a:xfrm>
          <a:prstGeom prst="rect">
            <a:avLst/>
          </a:prstGeom>
          <a:noFill/>
          <a:ln w="3175">
            <a:solidFill>
              <a:schemeClr val="tx1"/>
            </a:solidFill>
          </a:ln>
        </p:spPr>
        <p:txBody>
          <a:bodyPr wrap="square" rtlCol="0">
            <a:spAutoFit/>
          </a:bodyPr>
          <a:lstStyle/>
          <a:p>
            <a:r>
              <a:rPr lang="fr-FR" sz="1100" b="1" dirty="0"/>
              <a:t>Doc 3</a:t>
            </a:r>
            <a:r>
              <a:rPr lang="fr-FR" sz="1100" dirty="0"/>
              <a:t> : Coup de chaud sur la </a:t>
            </a:r>
            <a:r>
              <a:rPr lang="fr-FR" sz="1100" dirty="0" err="1"/>
              <a:t>Transjurassienne</a:t>
            </a:r>
            <a:r>
              <a:rPr lang="fr-FR" sz="1100" dirty="0"/>
              <a:t>, à la veille de l'épreuve. (</a:t>
            </a:r>
            <a:r>
              <a:rPr lang="fr-FR" sz="1100" u="sng" dirty="0">
                <a:hlinkClick r:id="rId2"/>
              </a:rPr>
              <a:t>France 3, 12/02/2011</a:t>
            </a:r>
            <a:r>
              <a:rPr lang="fr-FR" sz="1100" dirty="0" smtClean="0"/>
              <a:t>)</a:t>
            </a:r>
          </a:p>
          <a:p>
            <a:pPr algn="just"/>
            <a:r>
              <a:rPr lang="fr-FR" sz="1100" dirty="0" smtClean="0"/>
              <a:t>	Les </a:t>
            </a:r>
            <a:r>
              <a:rPr lang="fr-FR" sz="1100" dirty="0"/>
              <a:t>organisateurs étaient convoqués cet après-midi en préfecture du Jura. Il n'en fallait pas plus pour que circulent des rumeurs </a:t>
            </a:r>
            <a:r>
              <a:rPr lang="fr-FR" sz="1100" dirty="0" smtClean="0"/>
              <a:t>d'annulation. Cette </a:t>
            </a:r>
            <a:r>
              <a:rPr lang="fr-FR" sz="1100" dirty="0"/>
              <a:t>convocation intervenait en effet après un recours déposé auprès du tribunal administratif contre l'arrêté préfectoral qui autorisait la course. Les élus verts du conseil régional et une association, le groupe tétras Jura, avançaient deux raisons pour s'opposer au déroulement de l'épreuve </a:t>
            </a:r>
            <a:r>
              <a:rPr lang="fr-FR" sz="1100" dirty="0" smtClean="0"/>
              <a:t>:</a:t>
            </a:r>
          </a:p>
          <a:p>
            <a:pPr algn="just">
              <a:buFont typeface="Arial" pitchFamily="34" charset="0"/>
              <a:buChar char="•"/>
            </a:pPr>
            <a:r>
              <a:rPr lang="fr-FR" sz="1100" dirty="0" smtClean="0"/>
              <a:t> d'une </a:t>
            </a:r>
            <a:r>
              <a:rPr lang="fr-FR" sz="1100" dirty="0"/>
              <a:t>part, le tracé de la </a:t>
            </a:r>
            <a:r>
              <a:rPr lang="fr-FR" sz="1100" dirty="0" err="1"/>
              <a:t>Transjurassienne</a:t>
            </a:r>
            <a:r>
              <a:rPr lang="fr-FR" sz="1100" dirty="0"/>
              <a:t> violait un arrêté de protection de biotope, destiné notamment à sauvegarder une espèce menacée (le grand Tétras) ; </a:t>
            </a:r>
            <a:endParaRPr lang="fr-FR" sz="1100" dirty="0" smtClean="0"/>
          </a:p>
          <a:p>
            <a:pPr algn="just">
              <a:buFont typeface="Arial" pitchFamily="34" charset="0"/>
              <a:buChar char="•"/>
            </a:pPr>
            <a:r>
              <a:rPr lang="fr-FR" sz="1100" dirty="0" smtClean="0"/>
              <a:t> d'autre </a:t>
            </a:r>
            <a:r>
              <a:rPr lang="fr-FR" sz="1100" dirty="0"/>
              <a:t>part, la neige artificielle qui couvre une partie du parcours a été fabriquée alors que les réserves d'eau du massif jurassien sont particulièrement basses</a:t>
            </a:r>
            <a:r>
              <a:rPr lang="fr-FR" sz="1100" dirty="0" smtClean="0"/>
              <a:t>.</a:t>
            </a:r>
            <a:r>
              <a:rPr lang="fr-FR" sz="1100" dirty="0"/>
              <a:t> </a:t>
            </a:r>
          </a:p>
        </p:txBody>
      </p:sp>
      <p:sp>
        <p:nvSpPr>
          <p:cNvPr id="5" name="ZoneTexte 4"/>
          <p:cNvSpPr txBox="1"/>
          <p:nvPr/>
        </p:nvSpPr>
        <p:spPr>
          <a:xfrm>
            <a:off x="323528" y="2103814"/>
            <a:ext cx="8352928" cy="4493538"/>
          </a:xfrm>
          <a:prstGeom prst="rect">
            <a:avLst/>
          </a:prstGeom>
          <a:noFill/>
          <a:ln w="3175">
            <a:solidFill>
              <a:schemeClr val="tx1"/>
            </a:solidFill>
          </a:ln>
        </p:spPr>
        <p:txBody>
          <a:bodyPr wrap="square" rtlCol="0">
            <a:spAutoFit/>
          </a:bodyPr>
          <a:lstStyle/>
          <a:p>
            <a:pPr algn="just"/>
            <a:r>
              <a:rPr lang="fr-FR" sz="1100" b="1" dirty="0"/>
              <a:t>Doc 4</a:t>
            </a:r>
            <a:r>
              <a:rPr lang="fr-FR" sz="1100" dirty="0"/>
              <a:t> : témoignage du directeur adjoint du PNR , M. </a:t>
            </a:r>
            <a:r>
              <a:rPr lang="fr-FR" sz="1100" dirty="0" err="1"/>
              <a:t>Bruneel</a:t>
            </a:r>
            <a:r>
              <a:rPr lang="fr-FR" sz="1100" dirty="0"/>
              <a:t>, mars 2012</a:t>
            </a:r>
          </a:p>
          <a:p>
            <a:pPr algn="just"/>
            <a:endParaRPr lang="fr-FR" sz="1100" dirty="0" smtClean="0"/>
          </a:p>
          <a:p>
            <a:pPr algn="just"/>
            <a:r>
              <a:rPr lang="fr-FR" sz="1100" b="1" i="1" dirty="0" smtClean="0"/>
              <a:t>1) En quoi le PNR est-il un  espace rural particulier ?</a:t>
            </a:r>
            <a:endParaRPr lang="fr-FR" sz="1100" dirty="0" smtClean="0"/>
          </a:p>
          <a:p>
            <a:pPr algn="just"/>
            <a:r>
              <a:rPr lang="fr-FR" sz="1100" dirty="0" smtClean="0"/>
              <a:t>	Le PNR montre la volonté d’allier une mission de développement économique et une mission de préservation de l’environnement. Dans ce but, en concertation avec différents acteurs ( élus, associations locales, chambre consulaire , services de l’Etat, de la région et du département…) le territoire se dote d’ une charte (</a:t>
            </a:r>
            <a:r>
              <a:rPr lang="fr-FR" sz="1100" i="1" dirty="0" smtClean="0"/>
              <a:t>objectifs définis sur une période</a:t>
            </a:r>
            <a:r>
              <a:rPr lang="fr-FR" sz="1100" dirty="0" smtClean="0"/>
              <a:t>)valable pour une période de 12 ans. Ce document est ensuite approuvé par les collectivités territoriales concernées : région, départements et communes ainsi que par l’Etat après avis du Conseil National de la Protection de la Nature . </a:t>
            </a:r>
          </a:p>
          <a:p>
            <a:pPr algn="just"/>
            <a:r>
              <a:rPr lang="fr-FR" sz="1100" dirty="0" smtClean="0"/>
              <a:t>	Pour mener sa politique, le parc dispose d’une équipe de techniciens. A la différence d’un Parc Naturel National, le Parc Naturel Régional n’a pas de pouvoir d’interdiction, il donne un avis qui est suivi ou non par l’Etat. Le PNR aide surtout en donnant des informations sur la valeur des milieux et des espèces en rappelant les orientations de la Charte.</a:t>
            </a:r>
          </a:p>
          <a:p>
            <a:pPr algn="just"/>
            <a:r>
              <a:rPr lang="fr-FR" sz="1100" dirty="0" smtClean="0"/>
              <a:t> </a:t>
            </a:r>
            <a:r>
              <a:rPr lang="fr-FR" sz="1100" b="1" i="1" dirty="0" smtClean="0"/>
              <a:t>2) Quel a été le rôle du parc dans le conflit qui a opposé les défenseurs du grand tétra et les organisateurs de la </a:t>
            </a:r>
            <a:r>
              <a:rPr lang="fr-FR" sz="1100" b="1" i="1" dirty="0" err="1" smtClean="0"/>
              <a:t>Transjurassienne</a:t>
            </a:r>
            <a:r>
              <a:rPr lang="fr-FR" sz="1100" b="1" i="1" dirty="0" smtClean="0"/>
              <a:t> 2011? Pourquoi ?</a:t>
            </a:r>
            <a:endParaRPr lang="fr-FR" sz="1100" dirty="0" smtClean="0"/>
          </a:p>
          <a:p>
            <a:pPr algn="just"/>
            <a:r>
              <a:rPr lang="fr-FR" sz="1100" dirty="0" smtClean="0"/>
              <a:t>	En 2011, comme il manquait de la neige, </a:t>
            </a:r>
            <a:r>
              <a:rPr lang="fr-FR" sz="1100" dirty="0" err="1" smtClean="0"/>
              <a:t>Transorganisation</a:t>
            </a:r>
            <a:r>
              <a:rPr lang="fr-FR" sz="1100" dirty="0" smtClean="0"/>
              <a:t> a modifié le tracé au dernier moment,  le nouvel itinéraire passait dans des espaces réservés au grand tétra, mais surtout en dehors des pistes damées sur lesquelles il n’y aurait pas eu de problème.</a:t>
            </a:r>
          </a:p>
          <a:p>
            <a:pPr algn="just"/>
            <a:r>
              <a:rPr lang="fr-FR" sz="1100" dirty="0" smtClean="0"/>
              <a:t>	Le PNR et des associations ont réagi.  L’affaire est alors remontée jusqu’au ministère.</a:t>
            </a:r>
          </a:p>
          <a:p>
            <a:pPr algn="just"/>
            <a:r>
              <a:rPr lang="fr-FR" sz="1100" dirty="0" smtClean="0"/>
              <a:t>	Le préfet a été chargé de trouver une solution, il prend différents avis et  peut aussi être soumis à des pressions opposées : pression politique locale, pression du monde sportif, pression en matière de sécurité, pression des différents ministères : environnement, jeunesse et sport…Le PNR a fait partie des institutions consultées.</a:t>
            </a:r>
          </a:p>
          <a:p>
            <a:pPr algn="just"/>
            <a:r>
              <a:rPr lang="fr-FR" sz="1100" dirty="0" smtClean="0"/>
              <a:t> 	</a:t>
            </a:r>
            <a:r>
              <a:rPr lang="fr-FR" sz="1100" b="1" i="1" dirty="0" smtClean="0"/>
              <a:t>3) Ce conflit a-t-il permis une évolution dans l’usage du territoire ? </a:t>
            </a:r>
            <a:endParaRPr lang="fr-FR" sz="1100" dirty="0" smtClean="0"/>
          </a:p>
          <a:p>
            <a:pPr algn="just"/>
            <a:r>
              <a:rPr lang="fr-FR" sz="1100" dirty="0" smtClean="0"/>
              <a:t>	Pour 2013, </a:t>
            </a:r>
            <a:r>
              <a:rPr lang="fr-FR" sz="1100" dirty="0" err="1" smtClean="0"/>
              <a:t>Transorganisation</a:t>
            </a:r>
            <a:r>
              <a:rPr lang="fr-FR" sz="1100" dirty="0" smtClean="0"/>
              <a:t>, le PNR, les services de l’état souhaitent se réunir avec l’ensemble des partenaires afin de réfléchir à l’avenir de la </a:t>
            </a:r>
            <a:r>
              <a:rPr lang="fr-FR" sz="1100" dirty="0" err="1" smtClean="0"/>
              <a:t>Transju</a:t>
            </a:r>
            <a:endParaRPr lang="fr-FR" sz="1100" dirty="0" smtClean="0"/>
          </a:p>
          <a:p>
            <a:pPr algn="just"/>
            <a:r>
              <a:rPr lang="fr-FR" sz="1100" dirty="0" smtClean="0"/>
              <a:t>En effet on sait que dans les années à venir, il y aura de moins en moins de neige… </a:t>
            </a:r>
          </a:p>
          <a:p>
            <a:pPr algn="just"/>
            <a:r>
              <a:rPr lang="fr-FR" sz="1100" dirty="0" smtClean="0"/>
              <a:t>	Le tribunal administratif a donné raison aux écologistes ; Interdiction formelle est faite à la </a:t>
            </a:r>
            <a:r>
              <a:rPr lang="fr-FR" sz="1100" dirty="0" err="1" smtClean="0"/>
              <a:t>Transjurassienne</a:t>
            </a:r>
            <a:r>
              <a:rPr lang="fr-FR" sz="1100" dirty="0" smtClean="0"/>
              <a:t> de passer par la zone protégée qui se trouve dans la forêt du Massacre. Le tracé doit donc être modifié : Sur deux kilomètres, les skieurs vont devoir se croiser.</a:t>
            </a:r>
          </a:p>
          <a:p>
            <a:pPr algn="just"/>
            <a:endParaRPr lang="fr-FR" sz="11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 2"/>
          <p:cNvGrpSpPr>
            <a:grpSpLocks/>
          </p:cNvGrpSpPr>
          <p:nvPr/>
        </p:nvGrpSpPr>
        <p:grpSpPr bwMode="auto">
          <a:xfrm>
            <a:off x="683568" y="692696"/>
            <a:ext cx="4724400" cy="4295775"/>
            <a:chOff x="2100" y="2595"/>
            <a:chExt cx="7440" cy="6765"/>
          </a:xfrm>
        </p:grpSpPr>
        <p:pic>
          <p:nvPicPr>
            <p:cNvPr id="20483" name="Picture 3"/>
            <p:cNvPicPr>
              <a:picLocks noChangeAspect="1" noChangeArrowheads="1"/>
            </p:cNvPicPr>
            <p:nvPr/>
          </p:nvPicPr>
          <p:blipFill>
            <a:blip r:embed="rId2" cstate="print"/>
            <a:srcRect/>
            <a:stretch>
              <a:fillRect/>
            </a:stretch>
          </p:blipFill>
          <p:spPr bwMode="auto">
            <a:xfrm>
              <a:off x="2100" y="2595"/>
              <a:ext cx="7440" cy="6765"/>
            </a:xfrm>
            <a:prstGeom prst="rect">
              <a:avLst/>
            </a:prstGeom>
            <a:noFill/>
            <a:ln w="9525">
              <a:noFill/>
              <a:miter lim="800000"/>
              <a:headEnd/>
              <a:tailEnd/>
            </a:ln>
          </p:spPr>
        </p:pic>
        <p:sp>
          <p:nvSpPr>
            <p:cNvPr id="20484" name="Text Box 4"/>
            <p:cNvSpPr txBox="1">
              <a:spLocks noChangeArrowheads="1"/>
            </p:cNvSpPr>
            <p:nvPr/>
          </p:nvSpPr>
          <p:spPr bwMode="auto">
            <a:xfrm>
              <a:off x="2220" y="8671"/>
              <a:ext cx="5715" cy="58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100" b="0" i="0" u="none" strike="noStrike" cap="none" normalizeH="0" baseline="0" dirty="0" smtClean="0">
                  <a:ln>
                    <a:noFill/>
                  </a:ln>
                  <a:solidFill>
                    <a:schemeClr val="tx1"/>
                  </a:solidFill>
                  <a:effectLst/>
                  <a:latin typeface="Arial" pitchFamily="34" charset="0"/>
                  <a:ea typeface="Arial" pitchFamily="34" charset="0"/>
                  <a:cs typeface="Arial" pitchFamily="34" charset="0"/>
                  <a:hlinkClick r:id="rId3"/>
                </a:rPr>
                <a:t>source : </a:t>
              </a:r>
              <a:r>
                <a:rPr kumimoji="0" lang="fr-FR" sz="1100" b="0" i="1" u="none" strike="noStrike" cap="none" normalizeH="0" baseline="0" dirty="0" smtClean="0">
                  <a:ln>
                    <a:noFill/>
                  </a:ln>
                  <a:solidFill>
                    <a:schemeClr val="tx1"/>
                  </a:solidFill>
                  <a:effectLst/>
                  <a:latin typeface="Arial" pitchFamily="34" charset="0"/>
                  <a:ea typeface="Arial" pitchFamily="34" charset="0"/>
                  <a:cs typeface="Arial" pitchFamily="34" charset="0"/>
                  <a:hlinkClick r:id="rId3"/>
                </a:rPr>
                <a:t>centre-de-ressources.parcs-naturels-regionaux.fr</a:t>
              </a:r>
              <a:endParaRPr kumimoji="0" lang="fr-FR" sz="1100" b="0" i="1" u="none" strike="noStrike" cap="none" normalizeH="0" baseline="0" dirty="0" smtClean="0">
                <a:ln>
                  <a:noFill/>
                </a:ln>
                <a:solidFill>
                  <a:schemeClr val="tx1"/>
                </a:solidFill>
                <a:effectLst/>
                <a:latin typeface="Arial" pitchFamily="34" charset="0"/>
                <a:ea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85" name="AutoShape 5"/>
            <p:cNvSpPr>
              <a:spLocks noChangeArrowheads="1"/>
            </p:cNvSpPr>
            <p:nvPr/>
          </p:nvSpPr>
          <p:spPr bwMode="auto">
            <a:xfrm>
              <a:off x="4605" y="5162"/>
              <a:ext cx="143" cy="143"/>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0486" name="AutoShape 6"/>
            <p:cNvSpPr>
              <a:spLocks noChangeArrowheads="1"/>
            </p:cNvSpPr>
            <p:nvPr/>
          </p:nvSpPr>
          <p:spPr bwMode="auto">
            <a:xfrm>
              <a:off x="4988" y="6698"/>
              <a:ext cx="143" cy="143"/>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0487" name="AutoShape 7"/>
            <p:cNvSpPr>
              <a:spLocks noChangeArrowheads="1"/>
            </p:cNvSpPr>
            <p:nvPr/>
          </p:nvSpPr>
          <p:spPr bwMode="auto">
            <a:xfrm>
              <a:off x="5625" y="7577"/>
              <a:ext cx="143" cy="143"/>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0488" name="AutoShape 8"/>
            <p:cNvSpPr>
              <a:spLocks noChangeArrowheads="1"/>
            </p:cNvSpPr>
            <p:nvPr/>
          </p:nvSpPr>
          <p:spPr bwMode="auto">
            <a:xfrm>
              <a:off x="8325" y="7142"/>
              <a:ext cx="143" cy="143"/>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0489" name="AutoShape 9"/>
            <p:cNvSpPr>
              <a:spLocks noChangeArrowheads="1"/>
            </p:cNvSpPr>
            <p:nvPr/>
          </p:nvSpPr>
          <p:spPr bwMode="auto">
            <a:xfrm>
              <a:off x="7371" y="7456"/>
              <a:ext cx="143" cy="143"/>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0490" name="AutoShape 10"/>
            <p:cNvSpPr>
              <a:spLocks noChangeArrowheads="1"/>
            </p:cNvSpPr>
            <p:nvPr/>
          </p:nvSpPr>
          <p:spPr bwMode="auto">
            <a:xfrm>
              <a:off x="6487" y="3226"/>
              <a:ext cx="143" cy="143"/>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0491" name="AutoShape 11"/>
            <p:cNvSpPr>
              <a:spLocks noChangeArrowheads="1"/>
            </p:cNvSpPr>
            <p:nvPr/>
          </p:nvSpPr>
          <p:spPr bwMode="auto">
            <a:xfrm>
              <a:off x="7228" y="6181"/>
              <a:ext cx="143" cy="143"/>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0492" name="AutoShape 12"/>
            <p:cNvSpPr>
              <a:spLocks noChangeArrowheads="1"/>
            </p:cNvSpPr>
            <p:nvPr/>
          </p:nvSpPr>
          <p:spPr bwMode="auto">
            <a:xfrm>
              <a:off x="6344" y="4396"/>
              <a:ext cx="143" cy="143"/>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0493" name="AutoShape 13"/>
            <p:cNvSpPr>
              <a:spLocks noChangeArrowheads="1"/>
            </p:cNvSpPr>
            <p:nvPr/>
          </p:nvSpPr>
          <p:spPr bwMode="auto">
            <a:xfrm>
              <a:off x="8325" y="4396"/>
              <a:ext cx="143" cy="143"/>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0494" name="AutoShape 14"/>
            <p:cNvSpPr>
              <a:spLocks noChangeArrowheads="1"/>
            </p:cNvSpPr>
            <p:nvPr/>
          </p:nvSpPr>
          <p:spPr bwMode="auto">
            <a:xfrm>
              <a:off x="7514" y="7577"/>
              <a:ext cx="143" cy="143"/>
            </a:xfrm>
            <a:prstGeom prst="flowChartConnector">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fr-FR"/>
            </a:p>
          </p:txBody>
        </p:sp>
      </p:grpSp>
      <p:sp>
        <p:nvSpPr>
          <p:cNvPr id="15" name="ZoneTexte 14"/>
          <p:cNvSpPr txBox="1"/>
          <p:nvPr/>
        </p:nvSpPr>
        <p:spPr>
          <a:xfrm>
            <a:off x="5508104" y="692696"/>
            <a:ext cx="3168352" cy="1200329"/>
          </a:xfrm>
          <a:prstGeom prst="rect">
            <a:avLst/>
          </a:prstGeom>
          <a:noFill/>
        </p:spPr>
        <p:txBody>
          <a:bodyPr wrap="square" rtlCol="0">
            <a:spAutoFit/>
          </a:bodyPr>
          <a:lstStyle/>
          <a:p>
            <a:r>
              <a:rPr lang="fr-FR" dirty="0" smtClean="0"/>
              <a:t>A l’aide de la p 235, reporter les</a:t>
            </a:r>
          </a:p>
          <a:p>
            <a:r>
              <a:rPr lang="fr-FR" dirty="0" smtClean="0"/>
              <a:t>- 8 parcs naturels nationaux</a:t>
            </a:r>
          </a:p>
          <a:p>
            <a:r>
              <a:rPr lang="fr-FR" dirty="0" smtClean="0"/>
              <a:t>- 10 principales aires</a:t>
            </a:r>
          </a:p>
          <a:p>
            <a:r>
              <a:rPr lang="fr-FR" smtClean="0"/>
              <a:t>urbaines</a:t>
            </a:r>
            <a:endParaRPr lang="fr-FR" dirty="0"/>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279</Words>
  <Application>Microsoft Office PowerPoint</Application>
  <PresentationFormat>Affichage à l'écran (4:3)</PresentationFormat>
  <Paragraphs>69</Paragraphs>
  <Slides>5</Slides>
  <Notes>1</Notes>
  <HiddenSlides>0</HiddenSlides>
  <MMClips>0</MMClips>
  <ScaleCrop>false</ScaleCrop>
  <HeadingPairs>
    <vt:vector size="4" baseType="variant">
      <vt:variant>
        <vt:lpstr>Thème</vt:lpstr>
      </vt:variant>
      <vt:variant>
        <vt:i4>1</vt:i4>
      </vt:variant>
      <vt:variant>
        <vt:lpstr>Titres des diapositives</vt:lpstr>
      </vt:variant>
      <vt:variant>
        <vt:i4>5</vt:i4>
      </vt:variant>
    </vt:vector>
  </HeadingPairs>
  <TitlesOfParts>
    <vt:vector size="6" baseType="lpstr">
      <vt:lpstr>Thème Office</vt:lpstr>
      <vt:lpstr>Diapositive 1</vt:lpstr>
      <vt:lpstr>Diapositive 2</vt:lpstr>
      <vt:lpstr>Diapositive 3</vt:lpstr>
      <vt:lpstr>Diapositive 4</vt:lpstr>
      <vt:lpstr>Diapositive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Utilisateur</dc:creator>
  <cp:lastModifiedBy>Utilisateur</cp:lastModifiedBy>
  <cp:revision>73</cp:revision>
  <dcterms:created xsi:type="dcterms:W3CDTF">2012-08-22T09:25:19Z</dcterms:created>
  <dcterms:modified xsi:type="dcterms:W3CDTF">2012-09-19T13:37:26Z</dcterms:modified>
</cp:coreProperties>
</file>