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9" r:id="rId3"/>
    <p:sldId id="257" r:id="rId4"/>
    <p:sldId id="260" r:id="rId5"/>
    <p:sldId id="258"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092" autoAdjust="0"/>
  </p:normalViewPr>
  <p:slideViewPr>
    <p:cSldViewPr>
      <p:cViewPr>
        <p:scale>
          <a:sx n="68" d="100"/>
          <a:sy n="68" d="100"/>
        </p:scale>
        <p:origin x="-12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884AAE-3E7A-4B0B-959F-C7F23329CD10}" type="datetimeFigureOut">
              <a:rPr lang="fr-FR" smtClean="0"/>
              <a:pPr/>
              <a:t>20/10/2015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911B29-1B5C-4420-BDF4-DC75E38ECDC7}" type="slidenum">
              <a:rPr lang="fr-FR" smtClean="0"/>
              <a:pPr/>
              <a:t>‹N°›</a:t>
            </a:fld>
            <a:endParaRPr lang="fr-FR"/>
          </a:p>
        </p:txBody>
      </p:sp>
    </p:spTree>
    <p:extLst>
      <p:ext uri="{BB962C8B-B14F-4D97-AF65-F5344CB8AC3E}">
        <p14:creationId xmlns:p14="http://schemas.microsoft.com/office/powerpoint/2010/main" val="4165659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i="1" dirty="0" smtClean="0"/>
              <a:t>« Adieu à l’Angleterre »</a:t>
            </a:r>
          </a:p>
          <a:p>
            <a:r>
              <a:rPr lang="fr-FR" dirty="0" smtClean="0"/>
              <a:t>Musée de Birmingham.</a:t>
            </a:r>
          </a:p>
          <a:p>
            <a:r>
              <a:rPr lang="fr-FR" dirty="0" smtClean="0"/>
              <a:t>Taille 82.5 x 75 cm. </a:t>
            </a:r>
          </a:p>
          <a:p>
            <a:r>
              <a:rPr lang="fr-FR" sz="1200" b="0" i="0" kern="1200" dirty="0" smtClean="0">
                <a:solidFill>
                  <a:schemeClr val="tx1"/>
                </a:solidFill>
                <a:latin typeface="+mn-lt"/>
                <a:ea typeface="+mn-ea"/>
                <a:cs typeface="+mn-cs"/>
              </a:rPr>
              <a:t>Le tableau le plus célèbre du musée de</a:t>
            </a:r>
            <a:r>
              <a:rPr lang="fr-FR" sz="1200" b="0" i="0" kern="1200" baseline="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Birmingham. Cette peinture est considérée comme </a:t>
            </a:r>
            <a:r>
              <a:rPr lang="fr-FR" sz="1200" b="0" i="0" kern="1200" dirty="0" err="1" smtClean="0">
                <a:solidFill>
                  <a:schemeClr val="tx1"/>
                </a:solidFill>
                <a:latin typeface="+mn-lt"/>
                <a:ea typeface="+mn-ea"/>
                <a:cs typeface="+mn-cs"/>
              </a:rPr>
              <a:t>préraphaelite</a:t>
            </a:r>
            <a:r>
              <a:rPr lang="fr-FR" sz="1200" b="0" i="0" kern="1200" dirty="0" smtClean="0">
                <a:solidFill>
                  <a:schemeClr val="tx1"/>
                </a:solidFill>
                <a:latin typeface="+mn-lt"/>
                <a:ea typeface="+mn-ea"/>
                <a:cs typeface="+mn-cs"/>
              </a:rPr>
              <a:t>, même si Ford </a:t>
            </a:r>
            <a:r>
              <a:rPr lang="fr-FR" sz="1200" b="0" i="0" kern="1200" dirty="0" err="1" smtClean="0">
                <a:solidFill>
                  <a:schemeClr val="tx1"/>
                </a:solidFill>
                <a:latin typeface="+mn-lt"/>
                <a:ea typeface="+mn-ea"/>
                <a:cs typeface="+mn-cs"/>
              </a:rPr>
              <a:t>Madox</a:t>
            </a:r>
            <a:r>
              <a:rPr lang="fr-FR" sz="1200" b="0" i="0" kern="1200" dirty="0" smtClean="0">
                <a:solidFill>
                  <a:schemeClr val="tx1"/>
                </a:solidFill>
                <a:latin typeface="+mn-lt"/>
                <a:ea typeface="+mn-ea"/>
                <a:cs typeface="+mn-cs"/>
              </a:rPr>
              <a:t> Brown n’a pas appartenu à cette confrérie artistique anglaise;.</a:t>
            </a:r>
            <a:br>
              <a:rPr lang="fr-FR" sz="1200" b="0" i="0" kern="1200" dirty="0" smtClean="0">
                <a:solidFill>
                  <a:schemeClr val="tx1"/>
                </a:solidFill>
                <a:latin typeface="+mn-lt"/>
                <a:ea typeface="+mn-ea"/>
                <a:cs typeface="+mn-cs"/>
              </a:rPr>
            </a:br>
            <a:r>
              <a:rPr lang="fr-FR" sz="1200" b="0" i="0" kern="1200" dirty="0" smtClean="0">
                <a:solidFill>
                  <a:schemeClr val="tx1"/>
                </a:solidFill>
                <a:latin typeface="+mn-lt"/>
                <a:ea typeface="+mn-ea"/>
                <a:cs typeface="+mn-cs"/>
              </a:rPr>
              <a:t>Il s'agit d'une peinture sur l'émigration, le couple est en partance pour l'Australie, au moment d’une ruée vers l’or. </a:t>
            </a:r>
            <a:endParaRPr lang="fr-FR" dirty="0"/>
          </a:p>
        </p:txBody>
      </p:sp>
      <p:sp>
        <p:nvSpPr>
          <p:cNvPr id="4" name="Espace réservé du numéro de diapositive 3"/>
          <p:cNvSpPr>
            <a:spLocks noGrp="1"/>
          </p:cNvSpPr>
          <p:nvPr>
            <p:ph type="sldNum" sz="quarter" idx="10"/>
          </p:nvPr>
        </p:nvSpPr>
        <p:spPr/>
        <p:txBody>
          <a:bodyPr/>
          <a:lstStyle/>
          <a:p>
            <a:fld id="{AD911B29-1B5C-4420-BDF4-DC75E38ECDC7}"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Dessin préparatoire</a:t>
            </a:r>
            <a:r>
              <a:rPr lang="fr-FR" baseline="0" dirty="0" smtClean="0"/>
              <a:t> au tableau, daté de 1852. Tableau achevé en 1855</a:t>
            </a:r>
            <a:endParaRPr lang="fr-FR" dirty="0"/>
          </a:p>
        </p:txBody>
      </p:sp>
      <p:sp>
        <p:nvSpPr>
          <p:cNvPr id="4" name="Espace réservé du numéro de diapositive 3"/>
          <p:cNvSpPr>
            <a:spLocks noGrp="1"/>
          </p:cNvSpPr>
          <p:nvPr>
            <p:ph type="sldNum" sz="quarter" idx="10"/>
          </p:nvPr>
        </p:nvSpPr>
        <p:spPr/>
        <p:txBody>
          <a:bodyPr/>
          <a:lstStyle/>
          <a:p>
            <a:fld id="{AD911B29-1B5C-4420-BDF4-DC75E38ECDC7}"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 Le sujet : le départ dans une situation désespérée pour une terre étrangère - a des parallèles avec l'histoire biblique de la fuite en Egypte.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 - L'artiste lui-même a posé pour la peinture, avec sa partenaire Emma, et leurs enfants Cathy, la jeune fille aux cheveux blonds en arrière-plan, et Oliver, le bébé. Emma a posé dehors,</a:t>
            </a:r>
            <a:r>
              <a:rPr lang="fr-FR" sz="1200" b="0" i="0" kern="1200" baseline="0" dirty="0" smtClean="0">
                <a:solidFill>
                  <a:schemeClr val="tx1"/>
                </a:solidFill>
                <a:latin typeface="+mn-lt"/>
                <a:ea typeface="+mn-ea"/>
                <a:cs typeface="+mn-cs"/>
              </a:rPr>
              <a:t> dans le froid.</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 - Le jeune couple assis se protège du froid, du vent et des embruns avec un parapluie et en remontant le col ou la capuche de ses lourds vêtements. Il se réchauffe et se réconforte en se serrant et en se tenant la main. Le départ se fait par gros temps (mer </a:t>
            </a:r>
            <a:r>
              <a:rPr lang="fr-FR" sz="1200" b="0" i="0" kern="1200" baseline="0" dirty="0" err="1" smtClean="0">
                <a:solidFill>
                  <a:schemeClr val="tx1"/>
                </a:solidFill>
                <a:latin typeface="+mn-lt"/>
                <a:ea typeface="+mn-ea"/>
                <a:cs typeface="+mn-cs"/>
              </a:rPr>
              <a:t>verte,agitée</a:t>
            </a:r>
            <a:r>
              <a:rPr lang="fr-FR" sz="1200" b="0" i="0" kern="1200" baseline="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 - En silence, chacun reste dans ses pensées : tristesse de quitter l’Angleterre, les proches, les amis, le home… Mais, ils tournent le dos aux côtes anglaises (falaises de Douvres). Leur détermination est visible : volonté, air décidé et dur de l’homme qui rassure sa jeune épouse  et essaie de se persuader que l’avenir sera meilleur en Australie.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Départ avec le petit dernier emballé dans l’épaisse cape grise de la mère et avec une fillette.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D911B29-1B5C-4420-BDF4-DC75E38ECDC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L’environnement fourmille de détails </a:t>
            </a:r>
            <a:r>
              <a:rPr lang="fr-FR" dirty="0" smtClean="0"/>
              <a:t>: </a:t>
            </a:r>
          </a:p>
          <a:p>
            <a:pPr>
              <a:buFontTx/>
              <a:buChar char="-"/>
            </a:pPr>
            <a:r>
              <a:rPr lang="fr-FR" b="1" dirty="0" smtClean="0"/>
              <a:t> au 1</a:t>
            </a:r>
            <a:r>
              <a:rPr lang="fr-FR" b="1" baseline="30000" dirty="0" smtClean="0"/>
              <a:t>er</a:t>
            </a:r>
            <a:r>
              <a:rPr lang="fr-FR" b="1" dirty="0" smtClean="0"/>
              <a:t> plan</a:t>
            </a:r>
            <a:r>
              <a:rPr lang="fr-FR" dirty="0" smtClean="0"/>
              <a:t>, des choux (réserve alimentaire pour le voyage),</a:t>
            </a:r>
          </a:p>
          <a:p>
            <a:pPr>
              <a:buFontTx/>
              <a:buChar char="-"/>
            </a:pPr>
            <a:r>
              <a:rPr lang="fr-FR" b="1" dirty="0" smtClean="0"/>
              <a:t> à l’arrière plan</a:t>
            </a:r>
            <a:r>
              <a:rPr lang="fr-FR" dirty="0" smtClean="0"/>
              <a:t>, d’autres émigrés : </a:t>
            </a:r>
          </a:p>
          <a:p>
            <a:pPr>
              <a:buFontTx/>
              <a:buChar char="-"/>
            </a:pPr>
            <a:r>
              <a:rPr lang="fr-FR" dirty="0" smtClean="0"/>
              <a:t> une enfant ou une jeune fille (chevelure rousse) appuyée sur une personne assise en habit verdâtre dont on ne voit que le dos et les fesses.</a:t>
            </a:r>
          </a:p>
          <a:p>
            <a:pPr>
              <a:buFontTx/>
              <a:buChar char="-"/>
            </a:pPr>
            <a:r>
              <a:rPr lang="fr-FR" dirty="0" smtClean="0"/>
              <a:t> des mains jointes, une autre tenant une longue pipe,</a:t>
            </a:r>
          </a:p>
          <a:p>
            <a:pPr>
              <a:buFontTx/>
              <a:buChar char="-"/>
            </a:pPr>
            <a:r>
              <a:rPr lang="fr-FR" dirty="0" smtClean="0"/>
              <a:t> un homme montrant le point et criant en direction des falaises de Douvres. Pour lui, les motivations de départ semblent toute autre que celles du couple.</a:t>
            </a:r>
            <a:endParaRPr lang="fr-FR" dirty="0"/>
          </a:p>
        </p:txBody>
      </p:sp>
      <p:sp>
        <p:nvSpPr>
          <p:cNvPr id="4" name="Espace réservé du numéro de diapositive 3"/>
          <p:cNvSpPr>
            <a:spLocks noGrp="1"/>
          </p:cNvSpPr>
          <p:nvPr>
            <p:ph type="sldNum" sz="quarter" idx="10"/>
          </p:nvPr>
        </p:nvSpPr>
        <p:spPr/>
        <p:txBody>
          <a:bodyPr/>
          <a:lstStyle/>
          <a:p>
            <a:fld id="{AD911B29-1B5C-4420-BDF4-DC75E38ECDC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D911B29-1B5C-4420-BDF4-DC75E38ECDC7}"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2F65EE6-1B64-4E56-9F30-1F5CFFD313BE}" type="datetimeFigureOut">
              <a:rPr lang="fr-FR" smtClean="0"/>
              <a:pPr/>
              <a:t>20/10/2015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184413-BF28-4CEB-90F1-9F52C17820E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65EE6-1B64-4E56-9F30-1F5CFFD313BE}" type="datetimeFigureOut">
              <a:rPr lang="fr-FR" smtClean="0"/>
              <a:pPr/>
              <a:t>20/10/2015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84413-BF28-4CEB-90F1-9F52C17820E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23728" y="332656"/>
            <a:ext cx="4536504" cy="576064"/>
          </a:xfrm>
        </p:spPr>
        <p:style>
          <a:lnRef idx="1">
            <a:schemeClr val="accent3"/>
          </a:lnRef>
          <a:fillRef idx="2">
            <a:schemeClr val="accent3"/>
          </a:fillRef>
          <a:effectRef idx="1">
            <a:schemeClr val="accent3"/>
          </a:effectRef>
          <a:fontRef idx="minor">
            <a:schemeClr val="dk1"/>
          </a:fontRef>
        </p:style>
        <p:txBody>
          <a:bodyPr>
            <a:normAutofit/>
          </a:bodyPr>
          <a:lstStyle/>
          <a:p>
            <a:r>
              <a:rPr lang="fr-FR" sz="2800" b="1" dirty="0" smtClean="0">
                <a:solidFill>
                  <a:srgbClr val="669900"/>
                </a:solidFill>
              </a:rPr>
              <a:t>Ford </a:t>
            </a:r>
            <a:r>
              <a:rPr lang="fr-FR" sz="2800" b="1" dirty="0" err="1" smtClean="0">
                <a:solidFill>
                  <a:srgbClr val="669900"/>
                </a:solidFill>
              </a:rPr>
              <a:t>Madox</a:t>
            </a:r>
            <a:r>
              <a:rPr lang="fr-FR" sz="2800" b="1" dirty="0" smtClean="0">
                <a:solidFill>
                  <a:srgbClr val="669900"/>
                </a:solidFill>
              </a:rPr>
              <a:t> Brown </a:t>
            </a:r>
            <a:r>
              <a:rPr lang="fr-FR" sz="2000" dirty="0" smtClean="0">
                <a:solidFill>
                  <a:srgbClr val="669900"/>
                </a:solidFill>
              </a:rPr>
              <a:t>(1821-1893)</a:t>
            </a:r>
            <a:endParaRPr lang="fr-FR" sz="2000" dirty="0">
              <a:solidFill>
                <a:srgbClr val="669900"/>
              </a:solidFill>
            </a:endParaRPr>
          </a:p>
        </p:txBody>
      </p:sp>
      <p:sp>
        <p:nvSpPr>
          <p:cNvPr id="3" name="Sous-titre 2"/>
          <p:cNvSpPr>
            <a:spLocks noGrp="1"/>
          </p:cNvSpPr>
          <p:nvPr>
            <p:ph type="subTitle" idx="1"/>
          </p:nvPr>
        </p:nvSpPr>
        <p:spPr>
          <a:xfrm>
            <a:off x="2915816" y="4437112"/>
            <a:ext cx="3096344" cy="792088"/>
          </a:xfr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fr-FR" b="1" i="1" dirty="0" smtClean="0">
                <a:solidFill>
                  <a:schemeClr val="accent3">
                    <a:lumMod val="75000"/>
                  </a:schemeClr>
                </a:solidFill>
              </a:rPr>
              <a:t>The Last of </a:t>
            </a:r>
            <a:r>
              <a:rPr lang="fr-FR" b="1" i="1" dirty="0" err="1" smtClean="0">
                <a:solidFill>
                  <a:schemeClr val="accent3">
                    <a:lumMod val="75000"/>
                  </a:schemeClr>
                </a:solidFill>
              </a:rPr>
              <a:t>England</a:t>
            </a:r>
            <a:endParaRPr lang="fr-FR" b="1" i="1" dirty="0" smtClean="0">
              <a:solidFill>
                <a:schemeClr val="accent3">
                  <a:lumMod val="75000"/>
                </a:schemeClr>
              </a:solidFill>
            </a:endParaRPr>
          </a:p>
          <a:p>
            <a:r>
              <a:rPr lang="fr-FR" b="1" dirty="0" smtClean="0">
                <a:solidFill>
                  <a:schemeClr val="accent3">
                    <a:lumMod val="75000"/>
                  </a:schemeClr>
                </a:solidFill>
              </a:rPr>
              <a:t>1852-1855</a:t>
            </a:r>
            <a:endParaRPr lang="fr-FR" b="1" dirty="0">
              <a:solidFill>
                <a:schemeClr val="accent3">
                  <a:lumMod val="75000"/>
                </a:schemeClr>
              </a:solidFill>
            </a:endParaRPr>
          </a:p>
        </p:txBody>
      </p:sp>
      <p:pic>
        <p:nvPicPr>
          <p:cNvPr id="4" name="Image 3" descr="ford madox Brown.jpg"/>
          <p:cNvPicPr>
            <a:picLocks noChangeAspect="1"/>
          </p:cNvPicPr>
          <p:nvPr/>
        </p:nvPicPr>
        <p:blipFill>
          <a:blip r:embed="rId3" cstate="print"/>
          <a:stretch>
            <a:fillRect/>
          </a:stretch>
        </p:blipFill>
        <p:spPr>
          <a:xfrm>
            <a:off x="2915816" y="1052736"/>
            <a:ext cx="3028950" cy="3295650"/>
          </a:xfrm>
          <a:prstGeom prst="rect">
            <a:avLst/>
          </a:prstGeom>
        </p:spPr>
      </p:pic>
      <p:sp>
        <p:nvSpPr>
          <p:cNvPr id="5" name="Sous-titre 2"/>
          <p:cNvSpPr txBox="1">
            <a:spLocks/>
          </p:cNvSpPr>
          <p:nvPr/>
        </p:nvSpPr>
        <p:spPr>
          <a:xfrm>
            <a:off x="755576" y="5301208"/>
            <a:ext cx="7776864"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p>
            <a:pPr marL="514350" marR="0" lvl="0" indent="-514350" defTabSz="914400" rtl="0" eaLnBrk="1" fontAlgn="auto" latinLnBrk="0" hangingPunct="1">
              <a:lnSpc>
                <a:spcPct val="100000"/>
              </a:lnSpc>
              <a:spcBef>
                <a:spcPct val="20000"/>
              </a:spcBef>
              <a:spcAft>
                <a:spcPts val="0"/>
              </a:spcAft>
              <a:buClrTx/>
              <a:buSzTx/>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L’analyse de ce tableau peut être un point de départ de l’étude des </a:t>
            </a:r>
            <a:r>
              <a:rPr kumimoji="0" lang="fr-FR" sz="2000" b="1" i="0" u="none" strike="noStrike" kern="1200" cap="none" spc="0" normalizeH="0" baseline="0" noProof="0" dirty="0" smtClean="0">
                <a:ln>
                  <a:noFill/>
                </a:ln>
                <a:solidFill>
                  <a:srgbClr val="669900"/>
                </a:solidFill>
                <a:effectLst/>
                <a:uLnTx/>
                <a:uFillTx/>
                <a:latin typeface="+mn-lt"/>
                <a:ea typeface="+mn-ea"/>
                <a:cs typeface="+mn-cs"/>
              </a:rPr>
              <a:t>migrations européennes de masse</a:t>
            </a:r>
            <a:r>
              <a:rPr kumimoji="0" lang="fr-FR" sz="2000" b="1" i="0" u="none" strike="noStrike" kern="1200" cap="none" spc="0" normalizeH="0" noProof="0" dirty="0" smtClean="0">
                <a:ln>
                  <a:noFill/>
                </a:ln>
                <a:solidFill>
                  <a:srgbClr val="669900"/>
                </a:solidFill>
                <a:effectLst/>
                <a:uLnTx/>
                <a:uFillTx/>
                <a:latin typeface="+mn-lt"/>
                <a:ea typeface="+mn-ea"/>
                <a:cs typeface="+mn-cs"/>
              </a:rPr>
              <a:t> au XIXe siècle</a:t>
            </a:r>
            <a:r>
              <a:rPr kumimoji="0" lang="fr-FR" sz="2000" b="0" i="0" u="none" strike="noStrike" kern="1200" cap="none" spc="0" normalizeH="0" baseline="0" noProof="0" dirty="0" smtClean="0">
                <a:ln>
                  <a:noFill/>
                </a:ln>
                <a:solidFill>
                  <a:schemeClr val="tx1"/>
                </a:solidFill>
                <a:effectLst/>
                <a:uLnTx/>
                <a:uFillTx/>
                <a:latin typeface="+mn-lt"/>
                <a:ea typeface="+mn-ea"/>
                <a:cs typeface="+mn-cs"/>
              </a:rPr>
              <a:t>. </a:t>
            </a:r>
          </a:p>
          <a:p>
            <a:pPr marL="514350" marR="0" lvl="0" indent="-514350"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Les </a:t>
            </a:r>
            <a:r>
              <a:rPr kumimoji="0" lang="fr-FR" sz="2000" b="1" i="0" u="none" strike="noStrike" kern="1200" cap="none" spc="0" normalizeH="0" baseline="0" noProof="0" dirty="0" smtClean="0">
                <a:ln>
                  <a:noFill/>
                </a:ln>
                <a:solidFill>
                  <a:srgbClr val="669900"/>
                </a:solidFill>
                <a:effectLst/>
                <a:uLnTx/>
                <a:uFillTx/>
                <a:latin typeface="+mn-lt"/>
                <a:ea typeface="+mn-ea"/>
                <a:cs typeface="+mn-cs"/>
              </a:rPr>
              <a:t>difficultés</a:t>
            </a:r>
            <a:r>
              <a:rPr kumimoji="0" lang="fr-FR" sz="2000" b="0" i="0" u="none" strike="noStrike" kern="1200" cap="none" spc="0" normalizeH="0" baseline="0" noProof="0" dirty="0" smtClean="0">
                <a:ln>
                  <a:noFill/>
                </a:ln>
                <a:solidFill>
                  <a:schemeClr val="tx1"/>
                </a:solidFill>
                <a:effectLst/>
                <a:uLnTx/>
                <a:uFillTx/>
                <a:latin typeface="+mn-lt"/>
                <a:ea typeface="+mn-ea"/>
                <a:cs typeface="+mn-cs"/>
              </a:rPr>
              <a:t> du </a:t>
            </a:r>
            <a:r>
              <a:rPr kumimoji="0" lang="fr-FR" sz="2000" b="1" i="0" u="none" strike="noStrike" kern="1200" cap="none" spc="0" normalizeH="0" baseline="0" noProof="0" dirty="0" smtClean="0">
                <a:ln>
                  <a:noFill/>
                </a:ln>
                <a:solidFill>
                  <a:schemeClr val="tx1"/>
                </a:solidFill>
                <a:effectLst/>
                <a:uLnTx/>
                <a:uFillTx/>
                <a:latin typeface="+mn-lt"/>
                <a:ea typeface="+mn-ea"/>
                <a:cs typeface="+mn-cs"/>
              </a:rPr>
              <a:t>départ des émigrés </a:t>
            </a:r>
            <a:r>
              <a:rPr kumimoji="0" lang="fr-FR" sz="2000" b="0" i="0" u="none" strike="noStrike" kern="1200" cap="none" spc="0" normalizeH="0" baseline="0" noProof="0" dirty="0" smtClean="0">
                <a:ln>
                  <a:noFill/>
                </a:ln>
                <a:solidFill>
                  <a:schemeClr val="tx1"/>
                </a:solidFill>
                <a:effectLst/>
                <a:uLnTx/>
                <a:uFillTx/>
                <a:latin typeface="+mn-lt"/>
                <a:ea typeface="+mn-ea"/>
                <a:cs typeface="+mn-cs"/>
              </a:rPr>
              <a:t>…</a:t>
            </a:r>
          </a:p>
          <a:p>
            <a:pPr marL="514350" marR="0" lvl="0" indent="-514350"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lang="fr-FR" sz="2000" dirty="0" smtClean="0">
                <a:solidFill>
                  <a:schemeClr val="tx1"/>
                </a:solidFill>
              </a:rPr>
              <a:t>Leur </a:t>
            </a:r>
            <a:r>
              <a:rPr lang="fr-FR" sz="2000" b="1" dirty="0" smtClean="0">
                <a:solidFill>
                  <a:srgbClr val="669900"/>
                </a:solidFill>
              </a:rPr>
              <a:t>détermination </a:t>
            </a:r>
            <a:r>
              <a:rPr lang="fr-FR" sz="2000" dirty="0" smtClean="0">
                <a:solidFill>
                  <a:schemeClr val="tx1"/>
                </a:solidFill>
              </a:rPr>
              <a:t>et </a:t>
            </a:r>
            <a:r>
              <a:rPr lang="fr-FR" sz="2000" b="1" dirty="0" smtClean="0">
                <a:solidFill>
                  <a:srgbClr val="669900"/>
                </a:solidFill>
              </a:rPr>
              <a:t>leurs motivations</a:t>
            </a:r>
            <a:r>
              <a:rPr lang="fr-FR" sz="2000" dirty="0" smtClean="0">
                <a:solidFill>
                  <a:schemeClr val="tx1"/>
                </a:solidFill>
              </a:rPr>
              <a:t>. </a:t>
            </a:r>
            <a:r>
              <a:rPr lang="fr-FR" sz="2000" b="1" dirty="0" smtClean="0">
                <a:solidFill>
                  <a:srgbClr val="669900"/>
                </a:solidFill>
              </a:rPr>
              <a:t>Le contexte </a:t>
            </a:r>
            <a:r>
              <a:rPr lang="fr-FR" sz="2000" dirty="0" smtClean="0">
                <a:solidFill>
                  <a:schemeClr val="tx1"/>
                </a:solidFill>
              </a:rPr>
              <a:t>du départ.</a:t>
            </a:r>
          </a:p>
          <a:p>
            <a:pPr marL="514350" marR="0" lvl="0" indent="-514350" algn="r" defTabSz="914400" rtl="0" eaLnBrk="1" fontAlgn="auto" latinLnBrk="0" hangingPunct="1">
              <a:lnSpc>
                <a:spcPct val="100000"/>
              </a:lnSpc>
              <a:spcBef>
                <a:spcPct val="20000"/>
              </a:spcBef>
              <a:spcAft>
                <a:spcPts val="0"/>
              </a:spcAft>
              <a:buClrTx/>
              <a:buSzTx/>
              <a:tabLst/>
              <a:defRPr/>
            </a:pPr>
            <a:r>
              <a:rPr kumimoji="0" lang="fr-FR" sz="2000" b="0" i="1" u="none" strike="noStrike" kern="1200" cap="none" spc="0" normalizeH="0" baseline="0" noProof="0" dirty="0" smtClean="0">
                <a:ln>
                  <a:noFill/>
                </a:ln>
                <a:solidFill>
                  <a:schemeClr val="tx1"/>
                </a:solidFill>
                <a:effectLst/>
                <a:uLnTx/>
                <a:uFillTx/>
                <a:latin typeface="+mn-lt"/>
                <a:ea typeface="+mn-ea"/>
                <a:cs typeface="+mn-cs"/>
              </a:rPr>
              <a:t>Aide au commentaire sous chacune des diapositives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ppt_x</p:attrName>
                                        </p:attrNameLst>
                                      </p:cBhvr>
                                      <p:tavLst>
                                        <p:tav tm="0">
                                          <p:val>
                                            <p:strVal val="#ppt_x-.2"/>
                                          </p:val>
                                        </p:tav>
                                        <p:tav tm="100000">
                                          <p:val>
                                            <p:strVal val="#ppt_x"/>
                                          </p:val>
                                        </p:tav>
                                      </p:tavLst>
                                    </p:anim>
                                    <p:anim calcmode="lin" valueType="num">
                                      <p:cBhvr>
                                        <p:cTn id="8" dur="1000" fill="hold"/>
                                        <p:tgtEl>
                                          <p:spTgt spid="3">
                                            <p:bg/>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bg/>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0" end="0"/>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5">
                                            <p:bg/>
                                          </p:spTgt>
                                        </p:tgtEl>
                                        <p:attrNameLst>
                                          <p:attrName>style.visibility</p:attrName>
                                        </p:attrNameLst>
                                      </p:cBhvr>
                                      <p:to>
                                        <p:strVal val="visible"/>
                                      </p:to>
                                    </p:set>
                                    <p:anim calcmode="lin" valueType="num">
                                      <p:cBhvr>
                                        <p:cTn id="26" dur="1000" fill="hold"/>
                                        <p:tgtEl>
                                          <p:spTgt spid="5">
                                            <p:bg/>
                                          </p:spTgt>
                                        </p:tgtEl>
                                        <p:attrNameLst>
                                          <p:attrName>ppt_x</p:attrName>
                                        </p:attrNameLst>
                                      </p:cBhvr>
                                      <p:tavLst>
                                        <p:tav tm="0">
                                          <p:val>
                                            <p:strVal val="#ppt_x-.2"/>
                                          </p:val>
                                        </p:tav>
                                        <p:tav tm="100000">
                                          <p:val>
                                            <p:strVal val="#ppt_x"/>
                                          </p:val>
                                        </p:tav>
                                      </p:tavLst>
                                    </p:anim>
                                    <p:anim calcmode="lin" valueType="num">
                                      <p:cBhvr>
                                        <p:cTn id="27" dur="1000" fill="hold"/>
                                        <p:tgtEl>
                                          <p:spTgt spid="5">
                                            <p:bg/>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5">
                                            <p:bg/>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p:cTn id="33"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5">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5">
                                            <p:txEl>
                                              <p:pRg st="1" end="1"/>
                                            </p:txEl>
                                          </p:spTgt>
                                        </p:tgtEl>
                                        <p:attrNameLst>
                                          <p:attrName>style.visibility</p:attrName>
                                        </p:attrNameLst>
                                      </p:cBhvr>
                                      <p:to>
                                        <p:strVal val="visible"/>
                                      </p:to>
                                    </p:set>
                                    <p:anim calcmode="lin" valueType="num">
                                      <p:cBhvr>
                                        <p:cTn id="40" dur="10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41" dur="1000" fill="hold"/>
                                        <p:tgtEl>
                                          <p:spTgt spid="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5">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 calcmode="lin" valueType="num">
                                      <p:cBhvr>
                                        <p:cTn id="47"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48"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5">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5">
                                            <p:txEl>
                                              <p:pRg st="3" end="3"/>
                                            </p:txEl>
                                          </p:spTgt>
                                        </p:tgtEl>
                                        <p:attrNameLst>
                                          <p:attrName>style.visibility</p:attrName>
                                        </p:attrNameLst>
                                      </p:cBhvr>
                                      <p:to>
                                        <p:strVal val="visible"/>
                                      </p:to>
                                    </p:set>
                                    <p:anim calcmode="lin" valueType="num">
                                      <p:cBhvr>
                                        <p:cTn id="54" dur="10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55" dur="1000" fill="hold"/>
                                        <p:tgtEl>
                                          <p:spTgt spid="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dvAuto="0"/>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dessin préparatoire à the Last of England.jpeg"/>
          <p:cNvPicPr>
            <a:picLocks noChangeAspect="1"/>
          </p:cNvPicPr>
          <p:nvPr/>
        </p:nvPicPr>
        <p:blipFill>
          <a:blip r:embed="rId3" cstate="print"/>
          <a:stretch>
            <a:fillRect/>
          </a:stretch>
        </p:blipFill>
        <p:spPr>
          <a:xfrm>
            <a:off x="1907704" y="332657"/>
            <a:ext cx="5664670" cy="6192688"/>
          </a:xfrm>
          <a:prstGeom prst="rect">
            <a:avLst/>
          </a:prstGeom>
        </p:spPr>
      </p:pic>
      <p:pic>
        <p:nvPicPr>
          <p:cNvPr id="3" name="Image 2" descr="départs pour l'Australie Ford Madox Brown The Last of England 1855.jpg"/>
          <p:cNvPicPr>
            <a:picLocks noChangeAspect="1"/>
          </p:cNvPicPr>
          <p:nvPr/>
        </p:nvPicPr>
        <p:blipFill>
          <a:blip r:embed="rId4" cstate="print"/>
          <a:stretch>
            <a:fillRect/>
          </a:stretch>
        </p:blipFill>
        <p:spPr>
          <a:xfrm>
            <a:off x="1763688" y="260648"/>
            <a:ext cx="6006153" cy="62646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descr="départs pour l'Australie Ford Madox Brown The Last of England 1855 noir.jpg"/>
          <p:cNvPicPr>
            <a:picLocks noChangeAspect="1"/>
          </p:cNvPicPr>
          <p:nvPr/>
        </p:nvPicPr>
        <p:blipFill>
          <a:blip r:embed="rId3" cstate="print"/>
          <a:stretch>
            <a:fillRect/>
          </a:stretch>
        </p:blipFill>
        <p:spPr>
          <a:xfrm>
            <a:off x="1284514" y="0"/>
            <a:ext cx="6574971" cy="6857999"/>
          </a:xfrm>
          <a:prstGeom prst="rect">
            <a:avLst/>
          </a:prstGeom>
        </p:spPr>
      </p:pic>
      <p:pic>
        <p:nvPicPr>
          <p:cNvPr id="13" name="Image 12" descr="détail main bébé.jpg"/>
          <p:cNvPicPr>
            <a:picLocks noChangeAspect="1"/>
          </p:cNvPicPr>
          <p:nvPr/>
        </p:nvPicPr>
        <p:blipFill>
          <a:blip r:embed="rId4" cstate="print"/>
          <a:stretch>
            <a:fillRect/>
          </a:stretch>
        </p:blipFill>
        <p:spPr>
          <a:xfrm>
            <a:off x="5220072" y="3212976"/>
            <a:ext cx="2466966" cy="2270483"/>
          </a:xfrm>
          <a:prstGeom prst="rect">
            <a:avLst/>
          </a:prstGeom>
          <a:scene3d>
            <a:camera prst="orthographicFront"/>
            <a:lightRig rig="threePt" dir="t"/>
          </a:scene3d>
          <a:sp3d>
            <a:bevelT/>
            <a:bevelB/>
          </a:sp3d>
        </p:spPr>
      </p:pic>
      <p:pic>
        <p:nvPicPr>
          <p:cNvPr id="14" name="Image 13" descr="détail mains couple_noir.jpg"/>
          <p:cNvPicPr>
            <a:picLocks noChangeAspect="1"/>
          </p:cNvPicPr>
          <p:nvPr/>
        </p:nvPicPr>
        <p:blipFill>
          <a:blip r:embed="rId5" cstate="print"/>
          <a:stretch>
            <a:fillRect/>
          </a:stretch>
        </p:blipFill>
        <p:spPr>
          <a:xfrm>
            <a:off x="539552" y="3933056"/>
            <a:ext cx="4074936" cy="2645422"/>
          </a:xfrm>
          <a:prstGeom prst="rect">
            <a:avLst/>
          </a:prstGeom>
          <a:scene3d>
            <a:camera prst="orthographicFront"/>
            <a:lightRig rig="threePt" dir="t"/>
          </a:scene3d>
          <a:sp3d>
            <a:bevelT/>
          </a:sp3d>
        </p:spPr>
      </p:pic>
      <p:pic>
        <p:nvPicPr>
          <p:cNvPr id="17" name="Image 16" descr="détail visage femme Emma.jpg"/>
          <p:cNvPicPr>
            <a:picLocks noChangeAspect="1"/>
          </p:cNvPicPr>
          <p:nvPr/>
        </p:nvPicPr>
        <p:blipFill>
          <a:blip r:embed="rId6" cstate="print"/>
          <a:stretch>
            <a:fillRect/>
          </a:stretch>
        </p:blipFill>
        <p:spPr>
          <a:xfrm>
            <a:off x="4427984" y="1052736"/>
            <a:ext cx="2173593" cy="2049388"/>
          </a:xfrm>
          <a:prstGeom prst="rect">
            <a:avLst/>
          </a:prstGeom>
          <a:scene3d>
            <a:camera prst="orthographicFront"/>
            <a:lightRig rig="threePt" dir="t"/>
          </a:scene3d>
          <a:sp3d>
            <a:bevelT w="165100" prst="coolSlant"/>
          </a:sp3d>
        </p:spPr>
      </p:pic>
      <p:pic>
        <p:nvPicPr>
          <p:cNvPr id="18" name="Image 17" descr="détail fillette_noir.jpg"/>
          <p:cNvPicPr>
            <a:picLocks noChangeAspect="1"/>
          </p:cNvPicPr>
          <p:nvPr/>
        </p:nvPicPr>
        <p:blipFill>
          <a:blip r:embed="rId7" cstate="print"/>
          <a:stretch>
            <a:fillRect/>
          </a:stretch>
        </p:blipFill>
        <p:spPr>
          <a:xfrm>
            <a:off x="683568" y="1556792"/>
            <a:ext cx="1375056" cy="2185020"/>
          </a:xfrm>
          <a:prstGeom prst="rect">
            <a:avLst/>
          </a:prstGeom>
          <a:scene3d>
            <a:camera prst="orthographicFront"/>
            <a:lightRig rig="threePt" dir="t"/>
          </a:scene3d>
          <a:sp3d>
            <a:bevelT/>
          </a:sp3d>
        </p:spPr>
      </p:pic>
      <p:sp>
        <p:nvSpPr>
          <p:cNvPr id="8" name="Sous-titre 2"/>
          <p:cNvSpPr txBox="1">
            <a:spLocks/>
          </p:cNvSpPr>
          <p:nvPr/>
        </p:nvSpPr>
        <p:spPr>
          <a:xfrm>
            <a:off x="251520" y="188640"/>
            <a:ext cx="1080120" cy="360040"/>
          </a:xfrm>
          <a:prstGeom prst="rect">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2000" b="1" u="none" strike="noStrike" kern="1200" cap="none" spc="0" normalizeH="0" baseline="0" noProof="0" dirty="0" smtClean="0">
                <a:ln>
                  <a:noFill/>
                </a:ln>
                <a:solidFill>
                  <a:schemeClr val="accent3">
                    <a:lumMod val="75000"/>
                  </a:schemeClr>
                </a:solidFill>
                <a:effectLst/>
                <a:uLnTx/>
                <a:uFillTx/>
                <a:latin typeface="+mn-lt"/>
                <a:ea typeface="+mn-ea"/>
                <a:cs typeface="+mn-cs"/>
              </a:rPr>
              <a:t>Le couple</a:t>
            </a:r>
            <a:endParaRPr kumimoji="0" lang="fr-FR" sz="2000" b="1" u="none" strike="noStrike" kern="1200" cap="none" spc="0" normalizeH="0" baseline="0" noProof="0" dirty="0">
              <a:ln>
                <a:noFill/>
              </a:ln>
              <a:solidFill>
                <a:schemeClr val="accent3">
                  <a:lumMod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fltVal val="0"/>
                                          </p:val>
                                        </p:tav>
                                        <p:tav tm="100000">
                                          <p:val>
                                            <p:strVal val="#ppt_w"/>
                                          </p:val>
                                        </p:tav>
                                      </p:tavLst>
                                    </p:anim>
                                    <p:anim calcmode="lin" valueType="num">
                                      <p:cBhvr>
                                        <p:cTn id="20" dur="10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départs pour l'Australie Ford Madox Brown The Last of England 1855 noir.jpg"/>
          <p:cNvPicPr>
            <a:picLocks noChangeAspect="1"/>
          </p:cNvPicPr>
          <p:nvPr/>
        </p:nvPicPr>
        <p:blipFill>
          <a:blip r:embed="rId3" cstate="print"/>
          <a:stretch>
            <a:fillRect/>
          </a:stretch>
        </p:blipFill>
        <p:spPr>
          <a:xfrm>
            <a:off x="1284513" y="0"/>
            <a:ext cx="6574972" cy="6858000"/>
          </a:xfrm>
          <a:prstGeom prst="rect">
            <a:avLst/>
          </a:prstGeom>
        </p:spPr>
      </p:pic>
      <p:pic>
        <p:nvPicPr>
          <p:cNvPr id="3" name="Image 2" descr="détails_choux.jpg"/>
          <p:cNvPicPr>
            <a:picLocks noChangeAspect="1"/>
          </p:cNvPicPr>
          <p:nvPr/>
        </p:nvPicPr>
        <p:blipFill>
          <a:blip r:embed="rId4" cstate="print"/>
          <a:stretch>
            <a:fillRect/>
          </a:stretch>
        </p:blipFill>
        <p:spPr>
          <a:xfrm>
            <a:off x="3419872" y="4562308"/>
            <a:ext cx="4608512" cy="1937670"/>
          </a:xfrm>
          <a:prstGeom prst="rect">
            <a:avLst/>
          </a:prstGeom>
          <a:scene3d>
            <a:camera prst="orthographicFront"/>
            <a:lightRig rig="threePt" dir="t"/>
          </a:scene3d>
          <a:sp3d>
            <a:bevelT/>
          </a:sp3d>
        </p:spPr>
      </p:pic>
      <p:pic>
        <p:nvPicPr>
          <p:cNvPr id="4" name="Image 3" descr="détail arrière-plan.jpg"/>
          <p:cNvPicPr>
            <a:picLocks noChangeAspect="1"/>
          </p:cNvPicPr>
          <p:nvPr/>
        </p:nvPicPr>
        <p:blipFill>
          <a:blip r:embed="rId5" cstate="print"/>
          <a:stretch>
            <a:fillRect/>
          </a:stretch>
        </p:blipFill>
        <p:spPr>
          <a:xfrm>
            <a:off x="1043608" y="188640"/>
            <a:ext cx="2079104" cy="2217711"/>
          </a:xfrm>
          <a:prstGeom prst="rect">
            <a:avLst/>
          </a:prstGeom>
          <a:scene3d>
            <a:camera prst="orthographicFront"/>
            <a:lightRig rig="threePt" dir="t"/>
          </a:scene3d>
          <a:sp3d>
            <a:bevelT/>
          </a:sp3d>
        </p:spPr>
      </p:pic>
      <p:pic>
        <p:nvPicPr>
          <p:cNvPr id="5" name="Image 4" descr="détail falaises Douvres_noir.jpg"/>
          <p:cNvPicPr>
            <a:picLocks noChangeAspect="1"/>
          </p:cNvPicPr>
          <p:nvPr/>
        </p:nvPicPr>
        <p:blipFill>
          <a:blip r:embed="rId6" cstate="print"/>
          <a:stretch>
            <a:fillRect/>
          </a:stretch>
        </p:blipFill>
        <p:spPr>
          <a:xfrm>
            <a:off x="5508104" y="260648"/>
            <a:ext cx="2635240" cy="1008112"/>
          </a:xfrm>
          <a:prstGeom prst="rect">
            <a:avLst/>
          </a:prstGeom>
          <a:scene3d>
            <a:camera prst="orthographicFront"/>
            <a:lightRig rig="threePt" dir="t"/>
          </a:scene3d>
          <a:sp3d>
            <a:bevelT/>
          </a:sp3d>
        </p:spPr>
      </p:pic>
      <p:sp>
        <p:nvSpPr>
          <p:cNvPr id="6" name="Sous-titre 2"/>
          <p:cNvSpPr txBox="1">
            <a:spLocks/>
          </p:cNvSpPr>
          <p:nvPr/>
        </p:nvSpPr>
        <p:spPr>
          <a:xfrm>
            <a:off x="251520" y="6165304"/>
            <a:ext cx="2088232" cy="432048"/>
          </a:xfrm>
          <a:prstGeom prst="rect">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2000" b="1" u="none" strike="noStrike" kern="1200" cap="none" spc="0" normalizeH="0" baseline="0" noProof="0" dirty="0" smtClean="0">
                <a:ln>
                  <a:noFill/>
                </a:ln>
                <a:solidFill>
                  <a:schemeClr val="accent3">
                    <a:lumMod val="75000"/>
                  </a:schemeClr>
                </a:solidFill>
                <a:effectLst/>
                <a:uLnTx/>
                <a:uFillTx/>
                <a:latin typeface="+mn-lt"/>
                <a:ea typeface="+mn-ea"/>
                <a:cs typeface="+mn-cs"/>
              </a:rPr>
              <a:t>Autour du couple</a:t>
            </a:r>
            <a:endParaRPr kumimoji="0" lang="fr-FR" sz="2000" b="1" u="none" strike="noStrike" kern="1200" cap="none" spc="0" normalizeH="0" baseline="0" noProof="0" dirty="0">
              <a:ln>
                <a:noFill/>
              </a:ln>
              <a:solidFill>
                <a:schemeClr val="accent3">
                  <a:lumMod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1800200" cy="432048"/>
          </a:xfrm>
          <a:solidFill>
            <a:schemeClr val="bg1"/>
          </a:solidFill>
        </p:spPr>
        <p:txBody>
          <a:bodyPr>
            <a:normAutofit/>
          </a:bodyPr>
          <a:lstStyle/>
          <a:p>
            <a:pPr algn="l"/>
            <a:r>
              <a:rPr lang="fr-FR" sz="2000" b="1" dirty="0" smtClean="0">
                <a:solidFill>
                  <a:srgbClr val="669900"/>
                </a:solidFill>
              </a:rPr>
              <a:t>Difficultés</a:t>
            </a:r>
            <a:endParaRPr lang="fr-FR" sz="2000" b="1" dirty="0">
              <a:solidFill>
                <a:srgbClr val="669900"/>
              </a:solidFill>
            </a:endParaRPr>
          </a:p>
        </p:txBody>
      </p:sp>
      <p:sp>
        <p:nvSpPr>
          <p:cNvPr id="3" name="Espace réservé du contenu 2"/>
          <p:cNvSpPr>
            <a:spLocks noGrp="1"/>
          </p:cNvSpPr>
          <p:nvPr>
            <p:ph idx="1"/>
          </p:nvPr>
        </p:nvSpPr>
        <p:spPr>
          <a:xfrm>
            <a:off x="467544" y="764704"/>
            <a:ext cx="8229600" cy="1656184"/>
          </a:xfrm>
          <a:solidFill>
            <a:schemeClr val="bg1"/>
          </a:solidFill>
        </p:spPr>
        <p:txBody>
          <a:bodyPr>
            <a:normAutofit fontScale="92500" lnSpcReduction="10000"/>
          </a:bodyPr>
          <a:lstStyle/>
          <a:p>
            <a:r>
              <a:rPr lang="fr-FR" sz="1800" dirty="0" smtClean="0"/>
              <a:t>Sur un navire à même le pont, par gros temps…</a:t>
            </a:r>
          </a:p>
          <a:p>
            <a:r>
              <a:rPr lang="fr-FR" sz="1800" i="1" dirty="0" smtClean="0"/>
              <a:t>Pourtant cette famille semble disposer d’un bon niveau de vie comme l’atteste la toilette de la femme et la qualité du manteau de l’homme.</a:t>
            </a:r>
          </a:p>
          <a:p>
            <a:r>
              <a:rPr lang="fr-FR" sz="1800" dirty="0" smtClean="0"/>
              <a:t>La femme retient ses larmes (yeux mouillés) et garde les yeux dans le vague, s’interrogeant sur l’avenir et pensant à ce qu’elle quitte : parents, amis, pays…</a:t>
            </a:r>
          </a:p>
          <a:p>
            <a:r>
              <a:rPr lang="fr-FR" sz="1800" dirty="0" smtClean="0"/>
              <a:t>Voyage inconfortable, très long et risqué.</a:t>
            </a:r>
            <a:endParaRPr lang="fr-FR" sz="1800" dirty="0"/>
          </a:p>
        </p:txBody>
      </p:sp>
      <p:sp>
        <p:nvSpPr>
          <p:cNvPr id="4" name="Titre 1"/>
          <p:cNvSpPr txBox="1">
            <a:spLocks/>
          </p:cNvSpPr>
          <p:nvPr/>
        </p:nvSpPr>
        <p:spPr>
          <a:xfrm>
            <a:off x="467544" y="2636912"/>
            <a:ext cx="1800200" cy="432048"/>
          </a:xfrm>
          <a:prstGeom prst="rect">
            <a:avLst/>
          </a:prstGeom>
          <a:solidFill>
            <a:schemeClr val="bg1"/>
          </a:solidFill>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rgbClr val="669900"/>
                </a:solidFill>
                <a:effectLst/>
                <a:uLnTx/>
                <a:uFillTx/>
                <a:latin typeface="+mj-lt"/>
                <a:ea typeface="+mj-ea"/>
                <a:cs typeface="+mj-cs"/>
              </a:rPr>
              <a:t>Détermination</a:t>
            </a:r>
          </a:p>
        </p:txBody>
      </p:sp>
      <p:sp>
        <p:nvSpPr>
          <p:cNvPr id="5" name="Espace réservé du contenu 2"/>
          <p:cNvSpPr txBox="1">
            <a:spLocks/>
          </p:cNvSpPr>
          <p:nvPr/>
        </p:nvSpPr>
        <p:spPr>
          <a:xfrm>
            <a:off x="467544" y="3140968"/>
            <a:ext cx="8229600" cy="1080120"/>
          </a:xfrm>
          <a:prstGeom prst="rect">
            <a:avLst/>
          </a:prstGeom>
          <a:solidFill>
            <a:schemeClr val="bg1"/>
          </a:solidFill>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800" b="0" i="0" u="none" strike="noStrike" kern="1200" cap="none" spc="0" normalizeH="0" baseline="0" noProof="0" dirty="0" smtClean="0">
                <a:ln>
                  <a:noFill/>
                </a:ln>
                <a:solidFill>
                  <a:schemeClr val="tx1"/>
                </a:solidFill>
                <a:effectLst/>
                <a:uLnTx/>
                <a:uFillTx/>
                <a:latin typeface="+mn-lt"/>
                <a:ea typeface="+mn-ea"/>
                <a:cs typeface="+mn-cs"/>
              </a:rPr>
              <a:t>Prise de risques</a:t>
            </a:r>
            <a:r>
              <a:rPr kumimoji="0" lang="fr-FR" sz="1800" b="0" i="0" u="none" strike="noStrike" kern="1200" cap="none" spc="0" normalizeH="0" noProof="0" dirty="0" smtClean="0">
                <a:ln>
                  <a:noFill/>
                </a:ln>
                <a:solidFill>
                  <a:schemeClr val="tx1"/>
                </a:solidFill>
                <a:effectLst/>
                <a:uLnTx/>
                <a:uFillTx/>
                <a:latin typeface="+mn-lt"/>
                <a:ea typeface="+mn-ea"/>
                <a:cs typeface="+mn-cs"/>
              </a:rPr>
              <a:t> assumée avec toute la famille (fillette et bébé)</a:t>
            </a:r>
            <a:r>
              <a:rPr kumimoji="0" lang="fr-FR"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800" b="0" i="0" u="none" strike="noStrike" kern="1200" cap="none" spc="0" normalizeH="0" baseline="0" noProof="0" dirty="0" smtClean="0">
                <a:ln>
                  <a:noFill/>
                </a:ln>
                <a:solidFill>
                  <a:schemeClr val="tx1"/>
                </a:solidFill>
                <a:effectLst/>
                <a:uLnTx/>
                <a:uFillTx/>
                <a:latin typeface="+mn-lt"/>
                <a:ea typeface="+mn-ea"/>
                <a:cs typeface="+mn-cs"/>
              </a:rPr>
              <a:t>L’homme : regard  assez dur et déterminé, mais aussi empreint de douleur. Moue décidée.</a:t>
            </a:r>
          </a:p>
        </p:txBody>
      </p:sp>
      <p:sp>
        <p:nvSpPr>
          <p:cNvPr id="6" name="Titre 1"/>
          <p:cNvSpPr txBox="1">
            <a:spLocks/>
          </p:cNvSpPr>
          <p:nvPr/>
        </p:nvSpPr>
        <p:spPr>
          <a:xfrm>
            <a:off x="467544" y="4437112"/>
            <a:ext cx="4824536" cy="432048"/>
          </a:xfrm>
          <a:prstGeom prst="rect">
            <a:avLst/>
          </a:prstGeom>
          <a:solidFill>
            <a:schemeClr val="bg1"/>
          </a:solidFill>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rgbClr val="669900"/>
                </a:solidFill>
                <a:effectLst/>
                <a:uLnTx/>
                <a:uFillTx/>
                <a:latin typeface="+mj-lt"/>
                <a:ea typeface="+mj-ea"/>
                <a:cs typeface="+mj-cs"/>
              </a:rPr>
              <a:t>Quelles pouvaient</a:t>
            </a:r>
            <a:r>
              <a:rPr kumimoji="0" lang="fr-FR" sz="2000" b="1" i="0" u="none" strike="noStrike" kern="1200" cap="none" spc="0" normalizeH="0" noProof="0" dirty="0" smtClean="0">
                <a:ln>
                  <a:noFill/>
                </a:ln>
                <a:solidFill>
                  <a:srgbClr val="669900"/>
                </a:solidFill>
                <a:effectLst/>
                <a:uLnTx/>
                <a:uFillTx/>
                <a:latin typeface="+mj-lt"/>
                <a:ea typeface="+mj-ea"/>
                <a:cs typeface="+mj-cs"/>
              </a:rPr>
              <a:t> être leurs motivations?</a:t>
            </a:r>
            <a:endParaRPr kumimoji="0" lang="fr-FR" sz="2000" b="1" i="0" u="none" strike="noStrike" kern="1200" cap="none" spc="0" normalizeH="0" baseline="0" noProof="0" dirty="0" smtClean="0">
              <a:ln>
                <a:noFill/>
              </a:ln>
              <a:solidFill>
                <a:srgbClr val="669900"/>
              </a:solidFill>
              <a:effectLst/>
              <a:uLnTx/>
              <a:uFillTx/>
              <a:latin typeface="+mj-lt"/>
              <a:ea typeface="+mj-ea"/>
              <a:cs typeface="+mj-cs"/>
            </a:endParaRPr>
          </a:p>
        </p:txBody>
      </p:sp>
      <p:sp>
        <p:nvSpPr>
          <p:cNvPr id="7" name="Espace réservé du contenu 2"/>
          <p:cNvSpPr txBox="1">
            <a:spLocks/>
          </p:cNvSpPr>
          <p:nvPr/>
        </p:nvSpPr>
        <p:spPr>
          <a:xfrm>
            <a:off x="467544" y="4941168"/>
            <a:ext cx="8229600" cy="1656184"/>
          </a:xfrm>
          <a:prstGeom prst="rect">
            <a:avLst/>
          </a:prstGeom>
          <a:solidFill>
            <a:schemeClr val="bg1"/>
          </a:solidFill>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800" b="0" i="0" u="none" strike="noStrike" kern="1200" cap="none" spc="0" normalizeH="0" baseline="0" noProof="0" dirty="0" smtClean="0">
                <a:ln>
                  <a:noFill/>
                </a:ln>
                <a:solidFill>
                  <a:schemeClr val="tx1"/>
                </a:solidFill>
                <a:effectLst/>
                <a:uLnTx/>
                <a:uFillTx/>
                <a:latin typeface="+mn-lt"/>
                <a:ea typeface="+mn-ea"/>
                <a:cs typeface="+mn-cs"/>
              </a:rPr>
              <a:t>Dans ce cas particulier, Brown avait été inspiré</a:t>
            </a:r>
            <a:r>
              <a:rPr kumimoji="0" lang="fr-FR" sz="1800" b="0" i="0" u="none" strike="noStrike" kern="1200" cap="none" spc="0" normalizeH="0" noProof="0" dirty="0" smtClean="0">
                <a:ln>
                  <a:noFill/>
                </a:ln>
                <a:solidFill>
                  <a:schemeClr val="tx1"/>
                </a:solidFill>
                <a:effectLst/>
                <a:uLnTx/>
                <a:uFillTx/>
                <a:latin typeface="+mn-lt"/>
                <a:ea typeface="+mn-ea"/>
                <a:cs typeface="+mn-cs"/>
              </a:rPr>
              <a:t> par le départ d’un ami proche pour l’Australie, Thomas </a:t>
            </a:r>
            <a:r>
              <a:rPr kumimoji="0" lang="fr-FR" sz="1800" b="0" i="0" u="none" strike="noStrike" kern="1200" cap="none" spc="0" normalizeH="0" noProof="0" dirty="0" err="1" smtClean="0">
                <a:ln>
                  <a:noFill/>
                </a:ln>
                <a:solidFill>
                  <a:schemeClr val="tx1"/>
                </a:solidFill>
                <a:effectLst/>
                <a:uLnTx/>
                <a:uFillTx/>
                <a:latin typeface="+mn-lt"/>
                <a:ea typeface="+mn-ea"/>
                <a:cs typeface="+mn-cs"/>
              </a:rPr>
              <a:t>Woolner</a:t>
            </a:r>
            <a:r>
              <a:rPr kumimoji="0" lang="fr-FR" sz="1800" b="0" i="0" u="none" strike="noStrike" kern="1200" cap="none" spc="0" normalizeH="0" noProof="0" dirty="0" smtClean="0">
                <a:ln>
                  <a:noFill/>
                </a:ln>
                <a:solidFill>
                  <a:schemeClr val="tx1"/>
                </a:solidFill>
                <a:effectLst/>
                <a:uLnTx/>
                <a:uFillTx/>
                <a:latin typeface="+mn-lt"/>
                <a:ea typeface="+mn-ea"/>
                <a:cs typeface="+mn-cs"/>
              </a:rPr>
              <a:t>, peintre et sculpteur </a:t>
            </a:r>
            <a:r>
              <a:rPr kumimoji="0" lang="fr-FR" sz="1800" b="0" i="0" u="none" strike="noStrike" kern="1200" cap="none" spc="0" normalizeH="0" noProof="0" dirty="0" err="1" smtClean="0">
                <a:ln>
                  <a:noFill/>
                </a:ln>
                <a:solidFill>
                  <a:schemeClr val="tx1"/>
                </a:solidFill>
                <a:effectLst/>
                <a:uLnTx/>
                <a:uFillTx/>
                <a:latin typeface="+mn-lt"/>
                <a:ea typeface="+mn-ea"/>
                <a:cs typeface="+mn-cs"/>
              </a:rPr>
              <a:t>préraphaelite</a:t>
            </a:r>
            <a:r>
              <a:rPr kumimoji="0" lang="fr-FR" sz="1800" b="0" i="0" u="none" strike="noStrike" kern="1200" cap="none" spc="0" normalizeH="0" noProof="0" dirty="0" smtClean="0">
                <a:ln>
                  <a:noFill/>
                </a:ln>
                <a:solidFill>
                  <a:schemeClr val="tx1"/>
                </a:solidFill>
                <a:effectLst/>
                <a:uLnTx/>
                <a:uFillTx/>
                <a:latin typeface="+mn-lt"/>
                <a:ea typeface="+mn-ea"/>
                <a:cs typeface="+mn-cs"/>
              </a:rPr>
              <a:t>, qui comptait y faire fortune (chercheur d’or)</a:t>
            </a:r>
            <a:r>
              <a:rPr lang="fr-FR"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fr-FR" dirty="0" smtClean="0"/>
              <a:t>Attractivité des pays neufs.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fr-FR" dirty="0" smtClean="0"/>
              <a:t>Volonté d’améliorer sa condition.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fr-FR" dirty="0" smtClean="0"/>
              <a:t>Recherche de libertés.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bg/>
                                          </p:spTgt>
                                        </p:tgtEl>
                                        <p:attrNameLst>
                                          <p:attrName>style.visibility</p:attrName>
                                        </p:attrNameLst>
                                      </p:cBhvr>
                                      <p:to>
                                        <p:strVal val="visible"/>
                                      </p:to>
                                    </p:set>
                                    <p:animEffect transition="in" filter="wipe(left)">
                                      <p:cBhvr>
                                        <p:cTn id="37" dur="500"/>
                                        <p:tgtEl>
                                          <p:spTgt spid="5">
                                            <p:bg/>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wipe(left)">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wipe(left)">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left)">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
                                            <p:bg/>
                                          </p:spTgt>
                                        </p:tgtEl>
                                        <p:attrNameLst>
                                          <p:attrName>style.visibility</p:attrName>
                                        </p:attrNameLst>
                                      </p:cBhvr>
                                      <p:to>
                                        <p:strVal val="visible"/>
                                      </p:to>
                                    </p:set>
                                    <p:animEffect transition="in" filter="wipe(left)">
                                      <p:cBhvr>
                                        <p:cTn id="57" dur="500"/>
                                        <p:tgtEl>
                                          <p:spTgt spid="7">
                                            <p:bg/>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7">
                                            <p:txEl>
                                              <p:pRg st="0" end="0"/>
                                            </p:txEl>
                                          </p:spTgt>
                                        </p:tgtEl>
                                        <p:attrNameLst>
                                          <p:attrName>style.visibility</p:attrName>
                                        </p:attrNameLst>
                                      </p:cBhvr>
                                      <p:to>
                                        <p:strVal val="visible"/>
                                      </p:to>
                                    </p:set>
                                    <p:animEffect transition="in" filter="wipe(left)">
                                      <p:cBhvr>
                                        <p:cTn id="62" dur="500"/>
                                        <p:tgtEl>
                                          <p:spTgt spid="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7">
                                            <p:txEl>
                                              <p:pRg st="1" end="1"/>
                                            </p:txEl>
                                          </p:spTgt>
                                        </p:tgtEl>
                                        <p:attrNameLst>
                                          <p:attrName>style.visibility</p:attrName>
                                        </p:attrNameLst>
                                      </p:cBhvr>
                                      <p:to>
                                        <p:strVal val="visible"/>
                                      </p:to>
                                    </p:set>
                                    <p:animEffect transition="in" filter="wipe(left)">
                                      <p:cBhvr>
                                        <p:cTn id="67" dur="500"/>
                                        <p:tgtEl>
                                          <p:spTgt spid="7">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7">
                                            <p:txEl>
                                              <p:pRg st="2" end="2"/>
                                            </p:txEl>
                                          </p:spTgt>
                                        </p:tgtEl>
                                        <p:attrNameLst>
                                          <p:attrName>style.visibility</p:attrName>
                                        </p:attrNameLst>
                                      </p:cBhvr>
                                      <p:to>
                                        <p:strVal val="visible"/>
                                      </p:to>
                                    </p:set>
                                    <p:animEffect transition="in" filter="wipe(left)">
                                      <p:cBhvr>
                                        <p:cTn id="72" dur="500"/>
                                        <p:tgtEl>
                                          <p:spTgt spid="7">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7">
                                            <p:txEl>
                                              <p:pRg st="3" end="3"/>
                                            </p:txEl>
                                          </p:spTgt>
                                        </p:tgtEl>
                                        <p:attrNameLst>
                                          <p:attrName>style.visibility</p:attrName>
                                        </p:attrNameLst>
                                      </p:cBhvr>
                                      <p:to>
                                        <p:strVal val="visible"/>
                                      </p:to>
                                    </p:set>
                                    <p:animEffect transition="in" filter="wipe(left)">
                                      <p:cBhvr>
                                        <p:cTn id="7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build="p" animBg="1"/>
      <p:bldP spid="6" grpId="0" animBg="1"/>
      <p:bldP spid="7" grpId="0" build="p"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372</Words>
  <Application>Microsoft Office PowerPoint</Application>
  <PresentationFormat>Affichage à l'écran (4:3)</PresentationFormat>
  <Paragraphs>43</Paragraphs>
  <Slides>5</Slides>
  <Notes>5</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Ford Madox Brown (1821-1893)</vt:lpstr>
      <vt:lpstr>Présentation PowerPoint</vt:lpstr>
      <vt:lpstr>Présentation PowerPoint</vt:lpstr>
      <vt:lpstr>Présentation PowerPoint</vt:lpstr>
      <vt:lpstr>Difficultés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Ford Madox Brown</dc:title>
  <dc:creator>Utilisateur</dc:creator>
  <cp:lastModifiedBy>Luzet</cp:lastModifiedBy>
  <cp:revision>44</cp:revision>
  <dcterms:created xsi:type="dcterms:W3CDTF">2010-08-25T08:45:38Z</dcterms:created>
  <dcterms:modified xsi:type="dcterms:W3CDTF">2015-10-20T09:16:54Z</dcterms:modified>
</cp:coreProperties>
</file>